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8" r:id="rId3"/>
    <p:sldId id="278" r:id="rId4"/>
    <p:sldId id="279" r:id="rId5"/>
    <p:sldId id="280" r:id="rId6"/>
    <p:sldId id="281" r:id="rId7"/>
    <p:sldId id="316" r:id="rId8"/>
    <p:sldId id="315" r:id="rId9"/>
    <p:sldId id="282" r:id="rId10"/>
    <p:sldId id="285" r:id="rId11"/>
    <p:sldId id="286" r:id="rId12"/>
    <p:sldId id="288" r:id="rId13"/>
    <p:sldId id="287" r:id="rId14"/>
    <p:sldId id="319" r:id="rId15"/>
    <p:sldId id="289" r:id="rId16"/>
    <p:sldId id="290" r:id="rId17"/>
    <p:sldId id="291" r:id="rId18"/>
    <p:sldId id="299" r:id="rId19"/>
  </p:sldIdLst>
  <p:sldSz cx="9144000" cy="6858000" type="screen4x3"/>
  <p:notesSz cx="6799263" cy="99298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3" autoAdjust="0"/>
    <p:restoredTop sz="94614" autoAdjust="0"/>
  </p:normalViewPr>
  <p:slideViewPr>
    <p:cSldViewPr showGuides="1">
      <p:cViewPr>
        <p:scale>
          <a:sx n="99" d="100"/>
          <a:sy n="99" d="100"/>
        </p:scale>
        <p:origin x="-73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EB6FD2-E879-40BA-B828-09B2BD16E407}" type="doc">
      <dgm:prSet loTypeId="urn:microsoft.com/office/officeart/2005/8/layout/chevron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9866A8B3-C786-4448-AB86-51C8D603DB9A}">
      <dgm:prSet phldrT="[文字]"/>
      <dgm:spPr/>
      <dgm:t>
        <a:bodyPr/>
        <a:lstStyle/>
        <a:p>
          <a:r>
            <a:rPr lang="en-US" altLang="zh-TW" dirty="0"/>
            <a:t>1</a:t>
          </a:r>
          <a:endParaRPr lang="zh-TW" altLang="en-US" dirty="0"/>
        </a:p>
      </dgm:t>
    </dgm:pt>
    <dgm:pt modelId="{08E8CA59-B500-401C-953F-0A335E3989DB}" type="parTrans" cxnId="{35B5AE6A-367A-4A63-AEB4-01C4DED89651}">
      <dgm:prSet/>
      <dgm:spPr/>
      <dgm:t>
        <a:bodyPr/>
        <a:lstStyle/>
        <a:p>
          <a:endParaRPr lang="zh-TW" altLang="en-US"/>
        </a:p>
      </dgm:t>
    </dgm:pt>
    <dgm:pt modelId="{38B07740-4FC5-4FC3-8B3D-F8E2B8A1A1DE}" type="sibTrans" cxnId="{35B5AE6A-367A-4A63-AEB4-01C4DED89651}">
      <dgm:prSet/>
      <dgm:spPr/>
      <dgm:t>
        <a:bodyPr/>
        <a:lstStyle/>
        <a:p>
          <a:endParaRPr lang="zh-TW" altLang="en-US"/>
        </a:p>
      </dgm:t>
    </dgm:pt>
    <dgm:pt modelId="{2A8C8DBE-C492-46B1-9D23-8FC1E3CD842C}">
      <dgm:prSet phldrT="[文字]"/>
      <dgm:spPr/>
      <dgm:t>
        <a:bodyPr/>
        <a:lstStyle/>
        <a:p>
          <a:r>
            <a:rPr lang="zh-TW" altLang="en-US" dirty="0"/>
            <a:t>建立內部經費審查及管控系統</a:t>
          </a:r>
        </a:p>
      </dgm:t>
    </dgm:pt>
    <dgm:pt modelId="{9829C3AD-01F4-44FC-8390-F625692567BF}" type="parTrans" cxnId="{7508ECA7-4CDA-400C-B993-703D4E447472}">
      <dgm:prSet/>
      <dgm:spPr/>
      <dgm:t>
        <a:bodyPr/>
        <a:lstStyle/>
        <a:p>
          <a:endParaRPr lang="zh-TW" altLang="en-US"/>
        </a:p>
      </dgm:t>
    </dgm:pt>
    <dgm:pt modelId="{48A99F41-F93C-4FF6-9DC2-914EF77E5C79}" type="sibTrans" cxnId="{7508ECA7-4CDA-400C-B993-703D4E447472}">
      <dgm:prSet/>
      <dgm:spPr/>
      <dgm:t>
        <a:bodyPr/>
        <a:lstStyle/>
        <a:p>
          <a:endParaRPr lang="zh-TW" altLang="en-US"/>
        </a:p>
      </dgm:t>
    </dgm:pt>
    <dgm:pt modelId="{592E5E9B-18BA-491C-87A9-B1351AC35FB2}">
      <dgm:prSet phldrT="[文字]"/>
      <dgm:spPr/>
      <dgm:t>
        <a:bodyPr/>
        <a:lstStyle/>
        <a:p>
          <a:r>
            <a:rPr lang="en-US" altLang="zh-TW" dirty="0"/>
            <a:t>3</a:t>
          </a:r>
        </a:p>
      </dgm:t>
    </dgm:pt>
    <dgm:pt modelId="{83F4FCDE-C390-4C59-8F80-6268E6F431AA}" type="parTrans" cxnId="{DF182E44-FB69-4FF8-962D-000ECA38EAB9}">
      <dgm:prSet/>
      <dgm:spPr/>
      <dgm:t>
        <a:bodyPr/>
        <a:lstStyle/>
        <a:p>
          <a:endParaRPr lang="zh-TW" altLang="en-US"/>
        </a:p>
      </dgm:t>
    </dgm:pt>
    <dgm:pt modelId="{3BECAF59-DE18-4BA0-8C82-7599AA417A41}" type="sibTrans" cxnId="{DF182E44-FB69-4FF8-962D-000ECA38EAB9}">
      <dgm:prSet/>
      <dgm:spPr/>
      <dgm:t>
        <a:bodyPr/>
        <a:lstStyle/>
        <a:p>
          <a:endParaRPr lang="zh-TW" altLang="en-US"/>
        </a:p>
      </dgm:t>
    </dgm:pt>
    <dgm:pt modelId="{E76E0DAD-06E1-41EE-83E7-C6EFFB40837D}">
      <dgm:prSet phldrT="[文字]"/>
      <dgm:spPr/>
      <dgm:t>
        <a:bodyPr/>
        <a:lstStyle/>
        <a:p>
          <a:r>
            <a:rPr lang="zh-TW" altLang="en-US" dirty="0"/>
            <a:t>定期與主計單位對帳</a:t>
          </a:r>
        </a:p>
      </dgm:t>
    </dgm:pt>
    <dgm:pt modelId="{34F9A416-4F4A-465C-A23A-9C6FC33321FE}" type="parTrans" cxnId="{8559E25A-6138-4B73-9BB4-F693A3B483A0}">
      <dgm:prSet/>
      <dgm:spPr/>
      <dgm:t>
        <a:bodyPr/>
        <a:lstStyle/>
        <a:p>
          <a:endParaRPr lang="zh-TW" altLang="en-US"/>
        </a:p>
      </dgm:t>
    </dgm:pt>
    <dgm:pt modelId="{E34AEA82-B652-4A12-898F-24DAF6E40B33}" type="sibTrans" cxnId="{8559E25A-6138-4B73-9BB4-F693A3B483A0}">
      <dgm:prSet/>
      <dgm:spPr/>
      <dgm:t>
        <a:bodyPr/>
        <a:lstStyle/>
        <a:p>
          <a:endParaRPr lang="zh-TW" altLang="en-US"/>
        </a:p>
      </dgm:t>
    </dgm:pt>
    <dgm:pt modelId="{EE1FF725-061A-4666-B30D-4C02A405A13B}">
      <dgm:prSet phldrT="[文字]"/>
      <dgm:spPr/>
      <dgm:t>
        <a:bodyPr/>
        <a:lstStyle/>
        <a:p>
          <a:r>
            <a:rPr lang="en-US" altLang="zh-TW" dirty="0"/>
            <a:t>2</a:t>
          </a:r>
        </a:p>
      </dgm:t>
    </dgm:pt>
    <dgm:pt modelId="{9485378E-6CD6-42BF-B600-75FA4C3C8B83}" type="parTrans" cxnId="{37D6B40B-F1D8-4691-9D8B-CD39458E35CE}">
      <dgm:prSet/>
      <dgm:spPr/>
      <dgm:t>
        <a:bodyPr/>
        <a:lstStyle/>
        <a:p>
          <a:endParaRPr lang="zh-TW" altLang="en-US"/>
        </a:p>
      </dgm:t>
    </dgm:pt>
    <dgm:pt modelId="{47E868B6-0C26-48C6-AA5C-599795313DA5}" type="sibTrans" cxnId="{37D6B40B-F1D8-4691-9D8B-CD39458E35CE}">
      <dgm:prSet/>
      <dgm:spPr/>
      <dgm:t>
        <a:bodyPr/>
        <a:lstStyle/>
        <a:p>
          <a:endParaRPr lang="zh-TW" altLang="en-US"/>
        </a:p>
      </dgm:t>
    </dgm:pt>
    <dgm:pt modelId="{887709BE-15F8-46A8-A5E1-0E9AFD005E16}">
      <dgm:prSet/>
      <dgm:spPr/>
      <dgm:t>
        <a:bodyPr/>
        <a:lstStyle/>
        <a:p>
          <a:r>
            <a:rPr lang="zh-TW" altLang="en-US" dirty="0"/>
            <a:t>追蹤各項計畫執行期程</a:t>
          </a:r>
        </a:p>
      </dgm:t>
    </dgm:pt>
    <dgm:pt modelId="{00F43D7F-A675-4544-A544-6200D6C4CE42}" type="parTrans" cxnId="{B3DD4FCE-290D-4919-A603-2EEE2248919E}">
      <dgm:prSet/>
      <dgm:spPr/>
      <dgm:t>
        <a:bodyPr/>
        <a:lstStyle/>
        <a:p>
          <a:endParaRPr lang="zh-TW" altLang="en-US"/>
        </a:p>
      </dgm:t>
    </dgm:pt>
    <dgm:pt modelId="{74B17E6D-D2F0-41C3-8B8F-DCFCBEEBF4AF}" type="sibTrans" cxnId="{B3DD4FCE-290D-4919-A603-2EEE2248919E}">
      <dgm:prSet/>
      <dgm:spPr/>
      <dgm:t>
        <a:bodyPr/>
        <a:lstStyle/>
        <a:p>
          <a:endParaRPr lang="zh-TW" altLang="en-US"/>
        </a:p>
      </dgm:t>
    </dgm:pt>
    <dgm:pt modelId="{D9DC242F-F727-4E2F-9DFD-564F39C9DF05}">
      <dgm:prSet phldrT="[文字]"/>
      <dgm:spPr/>
      <dgm:t>
        <a:bodyPr/>
        <a:lstStyle/>
        <a:p>
          <a:r>
            <a:rPr lang="en-US" altLang="zh-TW" dirty="0"/>
            <a:t>4</a:t>
          </a:r>
          <a:endParaRPr lang="zh-TW" altLang="en-US" dirty="0"/>
        </a:p>
      </dgm:t>
    </dgm:pt>
    <dgm:pt modelId="{B057343A-34D1-44B9-ACBD-756FBE09E78A}" type="parTrans" cxnId="{8DC92F5E-C902-4CFE-8556-9EC3DBC12B3A}">
      <dgm:prSet/>
      <dgm:spPr/>
      <dgm:t>
        <a:bodyPr/>
        <a:lstStyle/>
        <a:p>
          <a:endParaRPr lang="zh-TW" altLang="en-US"/>
        </a:p>
      </dgm:t>
    </dgm:pt>
    <dgm:pt modelId="{E49BD57A-3372-4AE8-883B-2B921BD02A26}" type="sibTrans" cxnId="{8DC92F5E-C902-4CFE-8556-9EC3DBC12B3A}">
      <dgm:prSet/>
      <dgm:spPr/>
      <dgm:t>
        <a:bodyPr/>
        <a:lstStyle/>
        <a:p>
          <a:endParaRPr lang="zh-TW" altLang="en-US"/>
        </a:p>
      </dgm:t>
    </dgm:pt>
    <dgm:pt modelId="{A9C3F7CD-7FC8-4D13-A5E1-FAC3B95F1A4B}">
      <dgm:prSet phldrT="[文字]"/>
      <dgm:spPr/>
      <dgm:t>
        <a:bodyPr/>
        <a:lstStyle/>
        <a:p>
          <a:r>
            <a:rPr lang="zh-TW" altLang="en-US" dirty="0">
              <a:solidFill>
                <a:srgbClr val="FF0000"/>
              </a:solidFill>
            </a:rPr>
            <a:t>第</a:t>
          </a:r>
          <a:r>
            <a:rPr lang="en-US" altLang="zh-TW" dirty="0">
              <a:solidFill>
                <a:srgbClr val="FF0000"/>
              </a:solidFill>
            </a:rPr>
            <a:t>2</a:t>
          </a:r>
          <a:r>
            <a:rPr lang="zh-TW" altLang="en-US" dirty="0">
              <a:solidFill>
                <a:srgbClr val="FF0000"/>
              </a:solidFill>
            </a:rPr>
            <a:t>期撥付經費不足款項</a:t>
          </a:r>
          <a:r>
            <a:rPr lang="en-US" altLang="zh-TW" dirty="0">
              <a:solidFill>
                <a:srgbClr val="FF0000"/>
              </a:solidFill>
            </a:rPr>
            <a:t>(</a:t>
          </a:r>
          <a:r>
            <a:rPr lang="zh-TW" altLang="en-US" dirty="0">
              <a:solidFill>
                <a:srgbClr val="FF0000"/>
              </a:solidFill>
            </a:rPr>
            <a:t>減列申請</a:t>
          </a:r>
          <a:r>
            <a:rPr lang="en-US" altLang="zh-TW" dirty="0"/>
            <a:t>)</a:t>
          </a:r>
          <a:endParaRPr lang="zh-TW" altLang="en-US" dirty="0"/>
        </a:p>
      </dgm:t>
    </dgm:pt>
    <dgm:pt modelId="{AF7940CF-C414-418A-9DF9-EC5876C29633}" type="parTrans" cxnId="{23810439-D1E4-4E15-B97D-F440C9F61DD7}">
      <dgm:prSet/>
      <dgm:spPr/>
      <dgm:t>
        <a:bodyPr/>
        <a:lstStyle/>
        <a:p>
          <a:endParaRPr lang="zh-TW" altLang="en-US"/>
        </a:p>
      </dgm:t>
    </dgm:pt>
    <dgm:pt modelId="{D247AAD3-96B4-4B7F-B526-AD3FE59EBC3B}" type="sibTrans" cxnId="{23810439-D1E4-4E15-B97D-F440C9F61DD7}">
      <dgm:prSet/>
      <dgm:spPr/>
      <dgm:t>
        <a:bodyPr/>
        <a:lstStyle/>
        <a:p>
          <a:endParaRPr lang="zh-TW" altLang="en-US"/>
        </a:p>
      </dgm:t>
    </dgm:pt>
    <dgm:pt modelId="{CC33816C-71BA-4F99-82B2-592AC2E3AE2D}" type="pres">
      <dgm:prSet presAssocID="{6CEB6FD2-E879-40BA-B828-09B2BD16E40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19FE386-FF0A-44E5-833F-1485C1DC6C7D}" type="pres">
      <dgm:prSet presAssocID="{9866A8B3-C786-4448-AB86-51C8D603DB9A}" presName="composite" presStyleCnt="0"/>
      <dgm:spPr/>
    </dgm:pt>
    <dgm:pt modelId="{D480C343-2285-46FD-B440-153BA2B9565A}" type="pres">
      <dgm:prSet presAssocID="{9866A8B3-C786-4448-AB86-51C8D603DB9A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079E1AA-A1D1-48A8-B5D3-D64828AB5A98}" type="pres">
      <dgm:prSet presAssocID="{9866A8B3-C786-4448-AB86-51C8D603DB9A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5509893-B47C-41F8-8583-0AF10F9DF9A3}" type="pres">
      <dgm:prSet presAssocID="{38B07740-4FC5-4FC3-8B3D-F8E2B8A1A1DE}" presName="sp" presStyleCnt="0"/>
      <dgm:spPr/>
    </dgm:pt>
    <dgm:pt modelId="{D5EDD81A-8C49-47C2-9062-37A92A6A5A62}" type="pres">
      <dgm:prSet presAssocID="{EE1FF725-061A-4666-B30D-4C02A405A13B}" presName="composite" presStyleCnt="0"/>
      <dgm:spPr/>
    </dgm:pt>
    <dgm:pt modelId="{BDA3426F-D532-4D0D-8C8B-CB4DD3496CBE}" type="pres">
      <dgm:prSet presAssocID="{EE1FF725-061A-4666-B30D-4C02A405A13B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71D0B31-C604-4252-A60C-5ED2A8E1362C}" type="pres">
      <dgm:prSet presAssocID="{EE1FF725-061A-4666-B30D-4C02A405A13B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A2D8673-82AA-4B19-8591-FF1986197D79}" type="pres">
      <dgm:prSet presAssocID="{47E868B6-0C26-48C6-AA5C-599795313DA5}" presName="sp" presStyleCnt="0"/>
      <dgm:spPr/>
    </dgm:pt>
    <dgm:pt modelId="{BADBED8C-21F8-4A81-A66F-D67EC29208DC}" type="pres">
      <dgm:prSet presAssocID="{592E5E9B-18BA-491C-87A9-B1351AC35FB2}" presName="composite" presStyleCnt="0"/>
      <dgm:spPr/>
    </dgm:pt>
    <dgm:pt modelId="{C722EEEB-59E0-43A3-B9ED-127B58145945}" type="pres">
      <dgm:prSet presAssocID="{592E5E9B-18BA-491C-87A9-B1351AC35FB2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2225DFE-4E66-40E7-906A-9C10BEC3D544}" type="pres">
      <dgm:prSet presAssocID="{592E5E9B-18BA-491C-87A9-B1351AC35FB2}" presName="descendantText" presStyleLbl="alignAcc1" presStyleIdx="2" presStyleCnt="4" custLinFactNeighborX="651" custLinFactNeighborY="-664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5595FD7-156A-47AD-A60D-6DF7DAB9338B}" type="pres">
      <dgm:prSet presAssocID="{3BECAF59-DE18-4BA0-8C82-7599AA417A41}" presName="sp" presStyleCnt="0"/>
      <dgm:spPr/>
    </dgm:pt>
    <dgm:pt modelId="{E52C8A9F-49C0-4A4F-8A66-47BAA14C556A}" type="pres">
      <dgm:prSet presAssocID="{D9DC242F-F727-4E2F-9DFD-564F39C9DF05}" presName="composite" presStyleCnt="0"/>
      <dgm:spPr/>
    </dgm:pt>
    <dgm:pt modelId="{2B8E35EA-CF73-42BD-B519-0BDCFF855423}" type="pres">
      <dgm:prSet presAssocID="{D9DC242F-F727-4E2F-9DFD-564F39C9DF05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6CD6803-BD53-4A07-B415-A1FF91971EBD}" type="pres">
      <dgm:prSet presAssocID="{D9DC242F-F727-4E2F-9DFD-564F39C9DF05}" presName="descendantText" presStyleLbl="alignAcc1" presStyleIdx="3" presStyleCnt="4" custLinFactNeighborX="651" custLinFactNeighborY="-664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172F03F-6ECF-49E8-AD25-036A7864A909}" type="presOf" srcId="{A9C3F7CD-7FC8-4D13-A5E1-FAC3B95F1A4B}" destId="{C6CD6803-BD53-4A07-B415-A1FF91971EBD}" srcOrd="0" destOrd="0" presId="urn:microsoft.com/office/officeart/2005/8/layout/chevron2"/>
    <dgm:cxn modelId="{8559E25A-6138-4B73-9BB4-F693A3B483A0}" srcId="{592E5E9B-18BA-491C-87A9-B1351AC35FB2}" destId="{E76E0DAD-06E1-41EE-83E7-C6EFFB40837D}" srcOrd="0" destOrd="0" parTransId="{34F9A416-4F4A-465C-A23A-9C6FC33321FE}" sibTransId="{E34AEA82-B652-4A12-898F-24DAF6E40B33}"/>
    <dgm:cxn modelId="{DF182E44-FB69-4FF8-962D-000ECA38EAB9}" srcId="{6CEB6FD2-E879-40BA-B828-09B2BD16E407}" destId="{592E5E9B-18BA-491C-87A9-B1351AC35FB2}" srcOrd="2" destOrd="0" parTransId="{83F4FCDE-C390-4C59-8F80-6268E6F431AA}" sibTransId="{3BECAF59-DE18-4BA0-8C82-7599AA417A41}"/>
    <dgm:cxn modelId="{C40EACC0-270C-41C6-8244-1864DC5A87A8}" type="presOf" srcId="{887709BE-15F8-46A8-A5E1-0E9AFD005E16}" destId="{471D0B31-C604-4252-A60C-5ED2A8E1362C}" srcOrd="0" destOrd="0" presId="urn:microsoft.com/office/officeart/2005/8/layout/chevron2"/>
    <dgm:cxn modelId="{E9FA9087-92DB-48FF-94EF-37570C193E38}" type="presOf" srcId="{EE1FF725-061A-4666-B30D-4C02A405A13B}" destId="{BDA3426F-D532-4D0D-8C8B-CB4DD3496CBE}" srcOrd="0" destOrd="0" presId="urn:microsoft.com/office/officeart/2005/8/layout/chevron2"/>
    <dgm:cxn modelId="{35B5AE6A-367A-4A63-AEB4-01C4DED89651}" srcId="{6CEB6FD2-E879-40BA-B828-09B2BD16E407}" destId="{9866A8B3-C786-4448-AB86-51C8D603DB9A}" srcOrd="0" destOrd="0" parTransId="{08E8CA59-B500-401C-953F-0A335E3989DB}" sibTransId="{38B07740-4FC5-4FC3-8B3D-F8E2B8A1A1DE}"/>
    <dgm:cxn modelId="{B3DD4FCE-290D-4919-A603-2EEE2248919E}" srcId="{EE1FF725-061A-4666-B30D-4C02A405A13B}" destId="{887709BE-15F8-46A8-A5E1-0E9AFD005E16}" srcOrd="0" destOrd="0" parTransId="{00F43D7F-A675-4544-A544-6200D6C4CE42}" sibTransId="{74B17E6D-D2F0-41C3-8B8F-DCFCBEEBF4AF}"/>
    <dgm:cxn modelId="{8DC92F5E-C902-4CFE-8556-9EC3DBC12B3A}" srcId="{6CEB6FD2-E879-40BA-B828-09B2BD16E407}" destId="{D9DC242F-F727-4E2F-9DFD-564F39C9DF05}" srcOrd="3" destOrd="0" parTransId="{B057343A-34D1-44B9-ACBD-756FBE09E78A}" sibTransId="{E49BD57A-3372-4AE8-883B-2B921BD02A26}"/>
    <dgm:cxn modelId="{F529E5FE-B244-4D6E-B4AA-21DB26556007}" type="presOf" srcId="{D9DC242F-F727-4E2F-9DFD-564F39C9DF05}" destId="{2B8E35EA-CF73-42BD-B519-0BDCFF855423}" srcOrd="0" destOrd="0" presId="urn:microsoft.com/office/officeart/2005/8/layout/chevron2"/>
    <dgm:cxn modelId="{F4767F4F-4B5B-42FE-B8FC-BA6CDF96C55D}" type="presOf" srcId="{6CEB6FD2-E879-40BA-B828-09B2BD16E407}" destId="{CC33816C-71BA-4F99-82B2-592AC2E3AE2D}" srcOrd="0" destOrd="0" presId="urn:microsoft.com/office/officeart/2005/8/layout/chevron2"/>
    <dgm:cxn modelId="{37D6B40B-F1D8-4691-9D8B-CD39458E35CE}" srcId="{6CEB6FD2-E879-40BA-B828-09B2BD16E407}" destId="{EE1FF725-061A-4666-B30D-4C02A405A13B}" srcOrd="1" destOrd="0" parTransId="{9485378E-6CD6-42BF-B600-75FA4C3C8B83}" sibTransId="{47E868B6-0C26-48C6-AA5C-599795313DA5}"/>
    <dgm:cxn modelId="{23810439-D1E4-4E15-B97D-F440C9F61DD7}" srcId="{D9DC242F-F727-4E2F-9DFD-564F39C9DF05}" destId="{A9C3F7CD-7FC8-4D13-A5E1-FAC3B95F1A4B}" srcOrd="0" destOrd="0" parTransId="{AF7940CF-C414-418A-9DF9-EC5876C29633}" sibTransId="{D247AAD3-96B4-4B7F-B526-AD3FE59EBC3B}"/>
    <dgm:cxn modelId="{F3F2B220-4D34-446A-B072-BEEEC142A3C3}" type="presOf" srcId="{2A8C8DBE-C492-46B1-9D23-8FC1E3CD842C}" destId="{2079E1AA-A1D1-48A8-B5D3-D64828AB5A98}" srcOrd="0" destOrd="0" presId="urn:microsoft.com/office/officeart/2005/8/layout/chevron2"/>
    <dgm:cxn modelId="{B8F52C62-73D3-4898-8F80-D6EFFE3C3060}" type="presOf" srcId="{E76E0DAD-06E1-41EE-83E7-C6EFFB40837D}" destId="{02225DFE-4E66-40E7-906A-9C10BEC3D544}" srcOrd="0" destOrd="0" presId="urn:microsoft.com/office/officeart/2005/8/layout/chevron2"/>
    <dgm:cxn modelId="{497314C7-08EA-4903-8513-607D36EC5822}" type="presOf" srcId="{592E5E9B-18BA-491C-87A9-B1351AC35FB2}" destId="{C722EEEB-59E0-43A3-B9ED-127B58145945}" srcOrd="0" destOrd="0" presId="urn:microsoft.com/office/officeart/2005/8/layout/chevron2"/>
    <dgm:cxn modelId="{45552163-443E-4F62-8A25-52CF14C1AF78}" type="presOf" srcId="{9866A8B3-C786-4448-AB86-51C8D603DB9A}" destId="{D480C343-2285-46FD-B440-153BA2B9565A}" srcOrd="0" destOrd="0" presId="urn:microsoft.com/office/officeart/2005/8/layout/chevron2"/>
    <dgm:cxn modelId="{7508ECA7-4CDA-400C-B993-703D4E447472}" srcId="{9866A8B3-C786-4448-AB86-51C8D603DB9A}" destId="{2A8C8DBE-C492-46B1-9D23-8FC1E3CD842C}" srcOrd="0" destOrd="0" parTransId="{9829C3AD-01F4-44FC-8390-F625692567BF}" sibTransId="{48A99F41-F93C-4FF6-9DC2-914EF77E5C79}"/>
    <dgm:cxn modelId="{DC24B66E-D807-4E96-B935-369A89E3968D}" type="presParOf" srcId="{CC33816C-71BA-4F99-82B2-592AC2E3AE2D}" destId="{719FE386-FF0A-44E5-833F-1485C1DC6C7D}" srcOrd="0" destOrd="0" presId="urn:microsoft.com/office/officeart/2005/8/layout/chevron2"/>
    <dgm:cxn modelId="{4E165662-EBBF-4FB6-B89E-F633D14BFA77}" type="presParOf" srcId="{719FE386-FF0A-44E5-833F-1485C1DC6C7D}" destId="{D480C343-2285-46FD-B440-153BA2B9565A}" srcOrd="0" destOrd="0" presId="urn:microsoft.com/office/officeart/2005/8/layout/chevron2"/>
    <dgm:cxn modelId="{01C0A317-7190-4AC2-8905-B7CC015B8059}" type="presParOf" srcId="{719FE386-FF0A-44E5-833F-1485C1DC6C7D}" destId="{2079E1AA-A1D1-48A8-B5D3-D64828AB5A98}" srcOrd="1" destOrd="0" presId="urn:microsoft.com/office/officeart/2005/8/layout/chevron2"/>
    <dgm:cxn modelId="{836D6950-FDC9-4AAC-A5E2-3CC927804AC4}" type="presParOf" srcId="{CC33816C-71BA-4F99-82B2-592AC2E3AE2D}" destId="{D5509893-B47C-41F8-8583-0AF10F9DF9A3}" srcOrd="1" destOrd="0" presId="urn:microsoft.com/office/officeart/2005/8/layout/chevron2"/>
    <dgm:cxn modelId="{677F8201-8E08-4337-9CEA-A4AF280F9604}" type="presParOf" srcId="{CC33816C-71BA-4F99-82B2-592AC2E3AE2D}" destId="{D5EDD81A-8C49-47C2-9062-37A92A6A5A62}" srcOrd="2" destOrd="0" presId="urn:microsoft.com/office/officeart/2005/8/layout/chevron2"/>
    <dgm:cxn modelId="{FAEDE285-93EA-42E9-A2BD-67FED45FFA41}" type="presParOf" srcId="{D5EDD81A-8C49-47C2-9062-37A92A6A5A62}" destId="{BDA3426F-D532-4D0D-8C8B-CB4DD3496CBE}" srcOrd="0" destOrd="0" presId="urn:microsoft.com/office/officeart/2005/8/layout/chevron2"/>
    <dgm:cxn modelId="{79A5F67B-FE60-4810-822A-8F2C751E13C3}" type="presParOf" srcId="{D5EDD81A-8C49-47C2-9062-37A92A6A5A62}" destId="{471D0B31-C604-4252-A60C-5ED2A8E1362C}" srcOrd="1" destOrd="0" presId="urn:microsoft.com/office/officeart/2005/8/layout/chevron2"/>
    <dgm:cxn modelId="{A982FF20-1D1B-4646-8327-32F2BC893377}" type="presParOf" srcId="{CC33816C-71BA-4F99-82B2-592AC2E3AE2D}" destId="{2A2D8673-82AA-4B19-8591-FF1986197D79}" srcOrd="3" destOrd="0" presId="urn:microsoft.com/office/officeart/2005/8/layout/chevron2"/>
    <dgm:cxn modelId="{7E4E522B-E1DF-4D86-83EF-764EC372B1E1}" type="presParOf" srcId="{CC33816C-71BA-4F99-82B2-592AC2E3AE2D}" destId="{BADBED8C-21F8-4A81-A66F-D67EC29208DC}" srcOrd="4" destOrd="0" presId="urn:microsoft.com/office/officeart/2005/8/layout/chevron2"/>
    <dgm:cxn modelId="{E437231C-A9DF-44AF-B928-4DA6631D383A}" type="presParOf" srcId="{BADBED8C-21F8-4A81-A66F-D67EC29208DC}" destId="{C722EEEB-59E0-43A3-B9ED-127B58145945}" srcOrd="0" destOrd="0" presId="urn:microsoft.com/office/officeart/2005/8/layout/chevron2"/>
    <dgm:cxn modelId="{619105D3-9C5B-4A45-BD2B-B5AC09800AF2}" type="presParOf" srcId="{BADBED8C-21F8-4A81-A66F-D67EC29208DC}" destId="{02225DFE-4E66-40E7-906A-9C10BEC3D544}" srcOrd="1" destOrd="0" presId="urn:microsoft.com/office/officeart/2005/8/layout/chevron2"/>
    <dgm:cxn modelId="{D4C4890F-9176-4798-B342-2264EC1618A8}" type="presParOf" srcId="{CC33816C-71BA-4F99-82B2-592AC2E3AE2D}" destId="{15595FD7-156A-47AD-A60D-6DF7DAB9338B}" srcOrd="5" destOrd="0" presId="urn:microsoft.com/office/officeart/2005/8/layout/chevron2"/>
    <dgm:cxn modelId="{B55DEF3C-8F38-414E-BE8C-6E698E859750}" type="presParOf" srcId="{CC33816C-71BA-4F99-82B2-592AC2E3AE2D}" destId="{E52C8A9F-49C0-4A4F-8A66-47BAA14C556A}" srcOrd="6" destOrd="0" presId="urn:microsoft.com/office/officeart/2005/8/layout/chevron2"/>
    <dgm:cxn modelId="{9D857A88-4F8C-48C1-A91C-271804C3B961}" type="presParOf" srcId="{E52C8A9F-49C0-4A4F-8A66-47BAA14C556A}" destId="{2B8E35EA-CF73-42BD-B519-0BDCFF855423}" srcOrd="0" destOrd="0" presId="urn:microsoft.com/office/officeart/2005/8/layout/chevron2"/>
    <dgm:cxn modelId="{1BAFB130-8732-4FC3-A42E-F27639321AE3}" type="presParOf" srcId="{E52C8A9F-49C0-4A4F-8A66-47BAA14C556A}" destId="{C6CD6803-BD53-4A07-B415-A1FF91971EB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EB6FD2-E879-40BA-B828-09B2BD16E407}" type="doc">
      <dgm:prSet loTypeId="urn:microsoft.com/office/officeart/2005/8/layout/chevron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9866A8B3-C786-4448-AB86-51C8D603DB9A}">
      <dgm:prSet phldrT="[文字]"/>
      <dgm:spPr/>
      <dgm:t>
        <a:bodyPr/>
        <a:lstStyle/>
        <a:p>
          <a:r>
            <a:rPr lang="en-US" altLang="zh-TW" dirty="0"/>
            <a:t>1</a:t>
          </a:r>
          <a:endParaRPr lang="zh-TW" altLang="en-US" dirty="0"/>
        </a:p>
      </dgm:t>
    </dgm:pt>
    <dgm:pt modelId="{08E8CA59-B500-401C-953F-0A335E3989DB}" type="parTrans" cxnId="{35B5AE6A-367A-4A63-AEB4-01C4DED89651}">
      <dgm:prSet/>
      <dgm:spPr/>
      <dgm:t>
        <a:bodyPr/>
        <a:lstStyle/>
        <a:p>
          <a:endParaRPr lang="zh-TW" altLang="en-US"/>
        </a:p>
      </dgm:t>
    </dgm:pt>
    <dgm:pt modelId="{38B07740-4FC5-4FC3-8B3D-F8E2B8A1A1DE}" type="sibTrans" cxnId="{35B5AE6A-367A-4A63-AEB4-01C4DED89651}">
      <dgm:prSet/>
      <dgm:spPr/>
      <dgm:t>
        <a:bodyPr/>
        <a:lstStyle/>
        <a:p>
          <a:endParaRPr lang="zh-TW" altLang="en-US"/>
        </a:p>
      </dgm:t>
    </dgm:pt>
    <dgm:pt modelId="{2A8C8DBE-C492-46B1-9D23-8FC1E3CD842C}">
      <dgm:prSet phldrT="[文字]" custT="1"/>
      <dgm:spPr/>
      <dgm:t>
        <a:bodyPr/>
        <a:lstStyle/>
        <a:p>
          <a:r>
            <a:rPr lang="zh-TW" altLang="en-US" sz="2400" dirty="0"/>
            <a:t>落實領域</a:t>
          </a:r>
          <a:r>
            <a:rPr lang="en-US" altLang="zh-TW" sz="2400" dirty="0"/>
            <a:t>(</a:t>
          </a:r>
          <a:r>
            <a:rPr lang="zh-TW" altLang="en-US" sz="2400" dirty="0"/>
            <a:t>議題</a:t>
          </a:r>
          <a:r>
            <a:rPr lang="en-US" altLang="zh-TW" sz="2400" dirty="0"/>
            <a:t>)</a:t>
          </a:r>
          <a:r>
            <a:rPr lang="zh-TW" altLang="en-US" sz="2400" dirty="0"/>
            <a:t>輔導小組計畫初審</a:t>
          </a:r>
        </a:p>
      </dgm:t>
    </dgm:pt>
    <dgm:pt modelId="{9829C3AD-01F4-44FC-8390-F625692567BF}" type="parTrans" cxnId="{7508ECA7-4CDA-400C-B993-703D4E447472}">
      <dgm:prSet/>
      <dgm:spPr/>
      <dgm:t>
        <a:bodyPr/>
        <a:lstStyle/>
        <a:p>
          <a:endParaRPr lang="zh-TW" altLang="en-US"/>
        </a:p>
      </dgm:t>
    </dgm:pt>
    <dgm:pt modelId="{48A99F41-F93C-4FF6-9DC2-914EF77E5C79}" type="sibTrans" cxnId="{7508ECA7-4CDA-400C-B993-703D4E447472}">
      <dgm:prSet/>
      <dgm:spPr/>
      <dgm:t>
        <a:bodyPr/>
        <a:lstStyle/>
        <a:p>
          <a:endParaRPr lang="zh-TW" altLang="en-US"/>
        </a:p>
      </dgm:t>
    </dgm:pt>
    <dgm:pt modelId="{592E5E9B-18BA-491C-87A9-B1351AC35FB2}">
      <dgm:prSet phldrT="[文字]"/>
      <dgm:spPr/>
      <dgm:t>
        <a:bodyPr/>
        <a:lstStyle/>
        <a:p>
          <a:r>
            <a:rPr lang="en-US" altLang="zh-TW" dirty="0"/>
            <a:t>3</a:t>
          </a:r>
        </a:p>
      </dgm:t>
    </dgm:pt>
    <dgm:pt modelId="{83F4FCDE-C390-4C59-8F80-6268E6F431AA}" type="parTrans" cxnId="{DF182E44-FB69-4FF8-962D-000ECA38EAB9}">
      <dgm:prSet/>
      <dgm:spPr/>
      <dgm:t>
        <a:bodyPr/>
        <a:lstStyle/>
        <a:p>
          <a:endParaRPr lang="zh-TW" altLang="en-US"/>
        </a:p>
      </dgm:t>
    </dgm:pt>
    <dgm:pt modelId="{3BECAF59-DE18-4BA0-8C82-7599AA417A41}" type="sibTrans" cxnId="{DF182E44-FB69-4FF8-962D-000ECA38EAB9}">
      <dgm:prSet/>
      <dgm:spPr/>
      <dgm:t>
        <a:bodyPr/>
        <a:lstStyle/>
        <a:p>
          <a:endParaRPr lang="zh-TW" altLang="en-US"/>
        </a:p>
      </dgm:t>
    </dgm:pt>
    <dgm:pt modelId="{E76E0DAD-06E1-41EE-83E7-C6EFFB40837D}">
      <dgm:prSet phldrT="[文字]"/>
      <dgm:spPr/>
      <dgm:t>
        <a:bodyPr/>
        <a:lstStyle/>
        <a:p>
          <a:r>
            <a:rPr lang="zh-TW" altLang="en-US" dirty="0"/>
            <a:t>差旅費不可直接分配至各小組計畫送審。</a:t>
          </a:r>
        </a:p>
      </dgm:t>
    </dgm:pt>
    <dgm:pt modelId="{34F9A416-4F4A-465C-A23A-9C6FC33321FE}" type="parTrans" cxnId="{8559E25A-6138-4B73-9BB4-F693A3B483A0}">
      <dgm:prSet/>
      <dgm:spPr/>
      <dgm:t>
        <a:bodyPr/>
        <a:lstStyle/>
        <a:p>
          <a:endParaRPr lang="zh-TW" altLang="en-US"/>
        </a:p>
      </dgm:t>
    </dgm:pt>
    <dgm:pt modelId="{E34AEA82-B652-4A12-898F-24DAF6E40B33}" type="sibTrans" cxnId="{8559E25A-6138-4B73-9BB4-F693A3B483A0}">
      <dgm:prSet/>
      <dgm:spPr/>
      <dgm:t>
        <a:bodyPr/>
        <a:lstStyle/>
        <a:p>
          <a:endParaRPr lang="zh-TW" altLang="en-US"/>
        </a:p>
      </dgm:t>
    </dgm:pt>
    <dgm:pt modelId="{EE1FF725-061A-4666-B30D-4C02A405A13B}">
      <dgm:prSet phldrT="[文字]"/>
      <dgm:spPr/>
      <dgm:t>
        <a:bodyPr/>
        <a:lstStyle/>
        <a:p>
          <a:r>
            <a:rPr lang="en-US" altLang="zh-TW" dirty="0"/>
            <a:t>2</a:t>
          </a:r>
        </a:p>
      </dgm:t>
    </dgm:pt>
    <dgm:pt modelId="{9485378E-6CD6-42BF-B600-75FA4C3C8B83}" type="parTrans" cxnId="{37D6B40B-F1D8-4691-9D8B-CD39458E35CE}">
      <dgm:prSet/>
      <dgm:spPr/>
      <dgm:t>
        <a:bodyPr/>
        <a:lstStyle/>
        <a:p>
          <a:endParaRPr lang="zh-TW" altLang="en-US"/>
        </a:p>
      </dgm:t>
    </dgm:pt>
    <dgm:pt modelId="{47E868B6-0C26-48C6-AA5C-599795313DA5}" type="sibTrans" cxnId="{37D6B40B-F1D8-4691-9D8B-CD39458E35CE}">
      <dgm:prSet/>
      <dgm:spPr/>
      <dgm:t>
        <a:bodyPr/>
        <a:lstStyle/>
        <a:p>
          <a:endParaRPr lang="zh-TW" altLang="en-US"/>
        </a:p>
      </dgm:t>
    </dgm:pt>
    <dgm:pt modelId="{887709BE-15F8-46A8-A5E1-0E9AFD005E16}">
      <dgm:prSet/>
      <dgm:spPr/>
      <dgm:t>
        <a:bodyPr/>
        <a:lstStyle/>
        <a:p>
          <a:r>
            <a:rPr lang="zh-TW" altLang="en-US" dirty="0"/>
            <a:t>議題小組需與課程教學相關，如有其他專案經費來源，務必註明、不可重複編列。</a:t>
          </a:r>
        </a:p>
      </dgm:t>
    </dgm:pt>
    <dgm:pt modelId="{00F43D7F-A675-4544-A544-6200D6C4CE42}" type="parTrans" cxnId="{B3DD4FCE-290D-4919-A603-2EEE2248919E}">
      <dgm:prSet/>
      <dgm:spPr/>
      <dgm:t>
        <a:bodyPr/>
        <a:lstStyle/>
        <a:p>
          <a:endParaRPr lang="zh-TW" altLang="en-US"/>
        </a:p>
      </dgm:t>
    </dgm:pt>
    <dgm:pt modelId="{74B17E6D-D2F0-41C3-8B8F-DCFCBEEBF4AF}" type="sibTrans" cxnId="{B3DD4FCE-290D-4919-A603-2EEE2248919E}">
      <dgm:prSet/>
      <dgm:spPr/>
      <dgm:t>
        <a:bodyPr/>
        <a:lstStyle/>
        <a:p>
          <a:endParaRPr lang="zh-TW" altLang="en-US"/>
        </a:p>
      </dgm:t>
    </dgm:pt>
    <dgm:pt modelId="{CC33816C-71BA-4F99-82B2-592AC2E3AE2D}" type="pres">
      <dgm:prSet presAssocID="{6CEB6FD2-E879-40BA-B828-09B2BD16E40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19FE386-FF0A-44E5-833F-1485C1DC6C7D}" type="pres">
      <dgm:prSet presAssocID="{9866A8B3-C786-4448-AB86-51C8D603DB9A}" presName="composite" presStyleCnt="0"/>
      <dgm:spPr/>
    </dgm:pt>
    <dgm:pt modelId="{D480C343-2285-46FD-B440-153BA2B9565A}" type="pres">
      <dgm:prSet presAssocID="{9866A8B3-C786-4448-AB86-51C8D603DB9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079E1AA-A1D1-48A8-B5D3-D64828AB5A98}" type="pres">
      <dgm:prSet presAssocID="{9866A8B3-C786-4448-AB86-51C8D603DB9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5509893-B47C-41F8-8583-0AF10F9DF9A3}" type="pres">
      <dgm:prSet presAssocID="{38B07740-4FC5-4FC3-8B3D-F8E2B8A1A1DE}" presName="sp" presStyleCnt="0"/>
      <dgm:spPr/>
    </dgm:pt>
    <dgm:pt modelId="{D5EDD81A-8C49-47C2-9062-37A92A6A5A62}" type="pres">
      <dgm:prSet presAssocID="{EE1FF725-061A-4666-B30D-4C02A405A13B}" presName="composite" presStyleCnt="0"/>
      <dgm:spPr/>
    </dgm:pt>
    <dgm:pt modelId="{BDA3426F-D532-4D0D-8C8B-CB4DD3496CBE}" type="pres">
      <dgm:prSet presAssocID="{EE1FF725-061A-4666-B30D-4C02A405A13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71D0B31-C604-4252-A60C-5ED2A8E1362C}" type="pres">
      <dgm:prSet presAssocID="{EE1FF725-061A-4666-B30D-4C02A405A13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A2D8673-82AA-4B19-8591-FF1986197D79}" type="pres">
      <dgm:prSet presAssocID="{47E868B6-0C26-48C6-AA5C-599795313DA5}" presName="sp" presStyleCnt="0"/>
      <dgm:spPr/>
    </dgm:pt>
    <dgm:pt modelId="{BADBED8C-21F8-4A81-A66F-D67EC29208DC}" type="pres">
      <dgm:prSet presAssocID="{592E5E9B-18BA-491C-87A9-B1351AC35FB2}" presName="composite" presStyleCnt="0"/>
      <dgm:spPr/>
    </dgm:pt>
    <dgm:pt modelId="{C722EEEB-59E0-43A3-B9ED-127B58145945}" type="pres">
      <dgm:prSet presAssocID="{592E5E9B-18BA-491C-87A9-B1351AC35FB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2225DFE-4E66-40E7-906A-9C10BEC3D544}" type="pres">
      <dgm:prSet presAssocID="{592E5E9B-18BA-491C-87A9-B1351AC35FB2}" presName="descendantText" presStyleLbl="alignAcc1" presStyleIdx="2" presStyleCnt="3" custLinFactNeighborX="651" custLinFactNeighborY="-664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63F6F12-DD2F-4F65-943D-C484E01B7A74}" type="presOf" srcId="{EE1FF725-061A-4666-B30D-4C02A405A13B}" destId="{BDA3426F-D532-4D0D-8C8B-CB4DD3496CBE}" srcOrd="0" destOrd="0" presId="urn:microsoft.com/office/officeart/2005/8/layout/chevron2"/>
    <dgm:cxn modelId="{8559E25A-6138-4B73-9BB4-F693A3B483A0}" srcId="{592E5E9B-18BA-491C-87A9-B1351AC35FB2}" destId="{E76E0DAD-06E1-41EE-83E7-C6EFFB40837D}" srcOrd="0" destOrd="0" parTransId="{34F9A416-4F4A-465C-A23A-9C6FC33321FE}" sibTransId="{E34AEA82-B652-4A12-898F-24DAF6E40B33}"/>
    <dgm:cxn modelId="{F9CAD976-4FBE-42B7-B3CE-B418BD2A2716}" type="presOf" srcId="{E76E0DAD-06E1-41EE-83E7-C6EFFB40837D}" destId="{02225DFE-4E66-40E7-906A-9C10BEC3D544}" srcOrd="0" destOrd="0" presId="urn:microsoft.com/office/officeart/2005/8/layout/chevron2"/>
    <dgm:cxn modelId="{DF182E44-FB69-4FF8-962D-000ECA38EAB9}" srcId="{6CEB6FD2-E879-40BA-B828-09B2BD16E407}" destId="{592E5E9B-18BA-491C-87A9-B1351AC35FB2}" srcOrd="2" destOrd="0" parTransId="{83F4FCDE-C390-4C59-8F80-6268E6F431AA}" sibTransId="{3BECAF59-DE18-4BA0-8C82-7599AA417A41}"/>
    <dgm:cxn modelId="{35B5AE6A-367A-4A63-AEB4-01C4DED89651}" srcId="{6CEB6FD2-E879-40BA-B828-09B2BD16E407}" destId="{9866A8B3-C786-4448-AB86-51C8D603DB9A}" srcOrd="0" destOrd="0" parTransId="{08E8CA59-B500-401C-953F-0A335E3989DB}" sibTransId="{38B07740-4FC5-4FC3-8B3D-F8E2B8A1A1DE}"/>
    <dgm:cxn modelId="{B3DD4FCE-290D-4919-A603-2EEE2248919E}" srcId="{EE1FF725-061A-4666-B30D-4C02A405A13B}" destId="{887709BE-15F8-46A8-A5E1-0E9AFD005E16}" srcOrd="0" destOrd="0" parTransId="{00F43D7F-A675-4544-A544-6200D6C4CE42}" sibTransId="{74B17E6D-D2F0-41C3-8B8F-DCFCBEEBF4AF}"/>
    <dgm:cxn modelId="{37D6B40B-F1D8-4691-9D8B-CD39458E35CE}" srcId="{6CEB6FD2-E879-40BA-B828-09B2BD16E407}" destId="{EE1FF725-061A-4666-B30D-4C02A405A13B}" srcOrd="1" destOrd="0" parTransId="{9485378E-6CD6-42BF-B600-75FA4C3C8B83}" sibTransId="{47E868B6-0C26-48C6-AA5C-599795313DA5}"/>
    <dgm:cxn modelId="{B2DFB918-9007-499A-BDE2-FA6F4A536C2B}" type="presOf" srcId="{2A8C8DBE-C492-46B1-9D23-8FC1E3CD842C}" destId="{2079E1AA-A1D1-48A8-B5D3-D64828AB5A98}" srcOrd="0" destOrd="0" presId="urn:microsoft.com/office/officeart/2005/8/layout/chevron2"/>
    <dgm:cxn modelId="{21C99C94-1C88-41CB-B44B-AF1A8E035A29}" type="presOf" srcId="{6CEB6FD2-E879-40BA-B828-09B2BD16E407}" destId="{CC33816C-71BA-4F99-82B2-592AC2E3AE2D}" srcOrd="0" destOrd="0" presId="urn:microsoft.com/office/officeart/2005/8/layout/chevron2"/>
    <dgm:cxn modelId="{D5D9F011-B962-4B3E-9233-DE53B725F628}" type="presOf" srcId="{9866A8B3-C786-4448-AB86-51C8D603DB9A}" destId="{D480C343-2285-46FD-B440-153BA2B9565A}" srcOrd="0" destOrd="0" presId="urn:microsoft.com/office/officeart/2005/8/layout/chevron2"/>
    <dgm:cxn modelId="{C091ED86-92FE-48D7-9431-534CF8B00825}" type="presOf" srcId="{592E5E9B-18BA-491C-87A9-B1351AC35FB2}" destId="{C722EEEB-59E0-43A3-B9ED-127B58145945}" srcOrd="0" destOrd="0" presId="urn:microsoft.com/office/officeart/2005/8/layout/chevron2"/>
    <dgm:cxn modelId="{7508ECA7-4CDA-400C-B993-703D4E447472}" srcId="{9866A8B3-C786-4448-AB86-51C8D603DB9A}" destId="{2A8C8DBE-C492-46B1-9D23-8FC1E3CD842C}" srcOrd="0" destOrd="0" parTransId="{9829C3AD-01F4-44FC-8390-F625692567BF}" sibTransId="{48A99F41-F93C-4FF6-9DC2-914EF77E5C79}"/>
    <dgm:cxn modelId="{E180AE2A-08C9-495E-A6AF-C9A6D0867F1E}" type="presOf" srcId="{887709BE-15F8-46A8-A5E1-0E9AFD005E16}" destId="{471D0B31-C604-4252-A60C-5ED2A8E1362C}" srcOrd="0" destOrd="0" presId="urn:microsoft.com/office/officeart/2005/8/layout/chevron2"/>
    <dgm:cxn modelId="{E70AA2F6-8813-4493-B7AB-485AF826C5A6}" type="presParOf" srcId="{CC33816C-71BA-4F99-82B2-592AC2E3AE2D}" destId="{719FE386-FF0A-44E5-833F-1485C1DC6C7D}" srcOrd="0" destOrd="0" presId="urn:microsoft.com/office/officeart/2005/8/layout/chevron2"/>
    <dgm:cxn modelId="{EE51670A-F4B2-48F8-9F18-1BC067736A7C}" type="presParOf" srcId="{719FE386-FF0A-44E5-833F-1485C1DC6C7D}" destId="{D480C343-2285-46FD-B440-153BA2B9565A}" srcOrd="0" destOrd="0" presId="urn:microsoft.com/office/officeart/2005/8/layout/chevron2"/>
    <dgm:cxn modelId="{2FDD691D-273A-4D03-AD31-C99A5B38D996}" type="presParOf" srcId="{719FE386-FF0A-44E5-833F-1485C1DC6C7D}" destId="{2079E1AA-A1D1-48A8-B5D3-D64828AB5A98}" srcOrd="1" destOrd="0" presId="urn:microsoft.com/office/officeart/2005/8/layout/chevron2"/>
    <dgm:cxn modelId="{608DA751-EA6F-4912-94C6-413021AED12C}" type="presParOf" srcId="{CC33816C-71BA-4F99-82B2-592AC2E3AE2D}" destId="{D5509893-B47C-41F8-8583-0AF10F9DF9A3}" srcOrd="1" destOrd="0" presId="urn:microsoft.com/office/officeart/2005/8/layout/chevron2"/>
    <dgm:cxn modelId="{1D57AA55-88EF-4912-9A89-38E245A84220}" type="presParOf" srcId="{CC33816C-71BA-4F99-82B2-592AC2E3AE2D}" destId="{D5EDD81A-8C49-47C2-9062-37A92A6A5A62}" srcOrd="2" destOrd="0" presId="urn:microsoft.com/office/officeart/2005/8/layout/chevron2"/>
    <dgm:cxn modelId="{2B105C90-AB54-4D54-AB0A-AB80279C1F77}" type="presParOf" srcId="{D5EDD81A-8C49-47C2-9062-37A92A6A5A62}" destId="{BDA3426F-D532-4D0D-8C8B-CB4DD3496CBE}" srcOrd="0" destOrd="0" presId="urn:microsoft.com/office/officeart/2005/8/layout/chevron2"/>
    <dgm:cxn modelId="{95220BF3-715B-4ABC-8D8A-305AD4A34363}" type="presParOf" srcId="{D5EDD81A-8C49-47C2-9062-37A92A6A5A62}" destId="{471D0B31-C604-4252-A60C-5ED2A8E1362C}" srcOrd="1" destOrd="0" presId="urn:microsoft.com/office/officeart/2005/8/layout/chevron2"/>
    <dgm:cxn modelId="{294F9E4E-F833-4502-8891-2CCD0F7A70F4}" type="presParOf" srcId="{CC33816C-71BA-4F99-82B2-592AC2E3AE2D}" destId="{2A2D8673-82AA-4B19-8591-FF1986197D79}" srcOrd="3" destOrd="0" presId="urn:microsoft.com/office/officeart/2005/8/layout/chevron2"/>
    <dgm:cxn modelId="{EB012C1C-3D21-41F7-9C6B-C4D4BB6AE24A}" type="presParOf" srcId="{CC33816C-71BA-4F99-82B2-592AC2E3AE2D}" destId="{BADBED8C-21F8-4A81-A66F-D67EC29208DC}" srcOrd="4" destOrd="0" presId="urn:microsoft.com/office/officeart/2005/8/layout/chevron2"/>
    <dgm:cxn modelId="{B0EEFFF6-612D-4188-86B1-38ED6903BC7B}" type="presParOf" srcId="{BADBED8C-21F8-4A81-A66F-D67EC29208DC}" destId="{C722EEEB-59E0-43A3-B9ED-127B58145945}" srcOrd="0" destOrd="0" presId="urn:microsoft.com/office/officeart/2005/8/layout/chevron2"/>
    <dgm:cxn modelId="{071EDDCA-3CE0-4BF6-BA34-59EE28F5D630}" type="presParOf" srcId="{BADBED8C-21F8-4A81-A66F-D67EC29208DC}" destId="{02225DFE-4E66-40E7-906A-9C10BEC3D54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299E3-5C82-4879-BAE5-D43183F2300E}" type="datetimeFigureOut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58E19-D8FF-432B-932D-A345A993E6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6928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24BA7-C0C5-4831-96B4-5125F2A11D8A}" type="datetimeFigureOut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B7833-ECDF-43EA-95D0-4B6842910A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7484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DB7833-ECDF-43EA-95D0-4B6842910AC9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9159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8032" y="2708920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600472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868E-5349-47B1-8D18-61A4CCF9A813}" type="datetimeFigureOut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矩形 15"/>
          <p:cNvSpPr/>
          <p:nvPr userDrawn="1"/>
        </p:nvSpPr>
        <p:spPr>
          <a:xfrm>
            <a:off x="-89270" y="115189"/>
            <a:ext cx="9289032" cy="36148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600" b="1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國教署</a:t>
            </a:r>
            <a:r>
              <a:rPr lang="zh-TW" altLang="en-US" sz="1600" b="1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支持直轄市、縣（市）政府推動精進國民中學及國民小學教師教學專業與課程品質計畫</a:t>
            </a:r>
          </a:p>
        </p:txBody>
      </p:sp>
      <p:sp>
        <p:nvSpPr>
          <p:cNvPr id="7" name="矩形 6"/>
          <p:cNvSpPr/>
          <p:nvPr userDrawn="1"/>
        </p:nvSpPr>
        <p:spPr>
          <a:xfrm>
            <a:off x="1318545" y="620688"/>
            <a:ext cx="65069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CN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年度精進教學計畫撰寫工作坊</a:t>
            </a:r>
          </a:p>
        </p:txBody>
      </p:sp>
    </p:spTree>
    <p:extLst>
      <p:ext uri="{BB962C8B-B14F-4D97-AF65-F5344CB8AC3E}">
        <p14:creationId xmlns:p14="http://schemas.microsoft.com/office/powerpoint/2010/main" val="1264917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868E-5349-47B1-8D18-61A4CCF9A813}" type="datetimeFigureOut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758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868E-5349-47B1-8D18-61A4CCF9A813}" type="datetimeFigureOut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8767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>
            <a:lvl1pPr marL="457200" indent="-457200">
              <a:buClr>
                <a:schemeClr val="accent6">
                  <a:lumMod val="50000"/>
                </a:schemeClr>
              </a:buClr>
              <a:buFont typeface="Times New Roman" panose="02020603050405020304" pitchFamily="18" charset="0"/>
              <a:buChar char="‣"/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868E-5349-47B1-8D18-61A4CCF9A813}" type="datetimeFigureOut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189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868E-5349-47B1-8D18-61A4CCF9A813}" type="datetimeFigureOut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9162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5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5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868E-5349-47B1-8D18-61A4CCF9A813}" type="datetimeFigureOut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8599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5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5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868E-5349-47B1-8D18-61A4CCF9A813}" type="datetimeFigureOut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4576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868E-5349-47B1-8D18-61A4CCF9A813}" type="datetimeFigureOut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3643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868E-5349-47B1-8D18-61A4CCF9A813}" type="datetimeFigureOut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221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800"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 sz="2400"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 sz="2000"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 sz="2000">
                <a:solidFill>
                  <a:schemeClr val="accent5">
                    <a:lumMod val="7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868E-5349-47B1-8D18-61A4CCF9A813}" type="datetimeFigureOut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75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868E-5349-47B1-8D18-61A4CCF9A813}" type="datetimeFigureOut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2550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E:\108年\108機關\教育局\1080116新課綱簡報母片\02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9435868E-5349-47B1-8D18-61A4CCF9A813}" type="datetimeFigureOut">
              <a:rPr lang="zh-TW" altLang="en-US" smtClean="0"/>
              <a:pPr/>
              <a:t>2019/12/13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B4EBE323-27AD-48CD-9259-03C4B08878F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8" name="Picture 3" descr="E:\108年\108機關\教育局\1080116新課綱簡報母片\師大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377" y="6190077"/>
            <a:ext cx="487751" cy="48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E:\108年\108機關\教育局\1080116新課綱簡報母片\教育部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6190077"/>
            <a:ext cx="487751" cy="48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42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3600" dirty="0"/>
              <a:t>109</a:t>
            </a:r>
            <a:r>
              <a:rPr lang="zh-TW" altLang="en-US" sz="3600" dirty="0"/>
              <a:t>學年度精進教學計劃撰寫原則</a:t>
            </a:r>
            <a:br>
              <a:rPr lang="zh-TW" altLang="en-US" sz="3600" dirty="0"/>
            </a:br>
            <a:r>
              <a:rPr lang="en-US" altLang="zh-TW" sz="3600" dirty="0"/>
              <a:t>~</a:t>
            </a:r>
            <a:r>
              <a:rPr lang="zh-TW" altLang="en-US" sz="3600" dirty="0"/>
              <a:t>經費編列及注意事項</a:t>
            </a:r>
            <a:r>
              <a:rPr lang="en-US" altLang="zh-TW" sz="3600" dirty="0"/>
              <a:t>~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800800" cy="1080120"/>
          </a:xfrm>
        </p:spPr>
        <p:txBody>
          <a:bodyPr>
            <a:normAutofit/>
          </a:bodyPr>
          <a:lstStyle/>
          <a:p>
            <a:r>
              <a:rPr lang="zh-TW" altLang="en-US" sz="2200" dirty="0"/>
              <a:t>臺南市安平區新南國小 陳惠娟主任</a:t>
            </a:r>
            <a:endParaRPr lang="en-US" altLang="zh-TW" sz="22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6093296"/>
            <a:ext cx="648072" cy="608836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-72516" y="4724"/>
            <a:ext cx="9216516" cy="64951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zh-TW" sz="1200" b="1" kern="1200" dirty="0">
                <a:solidFill>
                  <a:schemeClr val="lt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教育部國民及學前教育署</a:t>
            </a:r>
            <a:r>
              <a:rPr lang="en-US" altLang="zh-TW" sz="1200" b="1" kern="1200" dirty="0">
                <a:solidFill>
                  <a:schemeClr val="lt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107-108</a:t>
            </a:r>
            <a:r>
              <a:rPr lang="zh-TW" altLang="zh-TW" sz="1200" b="1" kern="1200" dirty="0">
                <a:solidFill>
                  <a:schemeClr val="lt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年度支持直轄市、縣（市）政府</a:t>
            </a:r>
            <a:endParaRPr lang="zh-TW" altLang="zh-TW" sz="1200" kern="1200" dirty="0">
              <a:solidFill>
                <a:schemeClr val="lt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algn="ctr"/>
            <a:r>
              <a:rPr lang="zh-TW" altLang="zh-TW" sz="1200" b="1" kern="1200" dirty="0">
                <a:solidFill>
                  <a:schemeClr val="lt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推動精進國民中學及國民小學教師教學專業與課程品質計畫</a:t>
            </a:r>
            <a:endParaRPr lang="zh-TW" altLang="en-US" sz="1200" b="1" dirty="0"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371600" y="696382"/>
            <a:ext cx="6400800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109</a:t>
            </a:r>
            <a:r>
              <a:rPr lang="zh-CN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年度精進教學計畫撰寫工作坊</a:t>
            </a:r>
          </a:p>
        </p:txBody>
      </p:sp>
    </p:spTree>
    <p:extLst>
      <p:ext uri="{BB962C8B-B14F-4D97-AF65-F5344CB8AC3E}">
        <p14:creationId xmlns:p14="http://schemas.microsoft.com/office/powerpoint/2010/main" val="384077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662" y="6165304"/>
            <a:ext cx="526504" cy="468726"/>
          </a:xfrm>
          <a:prstGeom prst="rect">
            <a:avLst/>
          </a:prstGeom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259904" y="1844824"/>
            <a:ext cx="85792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新細明體"/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259904" y="1844824"/>
            <a:ext cx="85792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新細明體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133" y="1452883"/>
            <a:ext cx="8192067" cy="5093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80000"/>
              </a:lnSpc>
              <a:spcBef>
                <a:spcPts val="1200"/>
              </a:spcBef>
              <a:buFont typeface="Wingdings" pitchFamily="2" charset="2"/>
              <a:buChar char="n"/>
              <a:defRPr/>
            </a:pPr>
            <a:r>
              <a:rPr kumimoji="0" lang="zh-TW" altLang="en-US" sz="2800" u="sng" kern="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膳</a:t>
            </a:r>
            <a:r>
              <a:rPr lang="zh-TW" altLang="en-US" sz="2800" u="sng" kern="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費</a:t>
            </a:r>
            <a:endParaRPr lang="en-US" altLang="zh-TW" sz="2800" u="sng" kern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lnSpc>
                <a:spcPct val="80000"/>
              </a:lnSpc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2800" kern="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研習時間須超過</a:t>
            </a:r>
            <a:r>
              <a:rPr lang="en-US" altLang="zh-TW" sz="2800" b="1" u="sng" kern="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sz="2800" b="1" u="sng" kern="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2800" b="1" u="sng" kern="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2800" b="1" u="sng" kern="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及</a:t>
            </a:r>
            <a:r>
              <a:rPr lang="en-US" altLang="zh-TW" sz="2800" b="1" u="sng" kern="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17</a:t>
            </a:r>
            <a:r>
              <a:rPr lang="zh-TW" altLang="en-US" sz="2800" b="1" u="sng" kern="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2800" b="1" u="sng" kern="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2800" b="1" u="sng" kern="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始得編列膳費</a:t>
            </a:r>
            <a:r>
              <a:rPr lang="zh-TW" altLang="en-US" sz="2800" kern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 kern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lnSpc>
                <a:spcPct val="80000"/>
              </a:lnSpc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2800" kern="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依規定不得編列茶水費名稱。</a:t>
            </a:r>
            <a:endParaRPr lang="en-US" altLang="zh-TW" sz="2800" kern="0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lnSpc>
                <a:spcPct val="80000"/>
              </a:lnSpc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2800" kern="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如有需要請編在膳費項下，以不超過</a:t>
            </a:r>
            <a:r>
              <a:rPr lang="en-US" altLang="zh-TW" sz="2800" kern="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sz="2800" kern="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元為原則。</a:t>
            </a:r>
            <a:endParaRPr lang="en-US" altLang="zh-TW" sz="2800" kern="0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457200" indent="-457200">
              <a:lnSpc>
                <a:spcPct val="80000"/>
              </a:lnSpc>
              <a:spcBef>
                <a:spcPts val="1200"/>
              </a:spcBef>
              <a:buFont typeface="Wingdings" pitchFamily="2" charset="2"/>
              <a:buChar char="n"/>
              <a:defRPr/>
            </a:pPr>
            <a:r>
              <a:rPr lang="zh-TW" altLang="en-US" sz="2800" u="sng" kern="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印刷費</a:t>
            </a:r>
            <a:endParaRPr lang="en-US" altLang="zh-TW" sz="2800" u="sng" kern="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514350" lvl="0" indent="-514350">
              <a:lnSpc>
                <a:spcPts val="3000"/>
              </a:lnSpc>
              <a:spcBef>
                <a:spcPts val="1200"/>
              </a:spcBef>
              <a:buFont typeface="+mj-lt"/>
              <a:buAutoNum type="arabicParenR"/>
            </a:pPr>
            <a:r>
              <a:rPr lang="zh-TW" altLang="zh-TW" sz="2800" kern="1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研習手冊、成果印製、講義資料、教材印刷、成果彙整等皆屬印刷費</a:t>
            </a:r>
            <a:r>
              <a:rPr lang="zh-TW" altLang="zh-TW" sz="2800" b="1" u="sng" kern="1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，請合併一個大項目，後加欄位細分小項次，</a:t>
            </a:r>
            <a:endParaRPr lang="en-US" altLang="zh-TW" sz="2800" b="1" u="sng" kern="100" dirty="0">
              <a:solidFill>
                <a:srgbClr val="002060"/>
              </a:solidFill>
              <a:latin typeface="標楷體" pitchFamily="65" charset="-120"/>
              <a:ea typeface="標楷體" pitchFamily="65" charset="-120"/>
              <a:cs typeface="Times New Roman"/>
            </a:endParaRPr>
          </a:p>
          <a:p>
            <a:pPr marL="514350" lvl="0" indent="-514350">
              <a:lnSpc>
                <a:spcPts val="3000"/>
              </a:lnSpc>
              <a:spcBef>
                <a:spcPts val="1200"/>
              </a:spcBef>
              <a:buFont typeface="+mj-lt"/>
              <a:buAutoNum type="arabicParenR"/>
            </a:pPr>
            <a:r>
              <a:rPr lang="zh-TW" altLang="zh-TW" sz="2800" b="1" u="sng" kern="1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講義費</a:t>
            </a:r>
            <a:r>
              <a:rPr lang="en-US" altLang="zh-TW" sz="2800" b="1" u="sng" kern="1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(</a:t>
            </a:r>
            <a:r>
              <a:rPr lang="zh-TW" altLang="zh-TW" sz="2800" b="1" u="sng" kern="1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研習手冊</a:t>
            </a:r>
            <a:r>
              <a:rPr lang="en-US" altLang="zh-TW" sz="2800" b="1" u="sng" kern="1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)</a:t>
            </a:r>
            <a:r>
              <a:rPr lang="zh-TW" altLang="zh-TW" sz="2800" b="1" u="sng" kern="1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以每人</a:t>
            </a:r>
            <a:r>
              <a:rPr lang="en-US" altLang="zh-TW" sz="2800" b="1" u="sng" kern="1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100</a:t>
            </a:r>
            <a:r>
              <a:rPr lang="zh-TW" altLang="en-US" sz="2800" b="1" u="sng" kern="1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元</a:t>
            </a:r>
            <a:r>
              <a:rPr lang="zh-TW" altLang="zh-TW" sz="2800" b="1" u="sng" kern="1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為限</a:t>
            </a:r>
            <a:r>
              <a:rPr lang="zh-TW" altLang="en-US" sz="2800" b="1" u="sng" kern="1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，</a:t>
            </a:r>
            <a:r>
              <a:rPr lang="zh-TW" altLang="en-US" sz="2800" b="1" u="sng" kern="1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撙節公帑、核實編列</a:t>
            </a:r>
            <a:r>
              <a:rPr lang="zh-TW" altLang="zh-TW" sz="2800" kern="1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。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kumimoji="0" lang="en-US" altLang="zh-TW" sz="28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10</a:t>
            </a:fld>
            <a:endParaRPr lang="zh-TW" altLang="en-US"/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gray">
          <a:xfrm>
            <a:off x="1791308" y="332656"/>
            <a:ext cx="5322912" cy="64807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57A20"/>
              </a:gs>
              <a:gs pos="50000">
                <a:srgbClr val="657A20">
                  <a:gamma/>
                  <a:tint val="51373"/>
                  <a:invGamma/>
                </a:srgbClr>
              </a:gs>
              <a:gs pos="100000">
                <a:srgbClr val="657A20"/>
              </a:gs>
            </a:gsLst>
            <a:lin ang="5400000" scaled="1"/>
          </a:gradFill>
          <a:ln w="25400" algn="ctr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lvl="0" algn="ctr">
              <a:defRPr/>
            </a:pPr>
            <a:r>
              <a:rPr kumimoji="0" lang="zh-TW" alt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五</a:t>
            </a:r>
            <a:r>
              <a:rPr kumimoji="0" lang="en-US" altLang="zh-TW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.</a:t>
            </a:r>
            <a:r>
              <a:rPr lang="zh-TW" altLang="en-US" sz="36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經費編列注意事項</a:t>
            </a:r>
            <a:endParaRPr kumimoji="0" lang="en-US" altLang="zh-TW" sz="3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4253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512" y="6237312"/>
            <a:ext cx="526504" cy="467305"/>
          </a:xfrm>
          <a:prstGeom prst="rect">
            <a:avLst/>
          </a:prstGeom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259904" y="1844824"/>
            <a:ext cx="85792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新細明體"/>
            </a:endParaRPr>
          </a:p>
        </p:txBody>
      </p:sp>
      <p:sp>
        <p:nvSpPr>
          <p:cNvPr id="9" name="TextBox 8"/>
          <p:cNvSpPr txBox="1">
            <a:spLocks noGrp="1"/>
          </p:cNvSpPr>
          <p:nvPr>
            <p:ph idx="1"/>
          </p:nvPr>
        </p:nvSpPr>
        <p:spPr>
          <a:xfrm>
            <a:off x="232958" y="1340768"/>
            <a:ext cx="8229600" cy="45335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n"/>
              <a:defRPr/>
            </a:pPr>
            <a:r>
              <a:rPr lang="zh-TW" altLang="en-US" sz="2800" u="sng" kern="0" dirty="0">
                <a:solidFill>
                  <a:srgbClr val="FF0000"/>
                </a:solidFill>
                <a:latin typeface="+mn-ea"/>
              </a:rPr>
              <a:t>教材教具費</a:t>
            </a:r>
            <a:endParaRPr lang="en-US" altLang="zh-TW" sz="2800" u="sng" kern="0" dirty="0">
              <a:solidFill>
                <a:srgbClr val="FF0000"/>
              </a:solidFill>
              <a:latin typeface="+mn-ea"/>
            </a:endParaRPr>
          </a:p>
          <a:p>
            <a:pPr lvl="0" indent="-280988">
              <a:lnSpc>
                <a:spcPts val="3500"/>
              </a:lnSpc>
              <a:spcBef>
                <a:spcPts val="0"/>
              </a:spcBef>
            </a:pPr>
            <a:r>
              <a:rPr lang="zh-TW" altLang="zh-TW" sz="2800" kern="100" dirty="0">
                <a:solidFill>
                  <a:srgbClr val="002060"/>
                </a:solidFill>
                <a:latin typeface="新細明體"/>
                <a:cs typeface="Times New Roman"/>
              </a:rPr>
              <a:t>應於計畫實施內容</a:t>
            </a:r>
            <a:r>
              <a:rPr lang="zh-TW" altLang="en-US" sz="2800" b="1" u="sng" kern="0" dirty="0">
                <a:solidFill>
                  <a:srgbClr val="002060"/>
                </a:solidFill>
                <a:latin typeface="新細明體"/>
              </a:rPr>
              <a:t>具體說明其需求的必要</a:t>
            </a:r>
            <a:r>
              <a:rPr lang="zh-TW" altLang="en-US" sz="2800" kern="100" dirty="0">
                <a:solidFill>
                  <a:srgbClr val="002060"/>
                </a:solidFill>
                <a:latin typeface="新細明體"/>
                <a:cs typeface="Times New Roman"/>
              </a:rPr>
              <a:t>，並於</a:t>
            </a:r>
            <a:r>
              <a:rPr lang="zh-TW" altLang="zh-TW" sz="2800" kern="100" dirty="0">
                <a:solidFill>
                  <a:srgbClr val="002060"/>
                </a:solidFill>
                <a:latin typeface="新細明體"/>
                <a:cs typeface="Times New Roman"/>
              </a:rPr>
              <a:t>經費</a:t>
            </a:r>
            <a:r>
              <a:rPr lang="zh-TW" altLang="en-US" sz="2800" kern="100" dirty="0">
                <a:solidFill>
                  <a:srgbClr val="002060"/>
                </a:solidFill>
                <a:latin typeface="新細明體"/>
                <a:cs typeface="Times New Roman"/>
              </a:rPr>
              <a:t>概算</a:t>
            </a:r>
            <a:r>
              <a:rPr lang="zh-TW" altLang="zh-TW" sz="2800" kern="100" dirty="0">
                <a:solidFill>
                  <a:srgbClr val="002060"/>
                </a:solidFill>
                <a:latin typeface="新細明體"/>
                <a:cs typeface="Times New Roman"/>
              </a:rPr>
              <a:t>表</a:t>
            </a:r>
            <a:r>
              <a:rPr lang="zh-TW" altLang="en-US" sz="2800" kern="100" dirty="0">
                <a:solidFill>
                  <a:srgbClr val="002060"/>
                </a:solidFill>
                <a:latin typeface="新細明體"/>
                <a:cs typeface="Times New Roman"/>
              </a:rPr>
              <a:t>填寫單價、數量，備註欄</a:t>
            </a:r>
            <a:r>
              <a:rPr lang="zh-TW" altLang="en-US" sz="2800" b="1" u="sng" kern="100" dirty="0">
                <a:solidFill>
                  <a:srgbClr val="002060"/>
                </a:solidFill>
                <a:latin typeface="新細明體"/>
                <a:cs typeface="Times New Roman"/>
              </a:rPr>
              <a:t>敘寫品名</a:t>
            </a:r>
            <a:r>
              <a:rPr lang="zh-TW" altLang="en-US" sz="2800" kern="0" dirty="0">
                <a:solidFill>
                  <a:srgbClr val="002060"/>
                </a:solidFill>
                <a:latin typeface="+mn-ea"/>
              </a:rPr>
              <a:t>。</a:t>
            </a:r>
            <a:r>
              <a:rPr lang="en-US" altLang="zh-TW" sz="2800" kern="0" dirty="0">
                <a:solidFill>
                  <a:srgbClr val="000000"/>
                </a:solidFill>
                <a:latin typeface="+mn-ea"/>
              </a:rPr>
              <a:t>(</a:t>
            </a:r>
            <a:r>
              <a:rPr lang="zh-TW" altLang="en-US" sz="2800" kern="0" dirty="0">
                <a:solidFill>
                  <a:srgbClr val="FF0000"/>
                </a:solidFill>
                <a:latin typeface="+mn-ea"/>
              </a:rPr>
              <a:t>輔導團</a:t>
            </a:r>
            <a:r>
              <a:rPr lang="zh-TW" altLang="en-US" sz="2800" kern="0" dirty="0">
                <a:solidFill>
                  <a:srgbClr val="002060"/>
                </a:solidFill>
                <a:latin typeface="+mn-ea"/>
              </a:rPr>
              <a:t>每年</a:t>
            </a:r>
            <a:r>
              <a:rPr lang="en-US" altLang="zh-TW" sz="2800" kern="0" dirty="0">
                <a:solidFill>
                  <a:srgbClr val="002060"/>
                </a:solidFill>
                <a:latin typeface="+mn-ea"/>
              </a:rPr>
              <a:t>20</a:t>
            </a:r>
            <a:r>
              <a:rPr lang="zh-TW" altLang="en-US" sz="2800" kern="0" dirty="0">
                <a:solidFill>
                  <a:srgbClr val="002060"/>
                </a:solidFill>
                <a:latin typeface="+mn-ea"/>
              </a:rPr>
              <a:t>萬元上限</a:t>
            </a:r>
            <a:r>
              <a:rPr lang="zh-TW" altLang="en-US" sz="2800" dirty="0">
                <a:solidFill>
                  <a:srgbClr val="FF0000"/>
                </a:solidFill>
                <a:latin typeface="新細明體"/>
              </a:rPr>
              <a:t>，請縣市核算管控總金額</a:t>
            </a:r>
            <a:r>
              <a:rPr lang="en-US" altLang="zh-TW" sz="2800" dirty="0">
                <a:solidFill>
                  <a:srgbClr val="FF0000"/>
                </a:solidFill>
                <a:latin typeface="新細明體"/>
              </a:rPr>
              <a:t>)</a:t>
            </a:r>
            <a:endParaRPr lang="zh-TW" altLang="en-US" sz="2800" kern="0" dirty="0">
              <a:solidFill>
                <a:srgbClr val="000000"/>
              </a:solidFill>
              <a:latin typeface="+mn-ea"/>
            </a:endParaRPr>
          </a:p>
          <a:p>
            <a:pPr marL="0" indent="0">
              <a:lnSpc>
                <a:spcPct val="80000"/>
              </a:lnSpc>
              <a:spcBef>
                <a:spcPct val="20000"/>
              </a:spcBef>
              <a:buNone/>
              <a:defRPr/>
            </a:pPr>
            <a:endParaRPr lang="en-US" altLang="zh-TW" sz="2800" kern="0" dirty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n"/>
              <a:defRPr/>
            </a:pPr>
            <a:r>
              <a:rPr lang="zh-TW" altLang="en-US" sz="2800" u="sng" kern="0" dirty="0">
                <a:solidFill>
                  <a:srgbClr val="FF0000"/>
                </a:solidFill>
                <a:latin typeface="+mn-ea"/>
              </a:rPr>
              <a:t>資料蒐集費</a:t>
            </a:r>
            <a:endParaRPr lang="en-US" altLang="zh-TW" sz="2800" u="sng" kern="0" dirty="0">
              <a:solidFill>
                <a:srgbClr val="000000"/>
              </a:solidFill>
              <a:latin typeface="+mn-ea"/>
            </a:endParaRPr>
          </a:p>
          <a:p>
            <a:pPr lvl="0" indent="-280988">
              <a:lnSpc>
                <a:spcPts val="3500"/>
              </a:lnSpc>
              <a:spcBef>
                <a:spcPts val="0"/>
              </a:spcBef>
            </a:pPr>
            <a:r>
              <a:rPr lang="zh-TW" altLang="en-US" sz="2800" kern="0" dirty="0">
                <a:solidFill>
                  <a:srgbClr val="002060"/>
                </a:solidFill>
                <a:latin typeface="+mn-ea"/>
              </a:rPr>
              <a:t>應於計畫實施內容</a:t>
            </a:r>
            <a:r>
              <a:rPr lang="zh-TW" altLang="en-US" sz="2800" b="1" u="sng" kern="0" dirty="0">
                <a:solidFill>
                  <a:srgbClr val="002060"/>
                </a:solidFill>
                <a:latin typeface="+mn-ea"/>
              </a:rPr>
              <a:t>具體說明其需求的必要</a:t>
            </a:r>
            <a:r>
              <a:rPr lang="zh-TW" altLang="en-US" sz="2800" kern="0" dirty="0">
                <a:solidFill>
                  <a:srgbClr val="002060"/>
                </a:solidFill>
                <a:latin typeface="+mn-ea"/>
              </a:rPr>
              <a:t>，始得編列。</a:t>
            </a:r>
            <a:r>
              <a:rPr lang="zh-TW" altLang="zh-TW" sz="2800" dirty="0">
                <a:solidFill>
                  <a:srgbClr val="002060"/>
                </a:solidFill>
                <a:latin typeface="+mn-ea"/>
              </a:rPr>
              <a:t>如</a:t>
            </a:r>
            <a:r>
              <a:rPr lang="zh-TW" altLang="zh-TW" sz="2800" b="1" u="sng" dirty="0">
                <a:solidFill>
                  <a:srgbClr val="002060"/>
                </a:solidFill>
                <a:latin typeface="+mn-ea"/>
              </a:rPr>
              <a:t>購置圖書應與計畫直接有關</a:t>
            </a:r>
            <a:r>
              <a:rPr lang="zh-TW" altLang="en-US" sz="2800" b="1" u="sng" dirty="0">
                <a:solidFill>
                  <a:srgbClr val="002060"/>
                </a:solidFill>
                <a:latin typeface="+mn-ea"/>
              </a:rPr>
              <a:t>，</a:t>
            </a:r>
            <a:r>
              <a:rPr lang="zh-TW" altLang="zh-TW" sz="2800" b="1" u="sng" dirty="0">
                <a:solidFill>
                  <a:srgbClr val="002060"/>
                </a:solidFill>
                <a:latin typeface="+mn-ea"/>
              </a:rPr>
              <a:t>且於計畫申請書中詳列其名稱、數量、單價及總價</a:t>
            </a:r>
            <a:r>
              <a:rPr lang="zh-TW" altLang="en-US" sz="2800" dirty="0">
                <a:solidFill>
                  <a:srgbClr val="000000"/>
                </a:solidFill>
                <a:latin typeface="+mn-ea"/>
              </a:rPr>
              <a:t>。</a:t>
            </a:r>
            <a:endParaRPr lang="zh-TW" altLang="en-US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>
              <a:lnSpc>
                <a:spcPct val="90000"/>
              </a:lnSpc>
              <a:spcBef>
                <a:spcPts val="1200"/>
              </a:spcBef>
              <a:defRPr/>
            </a:pPr>
            <a:endParaRPr lang="en-US" altLang="zh-TW" sz="2800" b="1" kern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11</a:t>
            </a:fld>
            <a:endParaRPr lang="zh-TW" altLang="en-US"/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gray">
          <a:xfrm>
            <a:off x="1791308" y="221535"/>
            <a:ext cx="5322912" cy="64807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57A20"/>
              </a:gs>
              <a:gs pos="50000">
                <a:srgbClr val="657A20">
                  <a:gamma/>
                  <a:tint val="51373"/>
                  <a:invGamma/>
                </a:srgbClr>
              </a:gs>
              <a:gs pos="100000">
                <a:srgbClr val="657A20"/>
              </a:gs>
            </a:gsLst>
            <a:lin ang="5400000" scaled="1"/>
          </a:gradFill>
          <a:ln w="25400" algn="ctr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lvl="0" algn="ctr">
              <a:defRPr/>
            </a:pPr>
            <a:r>
              <a:rPr kumimoji="0" lang="zh-TW" alt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五</a:t>
            </a:r>
            <a:r>
              <a:rPr kumimoji="0" lang="en-US" altLang="zh-TW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.</a:t>
            </a:r>
            <a:r>
              <a:rPr lang="zh-TW" altLang="en-US" sz="36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經費編列注意事項</a:t>
            </a:r>
            <a:endParaRPr kumimoji="0" lang="en-US" altLang="zh-TW" sz="3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8860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300" y="6191823"/>
            <a:ext cx="526504" cy="504056"/>
          </a:xfrm>
          <a:prstGeom prst="rect">
            <a:avLst/>
          </a:prstGeom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259904" y="1844824"/>
            <a:ext cx="85792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新細明體"/>
            </a:endParaRPr>
          </a:p>
        </p:txBody>
      </p:sp>
      <p:sp>
        <p:nvSpPr>
          <p:cNvPr id="8" name="文字方塊 5"/>
          <p:cNvSpPr txBox="1">
            <a:spLocks noChangeArrowheads="1"/>
          </p:cNvSpPr>
          <p:nvPr/>
        </p:nvSpPr>
        <p:spPr bwMode="auto">
          <a:xfrm>
            <a:off x="840261" y="1600587"/>
            <a:ext cx="775151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n"/>
              <a:defRPr/>
            </a:pPr>
            <a:r>
              <a:rPr lang="zh-TW" altLang="en-US" sz="2800" b="1" u="sng" kern="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場地佈置費與場地使用費</a:t>
            </a:r>
            <a:endParaRPr lang="en-US" altLang="zh-TW" sz="2800" b="1" u="sng" kern="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不補助內部場地使用費</a:t>
            </a:r>
            <a:r>
              <a:rPr lang="zh-TW" altLang="en-US" sz="2800" dirty="0"/>
              <a:t>，</a:t>
            </a:r>
            <a:r>
              <a:rPr lang="zh-TW" altLang="en-US" sz="2800" kern="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場地佈置費</a:t>
            </a:r>
            <a:r>
              <a:rPr lang="zh-TW" altLang="en-US" sz="2800" kern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每場以不超過新臺幣</a:t>
            </a:r>
            <a:r>
              <a:rPr lang="en-US" altLang="zh-TW" sz="2800" kern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3,000</a:t>
            </a:r>
            <a:r>
              <a:rPr lang="zh-TW" altLang="en-US" sz="2800" kern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元為上限。</a:t>
            </a:r>
            <a:endParaRPr lang="en-US" altLang="zh-TW" sz="2800" kern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半日或一日之講授研習，場地佈置費請酌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500-1000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元為宜，</a:t>
            </a:r>
            <a:r>
              <a:rPr lang="zh-TW" altLang="en-US" sz="2800" u="sng" dirty="0">
                <a:latin typeface="標楷體" pitchFamily="65" charset="-120"/>
                <a:ea typeface="標楷體" pitchFamily="65" charset="-120"/>
              </a:rPr>
              <a:t>經費優先運用於增能內涵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zh-TW" altLang="en-US" sz="2800" u="sng" kern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同一主題多場次研習不宜按次編列場地布置費，領域小組例行會議不宜過度編列場地布置費</a:t>
            </a:r>
            <a:r>
              <a:rPr lang="zh-TW" altLang="en-US" sz="2800" kern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 kern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  <a:defRPr/>
            </a:pPr>
            <a:endParaRPr lang="en-US" altLang="zh-TW" sz="2800" kern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  <a:defRPr/>
            </a:pPr>
            <a:endParaRPr lang="en-US" altLang="zh-TW" sz="2800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12</a:t>
            </a:fld>
            <a:endParaRPr lang="zh-TW" altLang="en-US"/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gray">
          <a:xfrm>
            <a:off x="1791308" y="221535"/>
            <a:ext cx="5322912" cy="64807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57A20"/>
              </a:gs>
              <a:gs pos="50000">
                <a:srgbClr val="657A20">
                  <a:gamma/>
                  <a:tint val="51373"/>
                  <a:invGamma/>
                </a:srgbClr>
              </a:gs>
              <a:gs pos="100000">
                <a:srgbClr val="657A20"/>
              </a:gs>
            </a:gsLst>
            <a:lin ang="5400000" scaled="1"/>
          </a:gradFill>
          <a:ln w="25400" algn="ctr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lvl="0" algn="ctr">
              <a:defRPr/>
            </a:pPr>
            <a:r>
              <a:rPr kumimoji="0" lang="zh-TW" alt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五</a:t>
            </a:r>
            <a:r>
              <a:rPr kumimoji="0" lang="en-US" altLang="zh-TW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.</a:t>
            </a:r>
            <a:r>
              <a:rPr lang="zh-TW" altLang="en-US" sz="36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經費編列注意事項</a:t>
            </a:r>
            <a:endParaRPr kumimoji="0" lang="en-US" altLang="zh-TW" sz="3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91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512" y="6344468"/>
            <a:ext cx="526504" cy="396900"/>
          </a:xfrm>
          <a:prstGeom prst="rect">
            <a:avLst/>
          </a:prstGeom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259904" y="1844824"/>
            <a:ext cx="85792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新細明體"/>
            </a:endParaRPr>
          </a:p>
        </p:txBody>
      </p:sp>
      <p:sp>
        <p:nvSpPr>
          <p:cNvPr id="8" name="TextBox 8"/>
          <p:cNvSpPr txBox="1">
            <a:spLocks noGrp="1"/>
          </p:cNvSpPr>
          <p:nvPr>
            <p:ph idx="1"/>
          </p:nvPr>
        </p:nvSpPr>
        <p:spPr>
          <a:xfrm>
            <a:off x="434752" y="1268760"/>
            <a:ext cx="8229600" cy="61155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n"/>
              <a:defRPr/>
            </a:pPr>
            <a:r>
              <a:rPr lang="zh-TW" altLang="en-US" sz="2800" u="sng" kern="0" dirty="0">
                <a:solidFill>
                  <a:srgbClr val="FF0000"/>
                </a:solidFill>
                <a:latin typeface="+mn-ea"/>
              </a:rPr>
              <a:t>交通費及住宿費</a:t>
            </a:r>
            <a:endParaRPr lang="en-US" altLang="zh-TW" sz="2800" u="sng" kern="0" dirty="0">
              <a:solidFill>
                <a:srgbClr val="FF0000"/>
              </a:solidFill>
              <a:latin typeface="+mn-ea"/>
            </a:endParaRPr>
          </a:p>
          <a:p>
            <a:pPr marL="514350" indent="-338138">
              <a:lnSpc>
                <a:spcPct val="80000"/>
              </a:lnSpc>
              <a:buFont typeface="+mj-lt"/>
              <a:buAutoNum type="arabicParenR"/>
              <a:defRPr/>
            </a:pPr>
            <a:r>
              <a:rPr lang="zh-TW" altLang="en-US" sz="2800" kern="0" dirty="0">
                <a:solidFill>
                  <a:srgbClr val="002060"/>
                </a:solidFill>
                <a:latin typeface="+mn-ea"/>
              </a:rPr>
              <a:t>屬於講師部分可合理編列於各子計畫。</a:t>
            </a:r>
            <a:endParaRPr lang="en-US" altLang="zh-TW" sz="2800" kern="0" dirty="0">
              <a:solidFill>
                <a:srgbClr val="002060"/>
              </a:solidFill>
              <a:latin typeface="+mn-ea"/>
            </a:endParaRPr>
          </a:p>
          <a:p>
            <a:pPr marL="514350" indent="-338138">
              <a:lnSpc>
                <a:spcPct val="80000"/>
              </a:lnSpc>
              <a:spcBef>
                <a:spcPct val="20000"/>
              </a:spcBef>
              <a:buFont typeface="+mj-lt"/>
              <a:buAutoNum type="arabicParenR"/>
              <a:defRPr/>
            </a:pPr>
            <a:r>
              <a:rPr lang="zh-TW" altLang="en-US" sz="2800" kern="0" dirty="0">
                <a:solidFill>
                  <a:srgbClr val="002060"/>
                </a:solidFill>
                <a:latin typeface="+mn-ea"/>
              </a:rPr>
              <a:t>輔導員的增能、定期會議或中央輔導群分區</a:t>
            </a:r>
            <a:r>
              <a:rPr lang="en-US" altLang="zh-TW" sz="2800" kern="0" dirty="0">
                <a:solidFill>
                  <a:srgbClr val="002060"/>
                </a:solidFill>
                <a:latin typeface="+mn-ea"/>
              </a:rPr>
              <a:t>/</a:t>
            </a:r>
            <a:r>
              <a:rPr lang="zh-TW" altLang="en-US" sz="2800" kern="0" dirty="0">
                <a:solidFill>
                  <a:srgbClr val="002060"/>
                </a:solidFill>
                <a:latin typeface="+mn-ea"/>
              </a:rPr>
              <a:t>聯席研討或外埠參訪交通費</a:t>
            </a:r>
            <a:r>
              <a:rPr lang="en-US" altLang="zh-TW" sz="2800" kern="0" dirty="0">
                <a:solidFill>
                  <a:srgbClr val="002060"/>
                </a:solidFill>
                <a:latin typeface="+mn-ea"/>
              </a:rPr>
              <a:t>(</a:t>
            </a:r>
            <a:r>
              <a:rPr lang="zh-TW" altLang="en-US" sz="2800" kern="0" dirty="0">
                <a:solidFill>
                  <a:srgbClr val="002060"/>
                </a:solidFill>
                <a:latin typeface="+mn-ea"/>
              </a:rPr>
              <a:t>車資</a:t>
            </a:r>
            <a:r>
              <a:rPr lang="en-US" altLang="zh-TW" sz="2800" kern="0" dirty="0">
                <a:solidFill>
                  <a:srgbClr val="002060"/>
                </a:solidFill>
                <a:latin typeface="+mn-ea"/>
              </a:rPr>
              <a:t>)</a:t>
            </a:r>
            <a:r>
              <a:rPr lang="zh-TW" altLang="en-US" sz="2800" kern="0" dirty="0">
                <a:solidFill>
                  <a:srgbClr val="002060"/>
                </a:solidFill>
                <a:latin typeface="+mn-ea"/>
              </a:rPr>
              <a:t>及住宿費，宜由團務差旅費項下支應或縣市自籌款支應。</a:t>
            </a:r>
            <a:endParaRPr lang="en-US" altLang="zh-TW" sz="2800" kern="0" dirty="0">
              <a:solidFill>
                <a:srgbClr val="002060"/>
              </a:solidFill>
              <a:latin typeface="+mn-ea"/>
            </a:endParaRPr>
          </a:p>
          <a:p>
            <a:pPr marL="0" indent="0">
              <a:lnSpc>
                <a:spcPct val="80000"/>
              </a:lnSpc>
              <a:spcBef>
                <a:spcPct val="20000"/>
              </a:spcBef>
              <a:buNone/>
              <a:defRPr/>
            </a:pPr>
            <a:endParaRPr lang="en-US" altLang="zh-TW" sz="2800" kern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457200" lvl="0" indent="-4572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n"/>
              <a:defRPr/>
            </a:pPr>
            <a:r>
              <a:rPr lang="zh-TW" altLang="en-US" sz="2800" u="sng" kern="0" dirty="0">
                <a:solidFill>
                  <a:srgbClr val="FF0000"/>
                </a:solidFill>
                <a:latin typeface="新細明體"/>
              </a:rPr>
              <a:t>雜支</a:t>
            </a:r>
            <a:endParaRPr lang="en-US" altLang="zh-TW" sz="2800" u="sng" kern="0" dirty="0">
              <a:solidFill>
                <a:srgbClr val="FF0000"/>
              </a:solidFill>
              <a:latin typeface="新細明體"/>
            </a:endParaRPr>
          </a:p>
          <a:p>
            <a:pPr marL="271463" lvl="0" indent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zh-TW" altLang="en-US" sz="2800" kern="0" dirty="0">
                <a:solidFill>
                  <a:srgbClr val="002060"/>
                </a:solidFill>
                <a:latin typeface="新細明體"/>
              </a:rPr>
              <a:t>文具用品、紙張、電腦耗材墨水匣、郵資等都屬於雜支，請併入計算，不能單獨列出「文具紙張」或「電腦耗材」等文字，</a:t>
            </a:r>
            <a:r>
              <a:rPr lang="zh-TW" altLang="en-US" sz="2800" u="sng" kern="0" dirty="0">
                <a:solidFill>
                  <a:srgbClr val="002060"/>
                </a:solidFill>
                <a:latin typeface="新細明體"/>
              </a:rPr>
              <a:t>另本案不補助資訊設備租借費。</a:t>
            </a:r>
          </a:p>
          <a:p>
            <a:pPr marL="0" indent="0">
              <a:lnSpc>
                <a:spcPct val="80000"/>
              </a:lnSpc>
              <a:spcBef>
                <a:spcPct val="20000"/>
              </a:spcBef>
              <a:buNone/>
              <a:defRPr/>
            </a:pPr>
            <a:endParaRPr lang="en-US" altLang="zh-TW" sz="2800" kern="0" dirty="0">
              <a:solidFill>
                <a:srgbClr val="FF0000"/>
              </a:solidFill>
              <a:latin typeface="Arial"/>
              <a:ea typeface="標楷體" pitchFamily="65" charset="-12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zh-TW" altLang="en-US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>
              <a:lnSpc>
                <a:spcPct val="90000"/>
              </a:lnSpc>
              <a:spcBef>
                <a:spcPts val="1200"/>
              </a:spcBef>
              <a:defRPr/>
            </a:pPr>
            <a:endParaRPr lang="en-US" altLang="zh-TW" sz="2800" b="1" kern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13</a:t>
            </a:fld>
            <a:endParaRPr lang="zh-TW" altLang="en-US"/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gray">
          <a:xfrm>
            <a:off x="1791308" y="301812"/>
            <a:ext cx="5322912" cy="64807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57A20"/>
              </a:gs>
              <a:gs pos="50000">
                <a:srgbClr val="657A20">
                  <a:gamma/>
                  <a:tint val="51373"/>
                  <a:invGamma/>
                </a:srgbClr>
              </a:gs>
              <a:gs pos="100000">
                <a:srgbClr val="657A20"/>
              </a:gs>
            </a:gsLst>
            <a:lin ang="5400000" scaled="1"/>
          </a:gradFill>
          <a:ln w="25400" algn="ctr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lvl="0" algn="ctr">
              <a:defRPr/>
            </a:pPr>
            <a:r>
              <a:rPr kumimoji="0" lang="zh-TW" alt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五</a:t>
            </a:r>
            <a:r>
              <a:rPr kumimoji="0" lang="en-US" altLang="zh-TW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.</a:t>
            </a:r>
            <a:r>
              <a:rPr lang="zh-TW" altLang="en-US" sz="36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經費編列注意事項</a:t>
            </a:r>
            <a:endParaRPr kumimoji="0" lang="en-US" altLang="zh-TW" sz="3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3578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512" y="6187029"/>
            <a:ext cx="526504" cy="471142"/>
          </a:xfrm>
          <a:prstGeom prst="rect">
            <a:avLst/>
          </a:prstGeom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259904" y="1844824"/>
            <a:ext cx="85792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新細明體"/>
              <a:ea typeface="新細明體" panose="02020500000000000000" pitchFamily="18" charset="-120"/>
              <a:cs typeface="+mj-cs"/>
            </a:endParaRPr>
          </a:p>
        </p:txBody>
      </p:sp>
      <p:sp>
        <p:nvSpPr>
          <p:cNvPr id="8" name="TextBox 8"/>
          <p:cNvSpPr txBox="1">
            <a:spLocks noGrp="1"/>
          </p:cNvSpPr>
          <p:nvPr>
            <p:ph idx="1"/>
          </p:nvPr>
        </p:nvSpPr>
        <p:spPr>
          <a:xfrm>
            <a:off x="434752" y="1268760"/>
            <a:ext cx="8229600" cy="491826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n"/>
              <a:defRPr/>
            </a:pPr>
            <a:r>
              <a:rPr lang="zh-TW" altLang="en-US" sz="2800" u="sng" kern="0" dirty="0">
                <a:solidFill>
                  <a:srgbClr val="FF0000"/>
                </a:solidFill>
                <a:latin typeface="+mn-ea"/>
              </a:rPr>
              <a:t>出席費</a:t>
            </a:r>
            <a:endParaRPr lang="en-US" altLang="zh-TW" sz="2800" u="sng" kern="0" dirty="0">
              <a:solidFill>
                <a:srgbClr val="FF0000"/>
              </a:solidFill>
              <a:latin typeface="+mn-ea"/>
            </a:endParaRPr>
          </a:p>
          <a:p>
            <a:pPr lvl="0">
              <a:buClr>
                <a:srgbClr val="70AD47">
                  <a:lumMod val="50000"/>
                </a:srgbClr>
              </a:buClr>
              <a:buFont typeface="+mj-lt"/>
              <a:buAutoNum type="arabicParenR"/>
            </a:pPr>
            <a:r>
              <a:rPr lang="zh-TW" altLang="en-US" sz="2400" dirty="0">
                <a:solidFill>
                  <a:srgbClr val="4472C4">
                    <a:lumMod val="75000"/>
                  </a:srgbClr>
                </a:solidFill>
              </a:rPr>
              <a:t>出席費之支給，以每次會議新臺幣</a:t>
            </a:r>
            <a:r>
              <a:rPr lang="en-US" altLang="zh-TW" sz="2400" dirty="0">
                <a:solidFill>
                  <a:srgbClr val="4472C4">
                    <a:lumMod val="75000"/>
                  </a:srgbClr>
                </a:solidFill>
              </a:rPr>
              <a:t>2500</a:t>
            </a:r>
            <a:r>
              <a:rPr lang="zh-TW" altLang="en-US" sz="2400" dirty="0">
                <a:solidFill>
                  <a:srgbClr val="4472C4">
                    <a:lumMod val="75000"/>
                  </a:srgbClr>
                </a:solidFill>
              </a:rPr>
              <a:t>元為上限，由各機關學校視會議諮詢性質及</a:t>
            </a:r>
            <a:r>
              <a:rPr lang="zh-TW" altLang="en-US" sz="2400" u="sng" dirty="0">
                <a:solidFill>
                  <a:srgbClr val="FF0000"/>
                </a:solidFill>
              </a:rPr>
              <a:t>業務繁簡</a:t>
            </a:r>
            <a:r>
              <a:rPr lang="zh-TW" altLang="en-US" sz="2400" dirty="0">
                <a:solidFill>
                  <a:srgbClr val="4472C4">
                    <a:lumMod val="75000"/>
                  </a:srgbClr>
                </a:solidFill>
              </a:rPr>
              <a:t>程度支給。</a:t>
            </a:r>
            <a:endParaRPr lang="en-US" altLang="zh-TW" sz="2400" dirty="0">
              <a:solidFill>
                <a:srgbClr val="4472C4">
                  <a:lumMod val="75000"/>
                </a:srgbClr>
              </a:solidFill>
            </a:endParaRPr>
          </a:p>
          <a:p>
            <a:pPr lvl="0">
              <a:buClr>
                <a:srgbClr val="70AD47">
                  <a:lumMod val="50000"/>
                </a:srgbClr>
              </a:buClr>
              <a:buFont typeface="+mj-lt"/>
              <a:buAutoNum type="arabicParenR"/>
            </a:pPr>
            <a:r>
              <a:rPr lang="zh-TW" altLang="en-US" sz="2400" dirty="0">
                <a:solidFill>
                  <a:srgbClr val="4472C4">
                    <a:lumMod val="75000"/>
                  </a:srgbClr>
                </a:solidFill>
              </a:rPr>
              <a:t>有下列情形之一者，不得支給出席費：</a:t>
            </a:r>
          </a:p>
          <a:p>
            <a:pPr lvl="0" indent="-280988">
              <a:buClr>
                <a:srgbClr val="70AD47">
                  <a:lumMod val="50000"/>
                </a:srgbClr>
              </a:buClr>
              <a:buFont typeface="Wingdings" panose="05000000000000000000" pitchFamily="2" charset="2"/>
              <a:buChar char="Ø"/>
            </a:pPr>
            <a:r>
              <a:rPr lang="zh-TW" altLang="en-US" sz="2400" dirty="0">
                <a:solidFill>
                  <a:srgbClr val="4472C4">
                    <a:lumMod val="75000"/>
                  </a:srgbClr>
                </a:solidFill>
              </a:rPr>
              <a:t>各機關學校召開之會議屬一般經常性業務會議。</a:t>
            </a:r>
          </a:p>
          <a:p>
            <a:pPr lvl="0" indent="-280988">
              <a:buClr>
                <a:srgbClr val="70AD47">
                  <a:lumMod val="50000"/>
                </a:srgbClr>
              </a:buClr>
              <a:buFont typeface="Wingdings" panose="05000000000000000000" pitchFamily="2" charset="2"/>
              <a:buChar char="Ø"/>
            </a:pPr>
            <a:r>
              <a:rPr lang="zh-TW" altLang="en-US" sz="2400" dirty="0">
                <a:solidFill>
                  <a:srgbClr val="4472C4">
                    <a:lumMod val="75000"/>
                  </a:srgbClr>
                </a:solidFill>
              </a:rPr>
              <a:t>未親自出席，而以書面、錄音或錄影等方式提供意見。</a:t>
            </a:r>
          </a:p>
          <a:p>
            <a:pPr lvl="0" indent="-280988">
              <a:buClr>
                <a:srgbClr val="70AD47">
                  <a:lumMod val="50000"/>
                </a:srgbClr>
              </a:buClr>
              <a:buFont typeface="Wingdings" panose="05000000000000000000" pitchFamily="2" charset="2"/>
              <a:buChar char="Ø"/>
            </a:pPr>
            <a:r>
              <a:rPr lang="zh-TW" altLang="en-US" sz="2400" dirty="0">
                <a:solidFill>
                  <a:srgbClr val="4472C4">
                    <a:lumMod val="75000"/>
                  </a:srgbClr>
                </a:solidFill>
              </a:rPr>
              <a:t>受補助機關學校人員，出席其受補助計畫之相關會議。</a:t>
            </a:r>
          </a:p>
          <a:p>
            <a:pPr marL="176212" indent="0">
              <a:lnSpc>
                <a:spcPct val="80000"/>
              </a:lnSpc>
              <a:spcBef>
                <a:spcPct val="20000"/>
              </a:spcBef>
              <a:buNone/>
              <a:defRPr/>
            </a:pPr>
            <a:endParaRPr lang="en-US" altLang="zh-TW" sz="2800" kern="0" dirty="0">
              <a:solidFill>
                <a:srgbClr val="002060"/>
              </a:solidFill>
              <a:latin typeface="+mn-ea"/>
            </a:endParaRPr>
          </a:p>
          <a:p>
            <a:pPr marL="0" indent="0">
              <a:lnSpc>
                <a:spcPct val="80000"/>
              </a:lnSpc>
              <a:spcBef>
                <a:spcPct val="20000"/>
              </a:spcBef>
              <a:buNone/>
              <a:defRPr/>
            </a:pPr>
            <a:endParaRPr lang="en-US" altLang="zh-TW" sz="2800" kern="0" dirty="0">
              <a:solidFill>
                <a:srgbClr val="FF0000"/>
              </a:solidFill>
              <a:latin typeface="Arial"/>
              <a:ea typeface="標楷體" pitchFamily="65" charset="-12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zh-TW" altLang="en-US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>
              <a:lnSpc>
                <a:spcPct val="90000"/>
              </a:lnSpc>
              <a:spcBef>
                <a:spcPts val="1200"/>
              </a:spcBef>
              <a:defRPr/>
            </a:pPr>
            <a:endParaRPr lang="en-US" altLang="zh-TW" sz="2800" b="1" kern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DA0BB7-265A-403C-9275-D587AB510EDC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gray">
          <a:xfrm>
            <a:off x="1791308" y="221535"/>
            <a:ext cx="5322912" cy="64807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57A20"/>
              </a:gs>
              <a:gs pos="50000">
                <a:srgbClr val="657A20">
                  <a:gamma/>
                  <a:tint val="51373"/>
                  <a:invGamma/>
                </a:srgbClr>
              </a:gs>
              <a:gs pos="100000">
                <a:srgbClr val="657A20"/>
              </a:gs>
            </a:gsLst>
            <a:lin ang="5400000" scaled="1"/>
          </a:gradFill>
          <a:ln w="25400" algn="ctr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lvl="0" algn="ctr">
              <a:defRPr/>
            </a:pPr>
            <a:r>
              <a:rPr kumimoji="0" lang="zh-TW" alt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五</a:t>
            </a:r>
            <a:r>
              <a:rPr kumimoji="0" lang="en-US" altLang="zh-TW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.</a:t>
            </a:r>
            <a:r>
              <a:rPr lang="zh-TW" altLang="en-US" sz="36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經費編列注意事項</a:t>
            </a:r>
            <a:endParaRPr kumimoji="0" lang="en-US" altLang="zh-TW" sz="3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7062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300" y="6226971"/>
            <a:ext cx="526504" cy="468908"/>
          </a:xfrm>
          <a:prstGeom prst="rect">
            <a:avLst/>
          </a:prstGeom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259904" y="1844824"/>
            <a:ext cx="85792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新細明體"/>
            </a:endParaRPr>
          </a:p>
        </p:txBody>
      </p:sp>
      <p:sp>
        <p:nvSpPr>
          <p:cNvPr id="8" name="文字方塊 5"/>
          <p:cNvSpPr txBox="1">
            <a:spLocks noChangeArrowheads="1"/>
          </p:cNvSpPr>
          <p:nvPr/>
        </p:nvSpPr>
        <p:spPr bwMode="auto">
          <a:xfrm>
            <a:off x="611560" y="1442652"/>
            <a:ext cx="8136904" cy="3447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n"/>
              <a:defRPr/>
            </a:pPr>
            <a:r>
              <a:rPr lang="zh-TW" altLang="en-US" sz="2800" b="1" u="sng" kern="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不補助項目</a:t>
            </a:r>
            <a:endParaRPr lang="en-US" altLang="zh-TW" sz="2800" b="1" u="sng" kern="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457200" indent="-4572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zh-TW" altLang="en-US" sz="2800" kern="0" dirty="0">
                <a:latin typeface="標楷體" pitchFamily="65" charset="-120"/>
                <a:ea typeface="標楷體" pitchFamily="65" charset="-120"/>
              </a:rPr>
              <a:t>不得編列獎金、禮券等類似項目，而部份縣市編列稿費代替獎金，如特優稿費</a:t>
            </a:r>
            <a:r>
              <a:rPr lang="en-US" altLang="zh-TW" sz="2800" kern="0" dirty="0">
                <a:latin typeface="標楷體" pitchFamily="65" charset="-120"/>
                <a:ea typeface="標楷體" pitchFamily="65" charset="-120"/>
              </a:rPr>
              <a:t>5000</a:t>
            </a:r>
            <a:r>
              <a:rPr lang="zh-TW" altLang="en-US" sz="2800" kern="0" dirty="0">
                <a:latin typeface="標楷體" pitchFamily="65" charset="-120"/>
                <a:ea typeface="標楷體" pitchFamily="65" charset="-120"/>
              </a:rPr>
              <a:t>元、優等稿費</a:t>
            </a:r>
            <a:r>
              <a:rPr lang="en-US" altLang="zh-TW" sz="2800" kern="0" dirty="0">
                <a:latin typeface="標楷體" pitchFamily="65" charset="-120"/>
                <a:ea typeface="標楷體" pitchFamily="65" charset="-120"/>
              </a:rPr>
              <a:t>3000</a:t>
            </a:r>
            <a:r>
              <a:rPr lang="zh-TW" altLang="en-US" sz="2800" kern="0" dirty="0">
                <a:latin typeface="標楷體" pitchFamily="65" charset="-120"/>
                <a:ea typeface="標楷體" pitchFamily="65" charset="-120"/>
              </a:rPr>
              <a:t>元等，請由縣市自籌款支應。</a:t>
            </a:r>
            <a:endParaRPr lang="en-US" altLang="zh-TW" sz="2800" kern="0" dirty="0">
              <a:latin typeface="標楷體" pitchFamily="65" charset="-120"/>
              <a:ea typeface="標楷體" pitchFamily="65" charset="-120"/>
            </a:endParaRPr>
          </a:p>
          <a:p>
            <a:pPr marL="457200" lvl="0" indent="-457200">
              <a:lnSpc>
                <a:spcPts val="3000"/>
              </a:lnSpc>
              <a:buFont typeface="Arial" pitchFamily="34" charset="0"/>
              <a:buChar char="•"/>
            </a:pPr>
            <a:r>
              <a:rPr lang="zh-TW" altLang="en-US" sz="2800" kern="1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不補助資訊設備租借費、</a:t>
            </a:r>
            <a:r>
              <a:rPr lang="zh-TW" altLang="zh-TW" sz="2800" kern="1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網路建置費、電腦維修費</a:t>
            </a:r>
            <a:r>
              <a:rPr lang="zh-TW" altLang="en-US" sz="2800" kern="1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、</a:t>
            </a:r>
            <a:r>
              <a:rPr lang="zh-TW" altLang="zh-TW" sz="2800" kern="1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加班費、工讀費</a:t>
            </a:r>
            <a:r>
              <a:rPr lang="zh-TW" altLang="en-US" sz="2800" kern="1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及</a:t>
            </a:r>
            <a:r>
              <a:rPr lang="zh-TW" altLang="zh-TW" sz="2800" kern="1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行政管理費等費用，</a:t>
            </a:r>
            <a:r>
              <a:rPr lang="zh-TW" altLang="en-US" sz="2800" kern="1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如有需求</a:t>
            </a:r>
            <a:r>
              <a:rPr lang="zh-TW" altLang="zh-TW" sz="2800" kern="1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請</a:t>
            </a:r>
            <a:r>
              <a:rPr lang="zh-TW" altLang="en-US" sz="2800" kern="1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由</a:t>
            </a:r>
            <a:r>
              <a:rPr lang="zh-TW" altLang="zh-TW" sz="2800" kern="1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縣市自籌</a:t>
            </a:r>
            <a:r>
              <a:rPr lang="zh-TW" altLang="en-US" sz="2800" kern="1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款支應</a:t>
            </a:r>
            <a:r>
              <a:rPr lang="zh-TW" altLang="zh-TW" sz="2800" kern="1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。 </a:t>
            </a:r>
            <a:endParaRPr lang="zh-TW" altLang="en-US" sz="2800" dirty="0">
              <a:solidFill>
                <a:prstClr val="black"/>
              </a:solidFill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627063" indent="-627063">
              <a:defRPr/>
            </a:pPr>
            <a:endParaRPr lang="en-US" altLang="zh-TW" sz="2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15</a:t>
            </a:fld>
            <a:endParaRPr lang="zh-TW" altLang="en-US"/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gray">
          <a:xfrm>
            <a:off x="1791308" y="370756"/>
            <a:ext cx="5322912" cy="64807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57A20"/>
              </a:gs>
              <a:gs pos="50000">
                <a:srgbClr val="657A20">
                  <a:gamma/>
                  <a:tint val="51373"/>
                  <a:invGamma/>
                </a:srgbClr>
              </a:gs>
              <a:gs pos="100000">
                <a:srgbClr val="657A20"/>
              </a:gs>
            </a:gsLst>
            <a:lin ang="5400000" scaled="1"/>
          </a:gradFill>
          <a:ln w="25400" algn="ctr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lvl="0" algn="ctr">
              <a:defRPr/>
            </a:pPr>
            <a:r>
              <a:rPr kumimoji="0" lang="zh-TW" alt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五</a:t>
            </a:r>
            <a:r>
              <a:rPr kumimoji="0" lang="en-US" altLang="zh-TW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.</a:t>
            </a:r>
            <a:r>
              <a:rPr lang="zh-TW" altLang="en-US" sz="36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經費編列注意事項</a:t>
            </a:r>
            <a:endParaRPr kumimoji="0" lang="en-US" altLang="zh-TW" sz="3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9716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678" y="6198690"/>
            <a:ext cx="526504" cy="468908"/>
          </a:xfrm>
          <a:prstGeom prst="rect">
            <a:avLst/>
          </a:prstGeom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259904" y="1844824"/>
            <a:ext cx="85792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新細明體"/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 bwMode="auto">
          <a:xfrm>
            <a:off x="2051720" y="1177008"/>
            <a:ext cx="4533664" cy="64105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+mn-lt"/>
                <a:ea typeface="標楷體" pitchFamily="65" charset="-12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>
              <a:defRPr/>
            </a:pPr>
            <a:r>
              <a:rPr lang="zh-TW" altLang="en-US" b="1" kern="0" dirty="0">
                <a:solidFill>
                  <a:srgbClr val="C00000"/>
                </a:solidFill>
                <a:latin typeface="Times New Roman"/>
              </a:rPr>
              <a:t>掌握經費執行進度</a:t>
            </a:r>
          </a:p>
        </p:txBody>
      </p:sp>
      <p:graphicFrame>
        <p:nvGraphicFramePr>
          <p:cNvPr id="9" name="資料庫圖表 8"/>
          <p:cNvGraphicFramePr/>
          <p:nvPr>
            <p:extLst>
              <p:ext uri="{D42A27DB-BD31-4B8C-83A1-F6EECF244321}">
                <p14:modId xmlns:p14="http://schemas.microsoft.com/office/powerpoint/2010/main" val="1553402422"/>
              </p:ext>
            </p:extLst>
          </p:nvPr>
        </p:nvGraphicFramePr>
        <p:xfrm>
          <a:off x="1474991" y="1988840"/>
          <a:ext cx="6624736" cy="3224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16</a:t>
            </a:fld>
            <a:endParaRPr lang="zh-TW" altLang="en-US"/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gray">
          <a:xfrm>
            <a:off x="1791308" y="254596"/>
            <a:ext cx="5322912" cy="64807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57A20"/>
              </a:gs>
              <a:gs pos="50000">
                <a:srgbClr val="657A20">
                  <a:gamma/>
                  <a:tint val="51373"/>
                  <a:invGamma/>
                </a:srgbClr>
              </a:gs>
              <a:gs pos="100000">
                <a:srgbClr val="657A20"/>
              </a:gs>
            </a:gsLst>
            <a:lin ang="5400000" scaled="1"/>
          </a:gradFill>
          <a:ln w="25400" algn="ctr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zh-TW" altLang="en-US" sz="36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五</a:t>
            </a:r>
            <a:r>
              <a:rPr lang="en-US" altLang="zh-TW" sz="36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36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 注意事項</a:t>
            </a:r>
            <a:r>
              <a:rPr lang="en-US" altLang="zh-TW" sz="36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6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其他</a:t>
            </a:r>
            <a:endParaRPr lang="en-US" altLang="zh-TW" sz="3600" b="1" kern="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50130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300" y="6245824"/>
            <a:ext cx="526504" cy="468908"/>
          </a:xfrm>
          <a:prstGeom prst="rect">
            <a:avLst/>
          </a:prstGeom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259904" y="1844824"/>
            <a:ext cx="85792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新細明體"/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 bwMode="auto">
          <a:xfrm>
            <a:off x="2282720" y="1340768"/>
            <a:ext cx="4533664" cy="64105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+mn-lt"/>
                <a:ea typeface="標楷體" pitchFamily="65" charset="-12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>
              <a:defRPr/>
            </a:pPr>
            <a:r>
              <a:rPr lang="zh-TW" altLang="en-US" b="1" kern="0" dirty="0">
                <a:solidFill>
                  <a:srgbClr val="C00000"/>
                </a:solidFill>
                <a:latin typeface="Times New Roman"/>
              </a:rPr>
              <a:t>輔導小組計畫經費</a:t>
            </a:r>
          </a:p>
        </p:txBody>
      </p:sp>
      <p:graphicFrame>
        <p:nvGraphicFramePr>
          <p:cNvPr id="9" name="資料庫圖表 8"/>
          <p:cNvGraphicFramePr/>
          <p:nvPr>
            <p:extLst>
              <p:ext uri="{D42A27DB-BD31-4B8C-83A1-F6EECF244321}">
                <p14:modId xmlns:p14="http://schemas.microsoft.com/office/powerpoint/2010/main" val="3635764770"/>
              </p:ext>
            </p:extLst>
          </p:nvPr>
        </p:nvGraphicFramePr>
        <p:xfrm>
          <a:off x="1474991" y="2204864"/>
          <a:ext cx="6624736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gray">
          <a:xfrm>
            <a:off x="1791308" y="404664"/>
            <a:ext cx="5322912" cy="64807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57A20"/>
              </a:gs>
              <a:gs pos="50000">
                <a:srgbClr val="657A20">
                  <a:gamma/>
                  <a:tint val="51373"/>
                  <a:invGamma/>
                </a:srgbClr>
              </a:gs>
              <a:gs pos="100000">
                <a:srgbClr val="657A20"/>
              </a:gs>
            </a:gsLst>
            <a:lin ang="5400000" scaled="1"/>
          </a:gradFill>
          <a:ln w="25400" algn="ctr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zh-TW" altLang="en-US" sz="36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五</a:t>
            </a:r>
            <a:r>
              <a:rPr lang="en-US" altLang="zh-TW" sz="36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36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 注意事項</a:t>
            </a:r>
            <a:r>
              <a:rPr lang="en-US" altLang="zh-TW" sz="36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6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其他</a:t>
            </a:r>
            <a:endParaRPr lang="en-US" altLang="zh-TW" sz="3600" b="1" kern="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89452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6237312"/>
            <a:ext cx="526504" cy="467305"/>
          </a:xfrm>
          <a:prstGeom prst="rect">
            <a:avLst/>
          </a:prstGeom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259904" y="1844824"/>
            <a:ext cx="85792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新細明體"/>
            </a:endParaRPr>
          </a:p>
        </p:txBody>
      </p:sp>
      <p:sp>
        <p:nvSpPr>
          <p:cNvPr id="21" name="標題 1"/>
          <p:cNvSpPr txBox="1">
            <a:spLocks/>
          </p:cNvSpPr>
          <p:nvPr/>
        </p:nvSpPr>
        <p:spPr bwMode="auto">
          <a:xfrm>
            <a:off x="663352" y="2498080"/>
            <a:ext cx="777240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+mn-lt"/>
                <a:ea typeface="標楷體" pitchFamily="65" charset="-12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>
              <a:defRPr/>
            </a:pPr>
            <a:r>
              <a:rPr lang="zh-TW" altLang="en-US" sz="6000" kern="0" dirty="0">
                <a:solidFill>
                  <a:srgbClr val="002060"/>
                </a:solidFill>
                <a:latin typeface="Times New Roman"/>
              </a:rPr>
              <a:t>謝謝聆聽</a:t>
            </a:r>
            <a:endParaRPr lang="en-US" altLang="zh-TW" sz="6000" kern="0" dirty="0">
              <a:solidFill>
                <a:srgbClr val="002060"/>
              </a:solidFill>
              <a:latin typeface="Times New Roman"/>
            </a:endParaRPr>
          </a:p>
          <a:p>
            <a:pPr>
              <a:defRPr/>
            </a:pPr>
            <a:r>
              <a:rPr lang="zh-TW" altLang="en-US" sz="6000" kern="0" dirty="0">
                <a:solidFill>
                  <a:srgbClr val="002060"/>
                </a:solidFill>
                <a:latin typeface="Times New Roman"/>
              </a:rPr>
              <a:t>提問交流</a:t>
            </a:r>
            <a:endParaRPr lang="en-US" altLang="zh-TW" sz="6000" kern="0" dirty="0">
              <a:solidFill>
                <a:srgbClr val="002060"/>
              </a:solidFill>
              <a:latin typeface="Times New Roman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0609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12"/>
          <p:cNvSpPr>
            <a:spLocks noChangeArrowheads="1"/>
          </p:cNvSpPr>
          <p:nvPr/>
        </p:nvSpPr>
        <p:spPr bwMode="gray">
          <a:xfrm>
            <a:off x="5468775" y="4475370"/>
            <a:ext cx="2127562" cy="753830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solidFill>
              <a:srgbClr val="00B050"/>
            </a:solidFill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新細明體" charset="-12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新細明體" charset="-12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新細明體" charset="-12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新細明體" charset="-12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新細明體" charset="-12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新細明體" charset="-12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新細明體" charset="-12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新細明體" charset="-12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新細明體" charset="-12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新細明體" charset="-12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新細明體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4" y="548680"/>
            <a:ext cx="7560841" cy="956063"/>
          </a:xfrm>
          <a:solidFill>
            <a:srgbClr val="66FFFF"/>
          </a:solidFill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zh-TW" sz="2800" b="1" kern="0" dirty="0">
                <a:latin typeface="+mn-ea"/>
                <a:cs typeface="Arial"/>
              </a:rPr>
              <a:t>教育部補助直轄市、縣</a:t>
            </a:r>
            <a:r>
              <a:rPr lang="en-US" altLang="zh-TW" sz="2800" b="1" kern="0" dirty="0">
                <a:latin typeface="+mn-ea"/>
                <a:cs typeface="Arial"/>
              </a:rPr>
              <a:t>(</a:t>
            </a:r>
            <a:r>
              <a:rPr lang="zh-TW" altLang="zh-TW" sz="2800" b="1" kern="0" dirty="0">
                <a:latin typeface="+mn-ea"/>
                <a:cs typeface="Arial"/>
              </a:rPr>
              <a:t>市</a:t>
            </a:r>
            <a:r>
              <a:rPr lang="en-US" altLang="zh-TW" sz="2800" b="1" kern="0" dirty="0">
                <a:latin typeface="+mn-ea"/>
                <a:cs typeface="Arial"/>
              </a:rPr>
              <a:t>)</a:t>
            </a:r>
            <a:r>
              <a:rPr lang="zh-TW" altLang="zh-TW" sz="2800" b="1" kern="0" dirty="0">
                <a:latin typeface="+mn-ea"/>
                <a:cs typeface="Arial"/>
              </a:rPr>
              <a:t>政府</a:t>
            </a:r>
            <a:r>
              <a:rPr lang="zh-TW" altLang="zh-TW" sz="2800" b="1" u="sng" kern="0" dirty="0">
                <a:latin typeface="+mn-ea"/>
                <a:cs typeface="Arial"/>
              </a:rPr>
              <a:t>精進</a:t>
            </a:r>
            <a:r>
              <a:rPr lang="zh-TW" altLang="zh-TW" sz="2800" b="1" kern="0" dirty="0">
                <a:latin typeface="+mn-ea"/>
                <a:cs typeface="Arial"/>
              </a:rPr>
              <a:t>國民中學及</a:t>
            </a:r>
            <a:endParaRPr lang="en-US" altLang="zh-TW" sz="2800" b="1" kern="0" dirty="0">
              <a:latin typeface="+mn-ea"/>
              <a:cs typeface="Arial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zh-TW" sz="2800" b="1" kern="0" dirty="0">
                <a:latin typeface="+mn-ea"/>
                <a:cs typeface="Arial"/>
              </a:rPr>
              <a:t>國民小學</a:t>
            </a:r>
            <a:r>
              <a:rPr lang="zh-TW" altLang="zh-TW" sz="2800" b="1" u="sng" kern="0" dirty="0">
                <a:latin typeface="+mn-ea"/>
                <a:cs typeface="Arial"/>
              </a:rPr>
              <a:t>教師</a:t>
            </a:r>
            <a:r>
              <a:rPr lang="zh-TW" altLang="zh-TW" sz="2800" b="1" u="sng" dirty="0">
                <a:latin typeface="+mn-ea"/>
                <a:cs typeface="Arial"/>
              </a:rPr>
              <a:t>教學專業</a:t>
            </a:r>
            <a:r>
              <a:rPr lang="zh-TW" altLang="zh-TW" sz="2800" b="1" dirty="0">
                <a:latin typeface="+mn-ea"/>
                <a:cs typeface="Arial"/>
              </a:rPr>
              <a:t>與</a:t>
            </a:r>
            <a:r>
              <a:rPr lang="zh-TW" altLang="zh-TW" sz="2800" b="1" u="sng" dirty="0">
                <a:latin typeface="+mn-ea"/>
                <a:cs typeface="Arial"/>
              </a:rPr>
              <a:t>課程品質</a:t>
            </a:r>
            <a:r>
              <a:rPr lang="zh-TW" altLang="zh-TW" sz="2800" b="1" dirty="0">
                <a:latin typeface="+mn-ea"/>
                <a:cs typeface="Arial"/>
              </a:rPr>
              <a:t>作業要點</a:t>
            </a:r>
            <a:endParaRPr lang="zh-TW" altLang="en-US" sz="2800" dirty="0">
              <a:latin typeface="+mn-ea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gray">
          <a:xfrm>
            <a:off x="4057625" y="4110072"/>
            <a:ext cx="811037" cy="1839208"/>
          </a:xfrm>
          <a:custGeom>
            <a:avLst/>
            <a:gdLst>
              <a:gd name="T0" fmla="*/ 451 w 501"/>
              <a:gd name="T1" fmla="*/ 1158 h 1198"/>
              <a:gd name="T2" fmla="*/ 359 w 501"/>
              <a:gd name="T3" fmla="*/ 1072 h 1198"/>
              <a:gd name="T4" fmla="*/ 281 w 501"/>
              <a:gd name="T5" fmla="*/ 983 h 1198"/>
              <a:gd name="T6" fmla="*/ 217 w 501"/>
              <a:gd name="T7" fmla="*/ 896 h 1198"/>
              <a:gd name="T8" fmla="*/ 167 w 501"/>
              <a:gd name="T9" fmla="*/ 814 h 1198"/>
              <a:gd name="T10" fmla="*/ 129 w 501"/>
              <a:gd name="T11" fmla="*/ 743 h 1198"/>
              <a:gd name="T12" fmla="*/ 105 w 501"/>
              <a:gd name="T13" fmla="*/ 689 h 1198"/>
              <a:gd name="T14" fmla="*/ 92 w 501"/>
              <a:gd name="T15" fmla="*/ 654 h 1198"/>
              <a:gd name="T16" fmla="*/ 56 w 501"/>
              <a:gd name="T17" fmla="*/ 518 h 1198"/>
              <a:gd name="T18" fmla="*/ 39 w 501"/>
              <a:gd name="T19" fmla="*/ 396 h 1198"/>
              <a:gd name="T20" fmla="*/ 36 w 501"/>
              <a:gd name="T21" fmla="*/ 294 h 1198"/>
              <a:gd name="T22" fmla="*/ 41 w 501"/>
              <a:gd name="T23" fmla="*/ 212 h 1198"/>
              <a:gd name="T24" fmla="*/ 52 w 501"/>
              <a:gd name="T25" fmla="*/ 151 h 1198"/>
              <a:gd name="T26" fmla="*/ 61 w 501"/>
              <a:gd name="T27" fmla="*/ 114 h 1198"/>
              <a:gd name="T28" fmla="*/ 66 w 501"/>
              <a:gd name="T29" fmla="*/ 101 h 1198"/>
              <a:gd name="T30" fmla="*/ 241 w 501"/>
              <a:gd name="T31" fmla="*/ 0 h 1198"/>
              <a:gd name="T32" fmla="*/ 230 w 501"/>
              <a:gd name="T33" fmla="*/ 200 h 1198"/>
              <a:gd name="T34" fmla="*/ 226 w 501"/>
              <a:gd name="T35" fmla="*/ 208 h 1198"/>
              <a:gd name="T36" fmla="*/ 216 w 501"/>
              <a:gd name="T37" fmla="*/ 231 h 1198"/>
              <a:gd name="T38" fmla="*/ 203 w 501"/>
              <a:gd name="T39" fmla="*/ 272 h 1198"/>
              <a:gd name="T40" fmla="*/ 192 w 501"/>
              <a:gd name="T41" fmla="*/ 332 h 1198"/>
              <a:gd name="T42" fmla="*/ 187 w 501"/>
              <a:gd name="T43" fmla="*/ 413 h 1198"/>
              <a:gd name="T44" fmla="*/ 191 w 501"/>
              <a:gd name="T45" fmla="*/ 516 h 1198"/>
              <a:gd name="T46" fmla="*/ 209 w 501"/>
              <a:gd name="T47" fmla="*/ 638 h 1198"/>
              <a:gd name="T48" fmla="*/ 239 w 501"/>
              <a:gd name="T49" fmla="*/ 751 h 1198"/>
              <a:gd name="T50" fmla="*/ 278 w 501"/>
              <a:gd name="T51" fmla="*/ 854 h 1198"/>
              <a:gd name="T52" fmla="*/ 323 w 501"/>
              <a:gd name="T53" fmla="*/ 946 h 1198"/>
              <a:gd name="T54" fmla="*/ 369 w 501"/>
              <a:gd name="T55" fmla="*/ 1025 h 1198"/>
              <a:gd name="T56" fmla="*/ 414 w 501"/>
              <a:gd name="T57" fmla="*/ 1091 h 1198"/>
              <a:gd name="T58" fmla="*/ 453 w 501"/>
              <a:gd name="T59" fmla="*/ 1142 h 1198"/>
              <a:gd name="T60" fmla="*/ 483 w 501"/>
              <a:gd name="T61" fmla="*/ 1178 h 1198"/>
              <a:gd name="T62" fmla="*/ 500 w 501"/>
              <a:gd name="T63" fmla="*/ 1196 h 1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501" h="1198">
                <a:moveTo>
                  <a:pt x="501" y="1198"/>
                </a:moveTo>
                <a:lnTo>
                  <a:pt x="451" y="1158"/>
                </a:lnTo>
                <a:lnTo>
                  <a:pt x="403" y="1115"/>
                </a:lnTo>
                <a:lnTo>
                  <a:pt x="359" y="1072"/>
                </a:lnTo>
                <a:lnTo>
                  <a:pt x="318" y="1027"/>
                </a:lnTo>
                <a:lnTo>
                  <a:pt x="281" y="983"/>
                </a:lnTo>
                <a:lnTo>
                  <a:pt x="248" y="938"/>
                </a:lnTo>
                <a:lnTo>
                  <a:pt x="217" y="896"/>
                </a:lnTo>
                <a:lnTo>
                  <a:pt x="190" y="853"/>
                </a:lnTo>
                <a:lnTo>
                  <a:pt x="167" y="814"/>
                </a:lnTo>
                <a:lnTo>
                  <a:pt x="147" y="777"/>
                </a:lnTo>
                <a:lnTo>
                  <a:pt x="129" y="743"/>
                </a:lnTo>
                <a:lnTo>
                  <a:pt x="115" y="714"/>
                </a:lnTo>
                <a:lnTo>
                  <a:pt x="105" y="689"/>
                </a:lnTo>
                <a:lnTo>
                  <a:pt x="97" y="669"/>
                </a:lnTo>
                <a:lnTo>
                  <a:pt x="92" y="654"/>
                </a:lnTo>
                <a:lnTo>
                  <a:pt x="71" y="583"/>
                </a:lnTo>
                <a:lnTo>
                  <a:pt x="56" y="518"/>
                </a:lnTo>
                <a:lnTo>
                  <a:pt x="45" y="454"/>
                </a:lnTo>
                <a:lnTo>
                  <a:pt x="39" y="396"/>
                </a:lnTo>
                <a:lnTo>
                  <a:pt x="36" y="343"/>
                </a:lnTo>
                <a:lnTo>
                  <a:pt x="36" y="294"/>
                </a:lnTo>
                <a:lnTo>
                  <a:pt x="37" y="251"/>
                </a:lnTo>
                <a:lnTo>
                  <a:pt x="41" y="212"/>
                </a:lnTo>
                <a:lnTo>
                  <a:pt x="46" y="180"/>
                </a:lnTo>
                <a:lnTo>
                  <a:pt x="52" y="151"/>
                </a:lnTo>
                <a:lnTo>
                  <a:pt x="57" y="129"/>
                </a:lnTo>
                <a:lnTo>
                  <a:pt x="61" y="114"/>
                </a:lnTo>
                <a:lnTo>
                  <a:pt x="65" y="105"/>
                </a:lnTo>
                <a:lnTo>
                  <a:pt x="66" y="101"/>
                </a:lnTo>
                <a:lnTo>
                  <a:pt x="0" y="63"/>
                </a:lnTo>
                <a:lnTo>
                  <a:pt x="241" y="0"/>
                </a:lnTo>
                <a:lnTo>
                  <a:pt x="306" y="245"/>
                </a:lnTo>
                <a:lnTo>
                  <a:pt x="230" y="200"/>
                </a:lnTo>
                <a:lnTo>
                  <a:pt x="229" y="203"/>
                </a:lnTo>
                <a:lnTo>
                  <a:pt x="226" y="208"/>
                </a:lnTo>
                <a:lnTo>
                  <a:pt x="221" y="217"/>
                </a:lnTo>
                <a:lnTo>
                  <a:pt x="216" y="231"/>
                </a:lnTo>
                <a:lnTo>
                  <a:pt x="209" y="249"/>
                </a:lnTo>
                <a:lnTo>
                  <a:pt x="203" y="272"/>
                </a:lnTo>
                <a:lnTo>
                  <a:pt x="196" y="300"/>
                </a:lnTo>
                <a:lnTo>
                  <a:pt x="192" y="332"/>
                </a:lnTo>
                <a:lnTo>
                  <a:pt x="189" y="369"/>
                </a:lnTo>
                <a:lnTo>
                  <a:pt x="187" y="413"/>
                </a:lnTo>
                <a:lnTo>
                  <a:pt x="187" y="462"/>
                </a:lnTo>
                <a:lnTo>
                  <a:pt x="191" y="516"/>
                </a:lnTo>
                <a:lnTo>
                  <a:pt x="199" y="578"/>
                </a:lnTo>
                <a:lnTo>
                  <a:pt x="209" y="638"/>
                </a:lnTo>
                <a:lnTo>
                  <a:pt x="222" y="696"/>
                </a:lnTo>
                <a:lnTo>
                  <a:pt x="239" y="751"/>
                </a:lnTo>
                <a:lnTo>
                  <a:pt x="257" y="804"/>
                </a:lnTo>
                <a:lnTo>
                  <a:pt x="278" y="854"/>
                </a:lnTo>
                <a:lnTo>
                  <a:pt x="300" y="901"/>
                </a:lnTo>
                <a:lnTo>
                  <a:pt x="323" y="946"/>
                </a:lnTo>
                <a:lnTo>
                  <a:pt x="346" y="987"/>
                </a:lnTo>
                <a:lnTo>
                  <a:pt x="369" y="1025"/>
                </a:lnTo>
                <a:lnTo>
                  <a:pt x="392" y="1060"/>
                </a:lnTo>
                <a:lnTo>
                  <a:pt x="414" y="1091"/>
                </a:lnTo>
                <a:lnTo>
                  <a:pt x="434" y="1119"/>
                </a:lnTo>
                <a:lnTo>
                  <a:pt x="453" y="1142"/>
                </a:lnTo>
                <a:lnTo>
                  <a:pt x="469" y="1161"/>
                </a:lnTo>
                <a:lnTo>
                  <a:pt x="483" y="1178"/>
                </a:lnTo>
                <a:lnTo>
                  <a:pt x="493" y="1189"/>
                </a:lnTo>
                <a:lnTo>
                  <a:pt x="500" y="1196"/>
                </a:lnTo>
                <a:lnTo>
                  <a:pt x="501" y="1198"/>
                </a:lnTo>
                <a:close/>
              </a:path>
            </a:pathLst>
          </a:custGeom>
          <a:gradFill rotWithShape="1">
            <a:gsLst>
              <a:gs pos="0">
                <a:srgbClr val="33CCCC"/>
              </a:gs>
              <a:gs pos="100000">
                <a:srgbClr val="008080"/>
              </a:gs>
            </a:gsLst>
            <a:lin ang="5400000" scaled="1"/>
          </a:gradFill>
          <a:ln>
            <a:noFill/>
          </a:ln>
          <a:effectLst>
            <a:outerShdw dist="107763" dir="2700000" algn="ctr" rotWithShape="0">
              <a:srgbClr val="B2B2B2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0">
                <a:solidFill>
                  <a:srgbClr val="BBF6EE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gray">
          <a:xfrm>
            <a:off x="2987824" y="3068960"/>
            <a:ext cx="2300138" cy="925002"/>
          </a:xfrm>
          <a:custGeom>
            <a:avLst/>
            <a:gdLst>
              <a:gd name="T0" fmla="*/ 2 w 1225"/>
              <a:gd name="T1" fmla="*/ 102 h 467"/>
              <a:gd name="T2" fmla="*/ 26 w 1225"/>
              <a:gd name="T3" fmla="*/ 91 h 467"/>
              <a:gd name="T4" fmla="*/ 71 w 1225"/>
              <a:gd name="T5" fmla="*/ 71 h 467"/>
              <a:gd name="T6" fmla="*/ 135 w 1225"/>
              <a:gd name="T7" fmla="*/ 49 h 467"/>
              <a:gd name="T8" fmla="*/ 218 w 1225"/>
              <a:gd name="T9" fmla="*/ 27 h 467"/>
              <a:gd name="T10" fmla="*/ 316 w 1225"/>
              <a:gd name="T11" fmla="*/ 9 h 467"/>
              <a:gd name="T12" fmla="*/ 427 w 1225"/>
              <a:gd name="T13" fmla="*/ 0 h 467"/>
              <a:gd name="T14" fmla="*/ 552 w 1225"/>
              <a:gd name="T15" fmla="*/ 3 h 467"/>
              <a:gd name="T16" fmla="*/ 687 w 1225"/>
              <a:gd name="T17" fmla="*/ 22 h 467"/>
              <a:gd name="T18" fmla="*/ 821 w 1225"/>
              <a:gd name="T19" fmla="*/ 60 h 467"/>
              <a:gd name="T20" fmla="*/ 929 w 1225"/>
              <a:gd name="T21" fmla="*/ 104 h 467"/>
              <a:gd name="T22" fmla="*/ 1015 w 1225"/>
              <a:gd name="T23" fmla="*/ 150 h 467"/>
              <a:gd name="T24" fmla="*/ 1078 w 1225"/>
              <a:gd name="T25" fmla="*/ 195 h 467"/>
              <a:gd name="T26" fmla="*/ 1122 w 1225"/>
              <a:gd name="T27" fmla="*/ 233 h 467"/>
              <a:gd name="T28" fmla="*/ 1146 w 1225"/>
              <a:gd name="T29" fmla="*/ 258 h 467"/>
              <a:gd name="T30" fmla="*/ 1154 w 1225"/>
              <a:gd name="T31" fmla="*/ 269 h 467"/>
              <a:gd name="T32" fmla="*/ 1162 w 1225"/>
              <a:gd name="T33" fmla="*/ 467 h 467"/>
              <a:gd name="T34" fmla="*/ 990 w 1225"/>
              <a:gd name="T35" fmla="*/ 356 h 467"/>
              <a:gd name="T36" fmla="*/ 982 w 1225"/>
              <a:gd name="T37" fmla="*/ 346 h 467"/>
              <a:gd name="T38" fmla="*/ 960 w 1225"/>
              <a:gd name="T39" fmla="*/ 319 h 467"/>
              <a:gd name="T40" fmla="*/ 922 w 1225"/>
              <a:gd name="T41" fmla="*/ 280 h 467"/>
              <a:gd name="T42" fmla="*/ 863 w 1225"/>
              <a:gd name="T43" fmla="*/ 235 h 467"/>
              <a:gd name="T44" fmla="*/ 785 w 1225"/>
              <a:gd name="T45" fmla="*/ 187 h 467"/>
              <a:gd name="T46" fmla="*/ 683 w 1225"/>
              <a:gd name="T47" fmla="*/ 142 h 467"/>
              <a:gd name="T48" fmla="*/ 554 w 1225"/>
              <a:gd name="T49" fmla="*/ 106 h 467"/>
              <a:gd name="T50" fmla="*/ 425 w 1225"/>
              <a:gd name="T51" fmla="*/ 83 h 467"/>
              <a:gd name="T52" fmla="*/ 307 w 1225"/>
              <a:gd name="T53" fmla="*/ 74 h 467"/>
              <a:gd name="T54" fmla="*/ 205 w 1225"/>
              <a:gd name="T55" fmla="*/ 75 h 467"/>
              <a:gd name="T56" fmla="*/ 120 w 1225"/>
              <a:gd name="T57" fmla="*/ 82 h 467"/>
              <a:gd name="T58" fmla="*/ 55 w 1225"/>
              <a:gd name="T59" fmla="*/ 92 h 467"/>
              <a:gd name="T60" fmla="*/ 14 w 1225"/>
              <a:gd name="T61" fmla="*/ 100 h 467"/>
              <a:gd name="T62" fmla="*/ 0 w 1225"/>
              <a:gd name="T63" fmla="*/ 104 h 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225" h="467">
                <a:moveTo>
                  <a:pt x="0" y="104"/>
                </a:moveTo>
                <a:lnTo>
                  <a:pt x="2" y="102"/>
                </a:lnTo>
                <a:lnTo>
                  <a:pt x="11" y="97"/>
                </a:lnTo>
                <a:lnTo>
                  <a:pt x="26" y="91"/>
                </a:lnTo>
                <a:lnTo>
                  <a:pt x="46" y="82"/>
                </a:lnTo>
                <a:lnTo>
                  <a:pt x="71" y="71"/>
                </a:lnTo>
                <a:lnTo>
                  <a:pt x="100" y="61"/>
                </a:lnTo>
                <a:lnTo>
                  <a:pt x="135" y="49"/>
                </a:lnTo>
                <a:lnTo>
                  <a:pt x="174" y="38"/>
                </a:lnTo>
                <a:lnTo>
                  <a:pt x="218" y="27"/>
                </a:lnTo>
                <a:lnTo>
                  <a:pt x="264" y="17"/>
                </a:lnTo>
                <a:lnTo>
                  <a:pt x="316" y="9"/>
                </a:lnTo>
                <a:lnTo>
                  <a:pt x="370" y="3"/>
                </a:lnTo>
                <a:lnTo>
                  <a:pt x="427" y="0"/>
                </a:lnTo>
                <a:lnTo>
                  <a:pt x="489" y="0"/>
                </a:lnTo>
                <a:lnTo>
                  <a:pt x="552" y="3"/>
                </a:lnTo>
                <a:lnTo>
                  <a:pt x="618" y="11"/>
                </a:lnTo>
                <a:lnTo>
                  <a:pt x="687" y="22"/>
                </a:lnTo>
                <a:lnTo>
                  <a:pt x="758" y="40"/>
                </a:lnTo>
                <a:lnTo>
                  <a:pt x="821" y="60"/>
                </a:lnTo>
                <a:lnTo>
                  <a:pt x="879" y="80"/>
                </a:lnTo>
                <a:lnTo>
                  <a:pt x="929" y="104"/>
                </a:lnTo>
                <a:lnTo>
                  <a:pt x="975" y="127"/>
                </a:lnTo>
                <a:lnTo>
                  <a:pt x="1015" y="150"/>
                </a:lnTo>
                <a:lnTo>
                  <a:pt x="1049" y="173"/>
                </a:lnTo>
                <a:lnTo>
                  <a:pt x="1078" y="195"/>
                </a:lnTo>
                <a:lnTo>
                  <a:pt x="1102" y="214"/>
                </a:lnTo>
                <a:lnTo>
                  <a:pt x="1122" y="233"/>
                </a:lnTo>
                <a:lnTo>
                  <a:pt x="1136" y="247"/>
                </a:lnTo>
                <a:lnTo>
                  <a:pt x="1146" y="258"/>
                </a:lnTo>
                <a:lnTo>
                  <a:pt x="1153" y="266"/>
                </a:lnTo>
                <a:lnTo>
                  <a:pt x="1154" y="269"/>
                </a:lnTo>
                <a:lnTo>
                  <a:pt x="1225" y="227"/>
                </a:lnTo>
                <a:lnTo>
                  <a:pt x="1162" y="467"/>
                </a:lnTo>
                <a:lnTo>
                  <a:pt x="916" y="407"/>
                </a:lnTo>
                <a:lnTo>
                  <a:pt x="990" y="356"/>
                </a:lnTo>
                <a:lnTo>
                  <a:pt x="987" y="354"/>
                </a:lnTo>
                <a:lnTo>
                  <a:pt x="982" y="346"/>
                </a:lnTo>
                <a:lnTo>
                  <a:pt x="973" y="334"/>
                </a:lnTo>
                <a:lnTo>
                  <a:pt x="960" y="319"/>
                </a:lnTo>
                <a:lnTo>
                  <a:pt x="944" y="301"/>
                </a:lnTo>
                <a:lnTo>
                  <a:pt x="922" y="280"/>
                </a:lnTo>
                <a:lnTo>
                  <a:pt x="896" y="258"/>
                </a:lnTo>
                <a:lnTo>
                  <a:pt x="863" y="235"/>
                </a:lnTo>
                <a:lnTo>
                  <a:pt x="827" y="211"/>
                </a:lnTo>
                <a:lnTo>
                  <a:pt x="785" y="187"/>
                </a:lnTo>
                <a:lnTo>
                  <a:pt x="737" y="164"/>
                </a:lnTo>
                <a:lnTo>
                  <a:pt x="683" y="142"/>
                </a:lnTo>
                <a:lnTo>
                  <a:pt x="622" y="123"/>
                </a:lnTo>
                <a:lnTo>
                  <a:pt x="554" y="106"/>
                </a:lnTo>
                <a:lnTo>
                  <a:pt x="488" y="92"/>
                </a:lnTo>
                <a:lnTo>
                  <a:pt x="425" y="83"/>
                </a:lnTo>
                <a:lnTo>
                  <a:pt x="365" y="76"/>
                </a:lnTo>
                <a:lnTo>
                  <a:pt x="307" y="74"/>
                </a:lnTo>
                <a:lnTo>
                  <a:pt x="254" y="73"/>
                </a:lnTo>
                <a:lnTo>
                  <a:pt x="205" y="75"/>
                </a:lnTo>
                <a:lnTo>
                  <a:pt x="160" y="78"/>
                </a:lnTo>
                <a:lnTo>
                  <a:pt x="120" y="82"/>
                </a:lnTo>
                <a:lnTo>
                  <a:pt x="85" y="87"/>
                </a:lnTo>
                <a:lnTo>
                  <a:pt x="55" y="92"/>
                </a:lnTo>
                <a:lnTo>
                  <a:pt x="31" y="96"/>
                </a:lnTo>
                <a:lnTo>
                  <a:pt x="14" y="100"/>
                </a:lnTo>
                <a:lnTo>
                  <a:pt x="4" y="102"/>
                </a:lnTo>
                <a:lnTo>
                  <a:pt x="0" y="104"/>
                </a:lnTo>
                <a:close/>
              </a:path>
            </a:pathLst>
          </a:custGeom>
          <a:gradFill rotWithShape="1">
            <a:gsLst>
              <a:gs pos="0">
                <a:srgbClr val="FF6699"/>
              </a:gs>
              <a:gs pos="100000">
                <a:srgbClr val="CC0099"/>
              </a:gs>
            </a:gsLst>
            <a:lin ang="0" scaled="1"/>
          </a:gradFill>
          <a:ln>
            <a:noFill/>
          </a:ln>
          <a:effectLst>
            <a:outerShdw dist="107763" dir="2700000" algn="ctr" rotWithShape="0">
              <a:srgbClr val="B2B2B2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0">
                <a:solidFill>
                  <a:srgbClr val="BBF6EE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gray">
          <a:xfrm>
            <a:off x="4817293" y="3068960"/>
            <a:ext cx="1626915" cy="1635010"/>
          </a:xfrm>
          <a:custGeom>
            <a:avLst/>
            <a:gdLst>
              <a:gd name="T0" fmla="*/ 0 w 952"/>
              <a:gd name="T1" fmla="*/ 756 h 947"/>
              <a:gd name="T2" fmla="*/ 191 w 952"/>
              <a:gd name="T3" fmla="*/ 591 h 947"/>
              <a:gd name="T4" fmla="*/ 190 w 952"/>
              <a:gd name="T5" fmla="*/ 672 h 947"/>
              <a:gd name="T6" fmla="*/ 194 w 952"/>
              <a:gd name="T7" fmla="*/ 672 h 947"/>
              <a:gd name="T8" fmla="*/ 205 w 952"/>
              <a:gd name="T9" fmla="*/ 672 h 947"/>
              <a:gd name="T10" fmla="*/ 225 w 952"/>
              <a:gd name="T11" fmla="*/ 671 h 947"/>
              <a:gd name="T12" fmla="*/ 250 w 952"/>
              <a:gd name="T13" fmla="*/ 667 h 947"/>
              <a:gd name="T14" fmla="*/ 281 w 952"/>
              <a:gd name="T15" fmla="*/ 662 h 947"/>
              <a:gd name="T16" fmla="*/ 316 w 952"/>
              <a:gd name="T17" fmla="*/ 653 h 947"/>
              <a:gd name="T18" fmla="*/ 356 w 952"/>
              <a:gd name="T19" fmla="*/ 641 h 947"/>
              <a:gd name="T20" fmla="*/ 399 w 952"/>
              <a:gd name="T21" fmla="*/ 626 h 947"/>
              <a:gd name="T22" fmla="*/ 444 w 952"/>
              <a:gd name="T23" fmla="*/ 605 h 947"/>
              <a:gd name="T24" fmla="*/ 492 w 952"/>
              <a:gd name="T25" fmla="*/ 578 h 947"/>
              <a:gd name="T26" fmla="*/ 540 w 952"/>
              <a:gd name="T27" fmla="*/ 547 h 947"/>
              <a:gd name="T28" fmla="*/ 587 w 952"/>
              <a:gd name="T29" fmla="*/ 508 h 947"/>
              <a:gd name="T30" fmla="*/ 635 w 952"/>
              <a:gd name="T31" fmla="*/ 463 h 947"/>
              <a:gd name="T32" fmla="*/ 689 w 952"/>
              <a:gd name="T33" fmla="*/ 405 h 947"/>
              <a:gd name="T34" fmla="*/ 737 w 952"/>
              <a:gd name="T35" fmla="*/ 350 h 947"/>
              <a:gd name="T36" fmla="*/ 780 w 952"/>
              <a:gd name="T37" fmla="*/ 298 h 947"/>
              <a:gd name="T38" fmla="*/ 816 w 952"/>
              <a:gd name="T39" fmla="*/ 249 h 947"/>
              <a:gd name="T40" fmla="*/ 847 w 952"/>
              <a:gd name="T41" fmla="*/ 204 h 947"/>
              <a:gd name="T42" fmla="*/ 873 w 952"/>
              <a:gd name="T43" fmla="*/ 164 h 947"/>
              <a:gd name="T44" fmla="*/ 895 w 952"/>
              <a:gd name="T45" fmla="*/ 126 h 947"/>
              <a:gd name="T46" fmla="*/ 913 w 952"/>
              <a:gd name="T47" fmla="*/ 94 h 947"/>
              <a:gd name="T48" fmla="*/ 926 w 952"/>
              <a:gd name="T49" fmla="*/ 66 h 947"/>
              <a:gd name="T50" fmla="*/ 936 w 952"/>
              <a:gd name="T51" fmla="*/ 42 h 947"/>
              <a:gd name="T52" fmla="*/ 944 w 952"/>
              <a:gd name="T53" fmla="*/ 24 h 947"/>
              <a:gd name="T54" fmla="*/ 949 w 952"/>
              <a:gd name="T55" fmla="*/ 12 h 947"/>
              <a:gd name="T56" fmla="*/ 952 w 952"/>
              <a:gd name="T57" fmla="*/ 2 h 947"/>
              <a:gd name="T58" fmla="*/ 952 w 952"/>
              <a:gd name="T59" fmla="*/ 0 h 947"/>
              <a:gd name="T60" fmla="*/ 952 w 952"/>
              <a:gd name="T61" fmla="*/ 4 h 947"/>
              <a:gd name="T62" fmla="*/ 950 w 952"/>
              <a:gd name="T63" fmla="*/ 17 h 947"/>
              <a:gd name="T64" fmla="*/ 948 w 952"/>
              <a:gd name="T65" fmla="*/ 36 h 947"/>
              <a:gd name="T66" fmla="*/ 942 w 952"/>
              <a:gd name="T67" fmla="*/ 62 h 947"/>
              <a:gd name="T68" fmla="*/ 936 w 952"/>
              <a:gd name="T69" fmla="*/ 93 h 947"/>
              <a:gd name="T70" fmla="*/ 927 w 952"/>
              <a:gd name="T71" fmla="*/ 130 h 947"/>
              <a:gd name="T72" fmla="*/ 914 w 952"/>
              <a:gd name="T73" fmla="*/ 172 h 947"/>
              <a:gd name="T74" fmla="*/ 899 w 952"/>
              <a:gd name="T75" fmla="*/ 217 h 947"/>
              <a:gd name="T76" fmla="*/ 881 w 952"/>
              <a:gd name="T77" fmla="*/ 264 h 947"/>
              <a:gd name="T78" fmla="*/ 857 w 952"/>
              <a:gd name="T79" fmla="*/ 315 h 947"/>
              <a:gd name="T80" fmla="*/ 830 w 952"/>
              <a:gd name="T81" fmla="*/ 368 h 947"/>
              <a:gd name="T82" fmla="*/ 798 w 952"/>
              <a:gd name="T83" fmla="*/ 421 h 947"/>
              <a:gd name="T84" fmla="*/ 762 w 952"/>
              <a:gd name="T85" fmla="*/ 475 h 947"/>
              <a:gd name="T86" fmla="*/ 719 w 952"/>
              <a:gd name="T87" fmla="*/ 529 h 947"/>
              <a:gd name="T88" fmla="*/ 671 w 952"/>
              <a:gd name="T89" fmla="*/ 582 h 947"/>
              <a:gd name="T90" fmla="*/ 613 w 952"/>
              <a:gd name="T91" fmla="*/ 637 h 947"/>
              <a:gd name="T92" fmla="*/ 555 w 952"/>
              <a:gd name="T93" fmla="*/ 685 h 947"/>
              <a:gd name="T94" fmla="*/ 500 w 952"/>
              <a:gd name="T95" fmla="*/ 726 h 947"/>
              <a:gd name="T96" fmla="*/ 447 w 952"/>
              <a:gd name="T97" fmla="*/ 761 h 947"/>
              <a:gd name="T98" fmla="*/ 396 w 952"/>
              <a:gd name="T99" fmla="*/ 790 h 947"/>
              <a:gd name="T100" fmla="*/ 350 w 952"/>
              <a:gd name="T101" fmla="*/ 813 h 947"/>
              <a:gd name="T102" fmla="*/ 307 w 952"/>
              <a:gd name="T103" fmla="*/ 831 h 947"/>
              <a:gd name="T104" fmla="*/ 270 w 952"/>
              <a:gd name="T105" fmla="*/ 845 h 947"/>
              <a:gd name="T106" fmla="*/ 238 w 952"/>
              <a:gd name="T107" fmla="*/ 855 h 947"/>
              <a:gd name="T108" fmla="*/ 212 w 952"/>
              <a:gd name="T109" fmla="*/ 862 h 947"/>
              <a:gd name="T110" fmla="*/ 192 w 952"/>
              <a:gd name="T111" fmla="*/ 866 h 947"/>
              <a:gd name="T112" fmla="*/ 181 w 952"/>
              <a:gd name="T113" fmla="*/ 868 h 947"/>
              <a:gd name="T114" fmla="*/ 176 w 952"/>
              <a:gd name="T115" fmla="*/ 868 h 947"/>
              <a:gd name="T116" fmla="*/ 167 w 952"/>
              <a:gd name="T117" fmla="*/ 947 h 947"/>
              <a:gd name="T118" fmla="*/ 0 w 952"/>
              <a:gd name="T119" fmla="*/ 756 h 9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952" h="947">
                <a:moveTo>
                  <a:pt x="0" y="756"/>
                </a:moveTo>
                <a:lnTo>
                  <a:pt x="191" y="591"/>
                </a:lnTo>
                <a:lnTo>
                  <a:pt x="190" y="672"/>
                </a:lnTo>
                <a:lnTo>
                  <a:pt x="194" y="672"/>
                </a:lnTo>
                <a:lnTo>
                  <a:pt x="205" y="672"/>
                </a:lnTo>
                <a:lnTo>
                  <a:pt x="225" y="671"/>
                </a:lnTo>
                <a:lnTo>
                  <a:pt x="250" y="667"/>
                </a:lnTo>
                <a:lnTo>
                  <a:pt x="281" y="662"/>
                </a:lnTo>
                <a:lnTo>
                  <a:pt x="316" y="653"/>
                </a:lnTo>
                <a:lnTo>
                  <a:pt x="356" y="641"/>
                </a:lnTo>
                <a:lnTo>
                  <a:pt x="399" y="626"/>
                </a:lnTo>
                <a:lnTo>
                  <a:pt x="444" y="605"/>
                </a:lnTo>
                <a:lnTo>
                  <a:pt x="492" y="578"/>
                </a:lnTo>
                <a:lnTo>
                  <a:pt x="540" y="547"/>
                </a:lnTo>
                <a:lnTo>
                  <a:pt x="587" y="508"/>
                </a:lnTo>
                <a:lnTo>
                  <a:pt x="635" y="463"/>
                </a:lnTo>
                <a:lnTo>
                  <a:pt x="689" y="405"/>
                </a:lnTo>
                <a:lnTo>
                  <a:pt x="737" y="350"/>
                </a:lnTo>
                <a:lnTo>
                  <a:pt x="780" y="298"/>
                </a:lnTo>
                <a:lnTo>
                  <a:pt x="816" y="249"/>
                </a:lnTo>
                <a:lnTo>
                  <a:pt x="847" y="204"/>
                </a:lnTo>
                <a:lnTo>
                  <a:pt x="873" y="164"/>
                </a:lnTo>
                <a:lnTo>
                  <a:pt x="895" y="126"/>
                </a:lnTo>
                <a:lnTo>
                  <a:pt x="913" y="94"/>
                </a:lnTo>
                <a:lnTo>
                  <a:pt x="926" y="66"/>
                </a:lnTo>
                <a:lnTo>
                  <a:pt x="936" y="42"/>
                </a:lnTo>
                <a:lnTo>
                  <a:pt x="944" y="24"/>
                </a:lnTo>
                <a:lnTo>
                  <a:pt x="949" y="12"/>
                </a:lnTo>
                <a:lnTo>
                  <a:pt x="952" y="2"/>
                </a:lnTo>
                <a:lnTo>
                  <a:pt x="952" y="0"/>
                </a:lnTo>
                <a:lnTo>
                  <a:pt x="952" y="4"/>
                </a:lnTo>
                <a:lnTo>
                  <a:pt x="950" y="17"/>
                </a:lnTo>
                <a:lnTo>
                  <a:pt x="948" y="36"/>
                </a:lnTo>
                <a:lnTo>
                  <a:pt x="942" y="62"/>
                </a:lnTo>
                <a:lnTo>
                  <a:pt x="936" y="93"/>
                </a:lnTo>
                <a:lnTo>
                  <a:pt x="927" y="130"/>
                </a:lnTo>
                <a:lnTo>
                  <a:pt x="914" y="172"/>
                </a:lnTo>
                <a:lnTo>
                  <a:pt x="899" y="217"/>
                </a:lnTo>
                <a:lnTo>
                  <a:pt x="881" y="264"/>
                </a:lnTo>
                <a:lnTo>
                  <a:pt x="857" y="315"/>
                </a:lnTo>
                <a:lnTo>
                  <a:pt x="830" y="368"/>
                </a:lnTo>
                <a:lnTo>
                  <a:pt x="798" y="421"/>
                </a:lnTo>
                <a:lnTo>
                  <a:pt x="762" y="475"/>
                </a:lnTo>
                <a:lnTo>
                  <a:pt x="719" y="529"/>
                </a:lnTo>
                <a:lnTo>
                  <a:pt x="671" y="582"/>
                </a:lnTo>
                <a:lnTo>
                  <a:pt x="613" y="637"/>
                </a:lnTo>
                <a:lnTo>
                  <a:pt x="555" y="685"/>
                </a:lnTo>
                <a:lnTo>
                  <a:pt x="500" y="726"/>
                </a:lnTo>
                <a:lnTo>
                  <a:pt x="447" y="761"/>
                </a:lnTo>
                <a:lnTo>
                  <a:pt x="396" y="790"/>
                </a:lnTo>
                <a:lnTo>
                  <a:pt x="350" y="813"/>
                </a:lnTo>
                <a:lnTo>
                  <a:pt x="307" y="831"/>
                </a:lnTo>
                <a:lnTo>
                  <a:pt x="270" y="845"/>
                </a:lnTo>
                <a:lnTo>
                  <a:pt x="238" y="855"/>
                </a:lnTo>
                <a:lnTo>
                  <a:pt x="212" y="862"/>
                </a:lnTo>
                <a:lnTo>
                  <a:pt x="192" y="866"/>
                </a:lnTo>
                <a:lnTo>
                  <a:pt x="181" y="868"/>
                </a:lnTo>
                <a:lnTo>
                  <a:pt x="176" y="868"/>
                </a:lnTo>
                <a:lnTo>
                  <a:pt x="167" y="947"/>
                </a:lnTo>
                <a:lnTo>
                  <a:pt x="0" y="756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ffectLst>
            <a:outerShdw dist="107763" dir="2700000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gray">
          <a:xfrm>
            <a:off x="1115616" y="3668524"/>
            <a:ext cx="2557983" cy="847972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 w="28575" algn="ctr">
            <a:solidFill>
              <a:srgbClr val="00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zh-TW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gray">
          <a:xfrm>
            <a:off x="971600" y="3767484"/>
            <a:ext cx="280831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TW" altLang="en-US" sz="2000" b="1" dirty="0">
                <a:solidFill>
                  <a:srgbClr val="002060"/>
                </a:solidFill>
                <a:latin typeface="Verdana" pitchFamily="34" charset="0"/>
                <a:ea typeface="新細明體" charset="-120"/>
              </a:rPr>
              <a:t>教師專業發展實踐方案</a:t>
            </a:r>
            <a:endParaRPr lang="en-US" altLang="zh-TW" sz="2000" b="1" dirty="0">
              <a:solidFill>
                <a:srgbClr val="002060"/>
              </a:solidFill>
              <a:latin typeface="Verdana" pitchFamily="34" charset="0"/>
              <a:ea typeface="新細明體" charset="-120"/>
            </a:endParaRPr>
          </a:p>
          <a:p>
            <a:pPr algn="ctr"/>
            <a:r>
              <a:rPr lang="en-US" altLang="zh-TW" sz="2000" b="1" dirty="0">
                <a:solidFill>
                  <a:srgbClr val="002060"/>
                </a:solidFill>
                <a:latin typeface="Verdana" pitchFamily="34" charset="0"/>
                <a:ea typeface="新細明體" charset="-120"/>
              </a:rPr>
              <a:t>(</a:t>
            </a:r>
            <a:r>
              <a:rPr lang="zh-TW" altLang="en-US" sz="2000" b="1" dirty="0">
                <a:solidFill>
                  <a:srgbClr val="002060"/>
                </a:solidFill>
                <a:latin typeface="Verdana" pitchFamily="34" charset="0"/>
                <a:ea typeface="新細明體" charset="-120"/>
              </a:rPr>
              <a:t>師資司</a:t>
            </a:r>
            <a:r>
              <a:rPr lang="en-US" altLang="zh-TW" sz="2000" b="1" dirty="0">
                <a:solidFill>
                  <a:srgbClr val="009999"/>
                </a:solidFill>
                <a:latin typeface="Verdana" pitchFamily="34" charset="0"/>
                <a:ea typeface="新細明體" charset="-120"/>
              </a:rPr>
              <a:t>)</a:t>
            </a:r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3501895" y="1907881"/>
            <a:ext cx="2719041" cy="890588"/>
            <a:chOff x="2400" y="1152"/>
            <a:chExt cx="1488" cy="561"/>
          </a:xfrm>
        </p:grpSpPr>
        <p:sp>
          <p:nvSpPr>
            <p:cNvPr id="11" name="AutoShape 10"/>
            <p:cNvSpPr>
              <a:spLocks noChangeArrowheads="1"/>
            </p:cNvSpPr>
            <p:nvPr/>
          </p:nvSpPr>
          <p:spPr bwMode="gray">
            <a:xfrm>
              <a:off x="2400" y="1152"/>
              <a:ext cx="1488" cy="561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28575" algn="ctr">
              <a:solidFill>
                <a:srgbClr val="CC00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zh-TW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gray">
            <a:xfrm>
              <a:off x="2490" y="1188"/>
              <a:ext cx="1269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CC0099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</a:rPr>
                <a:t>精進教學計畫</a:t>
              </a:r>
              <a:endParaRPr kumimoji="0" lang="en-US" altLang="zh-TW" b="1" i="0" u="none" strike="noStrike" kern="0" cap="none" spc="0" normalizeH="0" baseline="0" noProof="0" dirty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Verdana" pitchFamily="34" charset="0"/>
                <a:ea typeface="新細明體" charset="-12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b="1" i="0" u="none" strike="noStrike" kern="0" cap="none" spc="0" normalizeH="0" baseline="0" noProof="0" dirty="0">
                  <a:ln>
                    <a:noFill/>
                  </a:ln>
                  <a:solidFill>
                    <a:srgbClr val="CC0099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</a:rPr>
                <a:t>(</a:t>
              </a: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CC0099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</a:rPr>
                <a:t>國教署</a:t>
              </a:r>
              <a:r>
                <a:rPr kumimoji="0" lang="en-US" altLang="zh-TW" b="1" i="0" u="none" strike="noStrike" kern="0" cap="none" spc="0" normalizeH="0" baseline="0" noProof="0" dirty="0">
                  <a:ln>
                    <a:noFill/>
                  </a:ln>
                  <a:solidFill>
                    <a:srgbClr val="CC0099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</a:rPr>
                <a:t>)</a:t>
              </a:r>
            </a:p>
          </p:txBody>
        </p:sp>
      </p:grpSp>
      <p:sp>
        <p:nvSpPr>
          <p:cNvPr id="12" name="Text Box 11"/>
          <p:cNvSpPr txBox="1">
            <a:spLocks noChangeArrowheads="1"/>
          </p:cNvSpPr>
          <p:nvPr/>
        </p:nvSpPr>
        <p:spPr bwMode="gray">
          <a:xfrm>
            <a:off x="5481829" y="4498342"/>
            <a:ext cx="226891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itchFamily="34" charset="0"/>
                <a:ea typeface="新細明體" charset="-120"/>
              </a:rPr>
              <a:t>資訊知能培訓</a:t>
            </a:r>
            <a:endParaRPr kumimoji="0" lang="en-US" altLang="zh-TW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Verdana" pitchFamily="34" charset="0"/>
              <a:ea typeface="新細明體" charset="-12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itchFamily="34" charset="0"/>
                <a:ea typeface="新細明體" charset="-120"/>
              </a:rPr>
              <a:t>(</a:t>
            </a:r>
            <a:r>
              <a:rPr kumimoji="0" lang="zh-TW" alt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itchFamily="34" charset="0"/>
                <a:ea typeface="新細明體" charset="-120"/>
              </a:rPr>
              <a:t>資科司</a:t>
            </a:r>
            <a:r>
              <a:rPr kumimoji="0" lang="en-US" altLang="zh-TW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itchFamily="34" charset="0"/>
                <a:ea typeface="新細明體" charset="-120"/>
              </a:rPr>
              <a:t>)</a:t>
            </a:r>
          </a:p>
        </p:txBody>
      </p:sp>
      <p:sp>
        <p:nvSpPr>
          <p:cNvPr id="19" name="投影片編號版面配置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</a:t>
            </a:fld>
            <a:endParaRPr lang="zh-TW" altLang="en-US"/>
          </a:p>
        </p:txBody>
      </p:sp>
      <p:pic>
        <p:nvPicPr>
          <p:cNvPr id="18" name="圖片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912" y="6231975"/>
            <a:ext cx="526504" cy="539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570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512" y="6244205"/>
            <a:ext cx="526504" cy="477270"/>
          </a:xfrm>
          <a:prstGeom prst="rect">
            <a:avLst/>
          </a:prstGeom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259904" y="1844824"/>
            <a:ext cx="85792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新細明體"/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259904" y="1844824"/>
            <a:ext cx="85792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新細明體"/>
            </a:endParaRPr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23651" y="1082363"/>
            <a:ext cx="8964488" cy="5262105"/>
          </a:xfrm>
        </p:spPr>
        <p:txBody>
          <a:bodyPr>
            <a:normAutofit fontScale="25000" lnSpcReduction="20000"/>
          </a:bodyPr>
          <a:lstStyle/>
          <a:p>
            <a:pPr marL="819150" indent="-51435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TW" altLang="zh-TW" sz="8600" kern="0" dirty="0">
                <a:latin typeface="+mn-ea"/>
              </a:rPr>
              <a:t>本補助經費專款專用，分二期撥付，</a:t>
            </a:r>
            <a:r>
              <a:rPr lang="zh-TW" altLang="zh-TW" sz="8600" u="sng" kern="0" dirty="0">
                <a:solidFill>
                  <a:srgbClr val="FF0000"/>
                </a:solidFill>
                <a:latin typeface="+mn-ea"/>
              </a:rPr>
              <a:t>第一期撥付百分之六十</a:t>
            </a:r>
            <a:r>
              <a:rPr lang="zh-TW" altLang="zh-TW" sz="8600" kern="0" dirty="0">
                <a:latin typeface="+mn-ea"/>
              </a:rPr>
              <a:t>，</a:t>
            </a:r>
            <a:r>
              <a:rPr lang="zh-TW" altLang="zh-TW" sz="8600" u="sng" kern="0" dirty="0">
                <a:solidFill>
                  <a:srgbClr val="FF0000"/>
                </a:solidFill>
                <a:latin typeface="+mn-ea"/>
              </a:rPr>
              <a:t>第二期</a:t>
            </a:r>
            <a:r>
              <a:rPr lang="zh-TW" altLang="zh-TW" sz="8600" kern="0" dirty="0">
                <a:latin typeface="+mn-ea"/>
              </a:rPr>
              <a:t>視地方政府計畫執行狀況</a:t>
            </a:r>
            <a:r>
              <a:rPr lang="zh-TW" altLang="zh-TW" sz="8600" u="sng" kern="0" dirty="0">
                <a:solidFill>
                  <a:srgbClr val="FF0000"/>
                </a:solidFill>
                <a:latin typeface="+mn-ea"/>
              </a:rPr>
              <a:t>撥補不足款項</a:t>
            </a:r>
            <a:r>
              <a:rPr lang="zh-TW" altLang="zh-TW" sz="8600" kern="0" dirty="0">
                <a:latin typeface="+mn-ea"/>
              </a:rPr>
              <a:t>，以減少結餘款繳庫額度。</a:t>
            </a:r>
            <a:endParaRPr lang="en-US" altLang="zh-TW" sz="8600" kern="0" dirty="0">
              <a:latin typeface="+mn-ea"/>
            </a:endParaRPr>
          </a:p>
          <a:p>
            <a:pPr marL="819150" indent="-51435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TW" altLang="zh-TW" sz="8600" kern="0" dirty="0">
                <a:latin typeface="+mn-ea"/>
              </a:rPr>
              <a:t>如有未執行款或結餘款超過核定經費百分之五者，應按補助比率繳回。</a:t>
            </a:r>
            <a:endParaRPr lang="zh-TW" altLang="zh-TW" sz="8600" kern="100" dirty="0">
              <a:latin typeface="+mn-ea"/>
            </a:endParaRPr>
          </a:p>
          <a:p>
            <a:pPr marL="817880" indent="-51435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TW" altLang="zh-TW" sz="8600" kern="0" dirty="0">
                <a:latin typeface="+mn-ea"/>
              </a:rPr>
              <a:t>地方政府應於計畫</a:t>
            </a:r>
            <a:r>
              <a:rPr lang="zh-TW" altLang="zh-TW" sz="8600" u="sng" kern="0" dirty="0">
                <a:solidFill>
                  <a:srgbClr val="FF0000"/>
                </a:solidFill>
                <a:latin typeface="+mn-ea"/>
              </a:rPr>
              <a:t>執行完畢</a:t>
            </a:r>
            <a:r>
              <a:rPr lang="zh-TW" altLang="zh-TW" sz="8600" kern="0" dirty="0">
                <a:latin typeface="+mn-ea"/>
              </a:rPr>
              <a:t>後，完成</a:t>
            </a:r>
            <a:r>
              <a:rPr lang="zh-TW" altLang="en-US" sz="8600" kern="0" dirty="0">
                <a:latin typeface="+mn-ea"/>
              </a:rPr>
              <a:t>前</a:t>
            </a:r>
            <a:r>
              <a:rPr lang="zh-TW" altLang="zh-TW" sz="8600" kern="0" dirty="0">
                <a:latin typeface="+mn-ea"/>
              </a:rPr>
              <a:t>一學年度補助經費核結，屆期未完成核結者，調降當學年度補助比率。</a:t>
            </a:r>
            <a:r>
              <a:rPr lang="zh-TW" altLang="zh-TW" sz="8600" u="sng" kern="0" dirty="0">
                <a:latin typeface="+mn-ea"/>
              </a:rPr>
              <a:t>結餘款超過該學年度本部核定經費百分之五者</a:t>
            </a:r>
            <a:r>
              <a:rPr lang="zh-TW" altLang="zh-TW" sz="8600" kern="0" dirty="0">
                <a:latin typeface="+mn-ea"/>
              </a:rPr>
              <a:t>，調降下一學年度補助比率。</a:t>
            </a:r>
            <a:endParaRPr lang="zh-TW" altLang="zh-TW" sz="8600" kern="100" dirty="0">
              <a:latin typeface="+mn-ea"/>
            </a:endParaRPr>
          </a:p>
          <a:p>
            <a:pPr marL="817880" indent="-51435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TW" altLang="zh-TW" sz="8600" kern="0" dirty="0">
                <a:latin typeface="+mn-ea"/>
              </a:rPr>
              <a:t>核結同時提報該學年度各項計畫之</a:t>
            </a:r>
            <a:r>
              <a:rPr lang="zh-TW" altLang="zh-TW" sz="8600" u="sng" kern="0" dirty="0">
                <a:latin typeface="+mn-ea"/>
              </a:rPr>
              <a:t>辦理執行成效及檢討</a:t>
            </a:r>
            <a:r>
              <a:rPr lang="zh-TW" altLang="zh-TW" sz="8600" kern="0" dirty="0">
                <a:latin typeface="+mn-ea"/>
              </a:rPr>
              <a:t>，並繳交</a:t>
            </a:r>
            <a:r>
              <a:rPr lang="zh-TW" altLang="zh-TW" sz="8600" u="sng" kern="0" dirty="0">
                <a:solidFill>
                  <a:srgbClr val="FF0000"/>
                </a:solidFill>
                <a:latin typeface="+mn-ea"/>
              </a:rPr>
              <a:t>書面報告、統計表及電子檔</a:t>
            </a:r>
            <a:r>
              <a:rPr lang="zh-TW" altLang="zh-TW" sz="8600" kern="0" dirty="0">
                <a:latin typeface="+mn-ea"/>
              </a:rPr>
              <a:t>各一份（</a:t>
            </a:r>
            <a:r>
              <a:rPr lang="en-US" altLang="zh-TW" sz="8600" kern="0" dirty="0">
                <a:latin typeface="+mn-ea"/>
              </a:rPr>
              <a:t>A4</a:t>
            </a:r>
            <a:r>
              <a:rPr lang="zh-TW" altLang="zh-TW" sz="8600" kern="0" dirty="0">
                <a:latin typeface="+mn-ea"/>
              </a:rPr>
              <a:t>規格，十頁以上三十頁以下</a:t>
            </a:r>
            <a:r>
              <a:rPr lang="zh-TW" altLang="zh-TW" sz="8600" kern="100" dirty="0">
                <a:latin typeface="+mn-ea"/>
              </a:rPr>
              <a:t>為原則</a:t>
            </a:r>
            <a:r>
              <a:rPr lang="zh-TW" altLang="zh-TW" sz="8600" kern="0" dirty="0">
                <a:latin typeface="+mn-ea"/>
              </a:rPr>
              <a:t>），其內容應包括前言、量化分析、質性分析；未檢附書面報告及電子檔完成核結者，不予撥付下一學年度第二期經費。</a:t>
            </a:r>
            <a:endParaRPr lang="zh-TW" altLang="zh-TW" sz="8600" kern="100" dirty="0">
              <a:latin typeface="+mn-ea"/>
            </a:endParaRPr>
          </a:p>
          <a:p>
            <a:pPr marL="819150" indent="-51435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TW" altLang="zh-TW" sz="8600" kern="0" dirty="0">
                <a:latin typeface="+mn-ea"/>
              </a:rPr>
              <a:t>因</a:t>
            </a:r>
            <a:r>
              <a:rPr lang="zh-TW" altLang="en-US" sz="8600" kern="0" dirty="0">
                <a:latin typeface="+mn-ea"/>
              </a:rPr>
              <a:t>未檢附書面報告及電子檔完成核結，</a:t>
            </a:r>
            <a:r>
              <a:rPr lang="zh-TW" altLang="zh-TW" sz="8600" kern="0" dirty="0">
                <a:latin typeface="+mn-ea"/>
              </a:rPr>
              <a:t>致調降補助比率，</a:t>
            </a:r>
            <a:r>
              <a:rPr lang="zh-TW" altLang="zh-TW" sz="8600" kern="0" dirty="0">
                <a:solidFill>
                  <a:srgbClr val="FF0000"/>
                </a:solidFill>
                <a:latin typeface="+mn-ea"/>
              </a:rPr>
              <a:t>相關不足之經費，應由地方政府於</a:t>
            </a:r>
            <a:r>
              <a:rPr lang="zh-TW" altLang="zh-TW" sz="8600" u="sng" kern="0" dirty="0">
                <a:solidFill>
                  <a:srgbClr val="FF0000"/>
                </a:solidFill>
                <a:latin typeface="+mn-ea"/>
              </a:rPr>
              <a:t>總核定數不變下</a:t>
            </a:r>
            <a:r>
              <a:rPr lang="zh-TW" altLang="zh-TW" sz="8600" kern="0" dirty="0">
                <a:solidFill>
                  <a:srgbClr val="FF0000"/>
                </a:solidFill>
                <a:latin typeface="+mn-ea"/>
              </a:rPr>
              <a:t>自籌補足之。</a:t>
            </a:r>
            <a:endParaRPr lang="zh-TW" altLang="zh-TW" sz="8600" kern="100" dirty="0">
              <a:solidFill>
                <a:srgbClr val="FF0000"/>
              </a:solidFill>
              <a:latin typeface="+mn-ea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zh-TW" sz="2800" dirty="0">
              <a:latin typeface="+mj-ea"/>
              <a:ea typeface="+mj-ea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zh-TW" sz="2800" dirty="0">
              <a:latin typeface="+mj-ea"/>
              <a:ea typeface="+mj-ea"/>
            </a:endParaRPr>
          </a:p>
          <a:p>
            <a:pPr marL="0" indent="0">
              <a:lnSpc>
                <a:spcPct val="120000"/>
              </a:lnSpc>
              <a:buNone/>
            </a:pPr>
            <a:endParaRPr lang="zh-TW" altLang="en-US" sz="2800" dirty="0">
              <a:latin typeface="+mj-ea"/>
              <a:ea typeface="+mj-ea"/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gray">
          <a:xfrm>
            <a:off x="1861964" y="332656"/>
            <a:ext cx="5181600" cy="65152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48B2E"/>
              </a:gs>
              <a:gs pos="50000">
                <a:srgbClr val="A48B2E">
                  <a:gamma/>
                  <a:tint val="51373"/>
                  <a:invGamma/>
                </a:srgbClr>
              </a:gs>
              <a:gs pos="100000">
                <a:srgbClr val="A48B2E"/>
              </a:gs>
            </a:gsLst>
            <a:lin ang="5400000" scaled="1"/>
          </a:gradFill>
          <a:ln w="25400" algn="ctr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zh-TW" altLang="en-US" sz="36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四</a:t>
            </a:r>
            <a:r>
              <a:rPr lang="en-US" altLang="zh-TW" sz="36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. </a:t>
            </a:r>
            <a:r>
              <a:rPr lang="zh-TW" altLang="en-US" sz="36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經費請撥及核結</a:t>
            </a:r>
            <a:endParaRPr lang="en-US" altLang="zh-TW" sz="3600" b="1" kern="0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5865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296" y="6181707"/>
            <a:ext cx="526504" cy="504056"/>
          </a:xfrm>
          <a:prstGeom prst="rect">
            <a:avLst/>
          </a:prstGeom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259904" y="1844824"/>
            <a:ext cx="85792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新細明體"/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259904" y="1844824"/>
            <a:ext cx="85792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新細明體"/>
            </a:endParaRPr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539552" y="980728"/>
            <a:ext cx="8474496" cy="4886003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400" b="1" dirty="0">
                <a:solidFill>
                  <a:srgbClr val="C00000"/>
                </a:solidFill>
              </a:rPr>
              <a:t>1.</a:t>
            </a:r>
            <a:r>
              <a:rPr lang="zh-TW" altLang="en-US" sz="2400" b="1" dirty="0">
                <a:solidFill>
                  <a:srgbClr val="C00000"/>
                </a:solidFill>
              </a:rPr>
              <a:t>經費支出項目及基準</a:t>
            </a:r>
            <a:endParaRPr lang="en-US" altLang="zh-TW" sz="2400" b="1" dirty="0">
              <a:solidFill>
                <a:srgbClr val="C00000"/>
              </a:solidFill>
            </a:endParaRPr>
          </a:p>
          <a:p>
            <a:pPr marL="609600" indent="-457200">
              <a:lnSpc>
                <a:spcPts val="26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arenR"/>
            </a:pPr>
            <a:r>
              <a:rPr lang="zh-TW" altLang="zh-TW" sz="2400" u="sng" kern="100" dirty="0">
                <a:solidFill>
                  <a:srgbClr val="FF0000"/>
                </a:solidFill>
                <a:latin typeface="+mn-ea"/>
              </a:rPr>
              <a:t>代理代課費</a:t>
            </a:r>
            <a:r>
              <a:rPr lang="zh-TW" altLang="zh-TW" sz="2400" kern="100" dirty="0">
                <a:latin typeface="+mn-ea"/>
              </a:rPr>
              <a:t>：國小教師</a:t>
            </a:r>
            <a:r>
              <a:rPr lang="zh-TW" altLang="zh-TW" sz="2400" u="sng" kern="100" dirty="0">
                <a:solidFill>
                  <a:srgbClr val="FF0000"/>
                </a:solidFill>
                <a:latin typeface="+mn-ea"/>
              </a:rPr>
              <a:t>一節</a:t>
            </a:r>
            <a:r>
              <a:rPr lang="en-US" altLang="zh-TW" sz="2400" u="sng" kern="100" dirty="0">
                <a:solidFill>
                  <a:srgbClr val="FF0000"/>
                </a:solidFill>
                <a:latin typeface="+mn-ea"/>
              </a:rPr>
              <a:t>320</a:t>
            </a:r>
            <a:r>
              <a:rPr lang="zh-TW" altLang="zh-TW" sz="2400" u="sng" kern="100" dirty="0">
                <a:solidFill>
                  <a:srgbClr val="FF0000"/>
                </a:solidFill>
                <a:latin typeface="+mn-ea"/>
              </a:rPr>
              <a:t>元</a:t>
            </a:r>
            <a:r>
              <a:rPr lang="zh-TW" altLang="zh-TW" sz="2400" kern="100" dirty="0">
                <a:latin typeface="+mn-ea"/>
              </a:rPr>
              <a:t>，國中教師一節</a:t>
            </a:r>
            <a:r>
              <a:rPr lang="en-US" altLang="zh-TW" sz="2400" kern="100" dirty="0">
                <a:latin typeface="+mn-ea"/>
              </a:rPr>
              <a:t>360</a:t>
            </a:r>
            <a:r>
              <a:rPr lang="zh-TW" altLang="zh-TW" sz="2400" kern="100" dirty="0">
                <a:latin typeface="+mn-ea"/>
              </a:rPr>
              <a:t>元，</a:t>
            </a:r>
            <a:r>
              <a:rPr lang="zh-TW" altLang="zh-TW" sz="2400" kern="0" dirty="0">
                <a:latin typeface="+mn-ea"/>
              </a:rPr>
              <a:t>高級中等學校</a:t>
            </a:r>
            <a:r>
              <a:rPr lang="zh-TW" altLang="zh-TW" sz="2400" kern="100" dirty="0">
                <a:latin typeface="+mn-ea"/>
              </a:rPr>
              <a:t>教師一節</a:t>
            </a:r>
            <a:r>
              <a:rPr lang="en-US" altLang="zh-TW" sz="2400" kern="100" dirty="0">
                <a:latin typeface="+mn-ea"/>
              </a:rPr>
              <a:t>400</a:t>
            </a:r>
            <a:r>
              <a:rPr lang="zh-TW" altLang="zh-TW" sz="2400" kern="100" dirty="0">
                <a:latin typeface="+mn-ea"/>
              </a:rPr>
              <a:t>元</a:t>
            </a:r>
            <a:r>
              <a:rPr lang="zh-TW" altLang="zh-TW" sz="2400" b="1" kern="100" dirty="0">
                <a:latin typeface="+mn-ea"/>
              </a:rPr>
              <a:t>；</a:t>
            </a:r>
            <a:r>
              <a:rPr lang="zh-TW" altLang="zh-TW" sz="2400" kern="100" dirty="0">
                <a:latin typeface="+mn-ea"/>
              </a:rPr>
              <a:t>代理全時公假支援之課程督學、輔導團幹事或輔導員之課務者，得以代理教師待遇聘任。</a:t>
            </a:r>
            <a:r>
              <a:rPr lang="en-US" altLang="zh-TW" sz="1600" kern="100" dirty="0">
                <a:solidFill>
                  <a:srgbClr val="FF0000"/>
                </a:solidFill>
                <a:latin typeface="+mn-ea"/>
              </a:rPr>
              <a:t>(109</a:t>
            </a:r>
            <a:r>
              <a:rPr lang="zh-TW" altLang="en-US" sz="1600" kern="100" dirty="0">
                <a:solidFill>
                  <a:srgbClr val="FF0000"/>
                </a:solidFill>
                <a:latin typeface="+mn-ea"/>
              </a:rPr>
              <a:t>學年度整團代課費從</a:t>
            </a:r>
            <a:r>
              <a:rPr lang="en-US" altLang="zh-TW" sz="1600" kern="100" dirty="0">
                <a:solidFill>
                  <a:srgbClr val="FF0000"/>
                </a:solidFill>
                <a:latin typeface="+mn-ea"/>
              </a:rPr>
              <a:t>16</a:t>
            </a:r>
            <a:r>
              <a:rPr lang="zh-TW" altLang="en-US" sz="1600" kern="100" dirty="0">
                <a:solidFill>
                  <a:srgbClr val="FF0000"/>
                </a:solidFill>
                <a:latin typeface="+mn-ea"/>
              </a:rPr>
              <a:t>萬調升為</a:t>
            </a:r>
            <a:r>
              <a:rPr lang="en-US" altLang="zh-TW" sz="1600" kern="100" dirty="0">
                <a:solidFill>
                  <a:srgbClr val="FF0000"/>
                </a:solidFill>
                <a:latin typeface="+mn-ea"/>
              </a:rPr>
              <a:t>17</a:t>
            </a:r>
            <a:r>
              <a:rPr lang="zh-TW" altLang="en-US" sz="1600" kern="100" dirty="0">
                <a:solidFill>
                  <a:srgbClr val="FF0000"/>
                </a:solidFill>
                <a:latin typeface="+mn-ea"/>
              </a:rPr>
              <a:t>萬，生活及議題，從</a:t>
            </a:r>
            <a:r>
              <a:rPr lang="en-US" altLang="zh-TW" sz="1600" kern="100" dirty="0">
                <a:solidFill>
                  <a:srgbClr val="FF0000"/>
                </a:solidFill>
                <a:latin typeface="+mn-ea"/>
              </a:rPr>
              <a:t>8</a:t>
            </a:r>
            <a:r>
              <a:rPr lang="zh-TW" altLang="en-US" sz="1600" kern="100" dirty="0">
                <a:solidFill>
                  <a:srgbClr val="FF0000"/>
                </a:solidFill>
                <a:latin typeface="+mn-ea"/>
              </a:rPr>
              <a:t>萬調為</a:t>
            </a:r>
            <a:r>
              <a:rPr lang="en-US" altLang="zh-TW" sz="1600" kern="100" dirty="0">
                <a:solidFill>
                  <a:srgbClr val="FF0000"/>
                </a:solidFill>
                <a:latin typeface="+mn-ea"/>
              </a:rPr>
              <a:t>9</a:t>
            </a:r>
            <a:r>
              <a:rPr lang="zh-TW" altLang="en-US" sz="1600" kern="100" dirty="0">
                <a:solidFill>
                  <a:srgbClr val="FF0000"/>
                </a:solidFill>
                <a:latin typeface="+mn-ea"/>
              </a:rPr>
              <a:t>萬</a:t>
            </a:r>
            <a:r>
              <a:rPr lang="en-US" altLang="zh-TW" sz="1600" kern="100" dirty="0">
                <a:solidFill>
                  <a:srgbClr val="FF0000"/>
                </a:solidFill>
                <a:latin typeface="+mn-ea"/>
              </a:rPr>
              <a:t>)</a:t>
            </a:r>
            <a:endParaRPr lang="zh-TW" altLang="zh-TW" sz="1600" kern="100" dirty="0">
              <a:solidFill>
                <a:srgbClr val="FF0000"/>
              </a:solidFill>
              <a:latin typeface="+mn-ea"/>
            </a:endParaRPr>
          </a:p>
          <a:p>
            <a:pPr marL="609600" indent="-457200">
              <a:lnSpc>
                <a:spcPts val="26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arenR"/>
            </a:pPr>
            <a:r>
              <a:rPr lang="zh-TW" altLang="zh-TW" sz="2400" u="sng" kern="100" dirty="0">
                <a:solidFill>
                  <a:srgbClr val="FF0000"/>
                </a:solidFill>
                <a:latin typeface="+mn-ea"/>
              </a:rPr>
              <a:t>教材教具</a:t>
            </a:r>
            <a:r>
              <a:rPr lang="zh-TW" altLang="zh-TW" sz="2400" kern="100" dirty="0">
                <a:latin typeface="+mn-ea"/>
              </a:rPr>
              <a:t>：輔導團教材教具每</a:t>
            </a:r>
            <a:r>
              <a:rPr lang="zh-TW" altLang="en-US" sz="2400" kern="100" dirty="0">
                <a:latin typeface="+mn-ea"/>
              </a:rPr>
              <a:t>學</a:t>
            </a:r>
            <a:r>
              <a:rPr lang="zh-TW" altLang="zh-TW" sz="2400" kern="100" dirty="0">
                <a:latin typeface="+mn-ea"/>
              </a:rPr>
              <a:t>年以</a:t>
            </a:r>
            <a:r>
              <a:rPr lang="en-US" altLang="zh-TW" sz="2400" kern="100" dirty="0">
                <a:latin typeface="+mn-ea"/>
              </a:rPr>
              <a:t>20</a:t>
            </a:r>
            <a:r>
              <a:rPr lang="zh-TW" altLang="en-US" sz="2400" kern="100" dirty="0">
                <a:latin typeface="+mn-ea"/>
              </a:rPr>
              <a:t>萬</a:t>
            </a:r>
            <a:r>
              <a:rPr lang="zh-TW" altLang="zh-TW" sz="2400" kern="100" dirty="0">
                <a:latin typeface="+mn-ea"/>
              </a:rPr>
              <a:t>元為限。</a:t>
            </a:r>
          </a:p>
          <a:p>
            <a:pPr marL="609600" indent="-457200">
              <a:lnSpc>
                <a:spcPts val="26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arenR"/>
            </a:pPr>
            <a:r>
              <a:rPr lang="zh-TW" altLang="zh-TW" sz="2400" u="sng" kern="100" dirty="0">
                <a:solidFill>
                  <a:srgbClr val="FF0000"/>
                </a:solidFill>
                <a:latin typeface="+mn-ea"/>
              </a:rPr>
              <a:t>場地布置費</a:t>
            </a:r>
            <a:r>
              <a:rPr lang="zh-TW" altLang="zh-TW" sz="2400" kern="100" dirty="0">
                <a:latin typeface="+mn-ea"/>
              </a:rPr>
              <a:t>：每場以不超過</a:t>
            </a:r>
            <a:r>
              <a:rPr lang="en-US" altLang="zh-TW" sz="2400" kern="100" dirty="0">
                <a:latin typeface="+mn-ea"/>
              </a:rPr>
              <a:t>3000</a:t>
            </a:r>
            <a:r>
              <a:rPr lang="zh-TW" altLang="zh-TW" sz="2400" kern="100" dirty="0">
                <a:latin typeface="+mn-ea"/>
              </a:rPr>
              <a:t>元為限</a:t>
            </a:r>
            <a:r>
              <a:rPr lang="en-US" altLang="zh-TW" sz="2400" kern="100" dirty="0">
                <a:latin typeface="+mn-ea"/>
              </a:rPr>
              <a:t>(</a:t>
            </a:r>
            <a:r>
              <a:rPr lang="zh-TW" altLang="en-US" sz="2400" kern="100" dirty="0">
                <a:solidFill>
                  <a:srgbClr val="FF0000"/>
                </a:solidFill>
                <a:latin typeface="+mn-ea"/>
              </a:rPr>
              <a:t>請依研習規模及實際需求，撙節公帑、核實編列</a:t>
            </a:r>
            <a:r>
              <a:rPr lang="en-US" altLang="zh-TW" sz="2400" kern="100" dirty="0">
                <a:latin typeface="+mn-ea"/>
              </a:rPr>
              <a:t>)</a:t>
            </a:r>
            <a:endParaRPr lang="zh-TW" altLang="zh-TW" sz="2400" kern="100" dirty="0">
              <a:latin typeface="+mn-ea"/>
            </a:endParaRPr>
          </a:p>
          <a:p>
            <a:pPr marL="609600">
              <a:lnSpc>
                <a:spcPts val="2600"/>
              </a:lnSpc>
              <a:spcBef>
                <a:spcPts val="600"/>
              </a:spcBef>
              <a:buFont typeface="+mj-lt"/>
              <a:buAutoNum type="arabicParenR"/>
            </a:pPr>
            <a:r>
              <a:rPr lang="zh-TW" altLang="en-US" sz="2400" kern="100" dirty="0">
                <a:solidFill>
                  <a:srgbClr val="FF0000"/>
                </a:solidFill>
                <a:latin typeface="+mn-ea"/>
              </a:rPr>
              <a:t>其他</a:t>
            </a:r>
            <a:r>
              <a:rPr lang="zh-TW" altLang="zh-TW" sz="2400" kern="100" dirty="0">
                <a:solidFill>
                  <a:srgbClr val="FF0000"/>
                </a:solidFill>
                <a:latin typeface="+mn-ea"/>
              </a:rPr>
              <a:t>：</a:t>
            </a:r>
            <a:r>
              <a:rPr lang="zh-TW" altLang="en-US" sz="2400" kern="100" dirty="0">
                <a:solidFill>
                  <a:srgbClr val="FF0000"/>
                </a:solidFill>
                <a:latin typeface="+mn-ea"/>
              </a:rPr>
              <a:t>以尚未列舉者，依相關規定或實際需要核實編列。</a:t>
            </a:r>
            <a:r>
              <a:rPr lang="zh-TW" altLang="zh-TW" sz="2400" kern="100" dirty="0">
                <a:solidFill>
                  <a:prstClr val="black"/>
                </a:solidFill>
                <a:latin typeface="新細明體"/>
                <a:cs typeface="Times New Roman"/>
              </a:rPr>
              <a:t>。</a:t>
            </a:r>
            <a:endParaRPr lang="zh-TW" altLang="zh-TW" sz="2400" kern="100" dirty="0">
              <a:latin typeface="Times New Roman"/>
            </a:endParaRPr>
          </a:p>
          <a:p>
            <a:pPr marL="514350" indent="-514350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endParaRPr lang="zh-TW" altLang="zh-TW" sz="2800" b="1" dirty="0">
              <a:solidFill>
                <a:srgbClr val="C00000"/>
              </a:solidFill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gray">
          <a:xfrm>
            <a:off x="1888096" y="175056"/>
            <a:ext cx="5322912" cy="64807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57A20"/>
              </a:gs>
              <a:gs pos="50000">
                <a:srgbClr val="657A20">
                  <a:gamma/>
                  <a:tint val="51373"/>
                  <a:invGamma/>
                </a:srgbClr>
              </a:gs>
              <a:gs pos="100000">
                <a:srgbClr val="657A20"/>
              </a:gs>
            </a:gsLst>
            <a:lin ang="5400000" scaled="1"/>
          </a:gradFill>
          <a:ln w="25400" algn="ctr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zh-TW" altLang="en-US" sz="36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五</a:t>
            </a:r>
            <a:r>
              <a:rPr lang="en-US" altLang="zh-TW" sz="36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36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經費編列注意事項</a:t>
            </a:r>
            <a:endParaRPr lang="en-US" altLang="zh-TW" sz="3600" b="1" kern="0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72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512" y="6344468"/>
            <a:ext cx="526504" cy="396900"/>
          </a:xfrm>
          <a:prstGeom prst="rect">
            <a:avLst/>
          </a:prstGeom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359" y="6344468"/>
            <a:ext cx="360705" cy="3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259904" y="1844824"/>
            <a:ext cx="85792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新細明體"/>
            </a:endParaRPr>
          </a:p>
        </p:txBody>
      </p:sp>
      <p:pic>
        <p:nvPicPr>
          <p:cNvPr id="7" name="內容版面配置區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410" y="6327265"/>
            <a:ext cx="420542" cy="414103"/>
          </a:xfrm>
          <a:prstGeom prst="rect">
            <a:avLst/>
          </a:prstGeom>
        </p:spPr>
      </p:pic>
      <p:sp>
        <p:nvSpPr>
          <p:cNvPr id="8" name="標題 1"/>
          <p:cNvSpPr txBox="1">
            <a:spLocks/>
          </p:cNvSpPr>
          <p:nvPr/>
        </p:nvSpPr>
        <p:spPr>
          <a:xfrm>
            <a:off x="259904" y="1844824"/>
            <a:ext cx="85792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新細明體"/>
            </a:endParaRPr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434752" y="1268760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 altLang="zh-TW" sz="2800" b="1" dirty="0">
                <a:solidFill>
                  <a:srgbClr val="C00000"/>
                </a:solidFill>
              </a:rPr>
              <a:t>2.</a:t>
            </a:r>
            <a:r>
              <a:rPr lang="zh-TW" altLang="zh-TW" sz="2800" b="1" dirty="0">
                <a:solidFill>
                  <a:srgbClr val="C00000"/>
                </a:solidFill>
              </a:rPr>
              <a:t>經費來源</a:t>
            </a:r>
          </a:p>
          <a:p>
            <a:pPr marL="514350" indent="-514350">
              <a:buFont typeface="+mj-lt"/>
              <a:buAutoNum type="arabicParenR"/>
            </a:pPr>
            <a:r>
              <a:rPr lang="zh-TW" altLang="zh-TW" sz="2800" kern="0" dirty="0">
                <a:latin typeface="+mn-ea"/>
                <a:cs typeface="Arial"/>
              </a:rPr>
              <a:t>務必填寫</a:t>
            </a:r>
            <a:r>
              <a:rPr lang="zh-TW" altLang="en-US" sz="2800" kern="0" dirty="0">
                <a:latin typeface="+mn-ea"/>
                <a:cs typeface="Arial"/>
              </a:rPr>
              <a:t>清楚</a:t>
            </a:r>
            <a:r>
              <a:rPr lang="zh-TW" altLang="zh-TW" sz="2800" kern="0" dirty="0">
                <a:latin typeface="+mn-ea"/>
                <a:cs typeface="Arial"/>
              </a:rPr>
              <a:t>，</a:t>
            </a:r>
            <a:r>
              <a:rPr lang="zh-TW" altLang="en-US" sz="2800" kern="0" dirty="0">
                <a:latin typeface="+mn-ea"/>
                <a:cs typeface="Arial"/>
              </a:rPr>
              <a:t>註</a:t>
            </a:r>
            <a:r>
              <a:rPr lang="zh-TW" altLang="zh-TW" sz="2800" kern="0" dirty="0">
                <a:latin typeface="+mn-ea"/>
                <a:cs typeface="Arial"/>
              </a:rPr>
              <a:t>明</a:t>
            </a:r>
            <a:r>
              <a:rPr lang="zh-TW" altLang="zh-TW" sz="2800" b="1" u="sng" kern="0" dirty="0">
                <a:latin typeface="+mn-ea"/>
                <a:cs typeface="Arial"/>
              </a:rPr>
              <a:t>補助專案名稱</a:t>
            </a:r>
            <a:r>
              <a:rPr lang="zh-TW" altLang="zh-TW" sz="2800" kern="0" dirty="0">
                <a:latin typeface="+mn-ea"/>
                <a:cs typeface="Arial"/>
              </a:rPr>
              <a:t>或</a:t>
            </a:r>
            <a:r>
              <a:rPr lang="zh-TW" altLang="zh-TW" sz="2800" b="1" u="sng" kern="0" dirty="0">
                <a:latin typeface="+mn-ea"/>
                <a:cs typeface="Arial"/>
              </a:rPr>
              <a:t>縣市自籌款</a:t>
            </a:r>
            <a:r>
              <a:rPr lang="zh-TW" altLang="zh-TW" sz="2800" kern="0" dirty="0">
                <a:latin typeface="+mn-ea"/>
                <a:cs typeface="Arial"/>
              </a:rPr>
              <a:t>支應。經費來自</a:t>
            </a:r>
            <a:r>
              <a:rPr lang="zh-TW" altLang="en-US" sz="2800" u="sng" kern="100" dirty="0">
                <a:solidFill>
                  <a:srgbClr val="FF0000"/>
                </a:solidFill>
                <a:latin typeface="+mn-ea"/>
                <a:cs typeface="Times New Roman"/>
              </a:rPr>
              <a:t>教育部補助直轄市、縣</a:t>
            </a:r>
            <a:r>
              <a:rPr lang="en-US" altLang="zh-TW" sz="2800" u="sng" kern="100" dirty="0">
                <a:solidFill>
                  <a:srgbClr val="FF0000"/>
                </a:solidFill>
                <a:latin typeface="+mn-ea"/>
                <a:cs typeface="Times New Roman"/>
              </a:rPr>
              <a:t>(</a:t>
            </a:r>
            <a:r>
              <a:rPr lang="zh-TW" altLang="en-US" sz="2800" u="sng" kern="100" dirty="0">
                <a:solidFill>
                  <a:srgbClr val="FF0000"/>
                </a:solidFill>
                <a:latin typeface="+mn-ea"/>
                <a:cs typeface="Times New Roman"/>
              </a:rPr>
              <a:t>市</a:t>
            </a:r>
            <a:r>
              <a:rPr lang="en-US" altLang="zh-TW" sz="2800" u="sng" kern="100" dirty="0">
                <a:solidFill>
                  <a:srgbClr val="FF0000"/>
                </a:solidFill>
                <a:latin typeface="+mn-ea"/>
                <a:cs typeface="Times New Roman"/>
              </a:rPr>
              <a:t>)</a:t>
            </a:r>
            <a:r>
              <a:rPr lang="zh-TW" altLang="en-US" sz="2800" u="sng" kern="100" dirty="0">
                <a:solidFill>
                  <a:srgbClr val="FF0000"/>
                </a:solidFill>
                <a:latin typeface="+mn-ea"/>
                <a:cs typeface="Times New Roman"/>
              </a:rPr>
              <a:t>政府精進國民中學及國民小學教師教學專業與課程品質作業要點</a:t>
            </a:r>
            <a:r>
              <a:rPr lang="zh-TW" altLang="zh-TW" sz="2800" kern="0" dirty="0">
                <a:solidFill>
                  <a:srgbClr val="FF0000"/>
                </a:solidFill>
                <a:latin typeface="+mn-ea"/>
                <a:cs typeface="Arial"/>
              </a:rPr>
              <a:t>補助</a:t>
            </a:r>
            <a:r>
              <a:rPr lang="zh-TW" altLang="zh-TW" sz="2800" kern="0" dirty="0">
                <a:latin typeface="+mn-ea"/>
                <a:cs typeface="Arial"/>
              </a:rPr>
              <a:t>，請務必納入，不得僅列中央專案補助或○○縣市國教輔導團計畫等等。</a:t>
            </a:r>
            <a:endParaRPr lang="zh-TW" altLang="zh-TW" sz="2800" kern="100" dirty="0">
              <a:latin typeface="+mn-ea"/>
              <a:cs typeface="Times New Roman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zh-TW" altLang="zh-TW" sz="2800" kern="100" dirty="0">
                <a:latin typeface="+mn-ea"/>
                <a:cs typeface="Times New Roman"/>
              </a:rPr>
              <a:t>同一計畫</a:t>
            </a:r>
            <a:r>
              <a:rPr lang="zh-TW" altLang="en-US" sz="2800" kern="100" dirty="0">
                <a:latin typeface="+mn-ea"/>
                <a:cs typeface="Times New Roman"/>
              </a:rPr>
              <a:t>有二筆以上經費來源，</a:t>
            </a:r>
            <a:r>
              <a:rPr lang="zh-TW" altLang="zh-TW" sz="2800" b="1" u="sng" kern="100" dirty="0">
                <a:latin typeface="+mn-ea"/>
                <a:cs typeface="Times New Roman"/>
              </a:rPr>
              <a:t>務必分開列出經費數額</a:t>
            </a:r>
            <a:r>
              <a:rPr lang="zh-TW" altLang="en-US" sz="2800" b="1" u="sng" kern="100" dirty="0">
                <a:latin typeface="+mn-ea"/>
                <a:cs typeface="Times New Roman"/>
              </a:rPr>
              <a:t>，</a:t>
            </a:r>
            <a:r>
              <a:rPr lang="zh-TW" altLang="en-US" sz="2800" b="1" u="sng" dirty="0">
                <a:solidFill>
                  <a:srgbClr val="FF0000"/>
                </a:solidFill>
                <a:latin typeface="+mn-ea"/>
              </a:rPr>
              <a:t>並於經費概算表備註欄，註明為經費來源單位</a:t>
            </a:r>
            <a:r>
              <a:rPr lang="en-US" altLang="zh-TW" sz="2800" b="1" u="sng" dirty="0">
                <a:solidFill>
                  <a:srgbClr val="FF0000"/>
                </a:solidFill>
                <a:latin typeface="+mn-ea"/>
              </a:rPr>
              <a:t>(</a:t>
            </a:r>
            <a:r>
              <a:rPr lang="zh-TW" altLang="en-US" sz="2800" b="1" u="sng" dirty="0">
                <a:solidFill>
                  <a:srgbClr val="FF0000"/>
                </a:solidFill>
                <a:latin typeface="+mn-ea"/>
              </a:rPr>
              <a:t>教育部、國教署或縣市自籌</a:t>
            </a:r>
            <a:r>
              <a:rPr lang="en-US" altLang="zh-TW" sz="2800" b="1" u="sng" dirty="0">
                <a:solidFill>
                  <a:srgbClr val="FF0000"/>
                </a:solidFill>
                <a:latin typeface="+mn-ea"/>
              </a:rPr>
              <a:t>)</a:t>
            </a:r>
            <a:r>
              <a:rPr lang="zh-TW" altLang="en-US" sz="2800" dirty="0">
                <a:solidFill>
                  <a:prstClr val="black"/>
                </a:solidFill>
                <a:latin typeface="+mn-ea"/>
              </a:rPr>
              <a:t>。</a:t>
            </a:r>
            <a:endParaRPr lang="en-US" altLang="zh-TW" sz="2800" dirty="0">
              <a:solidFill>
                <a:prstClr val="black"/>
              </a:solidFill>
              <a:latin typeface="+mn-ea"/>
            </a:endParaRPr>
          </a:p>
          <a:p>
            <a:pPr marL="514350" lvl="0" indent="-514350">
              <a:buFont typeface="+mj-lt"/>
              <a:buAutoNum type="arabicParenR"/>
            </a:pPr>
            <a:endParaRPr lang="en-US" altLang="zh-TW" sz="2800" kern="100" dirty="0">
              <a:solidFill>
                <a:prstClr val="black"/>
              </a:solidFill>
              <a:latin typeface="+mn-ea"/>
              <a:cs typeface="Times New Roman"/>
            </a:endParaRPr>
          </a:p>
          <a:p>
            <a:pPr marL="0" indent="0">
              <a:buNone/>
            </a:pPr>
            <a:endParaRPr lang="zh-TW" altLang="en-US" sz="2800" dirty="0">
              <a:latin typeface="+mj-ea"/>
              <a:ea typeface="+mj-ea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gray">
          <a:xfrm>
            <a:off x="1791308" y="476672"/>
            <a:ext cx="5322912" cy="64807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57A20"/>
              </a:gs>
              <a:gs pos="50000">
                <a:srgbClr val="657A20">
                  <a:gamma/>
                  <a:tint val="51373"/>
                  <a:invGamma/>
                </a:srgbClr>
              </a:gs>
              <a:gs pos="100000">
                <a:srgbClr val="657A20"/>
              </a:gs>
            </a:gsLst>
            <a:lin ang="5400000" scaled="1"/>
          </a:gradFill>
          <a:ln w="25400" algn="ctr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zh-TW" altLang="en-US" sz="36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五</a:t>
            </a:r>
            <a:r>
              <a:rPr lang="en-US" altLang="zh-TW" sz="36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36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經費編列注意事項</a:t>
            </a:r>
            <a:endParaRPr lang="en-US" altLang="zh-TW" sz="3600" b="1" kern="0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6086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512" y="6344468"/>
            <a:ext cx="526504" cy="396900"/>
          </a:xfrm>
          <a:prstGeom prst="rect">
            <a:avLst/>
          </a:prstGeom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259904" y="1844824"/>
            <a:ext cx="85792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新細明體"/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259904" y="1844824"/>
            <a:ext cx="85792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新細明體"/>
            </a:endParaRPr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259904" y="900076"/>
            <a:ext cx="8579296" cy="4886003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TW" sz="2800" b="1" dirty="0">
                <a:solidFill>
                  <a:srgbClr val="C00000"/>
                </a:solidFill>
              </a:rPr>
              <a:t>3.</a:t>
            </a:r>
            <a:r>
              <a:rPr lang="zh-TW" altLang="en-US" sz="2800" b="1" dirty="0">
                <a:solidFill>
                  <a:srgbClr val="C00000"/>
                </a:solidFill>
              </a:rPr>
              <a:t>計畫</a:t>
            </a:r>
            <a:r>
              <a:rPr lang="zh-TW" altLang="zh-TW" sz="2800" b="1" dirty="0">
                <a:solidFill>
                  <a:srgbClr val="C00000"/>
                </a:solidFill>
              </a:rPr>
              <a:t>經費</a:t>
            </a:r>
            <a:r>
              <a:rPr lang="zh-TW" altLang="en-US" sz="2800" b="1" dirty="0">
                <a:solidFill>
                  <a:srgbClr val="C00000"/>
                </a:solidFill>
              </a:rPr>
              <a:t>編列</a:t>
            </a:r>
            <a:r>
              <a:rPr lang="zh-TW" altLang="zh-TW" sz="2800" b="1" dirty="0">
                <a:solidFill>
                  <a:srgbClr val="C00000"/>
                </a:solidFill>
              </a:rPr>
              <a:t>原則</a:t>
            </a:r>
          </a:p>
          <a:p>
            <a:pPr marL="514350" lvl="0" indent="-422275">
              <a:lnSpc>
                <a:spcPts val="2700"/>
              </a:lnSpc>
              <a:spcBef>
                <a:spcPts val="600"/>
              </a:spcBef>
              <a:buFont typeface="+mj-lt"/>
              <a:buAutoNum type="arabicParenR"/>
            </a:pPr>
            <a:r>
              <a:rPr lang="zh-TW" altLang="zh-TW" sz="2400" kern="0" dirty="0">
                <a:cs typeface="Arial"/>
              </a:rPr>
              <a:t>各方案計畫應</a:t>
            </a:r>
            <a:r>
              <a:rPr lang="zh-TW" altLang="en-US" sz="2400" kern="0" dirty="0">
                <a:cs typeface="Arial"/>
              </a:rPr>
              <a:t>有經費明細表及</a:t>
            </a:r>
            <a:r>
              <a:rPr lang="zh-TW" altLang="zh-TW" sz="2400" kern="0" dirty="0">
                <a:cs typeface="Arial"/>
              </a:rPr>
              <a:t>完整規劃內容，</a:t>
            </a:r>
            <a:r>
              <a:rPr lang="zh-TW" altLang="en-US" sz="2400" kern="0" dirty="0">
                <a:cs typeface="Arial"/>
              </a:rPr>
              <a:t>包含</a:t>
            </a:r>
            <a:r>
              <a:rPr lang="zh-TW" altLang="zh-TW" sz="2400" u="sng" kern="100" dirty="0">
                <a:solidFill>
                  <a:srgbClr val="FF0000"/>
                </a:solidFill>
                <a:cs typeface="Times New Roman"/>
              </a:rPr>
              <a:t>對象</a:t>
            </a:r>
            <a:r>
              <a:rPr lang="zh-TW" altLang="en-US" sz="2400" u="sng" kern="100" dirty="0">
                <a:solidFill>
                  <a:srgbClr val="FF0000"/>
                </a:solidFill>
                <a:cs typeface="Times New Roman"/>
              </a:rPr>
              <a:t>、預估</a:t>
            </a:r>
            <a:r>
              <a:rPr lang="zh-TW" altLang="zh-TW" sz="2400" u="sng" kern="100" dirty="0">
                <a:solidFill>
                  <a:srgbClr val="FF0000"/>
                </a:solidFill>
                <a:cs typeface="Times New Roman"/>
              </a:rPr>
              <a:t>人數、</a:t>
            </a:r>
            <a:r>
              <a:rPr lang="zh-TW" altLang="en-US" sz="2400" u="sng" kern="100" dirty="0">
                <a:solidFill>
                  <a:srgbClr val="FF0000"/>
                </a:solidFill>
                <a:cs typeface="Times New Roman"/>
              </a:rPr>
              <a:t>辦理</a:t>
            </a:r>
            <a:r>
              <a:rPr lang="zh-TW" altLang="zh-TW" sz="2400" u="sng" kern="100" dirty="0">
                <a:solidFill>
                  <a:srgbClr val="FF0000"/>
                </a:solidFill>
                <a:cs typeface="Times New Roman"/>
              </a:rPr>
              <a:t>日期、實施內容</a:t>
            </a:r>
            <a:r>
              <a:rPr lang="en-US" altLang="zh-TW" sz="2400" u="sng" kern="100" dirty="0">
                <a:solidFill>
                  <a:srgbClr val="FF0000"/>
                </a:solidFill>
                <a:cs typeface="Times New Roman"/>
              </a:rPr>
              <a:t>(</a:t>
            </a:r>
            <a:r>
              <a:rPr lang="zh-TW" altLang="zh-TW" sz="2400" u="sng" kern="100" dirty="0">
                <a:solidFill>
                  <a:srgbClr val="FF0000"/>
                </a:solidFill>
                <a:cs typeface="Times New Roman"/>
              </a:rPr>
              <a:t>課程表</a:t>
            </a:r>
            <a:r>
              <a:rPr lang="zh-TW" altLang="en-US" sz="2400" u="sng" kern="100" dirty="0">
                <a:solidFill>
                  <a:srgbClr val="FF0000"/>
                </a:solidFill>
                <a:cs typeface="Times New Roman"/>
              </a:rPr>
              <a:t>、</a:t>
            </a:r>
            <a:r>
              <a:rPr lang="zh-TW" altLang="zh-TW" sz="2400" u="sng" kern="100" dirty="0">
                <a:solidFill>
                  <a:srgbClr val="FF0000"/>
                </a:solidFill>
                <a:cs typeface="Times New Roman"/>
              </a:rPr>
              <a:t>內外聘講師名單</a:t>
            </a:r>
            <a:r>
              <a:rPr lang="zh-TW" altLang="en-US" sz="2400" u="sng" kern="100" dirty="0">
                <a:solidFill>
                  <a:srgbClr val="FF0000"/>
                </a:solidFill>
                <a:cs typeface="Times New Roman"/>
              </a:rPr>
              <a:t>、授課時</a:t>
            </a:r>
            <a:r>
              <a:rPr lang="zh-TW" altLang="zh-TW" sz="2400" u="sng" kern="100" dirty="0">
                <a:solidFill>
                  <a:srgbClr val="FF0000"/>
                </a:solidFill>
                <a:cs typeface="Times New Roman"/>
              </a:rPr>
              <a:t>數</a:t>
            </a:r>
            <a:r>
              <a:rPr lang="en-US" altLang="zh-TW" sz="2400" u="sng" kern="100" dirty="0">
                <a:solidFill>
                  <a:srgbClr val="FF0000"/>
                </a:solidFill>
                <a:cs typeface="Times New Roman"/>
              </a:rPr>
              <a:t>)</a:t>
            </a:r>
            <a:r>
              <a:rPr lang="zh-TW" altLang="zh-TW" sz="2400" kern="0" dirty="0">
                <a:solidFill>
                  <a:srgbClr val="FF0000"/>
                </a:solidFill>
                <a:cs typeface="Arial"/>
              </a:rPr>
              <a:t> </a:t>
            </a:r>
            <a:r>
              <a:rPr lang="zh-TW" altLang="zh-TW" sz="2400" kern="0" dirty="0">
                <a:cs typeface="Arial"/>
              </a:rPr>
              <a:t>。</a:t>
            </a:r>
            <a:endParaRPr lang="en-US" altLang="zh-TW" sz="2400" kern="0" dirty="0">
              <a:cs typeface="Arial"/>
            </a:endParaRPr>
          </a:p>
          <a:p>
            <a:pPr marL="514350" lvl="0" indent="-422275">
              <a:lnSpc>
                <a:spcPts val="2700"/>
              </a:lnSpc>
              <a:spcBef>
                <a:spcPts val="600"/>
              </a:spcBef>
              <a:buFont typeface="+mj-lt"/>
              <a:buAutoNum type="arabicParenR"/>
            </a:pPr>
            <a:r>
              <a:rPr lang="zh-TW" altLang="en-US" sz="2400" kern="100" dirty="0">
                <a:cs typeface="Times New Roman"/>
              </a:rPr>
              <a:t>十二年國教總綱、領綱及主題模組宣講研習</a:t>
            </a:r>
            <a:r>
              <a:rPr lang="zh-TW" altLang="en-US" sz="2400" u="sng" kern="100" dirty="0">
                <a:solidFill>
                  <a:srgbClr val="FF0000"/>
                </a:solidFill>
                <a:cs typeface="Times New Roman"/>
              </a:rPr>
              <a:t>須以本署函頒之培訓種子講師名單為主</a:t>
            </a:r>
            <a:r>
              <a:rPr lang="zh-TW" altLang="en-US" sz="2400" kern="100" dirty="0">
                <a:cs typeface="Times New Roman"/>
              </a:rPr>
              <a:t>，講座若非名單內，該研習經費請自籌、不予補助。</a:t>
            </a:r>
            <a:endParaRPr lang="zh-TW" altLang="zh-TW" sz="2400" kern="100" dirty="0">
              <a:cs typeface="Times New Roman"/>
            </a:endParaRPr>
          </a:p>
          <a:p>
            <a:pPr marL="514350" lvl="0" indent="-422275">
              <a:lnSpc>
                <a:spcPts val="2700"/>
              </a:lnSpc>
              <a:spcBef>
                <a:spcPts val="600"/>
              </a:spcBef>
              <a:buFont typeface="+mj-lt"/>
              <a:buAutoNum type="arabicParenR"/>
            </a:pPr>
            <a:r>
              <a:rPr lang="zh-TW" altLang="zh-TW" sz="2400" u="sng" kern="0" dirty="0">
                <a:solidFill>
                  <a:srgbClr val="FF0000"/>
                </a:solidFill>
                <a:cs typeface="Arial"/>
              </a:rPr>
              <a:t>總團</a:t>
            </a:r>
            <a:r>
              <a:rPr lang="zh-TW" altLang="zh-TW" sz="2400" kern="0" dirty="0">
                <a:cs typeface="Arial"/>
              </a:rPr>
              <a:t>補助經費應優先用於</a:t>
            </a:r>
            <a:r>
              <a:rPr lang="zh-TW" altLang="zh-TW" sz="2400" u="sng" kern="0" dirty="0">
                <a:solidFill>
                  <a:srgbClr val="FF0000"/>
                </a:solidFill>
                <a:cs typeface="Arial"/>
              </a:rPr>
              <a:t>輔導團定期會議、</a:t>
            </a:r>
            <a:r>
              <a:rPr lang="zh-TW" altLang="en-US" sz="2400" u="sng" kern="0" dirty="0">
                <a:solidFill>
                  <a:srgbClr val="FF0000"/>
                </a:solidFill>
                <a:cs typeface="Arial"/>
              </a:rPr>
              <a:t>團員遴聘及全體</a:t>
            </a:r>
            <a:r>
              <a:rPr lang="zh-TW" altLang="zh-TW" sz="2400" u="sng" kern="0" dirty="0">
                <a:solidFill>
                  <a:srgbClr val="FF0000"/>
                </a:solidFill>
                <a:cs typeface="Arial"/>
              </a:rPr>
              <a:t>團員增能活動</a:t>
            </a:r>
            <a:r>
              <a:rPr lang="zh-TW" altLang="zh-TW" sz="2400" kern="0" dirty="0">
                <a:solidFill>
                  <a:srgbClr val="FF0000"/>
                </a:solidFill>
                <a:cs typeface="Arial"/>
              </a:rPr>
              <a:t>。</a:t>
            </a:r>
            <a:endParaRPr lang="zh-TW" altLang="zh-TW" sz="2400" kern="100" dirty="0">
              <a:solidFill>
                <a:srgbClr val="FF0000"/>
              </a:solidFill>
              <a:cs typeface="Times New Roman"/>
            </a:endParaRPr>
          </a:p>
          <a:p>
            <a:pPr marL="514350" lvl="0" indent="-422275">
              <a:lnSpc>
                <a:spcPts val="2700"/>
              </a:lnSpc>
              <a:spcBef>
                <a:spcPts val="600"/>
              </a:spcBef>
              <a:buFont typeface="+mj-lt"/>
              <a:buAutoNum type="arabicParenR"/>
            </a:pPr>
            <a:r>
              <a:rPr lang="zh-TW" altLang="zh-TW" sz="2400" u="sng" kern="0" dirty="0">
                <a:solidFill>
                  <a:srgbClr val="FF0000"/>
                </a:solidFill>
                <a:cs typeface="Arial"/>
              </a:rPr>
              <a:t>非專授課教師增能，不宜運用各領域輔導小組運作經費</a:t>
            </a:r>
            <a:r>
              <a:rPr lang="zh-TW" altLang="zh-TW" sz="2400" kern="0" dirty="0">
                <a:cs typeface="Arial"/>
              </a:rPr>
              <a:t>辦理類似研習</a:t>
            </a:r>
            <a:r>
              <a:rPr lang="zh-TW" altLang="en-US" sz="2400" kern="0" dirty="0">
                <a:cs typeface="Arial"/>
              </a:rPr>
              <a:t>，請由專業成長計畫項下編列</a:t>
            </a:r>
            <a:r>
              <a:rPr lang="zh-TW" altLang="zh-TW" sz="2400" kern="0" dirty="0">
                <a:cs typeface="Arial"/>
              </a:rPr>
              <a:t>。</a:t>
            </a:r>
            <a:endParaRPr lang="zh-TW" altLang="zh-TW" sz="2400" kern="100" dirty="0">
              <a:cs typeface="Times New Roman"/>
            </a:endParaRPr>
          </a:p>
          <a:p>
            <a:pPr marL="514350" lvl="0" indent="-422275">
              <a:lnSpc>
                <a:spcPts val="2700"/>
              </a:lnSpc>
              <a:spcBef>
                <a:spcPts val="600"/>
              </a:spcBef>
              <a:buFont typeface="+mj-lt"/>
              <a:buAutoNum type="arabicParenR"/>
            </a:pPr>
            <a:r>
              <a:rPr lang="zh-TW" altLang="en-US" sz="2400" kern="0" dirty="0">
                <a:cs typeface="Arial"/>
              </a:rPr>
              <a:t>總團及</a:t>
            </a:r>
            <a:r>
              <a:rPr lang="zh-TW" altLang="zh-TW" sz="2400" kern="0" dirty="0">
                <a:cs typeface="Arial"/>
              </a:rPr>
              <a:t>領域</a:t>
            </a:r>
            <a:r>
              <a:rPr lang="en-US" altLang="zh-TW" sz="2400" kern="0" dirty="0">
                <a:cs typeface="Arial"/>
              </a:rPr>
              <a:t>(</a:t>
            </a:r>
            <a:r>
              <a:rPr lang="zh-TW" altLang="zh-TW" sz="2400" kern="0" dirty="0">
                <a:cs typeface="Arial"/>
              </a:rPr>
              <a:t>議題</a:t>
            </a:r>
            <a:r>
              <a:rPr lang="en-US" altLang="zh-TW" sz="2400" kern="0" dirty="0">
                <a:cs typeface="Arial"/>
              </a:rPr>
              <a:t>)</a:t>
            </a:r>
            <a:r>
              <a:rPr lang="zh-TW" altLang="zh-TW" sz="2400" kern="0" dirty="0">
                <a:cs typeface="Arial"/>
              </a:rPr>
              <a:t>輔導小組辦理參訪活動，</a:t>
            </a:r>
            <a:r>
              <a:rPr lang="zh-TW" altLang="zh-TW" sz="2400" u="sng" kern="0" dirty="0">
                <a:cs typeface="Arial"/>
              </a:rPr>
              <a:t>須與精進教學計畫內涵相符，</a:t>
            </a:r>
            <a:r>
              <a:rPr lang="zh-TW" altLang="en-US" sz="2400" u="sng" kern="0" dirty="0">
                <a:cs typeface="Arial"/>
              </a:rPr>
              <a:t>並</a:t>
            </a:r>
            <a:r>
              <a:rPr lang="zh-TW" altLang="zh-TW" sz="2400" u="sng" kern="0" dirty="0">
                <a:cs typeface="Arial"/>
              </a:rPr>
              <a:t>列出參訪課表，且經費編列須</a:t>
            </a:r>
            <a:r>
              <a:rPr lang="zh-TW" altLang="en-US" sz="2400" u="sng" kern="0" dirty="0">
                <a:cs typeface="Arial"/>
              </a:rPr>
              <a:t>具</a:t>
            </a:r>
            <a:r>
              <a:rPr lang="zh-TW" altLang="zh-TW" sz="2400" u="sng" kern="0" dirty="0">
                <a:cs typeface="Arial"/>
              </a:rPr>
              <a:t>合理性</a:t>
            </a:r>
            <a:r>
              <a:rPr lang="zh-TW" altLang="zh-TW" sz="2400" kern="0" dirty="0">
                <a:cs typeface="Arial"/>
              </a:rPr>
              <a:t>。</a:t>
            </a:r>
            <a:endParaRPr lang="en-US" altLang="zh-TW" sz="2400" kern="0" dirty="0">
              <a:cs typeface="Arial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gray">
          <a:xfrm>
            <a:off x="1791308" y="221535"/>
            <a:ext cx="5322912" cy="64807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57A20"/>
              </a:gs>
              <a:gs pos="50000">
                <a:srgbClr val="657A20">
                  <a:gamma/>
                  <a:tint val="51373"/>
                  <a:invGamma/>
                </a:srgbClr>
              </a:gs>
              <a:gs pos="100000">
                <a:srgbClr val="657A20"/>
              </a:gs>
            </a:gsLst>
            <a:lin ang="5400000" scaled="1"/>
          </a:gradFill>
          <a:ln w="25400" algn="ctr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zh-TW" altLang="en-US" sz="36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五</a:t>
            </a:r>
            <a:r>
              <a:rPr lang="en-US" altLang="zh-TW" sz="36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36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經費編列注意事項</a:t>
            </a:r>
            <a:endParaRPr lang="en-US" altLang="zh-TW" sz="3600" b="1" kern="0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2171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512" y="6344468"/>
            <a:ext cx="526504" cy="396900"/>
          </a:xfrm>
          <a:prstGeom prst="rect">
            <a:avLst/>
          </a:prstGeom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259904" y="1844824"/>
            <a:ext cx="85792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新細明體"/>
              <a:ea typeface="新細明體" panose="02020500000000000000" pitchFamily="18" charset="-120"/>
              <a:cs typeface="+mj-cs"/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259904" y="1844824"/>
            <a:ext cx="85792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新細明體"/>
              <a:ea typeface="新細明體" panose="02020500000000000000" pitchFamily="18" charset="-120"/>
              <a:cs typeface="+mj-cs"/>
            </a:endParaRPr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259904" y="980728"/>
            <a:ext cx="8579296" cy="4886003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TW" sz="2800" b="1" dirty="0">
                <a:solidFill>
                  <a:srgbClr val="C00000"/>
                </a:solidFill>
              </a:rPr>
              <a:t>3.</a:t>
            </a:r>
            <a:r>
              <a:rPr lang="zh-TW" altLang="en-US" sz="2800" b="1" dirty="0">
                <a:solidFill>
                  <a:srgbClr val="C00000"/>
                </a:solidFill>
              </a:rPr>
              <a:t>計畫</a:t>
            </a:r>
            <a:r>
              <a:rPr lang="zh-TW" altLang="zh-TW" sz="2800" b="1" dirty="0">
                <a:solidFill>
                  <a:srgbClr val="C00000"/>
                </a:solidFill>
              </a:rPr>
              <a:t>經費</a:t>
            </a:r>
            <a:r>
              <a:rPr lang="zh-TW" altLang="en-US" sz="2800" b="1" dirty="0">
                <a:solidFill>
                  <a:srgbClr val="C00000"/>
                </a:solidFill>
              </a:rPr>
              <a:t>編列</a:t>
            </a:r>
            <a:r>
              <a:rPr lang="zh-TW" altLang="zh-TW" sz="2800" b="1" dirty="0">
                <a:solidFill>
                  <a:srgbClr val="C00000"/>
                </a:solidFill>
              </a:rPr>
              <a:t>原則</a:t>
            </a:r>
          </a:p>
          <a:p>
            <a:pPr marL="549275" lvl="0">
              <a:lnSpc>
                <a:spcPts val="2700"/>
              </a:lnSpc>
              <a:spcBef>
                <a:spcPts val="600"/>
              </a:spcBef>
              <a:buFont typeface="+mj-lt"/>
              <a:buAutoNum type="arabicParenR" startAt="6"/>
            </a:pPr>
            <a:r>
              <a:rPr lang="zh-TW" altLang="en-US" sz="2400" u="sng" dirty="0">
                <a:solidFill>
                  <a:srgbClr val="FF0000"/>
                </a:solidFill>
              </a:rPr>
              <a:t>領域</a:t>
            </a:r>
            <a:r>
              <a:rPr lang="en-US" altLang="zh-TW" sz="2400" u="sng" dirty="0">
                <a:solidFill>
                  <a:srgbClr val="FF0000"/>
                </a:solidFill>
              </a:rPr>
              <a:t>(</a:t>
            </a:r>
            <a:r>
              <a:rPr lang="zh-TW" altLang="en-US" sz="2400" u="sng" dirty="0">
                <a:solidFill>
                  <a:srgbClr val="FF0000"/>
                </a:solidFill>
              </a:rPr>
              <a:t>議題</a:t>
            </a:r>
            <a:r>
              <a:rPr lang="en-US" altLang="zh-TW" sz="2400" u="sng" dirty="0">
                <a:solidFill>
                  <a:srgbClr val="FF0000"/>
                </a:solidFill>
              </a:rPr>
              <a:t>)</a:t>
            </a:r>
            <a:r>
              <a:rPr lang="zh-TW" altLang="en-US" sz="2400" u="sng" dirty="0">
                <a:solidFill>
                  <a:srgbClr val="FF0000"/>
                </a:solidFill>
              </a:rPr>
              <a:t>小組到校服務、輔導、教材研發及成果報告</a:t>
            </a:r>
            <a:r>
              <a:rPr lang="zh-TW" altLang="en-US" sz="2400" dirty="0"/>
              <a:t>，屬輔導員減課之職責內容，不得支領講師鐘點費、出席費、稿費等，且不另編列輔導員交通費，如需則由輔導團差旅費支應。</a:t>
            </a:r>
            <a:endParaRPr lang="en-US" altLang="zh-TW" sz="2400" dirty="0"/>
          </a:p>
          <a:p>
            <a:pPr marL="549275" lvl="0">
              <a:lnSpc>
                <a:spcPts val="2700"/>
              </a:lnSpc>
              <a:spcBef>
                <a:spcPts val="600"/>
              </a:spcBef>
              <a:buFont typeface="+mj-lt"/>
              <a:buAutoNum type="arabicParenR" startAt="6"/>
            </a:pPr>
            <a:r>
              <a:rPr lang="zh-TW" altLang="en-US" sz="2400" dirty="0"/>
              <a:t>受補助之機關人員，不補助下列經費：出席費、主持費、引言人費、諮詢費、稿費、審查費、工作費</a:t>
            </a:r>
            <a:endParaRPr lang="en-US" altLang="zh-TW" sz="2400" dirty="0"/>
          </a:p>
          <a:p>
            <a:pPr marL="549275" lvl="0">
              <a:lnSpc>
                <a:spcPts val="2700"/>
              </a:lnSpc>
              <a:spcBef>
                <a:spcPts val="600"/>
              </a:spcBef>
              <a:buFont typeface="+mj-lt"/>
              <a:buAutoNum type="arabicParenR" startAt="6"/>
            </a:pPr>
            <a:r>
              <a:rPr lang="zh-TW" altLang="en-US" sz="2400" u="sng" dirty="0">
                <a:solidFill>
                  <a:srgbClr val="FF0000"/>
                </a:solidFill>
              </a:rPr>
              <a:t>補助對象釐清</a:t>
            </a:r>
            <a:r>
              <a:rPr lang="en-US" altLang="zh-TW" sz="2400" u="sng" dirty="0">
                <a:solidFill>
                  <a:srgbClr val="FF0000"/>
                </a:solidFill>
              </a:rPr>
              <a:t>:</a:t>
            </a:r>
            <a:r>
              <a:rPr lang="zh-TW" altLang="en-US" sz="2400" dirty="0"/>
              <a:t>本計畫挹注對象為教育人員而非學生，有關學生相關活動、競賽等，與本補助計畫精神不符者，請由縣市自籌或向相關單位申請。</a:t>
            </a:r>
            <a:endParaRPr lang="en-US" altLang="zh-TW" sz="2400" dirty="0"/>
          </a:p>
          <a:p>
            <a:pPr marL="549275" lvl="0">
              <a:lnSpc>
                <a:spcPts val="2700"/>
              </a:lnSpc>
              <a:spcBef>
                <a:spcPts val="600"/>
              </a:spcBef>
              <a:buFont typeface="+mj-lt"/>
              <a:buAutoNum type="arabicParenR" startAt="6"/>
            </a:pPr>
            <a:r>
              <a:rPr lang="zh-TW" altLang="en-US" sz="2400" u="sng" dirty="0">
                <a:solidFill>
                  <a:srgbClr val="FF0000"/>
                </a:solidFill>
              </a:rPr>
              <a:t>計畫內涵釐清</a:t>
            </a:r>
            <a:r>
              <a:rPr lang="en-US" altLang="zh-TW" sz="2400" u="sng" dirty="0">
                <a:solidFill>
                  <a:srgbClr val="FF0000"/>
                </a:solidFill>
              </a:rPr>
              <a:t>:</a:t>
            </a:r>
            <a:r>
              <a:rPr lang="zh-TW" altLang="en-US" sz="2400" u="sng" dirty="0">
                <a:solidFill>
                  <a:srgbClr val="FF0000"/>
                </a:solidFill>
              </a:rPr>
              <a:t>須符應教師增能</a:t>
            </a:r>
            <a:endParaRPr lang="en-US" altLang="zh-TW" sz="2400" u="sng" dirty="0">
              <a:solidFill>
                <a:srgbClr val="FF0000"/>
              </a:solidFill>
            </a:endParaRPr>
          </a:p>
          <a:p>
            <a:pPr marL="549275" lvl="0">
              <a:lnSpc>
                <a:spcPts val="2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TW" altLang="en-US" sz="2000" dirty="0"/>
              <a:t>有關縣市教學卓越初選及複選培訓、校長校園法律實務研習、教學正常化訪視</a:t>
            </a:r>
            <a:r>
              <a:rPr lang="en-US" altLang="zh-TW" sz="2000" dirty="0"/>
              <a:t>…</a:t>
            </a:r>
            <a:r>
              <a:rPr lang="zh-TW" altLang="en-US" sz="2000" dirty="0"/>
              <a:t>，與本計畫補助精神內涵不符，建請由自籌款支應。</a:t>
            </a:r>
          </a:p>
          <a:p>
            <a:pPr marL="549275" lvl="0">
              <a:lnSpc>
                <a:spcPts val="2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TW" altLang="en-US" sz="2000" dirty="0"/>
              <a:t>友善校園、特教研習、圖書館利用教育</a:t>
            </a:r>
            <a:r>
              <a:rPr lang="en-US" altLang="zh-TW" sz="2000" dirty="0"/>
              <a:t>…</a:t>
            </a:r>
            <a:r>
              <a:rPr lang="zh-TW" altLang="en-US" sz="2000" dirty="0"/>
              <a:t>等，另有相關專案支應，不重複使用本案經費。</a:t>
            </a:r>
          </a:p>
          <a:p>
            <a:pPr marL="549275" lvl="0">
              <a:lnSpc>
                <a:spcPts val="2700"/>
              </a:lnSpc>
              <a:spcBef>
                <a:spcPts val="600"/>
              </a:spcBef>
              <a:buFont typeface="+mj-lt"/>
              <a:buAutoNum type="arabicParenR" startAt="6"/>
            </a:pPr>
            <a:endParaRPr lang="en-US" altLang="zh-TW" sz="2400" dirty="0"/>
          </a:p>
          <a:p>
            <a:pPr marL="549275" lvl="0">
              <a:lnSpc>
                <a:spcPts val="2700"/>
              </a:lnSpc>
              <a:spcBef>
                <a:spcPts val="600"/>
              </a:spcBef>
              <a:buFont typeface="+mj-lt"/>
              <a:buAutoNum type="arabicParenR" startAt="6"/>
            </a:pPr>
            <a:endParaRPr lang="zh-TW" altLang="en-US" sz="2400" dirty="0"/>
          </a:p>
          <a:p>
            <a:pPr marL="549275" lvl="0">
              <a:lnSpc>
                <a:spcPts val="2700"/>
              </a:lnSpc>
              <a:spcBef>
                <a:spcPts val="600"/>
              </a:spcBef>
              <a:buFont typeface="+mj-lt"/>
              <a:buAutoNum type="arabicParenR" startAt="6"/>
            </a:pPr>
            <a:r>
              <a:rPr lang="zh-TW" altLang="en-US" sz="2400" dirty="0"/>
              <a:t>  </a:t>
            </a:r>
            <a:r>
              <a:rPr lang="en-US" altLang="zh-TW" sz="2400" dirty="0"/>
              <a:t>()</a:t>
            </a:r>
          </a:p>
          <a:p>
            <a:pPr marL="549275" lvl="0">
              <a:lnSpc>
                <a:spcPts val="2700"/>
              </a:lnSpc>
              <a:spcBef>
                <a:spcPts val="600"/>
              </a:spcBef>
              <a:buFont typeface="+mj-lt"/>
              <a:buAutoNum type="arabicParenR" startAt="6"/>
            </a:pPr>
            <a:endParaRPr lang="en-US" altLang="zh-TW" sz="2400" dirty="0"/>
          </a:p>
          <a:p>
            <a:pPr marL="549275" lvl="0">
              <a:lnSpc>
                <a:spcPts val="2700"/>
              </a:lnSpc>
              <a:spcBef>
                <a:spcPts val="600"/>
              </a:spcBef>
              <a:buFont typeface="+mj-lt"/>
              <a:buAutoNum type="arabicParenR" startAt="6"/>
            </a:pPr>
            <a:endParaRPr lang="zh-TW" altLang="en-US" sz="2400" dirty="0"/>
          </a:p>
          <a:p>
            <a:pPr marL="549275" lvl="0">
              <a:lnSpc>
                <a:spcPts val="2700"/>
              </a:lnSpc>
              <a:spcBef>
                <a:spcPts val="600"/>
              </a:spcBef>
              <a:buFont typeface="+mj-lt"/>
              <a:buAutoNum type="arabicParenR" startAt="6"/>
            </a:pPr>
            <a:endParaRPr lang="zh-TW" altLang="en-US" sz="2400" dirty="0"/>
          </a:p>
          <a:p>
            <a:pPr marL="549275" lvl="0">
              <a:lnSpc>
                <a:spcPts val="2700"/>
              </a:lnSpc>
              <a:spcBef>
                <a:spcPts val="600"/>
              </a:spcBef>
              <a:buFont typeface="+mj-lt"/>
              <a:buAutoNum type="arabicParenR" startAt="6"/>
            </a:pPr>
            <a:endParaRPr lang="zh-TW" altLang="en-US" sz="2400" dirty="0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gray">
          <a:xfrm>
            <a:off x="1791308" y="221535"/>
            <a:ext cx="5322912" cy="64807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57A20"/>
              </a:gs>
              <a:gs pos="50000">
                <a:srgbClr val="657A20">
                  <a:gamma/>
                  <a:tint val="51373"/>
                  <a:invGamma/>
                </a:srgbClr>
              </a:gs>
              <a:gs pos="100000">
                <a:srgbClr val="657A20"/>
              </a:gs>
            </a:gsLst>
            <a:lin ang="5400000" scaled="1"/>
          </a:gradFill>
          <a:ln w="25400" algn="ctr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lvl="0" algn="ctr">
              <a:defRPr/>
            </a:pPr>
            <a:r>
              <a:rPr kumimoji="0" lang="zh-TW" alt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五</a:t>
            </a:r>
            <a:r>
              <a:rPr kumimoji="0" lang="en-US" altLang="zh-TW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.</a:t>
            </a:r>
            <a:r>
              <a:rPr lang="zh-TW" altLang="en-US" sz="36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經費編列注意事項</a:t>
            </a:r>
            <a:endParaRPr kumimoji="0" lang="en-US" altLang="zh-TW" sz="3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DA0BB7-265A-403C-9275-D587AB510EDC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9457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300" y="6163578"/>
            <a:ext cx="526504" cy="504056"/>
          </a:xfrm>
          <a:prstGeom prst="rect">
            <a:avLst/>
          </a:prstGeom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259904" y="1844824"/>
            <a:ext cx="85792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新細明體"/>
              <a:ea typeface="新細明體" panose="02020500000000000000" pitchFamily="18" charset="-120"/>
              <a:cs typeface="+mj-cs"/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259904" y="1844824"/>
            <a:ext cx="85792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新細明體"/>
              <a:ea typeface="新細明體" panose="02020500000000000000" pitchFamily="18" charset="-120"/>
              <a:cs typeface="+mj-cs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gray">
          <a:xfrm>
            <a:off x="1791308" y="476672"/>
            <a:ext cx="5322912" cy="64807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57A20"/>
              </a:gs>
              <a:gs pos="50000">
                <a:srgbClr val="657A20">
                  <a:gamma/>
                  <a:tint val="51373"/>
                  <a:invGamma/>
                </a:srgbClr>
              </a:gs>
              <a:gs pos="100000">
                <a:srgbClr val="657A20"/>
              </a:gs>
            </a:gsLst>
            <a:lin ang="5400000" scaled="1"/>
          </a:gradFill>
          <a:ln w="25400" algn="ctr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lvl="0" algn="ctr">
              <a:defRPr/>
            </a:pPr>
            <a:r>
              <a:rPr kumimoji="0" lang="zh-TW" alt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五</a:t>
            </a:r>
            <a:r>
              <a:rPr kumimoji="0" lang="en-US" altLang="zh-TW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.</a:t>
            </a:r>
            <a:r>
              <a:rPr lang="zh-TW" altLang="en-US" sz="36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經費編列注意事項</a:t>
            </a:r>
            <a:endParaRPr kumimoji="0" lang="en-US" altLang="zh-TW" sz="3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sp>
        <p:nvSpPr>
          <p:cNvPr id="10" name="文字方塊 5"/>
          <p:cNvSpPr txBox="1">
            <a:spLocks noChangeArrowheads="1"/>
          </p:cNvSpPr>
          <p:nvPr/>
        </p:nvSpPr>
        <p:spPr bwMode="auto">
          <a:xfrm>
            <a:off x="611560" y="1556792"/>
            <a:ext cx="7842631" cy="3426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0"/>
              <a:tabLst/>
              <a:defRPr/>
            </a:pPr>
            <a:r>
              <a:rPr kumimoji="0" lang="zh-TW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落實辦理推動小組及輔導諮詢會議，編寫計畫及相關經費</a:t>
            </a:r>
            <a:r>
              <a:rPr kumimoji="0" lang="en-US" altLang="zh-TW" sz="24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457200" indent="-457200">
              <a:lnSpc>
                <a:spcPts val="2800"/>
              </a:lnSpc>
              <a:buFont typeface="Wingdings" panose="05000000000000000000" pitchFamily="2" charset="2"/>
              <a:buChar char="Ø"/>
              <a:tabLst>
                <a:tab pos="442913" algn="l"/>
              </a:tabLst>
              <a:defRPr/>
            </a:pPr>
            <a:r>
              <a:rPr lang="zh-TW" altLang="en-US" sz="2400" dirty="0">
                <a:solidFill>
                  <a:schemeClr val="accent5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委員諮詢費</a:t>
            </a:r>
            <a:r>
              <a:rPr lang="en-US" altLang="zh-TW" sz="2400" dirty="0">
                <a:solidFill>
                  <a:schemeClr val="accent5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</a:t>
            </a:r>
            <a:r>
              <a:rPr lang="zh-TW" altLang="en-US" sz="2400" dirty="0">
                <a:solidFill>
                  <a:schemeClr val="accent5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輔導費、出席費</a:t>
            </a:r>
            <a:r>
              <a:rPr lang="en-US" altLang="zh-TW" sz="2400" dirty="0">
                <a:solidFill>
                  <a:schemeClr val="accent5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)</a:t>
            </a:r>
            <a:r>
              <a:rPr lang="zh-TW" altLang="en-US" sz="2400" dirty="0">
                <a:solidFill>
                  <a:schemeClr val="accent5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以</a:t>
            </a:r>
            <a:r>
              <a:rPr lang="en-US" altLang="zh-TW" sz="2400" dirty="0">
                <a:solidFill>
                  <a:schemeClr val="accent5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2500/</a:t>
            </a:r>
            <a:r>
              <a:rPr lang="zh-TW" altLang="en-US" sz="2400" dirty="0">
                <a:solidFill>
                  <a:schemeClr val="accent5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次</a:t>
            </a:r>
            <a:r>
              <a:rPr lang="en-US" altLang="zh-TW" sz="2400" dirty="0">
                <a:solidFill>
                  <a:schemeClr val="accent5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/</a:t>
            </a:r>
            <a:r>
              <a:rPr lang="zh-TW" altLang="en-US" sz="2400" dirty="0">
                <a:solidFill>
                  <a:schemeClr val="accent5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半日編列，依實際會議時間核實編列；署聘委員由計畫支付，縣自聘委員由自籌款支應。</a:t>
            </a:r>
            <a:endParaRPr lang="en-US" altLang="zh-TW" sz="2400" dirty="0">
              <a:solidFill>
                <a:schemeClr val="accent5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442913" algn="l"/>
              </a:tabLst>
              <a:defRPr/>
            </a:pPr>
            <a:r>
              <a:rPr lang="zh-TW" altLang="en-US" sz="2400" dirty="0">
                <a:solidFill>
                  <a:schemeClr val="accent5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縣市除前置規劃會議、期中輔導會議、計畫自我檢核會議外，視需可增次邀請委員到縣市支持輔導，並估列相關費用。</a:t>
            </a:r>
            <a:endParaRPr lang="en-US" altLang="zh-TW" sz="2400" dirty="0">
              <a:solidFill>
                <a:schemeClr val="accent5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627063" marR="0" lvl="0" indent="-6270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新細明體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DA0BB7-265A-403C-9275-D587AB510EDC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2460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512" y="6344468"/>
            <a:ext cx="526504" cy="396900"/>
          </a:xfrm>
          <a:prstGeom prst="rect">
            <a:avLst/>
          </a:prstGeom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259904" y="1844824"/>
            <a:ext cx="85792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新細明體"/>
            </a:endParaRPr>
          </a:p>
        </p:txBody>
      </p:sp>
      <p:sp>
        <p:nvSpPr>
          <p:cNvPr id="9" name="文字方塊 5"/>
          <p:cNvSpPr txBox="1">
            <a:spLocks noGrp="1" noChangeArrowheads="1"/>
          </p:cNvSpPr>
          <p:nvPr>
            <p:ph idx="1"/>
          </p:nvPr>
        </p:nvSpPr>
        <p:spPr bwMode="auto">
          <a:xfrm>
            <a:off x="401985" y="1196752"/>
            <a:ext cx="8628062" cy="6551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>
              <a:lnSpc>
                <a:spcPts val="2500"/>
              </a:lnSpc>
              <a:spcBef>
                <a:spcPts val="600"/>
              </a:spcBef>
              <a:buNone/>
              <a:defRPr/>
            </a:pPr>
            <a:r>
              <a:rPr lang="en-US" altLang="zh-TW" sz="2800" b="1" kern="100" dirty="0">
                <a:solidFill>
                  <a:srgbClr val="C00000"/>
                </a:solidFill>
                <a:latin typeface="+mn-ea"/>
                <a:cs typeface="Times New Roman"/>
              </a:rPr>
              <a:t>4.</a:t>
            </a:r>
            <a:r>
              <a:rPr lang="zh-TW" altLang="zh-TW" sz="2800" b="1" kern="100" dirty="0">
                <a:solidFill>
                  <a:srgbClr val="C00000"/>
                </a:solidFill>
                <a:latin typeface="+mn-ea"/>
                <a:cs typeface="Times New Roman"/>
              </a:rPr>
              <a:t>編列</a:t>
            </a:r>
            <a:r>
              <a:rPr lang="zh-TW" altLang="en-US" sz="2800" b="1" dirty="0">
                <a:solidFill>
                  <a:srgbClr val="C00000"/>
                </a:solidFill>
                <a:latin typeface="+mn-ea"/>
              </a:rPr>
              <a:t>經費合理性</a:t>
            </a:r>
            <a:endParaRPr lang="en-US" altLang="zh-TW" sz="2800" b="1" dirty="0">
              <a:solidFill>
                <a:srgbClr val="C00000"/>
              </a:solidFill>
              <a:latin typeface="+mn-ea"/>
            </a:endParaRPr>
          </a:p>
          <a:p>
            <a:pPr marL="92075" lvl="0" indent="0">
              <a:lnSpc>
                <a:spcPts val="2500"/>
              </a:lnSpc>
              <a:spcBef>
                <a:spcPts val="600"/>
              </a:spcBef>
              <a:buClr>
                <a:srgbClr val="70AD47">
                  <a:lumMod val="50000"/>
                </a:srgbClr>
              </a:buClr>
              <a:buNone/>
            </a:pPr>
            <a:r>
              <a:rPr lang="zh-TW" altLang="zh-TW" sz="2400" kern="0" dirty="0">
                <a:solidFill>
                  <a:srgbClr val="002060"/>
                </a:solidFill>
                <a:latin typeface="新細明體" panose="02020500000000000000" pitchFamily="18" charset="-120"/>
                <a:cs typeface="Arial"/>
              </a:rPr>
              <a:t>各計畫</a:t>
            </a:r>
            <a:r>
              <a:rPr lang="zh-TW" altLang="en-US" sz="2400" kern="0" dirty="0">
                <a:solidFill>
                  <a:srgbClr val="002060"/>
                </a:solidFill>
                <a:latin typeface="新細明體" panose="02020500000000000000" pitchFamily="18" charset="-120"/>
                <a:cs typeface="Arial"/>
              </a:rPr>
              <a:t>之經費明細表需與</a:t>
            </a:r>
            <a:r>
              <a:rPr lang="zh-TW" altLang="en-US" sz="2400" b="1" u="sng" kern="100" dirty="0">
                <a:solidFill>
                  <a:srgbClr val="002060"/>
                </a:solidFill>
                <a:latin typeface="新細明體" panose="02020500000000000000" pitchFamily="18" charset="-120"/>
                <a:cs typeface="Times New Roman"/>
              </a:rPr>
              <a:t>參與</a:t>
            </a:r>
            <a:r>
              <a:rPr lang="zh-TW" altLang="zh-TW" sz="2400" b="1" u="sng" kern="100" dirty="0">
                <a:solidFill>
                  <a:srgbClr val="002060"/>
                </a:solidFill>
                <a:latin typeface="新細明體" panose="02020500000000000000" pitchFamily="18" charset="-120"/>
                <a:cs typeface="Times New Roman"/>
              </a:rPr>
              <a:t>人數</a:t>
            </a:r>
            <a:r>
              <a:rPr lang="zh-TW" altLang="en-US" sz="2400" b="1" u="sng" kern="100" dirty="0">
                <a:solidFill>
                  <a:srgbClr val="002060"/>
                </a:solidFill>
                <a:latin typeface="新細明體" panose="02020500000000000000" pitchFamily="18" charset="-120"/>
                <a:cs typeface="Times New Roman"/>
              </a:rPr>
              <a:t>、辦理場次</a:t>
            </a:r>
            <a:r>
              <a:rPr lang="zh-TW" altLang="zh-TW" sz="2400" b="1" u="sng" kern="100" dirty="0">
                <a:solidFill>
                  <a:srgbClr val="002060"/>
                </a:solidFill>
                <a:latin typeface="新細明體" panose="02020500000000000000" pitchFamily="18" charset="-120"/>
                <a:cs typeface="Times New Roman"/>
              </a:rPr>
              <a:t>、</a:t>
            </a:r>
            <a:r>
              <a:rPr lang="zh-TW" altLang="en-US" sz="2400" b="1" u="sng" kern="100" dirty="0">
                <a:solidFill>
                  <a:srgbClr val="002060"/>
                </a:solidFill>
                <a:latin typeface="新細明體" panose="02020500000000000000" pitchFamily="18" charset="-120"/>
                <a:cs typeface="Times New Roman"/>
              </a:rPr>
              <a:t>授課時數及內外聘鐘點數</a:t>
            </a:r>
            <a:r>
              <a:rPr lang="en-US" altLang="zh-TW" sz="2400" kern="100" dirty="0">
                <a:solidFill>
                  <a:srgbClr val="002060"/>
                </a:solidFill>
                <a:latin typeface="新細明體" panose="02020500000000000000" pitchFamily="18" charset="-120"/>
                <a:cs typeface="Times New Roman"/>
              </a:rPr>
              <a:t>…</a:t>
            </a:r>
            <a:r>
              <a:rPr lang="zh-TW" altLang="en-US" sz="2400" kern="100" dirty="0">
                <a:solidFill>
                  <a:srgbClr val="002060"/>
                </a:solidFill>
                <a:latin typeface="新細明體" panose="02020500000000000000" pitchFamily="18" charset="-120"/>
                <a:cs typeface="Times New Roman"/>
              </a:rPr>
              <a:t>等符合</a:t>
            </a:r>
            <a:r>
              <a:rPr lang="zh-TW" altLang="zh-TW" sz="2400" kern="0" dirty="0">
                <a:solidFill>
                  <a:srgbClr val="002060"/>
                </a:solidFill>
                <a:latin typeface="新細明體" panose="02020500000000000000" pitchFamily="18" charset="-120"/>
                <a:cs typeface="Arial"/>
              </a:rPr>
              <a:t> 。</a:t>
            </a:r>
            <a:endParaRPr lang="en-US" altLang="zh-TW" sz="2400" kern="0" dirty="0">
              <a:solidFill>
                <a:srgbClr val="002060"/>
              </a:solidFill>
              <a:latin typeface="新細明體" panose="02020500000000000000" pitchFamily="18" charset="-120"/>
              <a:cs typeface="Arial"/>
            </a:endParaRPr>
          </a:p>
          <a:p>
            <a:pPr lvl="0">
              <a:lnSpc>
                <a:spcPts val="2500"/>
              </a:lnSpc>
              <a:spcBef>
                <a:spcPts val="600"/>
              </a:spcBef>
              <a:buClrTx/>
              <a:buFont typeface="Wingdings" pitchFamily="2" charset="2"/>
              <a:buChar char="n"/>
              <a:defRPr/>
            </a:pPr>
            <a:r>
              <a:rPr lang="zh-TW" altLang="en-US" sz="2800" u="sng" kern="0" dirty="0">
                <a:solidFill>
                  <a:srgbClr val="FF0000"/>
                </a:solidFill>
                <a:latin typeface="標楷體" pitchFamily="65" charset="-120"/>
                <a:cs typeface="+mn-cs"/>
              </a:rPr>
              <a:t>鐘點費</a:t>
            </a:r>
            <a:endParaRPr lang="en-US" altLang="zh-TW" sz="2800" u="sng" kern="0" dirty="0">
              <a:solidFill>
                <a:srgbClr val="FF0000"/>
              </a:solidFill>
              <a:latin typeface="標楷體" pitchFamily="65" charset="-120"/>
              <a:cs typeface="+mn-cs"/>
            </a:endParaRPr>
          </a:p>
          <a:p>
            <a:pPr marL="514350" indent="-514350">
              <a:lnSpc>
                <a:spcPts val="2500"/>
              </a:lnSpc>
              <a:spcBef>
                <a:spcPts val="600"/>
              </a:spcBef>
              <a:buFont typeface="+mj-lt"/>
              <a:buAutoNum type="arabicParenR"/>
              <a:defRPr/>
            </a:pPr>
            <a:r>
              <a:rPr lang="zh-TW" altLang="en-US" sz="2400" dirty="0">
                <a:solidFill>
                  <a:srgbClr val="002060"/>
                </a:solidFill>
              </a:rPr>
              <a:t>外聘講師</a:t>
            </a:r>
            <a:r>
              <a:rPr lang="en-US" altLang="zh-TW" sz="2400" dirty="0">
                <a:solidFill>
                  <a:srgbClr val="002060"/>
                </a:solidFill>
              </a:rPr>
              <a:t>2000/</a:t>
            </a:r>
            <a:r>
              <a:rPr lang="zh-TW" altLang="en-US" sz="2400" dirty="0">
                <a:solidFill>
                  <a:srgbClr val="002060"/>
                </a:solidFill>
              </a:rPr>
              <a:t>節，內聘講師</a:t>
            </a:r>
            <a:r>
              <a:rPr lang="en-US" altLang="zh-TW" sz="2400" dirty="0">
                <a:solidFill>
                  <a:srgbClr val="002060"/>
                </a:solidFill>
              </a:rPr>
              <a:t>1000/</a:t>
            </a:r>
            <a:r>
              <a:rPr lang="zh-TW" altLang="en-US" sz="2400" dirty="0">
                <a:solidFill>
                  <a:srgbClr val="002060"/>
                </a:solidFill>
              </a:rPr>
              <a:t>節；授課時間每節為 </a:t>
            </a:r>
            <a:r>
              <a:rPr lang="en-US" altLang="zh-TW" sz="2400" dirty="0">
                <a:solidFill>
                  <a:srgbClr val="002060"/>
                </a:solidFill>
              </a:rPr>
              <a:t>50 </a:t>
            </a:r>
            <a:r>
              <a:rPr lang="zh-TW" altLang="en-US" sz="2400" dirty="0">
                <a:solidFill>
                  <a:srgbClr val="002060"/>
                </a:solidFill>
              </a:rPr>
              <a:t>分鐘連續上課</a:t>
            </a:r>
            <a:r>
              <a:rPr lang="en-US" altLang="zh-TW" sz="2400" dirty="0">
                <a:solidFill>
                  <a:srgbClr val="002060"/>
                </a:solidFill>
              </a:rPr>
              <a:t>2</a:t>
            </a:r>
            <a:r>
              <a:rPr lang="zh-TW" altLang="en-US" sz="2400" dirty="0">
                <a:solidFill>
                  <a:srgbClr val="002060"/>
                </a:solidFill>
              </a:rPr>
              <a:t>節為</a:t>
            </a:r>
            <a:r>
              <a:rPr lang="en-US" altLang="zh-TW" sz="2400" dirty="0">
                <a:solidFill>
                  <a:srgbClr val="002060"/>
                </a:solidFill>
              </a:rPr>
              <a:t>90</a:t>
            </a:r>
            <a:r>
              <a:rPr lang="zh-TW" altLang="en-US" sz="2400" dirty="0">
                <a:solidFill>
                  <a:srgbClr val="002060"/>
                </a:solidFill>
              </a:rPr>
              <a:t>分鐘。未滿者講座鐘點費應減半支給。</a:t>
            </a:r>
            <a:endParaRPr lang="en-US" altLang="zh-TW" sz="2400" dirty="0">
              <a:solidFill>
                <a:srgbClr val="002060"/>
              </a:solidFill>
            </a:endParaRPr>
          </a:p>
          <a:p>
            <a:pPr marL="514350" indent="-514350">
              <a:lnSpc>
                <a:spcPts val="2500"/>
              </a:lnSpc>
              <a:spcBef>
                <a:spcPts val="600"/>
              </a:spcBef>
              <a:buFont typeface="+mj-lt"/>
              <a:buAutoNum type="arabicParenR"/>
              <a:defRPr/>
            </a:pPr>
            <a:r>
              <a:rPr lang="zh-TW" altLang="en-US" sz="2400" dirty="0">
                <a:solidFill>
                  <a:srgbClr val="FF0000"/>
                </a:solidFill>
              </a:rPr>
              <a:t>同縣市之他校教師屬內聘</a:t>
            </a:r>
            <a:r>
              <a:rPr lang="en-US" altLang="zh-TW" sz="2400" dirty="0">
                <a:solidFill>
                  <a:srgbClr val="FF0000"/>
                </a:solidFill>
              </a:rPr>
              <a:t>1000/</a:t>
            </a:r>
            <a:r>
              <a:rPr lang="zh-TW" altLang="en-US" sz="2400" dirty="0">
                <a:solidFill>
                  <a:srgbClr val="FF0000"/>
                </a:solidFill>
              </a:rPr>
              <a:t>節</a:t>
            </a:r>
            <a:r>
              <a:rPr lang="zh-TW" altLang="en-US" sz="2400" dirty="0">
                <a:solidFill>
                  <a:srgbClr val="002060"/>
                </a:solidFill>
              </a:rPr>
              <a:t>，如編列</a:t>
            </a:r>
            <a:r>
              <a:rPr lang="en-US" altLang="zh-TW" sz="2400" dirty="0">
                <a:solidFill>
                  <a:srgbClr val="002060"/>
                </a:solidFill>
              </a:rPr>
              <a:t>1500/</a:t>
            </a:r>
            <a:r>
              <a:rPr lang="zh-TW" altLang="en-US" sz="2400" dirty="0">
                <a:solidFill>
                  <a:srgbClr val="002060"/>
                </a:solidFill>
              </a:rPr>
              <a:t>節則由縣市自籌差額。</a:t>
            </a:r>
            <a:endParaRPr lang="en-US" altLang="zh-TW" sz="2400" dirty="0">
              <a:solidFill>
                <a:srgbClr val="002060"/>
              </a:solidFill>
            </a:endParaRPr>
          </a:p>
          <a:p>
            <a:pPr marL="514350" indent="-514350">
              <a:lnSpc>
                <a:spcPts val="2500"/>
              </a:lnSpc>
              <a:spcBef>
                <a:spcPts val="600"/>
              </a:spcBef>
              <a:buFont typeface="+mj-lt"/>
              <a:buAutoNum type="arabicParenR"/>
              <a:defRPr/>
            </a:pPr>
            <a:r>
              <a:rPr lang="zh-TW" altLang="zh-TW" sz="2400" dirty="0">
                <a:solidFill>
                  <a:srgbClr val="002060"/>
                </a:solidFill>
              </a:rPr>
              <a:t>助理講師需</a:t>
            </a:r>
            <a:r>
              <a:rPr lang="zh-TW" altLang="zh-TW" sz="2400" u="sng" dirty="0">
                <a:solidFill>
                  <a:srgbClr val="FF0000"/>
                </a:solidFill>
              </a:rPr>
              <a:t>有</a:t>
            </a:r>
            <a:r>
              <a:rPr lang="zh-TW" altLang="en-US" sz="2400" u="sng" dirty="0">
                <a:solidFill>
                  <a:srgbClr val="FF0000"/>
                </a:solidFill>
              </a:rPr>
              <a:t>協助授課之事實</a:t>
            </a:r>
            <a:r>
              <a:rPr lang="zh-TW" altLang="en-US" sz="2400" dirty="0"/>
              <a:t>，</a:t>
            </a:r>
            <a:r>
              <a:rPr lang="zh-TW" altLang="en-US" sz="2400" dirty="0">
                <a:solidFill>
                  <a:srgbClr val="002060"/>
                </a:solidFill>
              </a:rPr>
              <a:t>外聘助理講師</a:t>
            </a:r>
            <a:r>
              <a:rPr lang="en-US" altLang="zh-TW" sz="2400" dirty="0">
                <a:solidFill>
                  <a:srgbClr val="002060"/>
                </a:solidFill>
              </a:rPr>
              <a:t>1000/</a:t>
            </a:r>
            <a:r>
              <a:rPr lang="zh-TW" altLang="en-US" sz="2400" dirty="0">
                <a:solidFill>
                  <a:srgbClr val="002060"/>
                </a:solidFill>
              </a:rPr>
              <a:t>節，內聘助理講師</a:t>
            </a:r>
            <a:r>
              <a:rPr lang="en-US" altLang="zh-TW" sz="2400" dirty="0">
                <a:solidFill>
                  <a:srgbClr val="002060"/>
                </a:solidFill>
              </a:rPr>
              <a:t>500</a:t>
            </a:r>
            <a:r>
              <a:rPr lang="zh-TW" altLang="zh-TW" sz="2400" dirty="0">
                <a:solidFill>
                  <a:srgbClr val="002060"/>
                </a:solidFill>
              </a:rPr>
              <a:t>元</a:t>
            </a:r>
            <a:r>
              <a:rPr lang="en-US" altLang="zh-TW" sz="2400" dirty="0">
                <a:solidFill>
                  <a:srgbClr val="002060"/>
                </a:solidFill>
              </a:rPr>
              <a:t>/</a:t>
            </a:r>
            <a:r>
              <a:rPr lang="zh-TW" altLang="zh-TW" sz="2400" dirty="0">
                <a:solidFill>
                  <a:srgbClr val="002060"/>
                </a:solidFill>
              </a:rPr>
              <a:t>節</a:t>
            </a:r>
            <a:r>
              <a:rPr lang="zh-TW" altLang="en-US" sz="2400" dirty="0">
                <a:solidFill>
                  <a:srgbClr val="002060"/>
                </a:solidFill>
              </a:rPr>
              <a:t>。</a:t>
            </a:r>
            <a:r>
              <a:rPr lang="en-US" altLang="zh-TW" sz="2400" dirty="0"/>
              <a:t>(</a:t>
            </a:r>
            <a:r>
              <a:rPr lang="zh-TW" altLang="en-US" sz="2400" u="sng" dirty="0">
                <a:solidFill>
                  <a:srgbClr val="FF0000"/>
                </a:solidFill>
              </a:rPr>
              <a:t>外聘講師之內聘助理講師</a:t>
            </a:r>
            <a:r>
              <a:rPr lang="en-US" altLang="zh-TW" sz="2400" u="sng" dirty="0">
                <a:solidFill>
                  <a:srgbClr val="FF0000"/>
                </a:solidFill>
              </a:rPr>
              <a:t>500/</a:t>
            </a:r>
            <a:r>
              <a:rPr lang="zh-TW" altLang="en-US" sz="2400" u="sng" dirty="0">
                <a:solidFill>
                  <a:srgbClr val="FF0000"/>
                </a:solidFill>
              </a:rPr>
              <a:t>節</a:t>
            </a:r>
            <a:r>
              <a:rPr lang="en-US" altLang="zh-TW" sz="2400" dirty="0"/>
              <a:t>)</a:t>
            </a:r>
            <a:r>
              <a:rPr lang="zh-TW" altLang="en-US" sz="2400" dirty="0"/>
              <a:t>。</a:t>
            </a:r>
            <a:endParaRPr lang="en-US" altLang="zh-TW" sz="2400" u="sng" dirty="0">
              <a:solidFill>
                <a:srgbClr val="FF0000"/>
              </a:solidFill>
            </a:endParaRPr>
          </a:p>
          <a:p>
            <a:pPr marL="514350" indent="-514350">
              <a:lnSpc>
                <a:spcPts val="2500"/>
              </a:lnSpc>
              <a:spcBef>
                <a:spcPts val="600"/>
              </a:spcBef>
              <a:buFont typeface="+mj-lt"/>
              <a:buAutoNum type="arabicParenR"/>
              <a:defRPr/>
            </a:pPr>
            <a:r>
              <a:rPr lang="zh-TW" altLang="en-US" sz="2400" u="sng" dirty="0">
                <a:solidFill>
                  <a:srgbClr val="FF0000"/>
                </a:solidFill>
              </a:rPr>
              <a:t>確有</a:t>
            </a:r>
            <a:r>
              <a:rPr lang="zh-TW" altLang="zh-TW" sz="2400" u="sng" dirty="0">
                <a:solidFill>
                  <a:srgbClr val="FF0000"/>
                </a:solidFill>
              </a:rPr>
              <a:t>分組實作</a:t>
            </a:r>
            <a:r>
              <a:rPr lang="zh-TW" altLang="en-US" sz="2400" u="sng" dirty="0">
                <a:solidFill>
                  <a:srgbClr val="FF0000"/>
                </a:solidFill>
              </a:rPr>
              <a:t>之助理講師需求</a:t>
            </a:r>
            <a:r>
              <a:rPr lang="zh-TW" altLang="en-US" sz="2400" dirty="0">
                <a:solidFill>
                  <a:srgbClr val="002060"/>
                </a:solidFill>
              </a:rPr>
              <a:t>，以超過</a:t>
            </a:r>
            <a:r>
              <a:rPr lang="en-US" altLang="zh-TW" sz="2400" dirty="0">
                <a:solidFill>
                  <a:srgbClr val="002060"/>
                </a:solidFill>
              </a:rPr>
              <a:t>30</a:t>
            </a:r>
            <a:r>
              <a:rPr lang="zh-TW" altLang="en-US" sz="2400" dirty="0">
                <a:solidFill>
                  <a:srgbClr val="002060"/>
                </a:solidFill>
              </a:rPr>
              <a:t>人編列</a:t>
            </a:r>
            <a:r>
              <a:rPr lang="en-US" altLang="zh-TW" sz="2400" dirty="0">
                <a:solidFill>
                  <a:srgbClr val="002060"/>
                </a:solidFill>
              </a:rPr>
              <a:t>1</a:t>
            </a:r>
            <a:r>
              <a:rPr lang="zh-TW" altLang="en-US" sz="2400" dirty="0">
                <a:solidFill>
                  <a:srgbClr val="002060"/>
                </a:solidFill>
              </a:rPr>
              <a:t>位助理講師為原則，以此類推，不宜過於浮編。</a:t>
            </a:r>
            <a:endParaRPr lang="en-US" altLang="zh-TW" sz="2400" dirty="0">
              <a:solidFill>
                <a:srgbClr val="002060"/>
              </a:solidFill>
            </a:endParaRPr>
          </a:p>
          <a:p>
            <a:pPr marL="514350" indent="-514350">
              <a:lnSpc>
                <a:spcPts val="2500"/>
              </a:lnSpc>
              <a:spcBef>
                <a:spcPts val="600"/>
              </a:spcBef>
              <a:buFont typeface="+mj-lt"/>
              <a:buAutoNum type="arabicParenR"/>
              <a:defRPr/>
            </a:pPr>
            <a:r>
              <a:rPr lang="zh-TW" altLang="en-US" sz="2400" dirty="0">
                <a:solidFill>
                  <a:srgbClr val="002060"/>
                </a:solidFill>
              </a:rPr>
              <a:t>公開授課</a:t>
            </a:r>
            <a:r>
              <a:rPr lang="zh-TW" altLang="zh-TW" sz="2400" dirty="0">
                <a:solidFill>
                  <a:srgbClr val="002060"/>
                </a:solidFill>
              </a:rPr>
              <a:t>之教師如屬原班上課教師，不</a:t>
            </a:r>
            <a:r>
              <a:rPr lang="zh-TW" altLang="en-US" sz="2400" dirty="0">
                <a:solidFill>
                  <a:srgbClr val="002060"/>
                </a:solidFill>
              </a:rPr>
              <a:t>重複</a:t>
            </a:r>
            <a:r>
              <a:rPr lang="zh-TW" altLang="zh-TW" sz="2400" dirty="0">
                <a:solidFill>
                  <a:srgbClr val="002060"/>
                </a:solidFill>
              </a:rPr>
              <a:t>支領鐘點費。</a:t>
            </a:r>
            <a:endParaRPr lang="en-US" altLang="zh-TW" sz="2400" dirty="0">
              <a:solidFill>
                <a:srgbClr val="002060"/>
              </a:solidFill>
            </a:endParaRPr>
          </a:p>
          <a:p>
            <a:pPr marL="514350" indent="-514350">
              <a:lnSpc>
                <a:spcPts val="2500"/>
              </a:lnSpc>
              <a:spcBef>
                <a:spcPts val="600"/>
              </a:spcBef>
              <a:buFont typeface="+mj-lt"/>
              <a:buAutoNum type="arabicParenR"/>
              <a:defRPr/>
            </a:pPr>
            <a:r>
              <a:rPr lang="zh-TW" altLang="en-US" sz="2400" dirty="0">
                <a:solidFill>
                  <a:srgbClr val="002060"/>
                </a:solidFill>
              </a:rPr>
              <a:t>外聘專家學者於觀課或影片欣賞時段，</a:t>
            </a:r>
            <a:r>
              <a:rPr lang="zh-TW" altLang="en-US" sz="2400" u="sng" dirty="0">
                <a:solidFill>
                  <a:srgbClr val="FF0000"/>
                </a:solidFill>
              </a:rPr>
              <a:t>無授課之事實，不可編列鐘點費。</a:t>
            </a:r>
            <a:endParaRPr lang="en-US" altLang="zh-TW" sz="2400" u="sng" dirty="0">
              <a:solidFill>
                <a:srgbClr val="FF0000"/>
              </a:solidFill>
            </a:endParaRPr>
          </a:p>
          <a:p>
            <a:pPr>
              <a:defRPr/>
            </a:pP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gray">
          <a:xfrm>
            <a:off x="1791308" y="332656"/>
            <a:ext cx="5322912" cy="64807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57A20"/>
              </a:gs>
              <a:gs pos="50000">
                <a:srgbClr val="657A20">
                  <a:gamma/>
                  <a:tint val="51373"/>
                  <a:invGamma/>
                </a:srgbClr>
              </a:gs>
              <a:gs pos="100000">
                <a:srgbClr val="657A20"/>
              </a:gs>
            </a:gsLst>
            <a:lin ang="5400000" scaled="1"/>
          </a:gradFill>
          <a:ln w="25400" algn="ctr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lvl="0" algn="ctr">
              <a:defRPr/>
            </a:pPr>
            <a:r>
              <a:rPr kumimoji="0" lang="zh-TW" alt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五</a:t>
            </a:r>
            <a:r>
              <a:rPr kumimoji="0" lang="en-US" altLang="zh-TW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.</a:t>
            </a:r>
            <a:r>
              <a:rPr lang="zh-TW" altLang="en-US" sz="36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經費編列注意事項</a:t>
            </a:r>
            <a:endParaRPr kumimoji="0" lang="en-US" altLang="zh-TW" sz="3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8520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自訂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1986</Words>
  <Application>Microsoft Office PowerPoint</Application>
  <PresentationFormat>如螢幕大小 (4:3)</PresentationFormat>
  <Paragraphs>151</Paragraphs>
  <Slides>18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Office 佈景主題</vt:lpstr>
      <vt:lpstr>109學年度精進教學計劃撰寫原則 ~經費編列及注意事項~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Shih Chiao</dc:creator>
  <cp:lastModifiedBy>nc02</cp:lastModifiedBy>
  <cp:revision>82</cp:revision>
  <cp:lastPrinted>2019-03-11T04:34:45Z</cp:lastPrinted>
  <dcterms:created xsi:type="dcterms:W3CDTF">2018-03-14T13:30:10Z</dcterms:created>
  <dcterms:modified xsi:type="dcterms:W3CDTF">2019-12-13T03:56:30Z</dcterms:modified>
</cp:coreProperties>
</file>