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9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0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1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708" r:id="rId1"/>
  </p:sldMasterIdLst>
  <p:notesMasterIdLst>
    <p:notesMasterId r:id="rId40"/>
  </p:notesMasterIdLst>
  <p:sldIdLst>
    <p:sldId id="256" r:id="rId2"/>
    <p:sldId id="399" r:id="rId3"/>
    <p:sldId id="371" r:id="rId4"/>
    <p:sldId id="381" r:id="rId5"/>
    <p:sldId id="377" r:id="rId6"/>
    <p:sldId id="400" r:id="rId7"/>
    <p:sldId id="259" r:id="rId8"/>
    <p:sldId id="401" r:id="rId9"/>
    <p:sldId id="402" r:id="rId10"/>
    <p:sldId id="404" r:id="rId11"/>
    <p:sldId id="405" r:id="rId12"/>
    <p:sldId id="406" r:id="rId13"/>
    <p:sldId id="407" r:id="rId14"/>
    <p:sldId id="425" r:id="rId15"/>
    <p:sldId id="426" r:id="rId16"/>
    <p:sldId id="427" r:id="rId17"/>
    <p:sldId id="428" r:id="rId18"/>
    <p:sldId id="408" r:id="rId19"/>
    <p:sldId id="409" r:id="rId20"/>
    <p:sldId id="410" r:id="rId21"/>
    <p:sldId id="411" r:id="rId22"/>
    <p:sldId id="412" r:id="rId23"/>
    <p:sldId id="414" r:id="rId24"/>
    <p:sldId id="415" r:id="rId25"/>
    <p:sldId id="417" r:id="rId26"/>
    <p:sldId id="418" r:id="rId27"/>
    <p:sldId id="419" r:id="rId28"/>
    <p:sldId id="420" r:id="rId29"/>
    <p:sldId id="421" r:id="rId30"/>
    <p:sldId id="422" r:id="rId31"/>
    <p:sldId id="382" r:id="rId32"/>
    <p:sldId id="374" r:id="rId33"/>
    <p:sldId id="386" r:id="rId34"/>
    <p:sldId id="423" r:id="rId35"/>
    <p:sldId id="389" r:id="rId36"/>
    <p:sldId id="424" r:id="rId37"/>
    <p:sldId id="393" r:id="rId38"/>
    <p:sldId id="27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0"/>
    <a:srgbClr val="FFFD78"/>
    <a:srgbClr val="00C27C"/>
    <a:srgbClr val="65B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0" autoAdjust="0"/>
    <p:restoredTop sz="93447"/>
  </p:normalViewPr>
  <p:slideViewPr>
    <p:cSldViewPr snapToGrid="0" snapToObjects="1">
      <p:cViewPr varScale="1">
        <p:scale>
          <a:sx n="77" d="100"/>
          <a:sy n="77" d="100"/>
        </p:scale>
        <p:origin x="132" y="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ln>
          <a:noFill/>
        </a:ln>
      </dgm:spPr>
      <dgm:t>
        <a:bodyPr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/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88011" tIns="58674" rIns="29337" bIns="58674" numCol="1" spcCol="1270" anchor="ctr" anchorCtr="0"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>
        <a:xfrm>
          <a:off x="3799" y="0"/>
          <a:ext cx="3322168" cy="610185"/>
        </a:xfrm>
        <a:prstGeom prst="homePlate">
          <a:avLst/>
        </a:prstGeom>
      </dgm:spPr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88011" tIns="58674" rIns="29337" bIns="58674" numCol="1" spcCol="1270" anchor="ctr" anchorCtr="0"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>
        <a:xfrm>
          <a:off x="3799" y="0"/>
          <a:ext cx="3322168" cy="610185"/>
        </a:xfrm>
        <a:prstGeom prst="homePlate">
          <a:avLst/>
        </a:prstGeom>
      </dgm:spPr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88011" tIns="58674" rIns="29337" bIns="58674" numCol="1" spcCol="1270" anchor="ctr" anchorCtr="0"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>
        <a:xfrm>
          <a:off x="3799" y="0"/>
          <a:ext cx="3322168" cy="610185"/>
        </a:xfrm>
        <a:prstGeom prst="homePlate">
          <a:avLst/>
        </a:prstGeom>
      </dgm:spPr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88011" tIns="58674" rIns="29337" bIns="58674" numCol="1" spcCol="1270" anchor="ctr" anchorCtr="0"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>
        <a:xfrm>
          <a:off x="3799" y="0"/>
          <a:ext cx="3322168" cy="610185"/>
        </a:xfrm>
        <a:prstGeom prst="homePlate">
          <a:avLst/>
        </a:prstGeom>
      </dgm:spPr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88011" tIns="58674" rIns="29337" bIns="58674" numCol="1" spcCol="1270" anchor="ctr" anchorCtr="0"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>
        <a:xfrm>
          <a:off x="3799" y="0"/>
          <a:ext cx="3322168" cy="610185"/>
        </a:xfrm>
        <a:prstGeom prst="homePlate">
          <a:avLst/>
        </a:prstGeom>
      </dgm:spPr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88011" tIns="58674" rIns="29337" bIns="58674" numCol="1" spcCol="1270" anchor="ctr" anchorCtr="0"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>
        <a:xfrm>
          <a:off x="3799" y="0"/>
          <a:ext cx="3322168" cy="610185"/>
        </a:xfrm>
        <a:prstGeom prst="homePlate">
          <a:avLst/>
        </a:prstGeom>
      </dgm:spPr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88011" tIns="58674" rIns="29337" bIns="58674" numCol="1" spcCol="1270" anchor="ctr" anchorCtr="0"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>
        <a:xfrm>
          <a:off x="3799" y="0"/>
          <a:ext cx="3322168" cy="610185"/>
        </a:xfrm>
        <a:prstGeom prst="homePlate">
          <a:avLst/>
        </a:prstGeom>
      </dgm:spPr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88011" tIns="58674" rIns="29337" bIns="58674" numCol="1" spcCol="1270" anchor="ctr" anchorCtr="0"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>
        <a:xfrm>
          <a:off x="3799" y="0"/>
          <a:ext cx="3322168" cy="610185"/>
        </a:xfrm>
        <a:prstGeom prst="homePlate">
          <a:avLst/>
        </a:prstGeom>
      </dgm:spPr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88011" tIns="58674" rIns="29337" bIns="58674" numCol="1" spcCol="1270" anchor="ctr" anchorCtr="0"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>
        <a:xfrm>
          <a:off x="3799" y="0"/>
          <a:ext cx="3322168" cy="610185"/>
        </a:xfrm>
        <a:prstGeom prst="homePlate">
          <a:avLst/>
        </a:prstGeom>
      </dgm:spPr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88011" tIns="58674" rIns="29337" bIns="58674" numCol="1" spcCol="1270" anchor="ctr" anchorCtr="0"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>
        <a:xfrm>
          <a:off x="3799" y="0"/>
          <a:ext cx="3322168" cy="610185"/>
        </a:xfrm>
        <a:prstGeom prst="homePlate">
          <a:avLst/>
        </a:prstGeom>
      </dgm:spPr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ln>
          <a:noFill/>
        </a:ln>
      </dgm:spPr>
      <dgm:t>
        <a:bodyPr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/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88011" tIns="58674" rIns="29337" bIns="58674" numCol="1" spcCol="1270" anchor="ctr" anchorCtr="0"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>
        <a:xfrm>
          <a:off x="3799" y="0"/>
          <a:ext cx="3322168" cy="610185"/>
        </a:xfrm>
        <a:prstGeom prst="homePlate">
          <a:avLst/>
        </a:prstGeom>
      </dgm:spPr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88011" tIns="58674" rIns="29337" bIns="58674" numCol="1" spcCol="1270" anchor="ctr" anchorCtr="0"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>
        <a:xfrm>
          <a:off x="3799" y="0"/>
          <a:ext cx="3322168" cy="610185"/>
        </a:xfrm>
        <a:prstGeom prst="homePlate">
          <a:avLst/>
        </a:prstGeom>
      </dgm:spPr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ln>
          <a:noFill/>
        </a:ln>
      </dgm:spPr>
      <dgm:t>
        <a:bodyPr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/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ln>
          <a:noFill/>
        </a:ln>
      </dgm:spPr>
      <dgm:t>
        <a:bodyPr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/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ln>
          <a:noFill/>
        </a:ln>
      </dgm:spPr>
      <dgm:t>
        <a:bodyPr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/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ln>
          <a:noFill/>
        </a:ln>
      </dgm:spPr>
      <dgm:t>
        <a:bodyPr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/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ln>
          <a:noFill/>
        </a:ln>
      </dgm:spPr>
      <dgm:t>
        <a:bodyPr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/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88011" tIns="58674" rIns="29337" bIns="58674" numCol="1" spcCol="1270" anchor="ctr" anchorCtr="0"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>
        <a:xfrm>
          <a:off x="3799" y="0"/>
          <a:ext cx="3322168" cy="610185"/>
        </a:xfrm>
        <a:prstGeom prst="homePlate">
          <a:avLst/>
        </a:prstGeom>
      </dgm:spPr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ED501831-1347-40DB-BEB3-4768CB5F6BA3}" type="presOf" srcId="{94333972-839E-49EE-BDED-F2B90C869952}" destId="{173FA175-2E16-4914-B370-DA721214BBE7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F43FCD92-5EE7-48FC-827B-CDF038F66352}" type="presOf" srcId="{85294B4B-39E4-477F-AA64-CF42321BCB10}" destId="{19826876-4E41-4C9D-A7C5-5C010A1128F5}" srcOrd="0" destOrd="0" presId="urn:microsoft.com/office/officeart/2005/8/layout/hChevron3"/>
    <dgm:cxn modelId="{5BF881A0-62AE-42C6-B31F-F08896579A30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950695F9-DC92-4E95-A6F9-7E73800E4CAD}" type="presOf" srcId="{70329626-5BE8-42F1-9BDB-ED974A69606E}" destId="{839733A4-0C3C-4A31-9A7F-9E685D68AE7A}" srcOrd="0" destOrd="0" presId="urn:microsoft.com/office/officeart/2005/8/layout/hChevron3"/>
    <dgm:cxn modelId="{4B306B28-2450-49EA-9801-57F3ABB0419C}" type="presParOf" srcId="{38D7EE13-0D86-4ECF-8442-0AEBB0DC18EE}" destId="{173FA175-2E16-4914-B370-DA721214BBE7}" srcOrd="0" destOrd="0" presId="urn:microsoft.com/office/officeart/2005/8/layout/hChevron3"/>
    <dgm:cxn modelId="{AC3278BF-4818-4EFC-8299-8B84A0C49832}" type="presParOf" srcId="{38D7EE13-0D86-4ECF-8442-0AEBB0DC18EE}" destId="{81E1B408-0D14-4CE6-A424-BA700846E64C}" srcOrd="1" destOrd="0" presId="urn:microsoft.com/office/officeart/2005/8/layout/hChevron3"/>
    <dgm:cxn modelId="{6FE0DBEA-8D32-4A05-AAE1-F2DAB8740E29}" type="presParOf" srcId="{38D7EE13-0D86-4ECF-8442-0AEBB0DC18EE}" destId="{19826876-4E41-4C9D-A7C5-5C010A1128F5}" srcOrd="2" destOrd="0" presId="urn:microsoft.com/office/officeart/2005/8/layout/hChevron3"/>
    <dgm:cxn modelId="{5373E15A-1744-40BF-8E06-12AA68F9F30D}" type="presParOf" srcId="{38D7EE13-0D86-4ECF-8442-0AEBB0DC18EE}" destId="{88827143-B7F8-4C6F-A659-DB87B370FD36}" srcOrd="3" destOrd="0" presId="urn:microsoft.com/office/officeart/2005/8/layout/hChevron3"/>
    <dgm:cxn modelId="{D00D1AAC-893F-45A8-A4AF-5AC82B85AE1B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157D668-329F-4E47-82E2-88B324B20BA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4333972-839E-49EE-BDED-F2B90C869952}">
      <dgm:prSet phldrT="[文字]" custT="1"/>
      <dgm:spPr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88011" tIns="58674" rIns="29337" bIns="58674" numCol="1" spcCol="1270" anchor="ctr" anchorCtr="0"/>
        <a:lstStyle/>
        <a:p>
          <a:r>
            <a:rPr lang="zh-TW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E6B207EA-D411-4692-B200-BAB176C0C332}" type="par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CD2B8BA4-50C4-47FA-939C-EF5C13E26A67}" type="sibTrans" cxnId="{156428C5-2884-4F76-99A2-B390EFDA445A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85294B4B-39E4-477F-AA64-CF42321BCB10}">
      <dgm:prSet phldrT="[文字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gm:t>
    </dgm:pt>
    <dgm:pt modelId="{6B3E3029-24D6-4EBF-8018-D98A742EC6F3}" type="par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9C53C930-D97A-4D4B-92AD-34FE4C459412}" type="sibTrans" cxnId="{FCFD5569-6BD1-40BA-B700-E14606A3A076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70329626-5BE8-42F1-9BDB-ED974A69606E}">
      <dgm:prSet phldrT="[文字]"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gm:t>
    </dgm:pt>
    <dgm:pt modelId="{93EA46ED-F6CC-401A-BA7F-6DDE2D0F0D0F}" type="par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092DFC1C-794A-4515-A650-CA4660B37B10}" type="sibTrans" cxnId="{0EA3658E-37EA-4AC8-AE46-08D98C4C5FF7}">
      <dgm:prSet/>
      <dgm:spPr/>
      <dgm:t>
        <a:bodyPr/>
        <a:lstStyle/>
        <a:p>
          <a:endParaRPr lang="zh-TW" alt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gm:t>
    </dgm:pt>
    <dgm:pt modelId="{38D7EE13-0D86-4ECF-8442-0AEBB0DC18EE}" type="pres">
      <dgm:prSet presAssocID="{3157D668-329F-4E47-82E2-88B324B20BA2}" presName="Name0" presStyleCnt="0">
        <dgm:presLayoutVars>
          <dgm:dir/>
          <dgm:resizeHandles val="exact"/>
        </dgm:presLayoutVars>
      </dgm:prSet>
      <dgm:spPr/>
    </dgm:pt>
    <dgm:pt modelId="{173FA175-2E16-4914-B370-DA721214BBE7}" type="pres">
      <dgm:prSet presAssocID="{94333972-839E-49EE-BDED-F2B90C869952}" presName="parTxOnly" presStyleLbl="node1" presStyleIdx="0" presStyleCnt="3">
        <dgm:presLayoutVars>
          <dgm:bulletEnabled val="1"/>
        </dgm:presLayoutVars>
      </dgm:prSet>
      <dgm:spPr>
        <a:xfrm>
          <a:off x="3799" y="0"/>
          <a:ext cx="3322168" cy="610185"/>
        </a:xfrm>
        <a:prstGeom prst="homePlate">
          <a:avLst/>
        </a:prstGeom>
      </dgm:spPr>
    </dgm:pt>
    <dgm:pt modelId="{81E1B408-0D14-4CE6-A424-BA700846E64C}" type="pres">
      <dgm:prSet presAssocID="{CD2B8BA4-50C4-47FA-939C-EF5C13E26A67}" presName="parSpace" presStyleCnt="0"/>
      <dgm:spPr/>
    </dgm:pt>
    <dgm:pt modelId="{19826876-4E41-4C9D-A7C5-5C010A1128F5}" type="pres">
      <dgm:prSet presAssocID="{85294B4B-39E4-477F-AA64-CF42321BCB10}" presName="parTxOnly" presStyleLbl="node1" presStyleIdx="1" presStyleCnt="3">
        <dgm:presLayoutVars>
          <dgm:bulletEnabled val="1"/>
        </dgm:presLayoutVars>
      </dgm:prSet>
      <dgm:spPr/>
    </dgm:pt>
    <dgm:pt modelId="{88827143-B7F8-4C6F-A659-DB87B370FD36}" type="pres">
      <dgm:prSet presAssocID="{9C53C930-D97A-4D4B-92AD-34FE4C459412}" presName="parSpace" presStyleCnt="0"/>
      <dgm:spPr/>
    </dgm:pt>
    <dgm:pt modelId="{839733A4-0C3C-4A31-9A7F-9E685D68AE7A}" type="pres">
      <dgm:prSet presAssocID="{70329626-5BE8-42F1-9BDB-ED974A69606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C0A3E09-03FA-4E84-B5C2-2D18313BFA64}" type="presOf" srcId="{85294B4B-39E4-477F-AA64-CF42321BCB10}" destId="{19826876-4E41-4C9D-A7C5-5C010A1128F5}" srcOrd="0" destOrd="0" presId="urn:microsoft.com/office/officeart/2005/8/layout/hChevron3"/>
    <dgm:cxn modelId="{FCFD5569-6BD1-40BA-B700-E14606A3A076}" srcId="{3157D668-329F-4E47-82E2-88B324B20BA2}" destId="{85294B4B-39E4-477F-AA64-CF42321BCB10}" srcOrd="1" destOrd="0" parTransId="{6B3E3029-24D6-4EBF-8018-D98A742EC6F3}" sibTransId="{9C53C930-D97A-4D4B-92AD-34FE4C459412}"/>
    <dgm:cxn modelId="{C14FE458-FDB7-4CDE-9DEB-AB2AB4250C19}" type="presOf" srcId="{70329626-5BE8-42F1-9BDB-ED974A69606E}" destId="{839733A4-0C3C-4A31-9A7F-9E685D68AE7A}" srcOrd="0" destOrd="0" presId="urn:microsoft.com/office/officeart/2005/8/layout/hChevron3"/>
    <dgm:cxn modelId="{38AC9486-D975-428C-A20D-9522B956A515}" type="presOf" srcId="{94333972-839E-49EE-BDED-F2B90C869952}" destId="{173FA175-2E16-4914-B370-DA721214BBE7}" srcOrd="0" destOrd="0" presId="urn:microsoft.com/office/officeart/2005/8/layout/hChevron3"/>
    <dgm:cxn modelId="{0EA3658E-37EA-4AC8-AE46-08D98C4C5FF7}" srcId="{3157D668-329F-4E47-82E2-88B324B20BA2}" destId="{70329626-5BE8-42F1-9BDB-ED974A69606E}" srcOrd="2" destOrd="0" parTransId="{93EA46ED-F6CC-401A-BA7F-6DDE2D0F0D0F}" sibTransId="{092DFC1C-794A-4515-A650-CA4660B37B10}"/>
    <dgm:cxn modelId="{AE2F039A-BD76-4EF9-89E1-1B629907E26C}" type="presOf" srcId="{3157D668-329F-4E47-82E2-88B324B20BA2}" destId="{38D7EE13-0D86-4ECF-8442-0AEBB0DC18EE}" srcOrd="0" destOrd="0" presId="urn:microsoft.com/office/officeart/2005/8/layout/hChevron3"/>
    <dgm:cxn modelId="{156428C5-2884-4F76-99A2-B390EFDA445A}" srcId="{3157D668-329F-4E47-82E2-88B324B20BA2}" destId="{94333972-839E-49EE-BDED-F2B90C869952}" srcOrd="0" destOrd="0" parTransId="{E6B207EA-D411-4692-B200-BAB176C0C332}" sibTransId="{CD2B8BA4-50C4-47FA-939C-EF5C13E26A67}"/>
    <dgm:cxn modelId="{15CA4824-8B25-4CA1-ADB7-7412055D462A}" type="presParOf" srcId="{38D7EE13-0D86-4ECF-8442-0AEBB0DC18EE}" destId="{173FA175-2E16-4914-B370-DA721214BBE7}" srcOrd="0" destOrd="0" presId="urn:microsoft.com/office/officeart/2005/8/layout/hChevron3"/>
    <dgm:cxn modelId="{B8A96403-79CB-4F29-9B41-314EACFE5A70}" type="presParOf" srcId="{38D7EE13-0D86-4ECF-8442-0AEBB0DC18EE}" destId="{81E1B408-0D14-4CE6-A424-BA700846E64C}" srcOrd="1" destOrd="0" presId="urn:microsoft.com/office/officeart/2005/8/layout/hChevron3"/>
    <dgm:cxn modelId="{0F14EABF-9702-416A-B36F-5F72D5BA9747}" type="presParOf" srcId="{38D7EE13-0D86-4ECF-8442-0AEBB0DC18EE}" destId="{19826876-4E41-4C9D-A7C5-5C010A1128F5}" srcOrd="2" destOrd="0" presId="urn:microsoft.com/office/officeart/2005/8/layout/hChevron3"/>
    <dgm:cxn modelId="{B2BDC39C-37F2-4280-B9D6-EA491706FDBC}" type="presParOf" srcId="{38D7EE13-0D86-4ECF-8442-0AEBB0DC18EE}" destId="{88827143-B7F8-4C6F-A659-DB87B370FD36}" srcOrd="3" destOrd="0" presId="urn:microsoft.com/office/officeart/2005/8/layout/hChevron3"/>
    <dgm:cxn modelId="{076134ED-1CC4-4F95-9917-98842F90845A}" type="presParOf" srcId="{38D7EE13-0D86-4ECF-8442-0AEBB0DC18EE}" destId="{839733A4-0C3C-4A31-9A7F-9E685D68AE7A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FA175-2E16-4914-B370-DA721214BBE7}">
      <dsp:nvSpPr>
        <dsp:cNvPr id="0" name=""/>
        <dsp:cNvSpPr/>
      </dsp:nvSpPr>
      <dsp:spPr>
        <a:xfrm>
          <a:off x="3799" y="0"/>
          <a:ext cx="3322168" cy="610185"/>
        </a:xfrm>
        <a:prstGeom prst="homePlate">
          <a:avLst/>
        </a:prstGeom>
        <a:solidFill>
          <a:srgbClr val="F07F09">
            <a:lumMod val="20000"/>
            <a:lumOff val="8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Regular" pitchFamily="34" charset="-120"/>
              <a:ea typeface="Noto Sans TC Regular" pitchFamily="34" charset="-120"/>
            </a:rPr>
            <a:t>前導學校組成</a:t>
          </a:r>
          <a:endParaRPr lang="zh-TW" alt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to Sans TC Regular" pitchFamily="34" charset="-120"/>
            <a:ea typeface="Noto Sans TC Regular" pitchFamily="34" charset="-120"/>
          </a:endParaRPr>
        </a:p>
      </dsp:txBody>
      <dsp:txXfrm>
        <a:off x="3799" y="0"/>
        <a:ext cx="3169622" cy="610185"/>
      </dsp:txXfrm>
    </dsp:sp>
    <dsp:sp modelId="{19826876-4E41-4C9D-A7C5-5C010A1128F5}">
      <dsp:nvSpPr>
        <dsp:cNvPr id="0" name=""/>
        <dsp:cNvSpPr/>
      </dsp:nvSpPr>
      <dsp:spPr>
        <a:xfrm>
          <a:off x="2661533" y="0"/>
          <a:ext cx="3322168" cy="610185"/>
        </a:xfrm>
        <a:prstGeom prst="chevron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計畫及經費</a:t>
          </a:r>
        </a:p>
      </dsp:txBody>
      <dsp:txXfrm>
        <a:off x="2966626" y="0"/>
        <a:ext cx="2711983" cy="610185"/>
      </dsp:txXfrm>
    </dsp:sp>
    <dsp:sp modelId="{839733A4-0C3C-4A31-9A7F-9E685D68AE7A}">
      <dsp:nvSpPr>
        <dsp:cNvPr id="0" name=""/>
        <dsp:cNvSpPr/>
      </dsp:nvSpPr>
      <dsp:spPr>
        <a:xfrm>
          <a:off x="5319268" y="0"/>
          <a:ext cx="3322168" cy="61018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solidFill>
                <a:schemeClr val="bg1"/>
              </a:solidFill>
              <a:effectLst/>
              <a:latin typeface="Noto Sans TC Regular" pitchFamily="34" charset="-120"/>
              <a:ea typeface="Noto Sans TC Regular" pitchFamily="34" charset="-120"/>
            </a:rPr>
            <a:t>審核及撥款</a:t>
          </a:r>
        </a:p>
      </dsp:txBody>
      <dsp:txXfrm>
        <a:off x="5624361" y="0"/>
        <a:ext cx="2711983" cy="610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57586-A07B-4550-AB63-22DBFCE32450}" type="datetimeFigureOut">
              <a:rPr lang="zh-TW" altLang="en-US" smtClean="0"/>
              <a:t>2019/5/1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AFAC6-1B80-416D-BE06-778927A268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052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545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8686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170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39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8536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0026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9719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050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365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1678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61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7745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6113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02906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0987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745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6422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277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0299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3631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4620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3C4B4-CA02-44C3-8341-B284219D90EA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512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035"/>
            <a:ext cx="9144000" cy="217992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8982" y="3602038"/>
            <a:ext cx="5999018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B0CD-F0C9-AD47-9C17-1E84DA14B1DB}" type="datetimeFigureOut">
              <a:rPr kumimoji="1" lang="zh-TW" altLang="en-US" smtClean="0"/>
              <a:t>2019/5/1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BD84-D7E7-A542-B15B-200A47E54FF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71639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B0CD-F0C9-AD47-9C17-1E84DA14B1DB}" type="datetimeFigureOut">
              <a:rPr kumimoji="1" lang="zh-TW" altLang="en-US" smtClean="0"/>
              <a:t>2019/5/1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BD84-D7E7-A542-B15B-200A47E54FF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9747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B0CD-F0C9-AD47-9C17-1E84DA14B1DB}" type="datetimeFigureOut">
              <a:rPr kumimoji="1" lang="zh-TW" altLang="en-US" smtClean="0"/>
              <a:t>2019/5/1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BD84-D7E7-A542-B15B-200A47E54FF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0213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B0CD-F0C9-AD47-9C17-1E84DA14B1DB}" type="datetimeFigureOut">
              <a:rPr kumimoji="1" lang="zh-TW" altLang="en-US" smtClean="0"/>
              <a:t>2019/5/1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BD84-D7E7-A542-B15B-200A47E54FF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2881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B0CD-F0C9-AD47-9C17-1E84DA14B1DB}" type="datetimeFigureOut">
              <a:rPr kumimoji="1" lang="zh-TW" altLang="en-US" smtClean="0"/>
              <a:t>2019/5/1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BD84-D7E7-A542-B15B-200A47E54FF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8658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B0CD-F0C9-AD47-9C17-1E84DA14B1DB}" type="datetimeFigureOut">
              <a:rPr kumimoji="1" lang="zh-TW" altLang="en-US" smtClean="0"/>
              <a:t>2019/5/1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BD84-D7E7-A542-B15B-200A47E54FF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0536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B0CD-F0C9-AD47-9C17-1E84DA14B1DB}" type="datetimeFigureOut">
              <a:rPr kumimoji="1" lang="zh-TW" altLang="en-US" smtClean="0"/>
              <a:t>2019/5/1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BD84-D7E7-A542-B15B-200A47E54FF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0649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B0CD-F0C9-AD47-9C17-1E84DA14B1DB}" type="datetimeFigureOut">
              <a:rPr kumimoji="1" lang="zh-TW" altLang="en-US" smtClean="0"/>
              <a:t>2019/5/1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BD84-D7E7-A542-B15B-200A47E54FF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97509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B0CD-F0C9-AD47-9C17-1E84DA14B1DB}" type="datetimeFigureOut">
              <a:rPr kumimoji="1" lang="zh-TW" altLang="en-US" smtClean="0"/>
              <a:t>2019/5/1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BD84-D7E7-A542-B15B-200A47E54FF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1401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B0CD-F0C9-AD47-9C17-1E84DA14B1DB}" type="datetimeFigureOut">
              <a:rPr kumimoji="1" lang="zh-TW" altLang="en-US" smtClean="0"/>
              <a:t>2019/5/1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BD84-D7E7-A542-B15B-200A47E54FF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8302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B0CD-F0C9-AD47-9C17-1E84DA14B1DB}" type="datetimeFigureOut">
              <a:rPr kumimoji="1" lang="zh-TW" altLang="en-US" smtClean="0"/>
              <a:t>2019/5/1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BD84-D7E7-A542-B15B-200A47E54FF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27924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4CA2CAD-99EB-4741-A2C9-174A5EB9E0DA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4453C35-906A-A940-AE19-25BE1BDCB56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76304" y="-1"/>
            <a:ext cx="1615696" cy="132556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97E43AE-6CF4-0543-9778-2A1454CF93FC}"/>
              </a:ext>
            </a:extLst>
          </p:cNvPr>
          <p:cNvSpPr/>
          <p:nvPr userDrawn="1"/>
        </p:nvSpPr>
        <p:spPr>
          <a:xfrm>
            <a:off x="2235201" y="6356350"/>
            <a:ext cx="9956800" cy="501649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7B0CD-F0C9-AD47-9C17-1E84DA14B1DB}" type="datetimeFigureOut">
              <a:rPr kumimoji="1" lang="zh-TW" altLang="en-US" smtClean="0"/>
              <a:t>2019/5/1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Cooper Black" panose="0208090404030B020404" pitchFamily="18" charset="0"/>
              </a:defRPr>
            </a:lvl1pPr>
          </a:lstStyle>
          <a:p>
            <a:fld id="{5FE5BD84-D7E7-A542-B15B-200A47E54FF0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  <p:pic>
        <p:nvPicPr>
          <p:cNvPr id="9" name="圖片 8" descr="一張含有 文字, 地圖 的圖片&#10;&#10;自動產生的描述">
            <a:extLst>
              <a:ext uri="{FF2B5EF4-FFF2-40B4-BE49-F238E27FC236}">
                <a16:creationId xmlns:a16="http://schemas.microsoft.com/office/drawing/2014/main" id="{630B1181-61A3-6F4E-8687-F4C49A3C26B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70000"/>
          </a:blip>
          <a:stretch>
            <a:fillRect/>
          </a:stretch>
        </p:blipFill>
        <p:spPr>
          <a:xfrm>
            <a:off x="0" y="5246255"/>
            <a:ext cx="2388489" cy="1611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057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12.png"/><Relationship Id="rId10" Type="http://schemas.microsoft.com/office/2007/relationships/diagramDrawing" Target="../diagrams/drawing4.xml"/><Relationship Id="rId4" Type="http://schemas.microsoft.com/office/2007/relationships/hdphoto" Target="../media/hdphoto1.wdp"/><Relationship Id="rId9" Type="http://schemas.openxmlformats.org/officeDocument/2006/relationships/diagramColors" Target="../diagrams/colors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image" Target="../media/image14.png"/><Relationship Id="rId10" Type="http://schemas.microsoft.com/office/2007/relationships/diagramDrawing" Target="../diagrams/drawing6.xml"/><Relationship Id="rId4" Type="http://schemas.microsoft.com/office/2007/relationships/hdphoto" Target="../media/hdphoto1.wdp"/><Relationship Id="rId9" Type="http://schemas.openxmlformats.org/officeDocument/2006/relationships/diagramColors" Target="../diagrams/colors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5" Type="http://schemas.openxmlformats.org/officeDocument/2006/relationships/image" Target="../media/image15.png"/><Relationship Id="rId10" Type="http://schemas.microsoft.com/office/2007/relationships/diagramDrawing" Target="../diagrams/drawing7.xml"/><Relationship Id="rId4" Type="http://schemas.microsoft.com/office/2007/relationships/hdphoto" Target="../media/hdphoto1.wdp"/><Relationship Id="rId9" Type="http://schemas.openxmlformats.org/officeDocument/2006/relationships/diagramColors" Target="../diagrams/colors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8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9.xml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11.xml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12.xml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20.png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4.xml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5.xml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openxmlformats.org/officeDocument/2006/relationships/image" Target="../media/image21.png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6.xml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11" Type="http://schemas.openxmlformats.org/officeDocument/2006/relationships/image" Target="../media/image22.png"/><Relationship Id="rId5" Type="http://schemas.openxmlformats.org/officeDocument/2006/relationships/diagramQuickStyle" Target="../diagrams/quickStyle17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7.xml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11" Type="http://schemas.openxmlformats.org/officeDocument/2006/relationships/image" Target="../media/image23.png"/><Relationship Id="rId5" Type="http://schemas.openxmlformats.org/officeDocument/2006/relationships/diagramQuickStyle" Target="../diagrams/quickStyle18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8.xml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19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9.xml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11" Type="http://schemas.openxmlformats.org/officeDocument/2006/relationships/image" Target="../media/image25.png"/><Relationship Id="rId5" Type="http://schemas.openxmlformats.org/officeDocument/2006/relationships/diagramQuickStyle" Target="../diagrams/quickStyle20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20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11" Type="http://schemas.openxmlformats.org/officeDocument/2006/relationships/image" Target="../media/image26.png"/><Relationship Id="rId5" Type="http://schemas.openxmlformats.org/officeDocument/2006/relationships/diagramQuickStyle" Target="../diagrams/quickStyle2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21.xml"/><Relationship Id="rId9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tinyurl.com/y2tm4uce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9.pn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10.png"/><Relationship Id="rId10" Type="http://schemas.microsoft.com/office/2007/relationships/diagramDrawing" Target="../diagrams/drawing2.xml"/><Relationship Id="rId4" Type="http://schemas.microsoft.com/office/2007/relationships/hdphoto" Target="../media/hdphoto1.wdp"/><Relationship Id="rId9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11.png"/><Relationship Id="rId10" Type="http://schemas.microsoft.com/office/2007/relationships/diagramDrawing" Target="../diagrams/drawing3.xml"/><Relationship Id="rId4" Type="http://schemas.microsoft.com/office/2007/relationships/hdphoto" Target="../media/hdphoto1.wdp"/><Relationship Id="rId9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-912660" y="-2236147"/>
            <a:ext cx="10305957" cy="9411224"/>
            <a:chOff x="-912660" y="-2236147"/>
            <a:chExt cx="10305957" cy="9411224"/>
          </a:xfrm>
        </p:grpSpPr>
        <p:sp>
          <p:nvSpPr>
            <p:cNvPr id="17" name="橢圓 16"/>
            <p:cNvSpPr/>
            <p:nvPr userDrawn="1"/>
          </p:nvSpPr>
          <p:spPr>
            <a:xfrm>
              <a:off x="7117033" y="3395629"/>
              <a:ext cx="2276264" cy="2277087"/>
            </a:xfrm>
            <a:prstGeom prst="ellipse">
              <a:avLst/>
            </a:prstGeom>
            <a:noFill/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-912660" y="-2236147"/>
              <a:ext cx="9407821" cy="94112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spcCol="0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橢圓 18"/>
            <p:cNvSpPr/>
            <p:nvPr userDrawn="1"/>
          </p:nvSpPr>
          <p:spPr>
            <a:xfrm>
              <a:off x="7247184" y="3525827"/>
              <a:ext cx="2015962" cy="201669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spcCol="0"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F05403F5-9470-4C63-9828-E4C9B63363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6791" y="5363776"/>
            <a:ext cx="3876677" cy="1789236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90F05445-C3A7-EC41-8891-43EB37516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32840" y="1067532"/>
            <a:ext cx="9437784" cy="188718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臺南市</a:t>
            </a:r>
            <a:r>
              <a:rPr kumimoji="1" lang="en-US" altLang="zh-TW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108</a:t>
            </a:r>
            <a:r>
              <a:rPr kumimoji="1" lang="zh-TW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學年度前導學校</a:t>
            </a:r>
            <a:br>
              <a:rPr kumimoji="1" lang="en-US" altLang="zh-TW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</a:br>
            <a:r>
              <a:rPr kumimoji="1" lang="zh-TW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計畫撰寫說明會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EE3C0023-CB1D-7E4F-9E76-7EDFBB0CF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741" y="5519822"/>
            <a:ext cx="5999018" cy="500350"/>
          </a:xfrm>
        </p:spPr>
        <p:txBody>
          <a:bodyPr anchor="t">
            <a:normAutofit/>
          </a:bodyPr>
          <a:lstStyle/>
          <a:p>
            <a:r>
              <a:rPr kumimoji="1" lang="zh-TW" altLang="en-US" b="1" dirty="0">
                <a:solidFill>
                  <a:srgbClr val="0070C0"/>
                </a:solidFill>
              </a:rPr>
              <a:t>臺南市政府教育局   曾鼎育課程督學</a:t>
            </a:r>
            <a:endParaRPr kumimoji="1" lang="en-US" altLang="zh-TW" b="1" dirty="0">
              <a:solidFill>
                <a:srgbClr val="0070C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958329" y="6020171"/>
            <a:ext cx="1566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108</a:t>
            </a:r>
            <a:r>
              <a:rPr kumimoji="1" lang="zh-TW" alt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kumimoji="1" lang="en-US" altLang="zh-TW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kumimoji="1" lang="zh-TW" alt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</a:t>
            </a:r>
            <a:r>
              <a:rPr kumimoji="1" lang="en-US" altLang="zh-TW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kumimoji="1" lang="zh-TW" altLang="en-US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7341145" y="3884842"/>
            <a:ext cx="1851789" cy="1251159"/>
            <a:chOff x="3101838" y="655207"/>
            <a:chExt cx="1851789" cy="1251159"/>
          </a:xfrm>
          <a:effectLst/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04453C35-906A-A940-AE19-25BE1BDCB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6926"/>
            <a:stretch/>
          </p:blipFill>
          <p:spPr>
            <a:xfrm>
              <a:off x="3219885" y="655207"/>
              <a:ext cx="1615696" cy="968641"/>
            </a:xfrm>
            <a:prstGeom prst="rect">
              <a:avLst/>
            </a:prstGeom>
          </p:spPr>
        </p:pic>
        <p:sp>
          <p:nvSpPr>
            <p:cNvPr id="25" name="文字方塊 24"/>
            <p:cNvSpPr txBox="1"/>
            <p:nvPr/>
          </p:nvSpPr>
          <p:spPr>
            <a:xfrm>
              <a:off x="3101838" y="1537034"/>
              <a:ext cx="1851789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latin typeface="Noto Sans TC Medium" pitchFamily="34" charset="-120"/>
                  <a:ea typeface="Noto Sans TC Medium" pitchFamily="34" charset="-120"/>
                </a:rPr>
                <a:t>自發  互動  共好</a:t>
              </a: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133920" y="3624037"/>
            <a:ext cx="2008096" cy="1490250"/>
            <a:chOff x="3133920" y="3624037"/>
            <a:chExt cx="2008096" cy="1490250"/>
          </a:xfrm>
        </p:grpSpPr>
        <p:sp>
          <p:nvSpPr>
            <p:cNvPr id="28" name="橢圓 27"/>
            <p:cNvSpPr/>
            <p:nvPr/>
          </p:nvSpPr>
          <p:spPr>
            <a:xfrm>
              <a:off x="3133920" y="3624037"/>
              <a:ext cx="1490250" cy="1490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088" y="3650772"/>
              <a:ext cx="1911928" cy="111589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1300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8BD1A84-C13C-5041-BB66-5D22AEE7BFC0}"/>
              </a:ext>
            </a:extLst>
          </p:cNvPr>
          <p:cNvSpPr txBox="1"/>
          <p:nvPr/>
        </p:nvSpPr>
        <p:spPr>
          <a:xfrm>
            <a:off x="2531878" y="1273974"/>
            <a:ext cx="461665" cy="21920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各區及各工作圈確認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39555F8-EDB3-6643-97E9-D76988402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548" y="1331700"/>
            <a:ext cx="8645236" cy="426866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4" name="資料庫圖表 13">
            <a:extLst>
              <a:ext uri="{FF2B5EF4-FFF2-40B4-BE49-F238E27FC236}">
                <a16:creationId xmlns:a16="http://schemas.microsoft.com/office/drawing/2014/main" id="{71AC0C16-6366-2142-B498-0E84EEE9B7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162645"/>
              </p:ext>
            </p:extLst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130018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11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8BD1A84-C13C-5041-BB66-5D22AEE7BFC0}"/>
              </a:ext>
            </a:extLst>
          </p:cNvPr>
          <p:cNvSpPr txBox="1"/>
          <p:nvPr/>
        </p:nvSpPr>
        <p:spPr>
          <a:xfrm>
            <a:off x="2513674" y="1028992"/>
            <a:ext cx="461665" cy="21920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各區及各工作圈確認</a:t>
            </a:r>
          </a:p>
        </p:txBody>
      </p:sp>
      <p:graphicFrame>
        <p:nvGraphicFramePr>
          <p:cNvPr id="15" name="資料庫圖表 14">
            <a:extLst>
              <a:ext uri="{FF2B5EF4-FFF2-40B4-BE49-F238E27FC236}">
                <a16:creationId xmlns:a16="http://schemas.microsoft.com/office/drawing/2014/main" id="{F145280B-D7DC-574B-A4F4-9B9617B56B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162645"/>
              </p:ext>
            </p:extLst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456135BA-1EBD-4860-99FE-DA32730419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8108" y="1008236"/>
            <a:ext cx="8095508" cy="50695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8652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8BD1A84-C13C-5041-BB66-5D22AEE7BFC0}"/>
              </a:ext>
            </a:extLst>
          </p:cNvPr>
          <p:cNvSpPr txBox="1"/>
          <p:nvPr/>
        </p:nvSpPr>
        <p:spPr>
          <a:xfrm>
            <a:off x="2513674" y="1312443"/>
            <a:ext cx="461665" cy="21920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各區及各工作圈確認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2183DA0-D61C-DC42-ABBF-1B5538ED7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446" y="1312443"/>
            <a:ext cx="8645237" cy="423311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4" name="資料庫圖表 13">
            <a:extLst>
              <a:ext uri="{FF2B5EF4-FFF2-40B4-BE49-F238E27FC236}">
                <a16:creationId xmlns:a16="http://schemas.microsoft.com/office/drawing/2014/main" id="{E72F3573-EE82-1049-A825-A7BA4AE365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162645"/>
              </p:ext>
            </p:extLst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966016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8BD1A84-C13C-5041-BB66-5D22AEE7BFC0}"/>
              </a:ext>
            </a:extLst>
          </p:cNvPr>
          <p:cNvSpPr txBox="1"/>
          <p:nvPr/>
        </p:nvSpPr>
        <p:spPr>
          <a:xfrm>
            <a:off x="2513674" y="1312443"/>
            <a:ext cx="461665" cy="21920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各區及各工作圈確認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8DEC6E1-A9DC-4646-821C-137AA77A6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988" y="1312443"/>
            <a:ext cx="8464717" cy="456607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5" name="資料庫圖表 14">
            <a:extLst>
              <a:ext uri="{FF2B5EF4-FFF2-40B4-BE49-F238E27FC236}">
                <a16:creationId xmlns:a16="http://schemas.microsoft.com/office/drawing/2014/main" id="{253CB455-B118-BA46-8115-075504365C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162645"/>
              </p:ext>
            </p:extLst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788616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946779"/>
              </p:ext>
            </p:extLst>
          </p:nvPr>
        </p:nvGraphicFramePr>
        <p:xfrm>
          <a:off x="540797" y="106533"/>
          <a:ext cx="11470690" cy="6914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4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5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0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7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 </a:t>
                      </a:r>
                      <a:endParaRPr lang="zh-TW" sz="2400" kern="15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任 務</a:t>
                      </a:r>
                      <a:endParaRPr lang="zh-TW" sz="2400" kern="15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5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具體成果</a:t>
                      </a:r>
                      <a:endParaRPr lang="zh-TW" sz="2400" kern="15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914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核心學校</a:t>
                      </a:r>
                      <a:endParaRPr lang="zh-TW" sz="2400" kern="15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改進校內課程發展相關組織之工作流程與功能。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落實全校教師認識新課程之總綱與領綱內涵。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經由教師專業社群的共備觀議課機制，落實一年級</a:t>
                      </a:r>
                      <a:r>
                        <a:rPr lang="en-US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/</a:t>
                      </a: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七年級各領域素養導向的教學設計與實施；進行二年級</a:t>
                      </a:r>
                      <a:r>
                        <a:rPr lang="en-US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/</a:t>
                      </a: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八年級以上年級素養導向教學之設計與試教。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完成校訂課程架構和至少兩項校訂課程方案內容（各週教學大綱）。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研擬並試行課程評鑑方案。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與協作夥伴共同規劃並辦理群組內學校交流活動與增能活動，增進群組的團隊動能。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提供群組內學校之實務問題諮詢。</a:t>
                      </a:r>
                      <a:endParaRPr lang="zh-TW" sz="2400" kern="15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b="1" kern="150" dirty="0">
                          <a:solidFill>
                            <a:srgbClr val="FF0000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以本群組內學校為對象</a:t>
                      </a: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，</a:t>
                      </a:r>
                      <a:r>
                        <a:rPr lang="zh-TW" sz="2400" b="1" kern="150" dirty="0">
                          <a:solidFill>
                            <a:srgbClr val="FF0000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上下學期各辦理一次不同領域的素養導向教學公開觀議課活動</a:t>
                      </a: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，精進群組學校成員專業知能。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b="1" kern="150" dirty="0">
                          <a:solidFill>
                            <a:srgbClr val="FF0000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一、二年級</a:t>
                      </a:r>
                      <a:r>
                        <a:rPr lang="en-US" sz="2400" b="1" kern="150" dirty="0">
                          <a:solidFill>
                            <a:srgbClr val="FF0000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/</a:t>
                      </a:r>
                      <a:r>
                        <a:rPr lang="zh-TW" sz="2400" b="1" kern="150" dirty="0">
                          <a:solidFill>
                            <a:srgbClr val="FF0000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七、八年級各年級各兩個領域素養導向教案各一份（共四份；須含國語文、數學），以及教案共備、觀課議課過程記錄。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校訂課程架構和兩項校訂課程方案內容（各週教學大綱）。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b="1" kern="150" dirty="0">
                          <a:solidFill>
                            <a:srgbClr val="FF0000"/>
                          </a:solidFill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課程評鑑方案（含過程與結果的評鑑規劃），並應邀參與課程評鑑參考手冊之編寫</a:t>
                      </a: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。</a:t>
                      </a:r>
                      <a:endParaRPr lang="zh-TW" sz="2400" kern="15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080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140623"/>
              </p:ext>
            </p:extLst>
          </p:nvPr>
        </p:nvGraphicFramePr>
        <p:xfrm>
          <a:off x="661386" y="401960"/>
          <a:ext cx="10577744" cy="58841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6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4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7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 </a:t>
                      </a:r>
                      <a:endParaRPr lang="zh-TW" sz="2400" kern="15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任 務</a:t>
                      </a:r>
                      <a:endParaRPr lang="zh-TW" sz="2400" kern="15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5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具體成果</a:t>
                      </a:r>
                      <a:endParaRPr lang="zh-TW" sz="2400" kern="15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840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中堅學校</a:t>
                      </a:r>
                      <a:endParaRPr lang="zh-TW" sz="2400" kern="15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重整校內課程發展相關組織之工作流程與功能。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落實全校教師認識新課程之總綱與領綱內涵。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經由教師專業社群的共備觀議課機制，落實一年級</a:t>
                      </a:r>
                      <a:r>
                        <a:rPr lang="en-US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/</a:t>
                      </a: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七年級各領域素養導向的教學設計與實施。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完成校訂課程架構和至少一項校訂課程方案內容（各週教學大綱）。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研擬課程評鑑方案。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提供群組內導入學校之實務問題諮詢。</a:t>
                      </a:r>
                      <a:endParaRPr lang="zh-TW" sz="2400" kern="15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以本群組內學校為對象，辦理一次素養導向教學公開觀議課活動，精進群組學校成員專業知能。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一年級</a:t>
                      </a:r>
                      <a:r>
                        <a:rPr lang="en-US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/</a:t>
                      </a: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七年級三個領域素養導向教案各一份（共三份；須含國語文、數學），以及教案共備、觀課議課過程記錄。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校訂課程架構和一項校訂課程方案內容（各週教學大綱）。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應邀參與課程評鑑參考手冊之編寫。</a:t>
                      </a:r>
                      <a:endParaRPr lang="zh-TW" sz="2400" kern="15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945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326436"/>
              </p:ext>
            </p:extLst>
          </p:nvPr>
        </p:nvGraphicFramePr>
        <p:xfrm>
          <a:off x="625135" y="453615"/>
          <a:ext cx="11279821" cy="60472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50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27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 </a:t>
                      </a:r>
                      <a:endParaRPr lang="zh-TW" sz="3200" kern="15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32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任 務</a:t>
                      </a:r>
                      <a:endParaRPr lang="zh-TW" sz="3200" kern="15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3200" kern="15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具體成果</a:t>
                      </a:r>
                      <a:endParaRPr lang="zh-TW" sz="3200" kern="15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368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3200" kern="15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導入學校</a:t>
                      </a:r>
                      <a:endParaRPr lang="zh-TW" sz="3200" kern="15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32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重整校內課程發展相關組織之工作流程與功能。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32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落實全校教師認識新課程之總綱與領綱內涵。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32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經由教師專業社群的共備觀議課機制，落實一年級</a:t>
                      </a:r>
                      <a:r>
                        <a:rPr lang="en-US" sz="32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/</a:t>
                      </a:r>
                      <a:r>
                        <a:rPr lang="zh-TW" sz="32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七年級各領域素養導向的教學設計與實施。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32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完成校訂課程架構和實施一年級</a:t>
                      </a:r>
                      <a:r>
                        <a:rPr lang="en-US" sz="32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/</a:t>
                      </a:r>
                      <a:r>
                        <a:rPr lang="zh-TW" sz="32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七年級校訂課程方案。</a:t>
                      </a:r>
                      <a:endParaRPr lang="zh-TW" sz="3200" kern="15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32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一年級</a:t>
                      </a:r>
                      <a:r>
                        <a:rPr lang="en-US" sz="32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/</a:t>
                      </a:r>
                      <a:r>
                        <a:rPr lang="zh-TW" sz="32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七年級兩個領域素養導向教案各一份（須含國語文、數學），以及教案共備、觀課議課過程記錄。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3200" kern="150" dirty="0">
                          <a:effectLst/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校訂課程架構和一項校訂課程方案內容（各週教學大綱）。</a:t>
                      </a:r>
                      <a:endParaRPr lang="zh-TW" sz="3200" kern="150" dirty="0">
                        <a:effectLst/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6466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17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graphicFrame>
        <p:nvGraphicFramePr>
          <p:cNvPr id="7" name="資料庫圖表 6"/>
          <p:cNvGraphicFramePr/>
          <p:nvPr>
            <p:extLst/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ABBA5CAE-6001-CA45-BF27-AA629843FB25}"/>
              </a:ext>
            </a:extLst>
          </p:cNvPr>
          <p:cNvGrpSpPr/>
          <p:nvPr/>
        </p:nvGrpSpPr>
        <p:grpSpPr>
          <a:xfrm>
            <a:off x="2689084" y="918003"/>
            <a:ext cx="5593781" cy="1754326"/>
            <a:chOff x="2632887" y="1252603"/>
            <a:chExt cx="2986614" cy="175432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ED7D9E5C-92EC-2E46-80DD-A2BE19F2F661}"/>
                </a:ext>
              </a:extLst>
            </p:cNvPr>
            <p:cNvSpPr txBox="1"/>
            <p:nvPr/>
          </p:nvSpPr>
          <p:spPr>
            <a:xfrm>
              <a:off x="2632887" y="1252603"/>
              <a:ext cx="298661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5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DFLiHei-Bd" panose="020B0709000000000000" pitchFamily="49" charset="-120"/>
                  <a:cs typeface="Times New Roman" panose="02020603050405020304" pitchFamily="18" charset="0"/>
                </a:rPr>
                <a:t>108</a:t>
              </a:r>
              <a:r>
                <a:rPr kumimoji="1" lang="zh-TW" alt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DFLiHei-Bd" panose="020B0709000000000000" pitchFamily="49" charset="-120"/>
                  <a:cs typeface="Times New Roman" panose="02020603050405020304" pitchFamily="18" charset="0"/>
                </a:rPr>
                <a:t>前導計畫撰寫</a:t>
              </a:r>
              <a:endParaRPr kumimoji="1" lang="zh-TW" altLang="en-US" sz="5400" dirty="0">
                <a:solidFill>
                  <a:srgbClr val="0070C0"/>
                </a:solidFill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9D92D890-F69E-6A46-9222-C93E987852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5723" y="2295659"/>
              <a:ext cx="2700942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5C805023-BC1B-FD45-8E36-1B639EED0CDF}"/>
              </a:ext>
            </a:extLst>
          </p:cNvPr>
          <p:cNvGrpSpPr/>
          <p:nvPr/>
        </p:nvGrpSpPr>
        <p:grpSpPr>
          <a:xfrm>
            <a:off x="3534325" y="2468380"/>
            <a:ext cx="8407497" cy="1379288"/>
            <a:chOff x="3007347" y="2110761"/>
            <a:chExt cx="8407497" cy="1379288"/>
          </a:xfrm>
        </p:grpSpPr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7B2BBE66-08F5-CC4E-99B7-3352A2D3A3B6}"/>
                </a:ext>
              </a:extLst>
            </p:cNvPr>
            <p:cNvSpPr txBox="1"/>
            <p:nvPr/>
          </p:nvSpPr>
          <p:spPr>
            <a:xfrm>
              <a:off x="4202533" y="2110761"/>
              <a:ext cx="72123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3200" b="1" kern="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領頭羊：</a:t>
              </a:r>
              <a:r>
                <a:rPr kumimoji="1" lang="zh-TW" altLang="en-US" sz="3200" kern="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邀集圈內</a:t>
              </a:r>
              <a:r>
                <a:rPr kumimoji="1" lang="zh-TW" altLang="en-US" sz="3200" b="1" kern="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召集學校</a:t>
              </a:r>
              <a:r>
                <a:rPr kumimoji="1" lang="zh-TW" altLang="en-US" sz="3200" kern="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討論群組共同工作，並規劃定期區工作討論會議</a:t>
              </a:r>
              <a:r>
                <a:rPr kumimoji="1" lang="zh-TW" altLang="en-US" sz="32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。</a:t>
              </a:r>
            </a:p>
          </p:txBody>
        </p: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FDCD49CC-1777-FF4F-8192-C8232A4AAC43}"/>
                </a:ext>
              </a:extLst>
            </p:cNvPr>
            <p:cNvGrpSpPr/>
            <p:nvPr/>
          </p:nvGrpSpPr>
          <p:grpSpPr>
            <a:xfrm>
              <a:off x="3007347" y="2166610"/>
              <a:ext cx="1210588" cy="1323439"/>
              <a:chOff x="3007347" y="2166610"/>
              <a:chExt cx="1210588" cy="1323439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DCF2E14-0397-D847-954A-65F5BE5C075C}"/>
                  </a:ext>
                </a:extLst>
              </p:cNvPr>
              <p:cNvSpPr/>
              <p:nvPr/>
            </p:nvSpPr>
            <p:spPr>
              <a:xfrm>
                <a:off x="3007347" y="2166610"/>
                <a:ext cx="1210588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zh-TW" altLang="en-US" sz="4000" b="1" dirty="0">
                    <a:solidFill>
                      <a:srgbClr val="C0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核心</a:t>
                </a:r>
                <a:endParaRPr kumimoji="1" lang="en-US" altLang="zh-TW" sz="40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r>
                  <a:rPr kumimoji="1" lang="zh-TW" altLang="en-US" sz="4000" b="1" dirty="0">
                    <a:solidFill>
                      <a:srgbClr val="C0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學校</a:t>
                </a:r>
                <a:endParaRPr kumimoji="1" lang="en-US" altLang="zh-TW" sz="400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106D88FB-DF49-5548-93D2-85D58CD7D763}"/>
                  </a:ext>
                </a:extLst>
              </p:cNvPr>
              <p:cNvCxnSpPr/>
              <p:nvPr/>
            </p:nvCxnSpPr>
            <p:spPr>
              <a:xfrm>
                <a:off x="4056345" y="2311723"/>
                <a:ext cx="0" cy="66388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A0DF3C1F-8EDB-274C-80FC-73730BB9A2A4}"/>
              </a:ext>
            </a:extLst>
          </p:cNvPr>
          <p:cNvCxnSpPr/>
          <p:nvPr/>
        </p:nvCxnSpPr>
        <p:spPr>
          <a:xfrm>
            <a:off x="5325160" y="4940379"/>
            <a:ext cx="0" cy="66388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圖片 35" descr="一張含有 物件, 算盤 的圖片&#10;&#10;自動產生的描述">
            <a:extLst>
              <a:ext uri="{FF2B5EF4-FFF2-40B4-BE49-F238E27FC236}">
                <a16:creationId xmlns:a16="http://schemas.microsoft.com/office/drawing/2014/main" id="{CE3B4BF5-1572-184C-A909-38CB8018C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9137" y="846653"/>
            <a:ext cx="881862" cy="881862"/>
          </a:xfrm>
          <a:prstGeom prst="rect">
            <a:avLst/>
          </a:prstGeom>
        </p:spPr>
      </p:pic>
      <p:sp>
        <p:nvSpPr>
          <p:cNvPr id="37" name="向右箭號 36">
            <a:extLst>
              <a:ext uri="{FF2B5EF4-FFF2-40B4-BE49-F238E27FC236}">
                <a16:creationId xmlns:a16="http://schemas.microsoft.com/office/drawing/2014/main" id="{7243A220-73CC-934A-B14C-A7C87F7F13FD}"/>
              </a:ext>
            </a:extLst>
          </p:cNvPr>
          <p:cNvSpPr/>
          <p:nvPr/>
        </p:nvSpPr>
        <p:spPr>
          <a:xfrm rot="16200000" flipV="1">
            <a:off x="1165508" y="4111067"/>
            <a:ext cx="3344608" cy="195645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606132" y="4567202"/>
            <a:ext cx="1954381" cy="523220"/>
          </a:xfrm>
          <a:prstGeom prst="rect">
            <a:avLst/>
          </a:prstGeom>
          <a:ln w="762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kumimoji="1" lang="en-US" altLang="zh-TW" sz="2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5/23(</a:t>
            </a:r>
            <a:r>
              <a:rPr kumimoji="1" lang="zh-TW" altLang="en-US" sz="2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</a:t>
            </a:r>
            <a:r>
              <a:rPr kumimoji="1" lang="en-US" altLang="zh-TW" sz="2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kumimoji="1" lang="zh-TW" altLang="en-US" sz="2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前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8484" y="4496049"/>
            <a:ext cx="255444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61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18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3870091126"/>
              </p:ext>
            </p:extLst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ABBA5CAE-6001-CA45-BF27-AA629843FB25}"/>
              </a:ext>
            </a:extLst>
          </p:cNvPr>
          <p:cNvGrpSpPr/>
          <p:nvPr/>
        </p:nvGrpSpPr>
        <p:grpSpPr>
          <a:xfrm>
            <a:off x="2689085" y="918003"/>
            <a:ext cx="2986614" cy="1043056"/>
            <a:chOff x="2632887" y="1252603"/>
            <a:chExt cx="2986614" cy="104305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ED7D9E5C-92EC-2E46-80DD-A2BE19F2F661}"/>
                </a:ext>
              </a:extLst>
            </p:cNvPr>
            <p:cNvSpPr txBox="1"/>
            <p:nvPr/>
          </p:nvSpPr>
          <p:spPr>
            <a:xfrm>
              <a:off x="2632887" y="1252603"/>
              <a:ext cx="29866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5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DFLiHei-Bd" panose="020B0709000000000000" pitchFamily="49" charset="-120"/>
                  <a:cs typeface="Times New Roman" panose="02020603050405020304" pitchFamily="18" charset="0"/>
                </a:rPr>
                <a:t>1.</a:t>
              </a:r>
              <a:r>
                <a:rPr kumimoji="1" lang="zh-TW" alt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DFLiHei-Bd" panose="020B0709000000000000" pitchFamily="49" charset="-120"/>
                  <a:cs typeface="Times New Roman" panose="02020603050405020304" pitchFamily="18" charset="0"/>
                </a:rPr>
                <a:t> </a:t>
              </a:r>
              <a:r>
                <a:rPr kumimoji="1" lang="zh-TW" altLang="en-US" sz="5400" dirty="0">
                  <a:solidFill>
                    <a:srgbClr val="0070C0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rPr>
                <a:t>整合性</a:t>
              </a: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9D92D890-F69E-6A46-9222-C93E987852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5723" y="2295659"/>
              <a:ext cx="2700942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5C805023-BC1B-FD45-8E36-1B639EED0CDF}"/>
              </a:ext>
            </a:extLst>
          </p:cNvPr>
          <p:cNvGrpSpPr/>
          <p:nvPr/>
        </p:nvGrpSpPr>
        <p:grpSpPr>
          <a:xfrm>
            <a:off x="3225731" y="2178580"/>
            <a:ext cx="8387356" cy="974918"/>
            <a:chOff x="3007347" y="2166610"/>
            <a:chExt cx="8387356" cy="974918"/>
          </a:xfrm>
        </p:grpSpPr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7B2BBE66-08F5-CC4E-99B7-3352A2D3A3B6}"/>
                </a:ext>
              </a:extLst>
            </p:cNvPr>
            <p:cNvSpPr txBox="1"/>
            <p:nvPr/>
          </p:nvSpPr>
          <p:spPr>
            <a:xfrm>
              <a:off x="4182392" y="2182419"/>
              <a:ext cx="7212311" cy="959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TW" altLang="en-US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領頭羊：</a:t>
              </a: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邀集圈內召集學校討論</a:t>
              </a:r>
              <a:r>
                <a:rPr kumimoji="1" lang="zh-TW" altLang="en-US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群組共同工作</a:t>
              </a: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，並規劃定期區工作討論會議。</a:t>
              </a:r>
            </a:p>
          </p:txBody>
        </p: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FDCD49CC-1777-FF4F-8192-C8232A4AAC43}"/>
                </a:ext>
              </a:extLst>
            </p:cNvPr>
            <p:cNvGrpSpPr/>
            <p:nvPr/>
          </p:nvGrpSpPr>
          <p:grpSpPr>
            <a:xfrm>
              <a:off x="3007347" y="2166610"/>
              <a:ext cx="1048998" cy="954107"/>
              <a:chOff x="3007347" y="2166610"/>
              <a:chExt cx="1048998" cy="95410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DCF2E14-0397-D847-954A-65F5BE5C075C}"/>
                  </a:ext>
                </a:extLst>
              </p:cNvPr>
              <p:cNvSpPr/>
              <p:nvPr/>
            </p:nvSpPr>
            <p:spPr>
              <a:xfrm>
                <a:off x="3007347" y="2166610"/>
                <a:ext cx="90281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zh-TW" altLang="en-US" sz="2800" b="1" dirty="0">
                    <a:solidFill>
                      <a:srgbClr val="C0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核心</a:t>
                </a:r>
                <a:endParaRPr kumimoji="1" lang="en-US" altLang="zh-TW" sz="28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r>
                  <a:rPr kumimoji="1" lang="zh-TW" altLang="en-US" sz="2800" b="1" dirty="0">
                    <a:solidFill>
                      <a:srgbClr val="C0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學校</a:t>
                </a:r>
                <a:endParaRPr kumimoji="1" lang="en-US" altLang="zh-TW" sz="2800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106D88FB-DF49-5548-93D2-85D58CD7D763}"/>
                  </a:ext>
                </a:extLst>
              </p:cNvPr>
              <p:cNvCxnSpPr/>
              <p:nvPr/>
            </p:nvCxnSpPr>
            <p:spPr>
              <a:xfrm>
                <a:off x="4056345" y="2311723"/>
                <a:ext cx="0" cy="66388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3BA11EC9-9691-3A46-BA8F-86E0FB356C1E}"/>
              </a:ext>
            </a:extLst>
          </p:cNvPr>
          <p:cNvGrpSpPr/>
          <p:nvPr/>
        </p:nvGrpSpPr>
        <p:grpSpPr>
          <a:xfrm>
            <a:off x="3677136" y="3421019"/>
            <a:ext cx="7291186" cy="959109"/>
            <a:chOff x="3026594" y="3406525"/>
            <a:chExt cx="7291186" cy="959109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5DEC3C0A-B140-4E41-9898-4CFD534E86E2}"/>
                </a:ext>
              </a:extLst>
            </p:cNvPr>
            <p:cNvSpPr/>
            <p:nvPr/>
          </p:nvSpPr>
          <p:spPr>
            <a:xfrm>
              <a:off x="4221780" y="3406525"/>
              <a:ext cx="6096000" cy="95910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TW" altLang="en-US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承上啟下：</a:t>
              </a: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邀集圈內夥伴學校討論，在</a:t>
              </a:r>
              <a:r>
                <a:rPr kumimoji="1" lang="en-US" altLang="zh-TW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108</a:t>
              </a: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學年施行後，蒐集需求，作為工作圈辦理的參考。</a:t>
              </a:r>
            </a:p>
          </p:txBody>
        </p:sp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9C9E6C33-4714-2A48-BACA-8D6BFFBEE239}"/>
                </a:ext>
              </a:extLst>
            </p:cNvPr>
            <p:cNvGrpSpPr/>
            <p:nvPr/>
          </p:nvGrpSpPr>
          <p:grpSpPr>
            <a:xfrm>
              <a:off x="3026594" y="3409027"/>
              <a:ext cx="1048998" cy="954107"/>
              <a:chOff x="3007347" y="2166610"/>
              <a:chExt cx="1048998" cy="954107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E21EA72E-DC4E-1A4E-B02F-6E0912E0D495}"/>
                  </a:ext>
                </a:extLst>
              </p:cNvPr>
              <p:cNvSpPr/>
              <p:nvPr/>
            </p:nvSpPr>
            <p:spPr>
              <a:xfrm>
                <a:off x="3007347" y="2166610"/>
                <a:ext cx="90281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zh-TW" altLang="en-US" sz="2800" b="1" dirty="0">
                    <a:solidFill>
                      <a:srgbClr val="0070C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召集</a:t>
                </a:r>
                <a:endParaRPr kumimoji="1" lang="en-US" altLang="zh-TW" sz="2800" b="1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r>
                  <a:rPr kumimoji="1" lang="zh-TW" altLang="en-US" sz="2800" b="1" dirty="0">
                    <a:solidFill>
                      <a:srgbClr val="0070C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學校</a:t>
                </a:r>
                <a:endParaRPr kumimoji="1" lang="en-US" altLang="zh-TW" sz="2800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B64012F4-B362-4240-9937-123A91A5BD8F}"/>
                  </a:ext>
                </a:extLst>
              </p:cNvPr>
              <p:cNvCxnSpPr/>
              <p:nvPr/>
            </p:nvCxnSpPr>
            <p:spPr>
              <a:xfrm>
                <a:off x="4056345" y="2311723"/>
                <a:ext cx="0" cy="66388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D304002C-8631-544F-9F22-556A42D61240}"/>
              </a:ext>
            </a:extLst>
          </p:cNvPr>
          <p:cNvGrpSpPr/>
          <p:nvPr/>
        </p:nvGrpSpPr>
        <p:grpSpPr>
          <a:xfrm>
            <a:off x="4276162" y="4792764"/>
            <a:ext cx="7291186" cy="959109"/>
            <a:chOff x="3026594" y="3406525"/>
            <a:chExt cx="7291186" cy="959109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4946B139-90E5-8D48-BD6D-2414A6F9FF81}"/>
                </a:ext>
              </a:extLst>
            </p:cNvPr>
            <p:cNvSpPr/>
            <p:nvPr/>
          </p:nvSpPr>
          <p:spPr>
            <a:xfrm>
              <a:off x="4221780" y="3406525"/>
              <a:ext cx="6096000" cy="95910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TW" altLang="en-US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盤點校內資源，</a:t>
              </a: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規劃未來</a:t>
              </a:r>
              <a:r>
                <a:rPr kumimoji="1" lang="en-US" altLang="zh-TW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1~2</a:t>
              </a: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年的各項推動工作的需求性，並於工作圈會議討論提出。</a:t>
              </a:r>
            </a:p>
          </p:txBody>
        </p: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B2D755BD-5BDB-D449-ADA0-A2F7E6010F04}"/>
                </a:ext>
              </a:extLst>
            </p:cNvPr>
            <p:cNvGrpSpPr/>
            <p:nvPr/>
          </p:nvGrpSpPr>
          <p:grpSpPr>
            <a:xfrm>
              <a:off x="3026594" y="3409027"/>
              <a:ext cx="1048998" cy="954107"/>
              <a:chOff x="3007347" y="2166610"/>
              <a:chExt cx="1048998" cy="954107"/>
            </a:xfrm>
          </p:grpSpPr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7ED7B5A5-1176-534A-AD93-57A2CF0C70EB}"/>
                  </a:ext>
                </a:extLst>
              </p:cNvPr>
              <p:cNvSpPr/>
              <p:nvPr/>
            </p:nvSpPr>
            <p:spPr>
              <a:xfrm>
                <a:off x="3007347" y="2166610"/>
                <a:ext cx="90281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zh-TW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夥伴</a:t>
                </a:r>
                <a:endParaRPr kumimoji="1" lang="en-US" altLang="zh-TW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r>
                  <a:rPr kumimoji="1" lang="zh-TW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學校</a:t>
                </a:r>
                <a:endParaRPr kumimoji="1" lang="en-US" altLang="zh-TW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cxnSp>
            <p:nvCxnSpPr>
              <p:cNvPr id="49" name="直線接點 48">
                <a:extLst>
                  <a:ext uri="{FF2B5EF4-FFF2-40B4-BE49-F238E27FC236}">
                    <a16:creationId xmlns:a16="http://schemas.microsoft.com/office/drawing/2014/main" id="{A0DF3C1F-8EDB-274C-80FC-73730BB9A2A4}"/>
                  </a:ext>
                </a:extLst>
              </p:cNvPr>
              <p:cNvCxnSpPr/>
              <p:nvPr/>
            </p:nvCxnSpPr>
            <p:spPr>
              <a:xfrm>
                <a:off x="4056345" y="2311723"/>
                <a:ext cx="0" cy="66388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6" name="圖片 35" descr="一張含有 物件, 算盤 的圖片&#10;&#10;自動產生的描述">
            <a:extLst>
              <a:ext uri="{FF2B5EF4-FFF2-40B4-BE49-F238E27FC236}">
                <a16:creationId xmlns:a16="http://schemas.microsoft.com/office/drawing/2014/main" id="{CE3B4BF5-1572-184C-A909-38CB8018C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2217" y="934325"/>
            <a:ext cx="881862" cy="881862"/>
          </a:xfrm>
          <a:prstGeom prst="rect">
            <a:avLst/>
          </a:prstGeom>
        </p:spPr>
      </p:pic>
      <p:sp>
        <p:nvSpPr>
          <p:cNvPr id="37" name="向右箭號 36">
            <a:extLst>
              <a:ext uri="{FF2B5EF4-FFF2-40B4-BE49-F238E27FC236}">
                <a16:creationId xmlns:a16="http://schemas.microsoft.com/office/drawing/2014/main" id="{7243A220-73CC-934A-B14C-A7C87F7F13FD}"/>
              </a:ext>
            </a:extLst>
          </p:cNvPr>
          <p:cNvSpPr/>
          <p:nvPr/>
        </p:nvSpPr>
        <p:spPr>
          <a:xfrm rot="16200000" flipV="1">
            <a:off x="1165508" y="4111067"/>
            <a:ext cx="3344608" cy="195645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39933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648805" y="6374530"/>
            <a:ext cx="2743200" cy="365125"/>
          </a:xfrm>
        </p:spPr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graphicFrame>
        <p:nvGraphicFramePr>
          <p:cNvPr id="7" name="資料庫圖表 6"/>
          <p:cNvGraphicFramePr/>
          <p:nvPr>
            <p:extLst/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62010BED-3D10-224A-85A0-B375A59C77F3}"/>
              </a:ext>
            </a:extLst>
          </p:cNvPr>
          <p:cNvGrpSpPr/>
          <p:nvPr/>
        </p:nvGrpSpPr>
        <p:grpSpPr>
          <a:xfrm>
            <a:off x="2759845" y="901249"/>
            <a:ext cx="2986614" cy="1043056"/>
            <a:chOff x="2632887" y="1252603"/>
            <a:chExt cx="2986614" cy="1043056"/>
          </a:xfrm>
        </p:grpSpPr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181605A4-2393-CC40-BF9E-F60BDFCC9787}"/>
                </a:ext>
              </a:extLst>
            </p:cNvPr>
            <p:cNvSpPr txBox="1"/>
            <p:nvPr/>
          </p:nvSpPr>
          <p:spPr>
            <a:xfrm>
              <a:off x="2632887" y="1252603"/>
              <a:ext cx="29866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5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DFLiHei-Bd" panose="020B0709000000000000" pitchFamily="49" charset="-120"/>
                  <a:cs typeface="Times New Roman" panose="02020603050405020304" pitchFamily="18" charset="0"/>
                </a:rPr>
                <a:t>2.</a:t>
              </a:r>
              <a:r>
                <a:rPr kumimoji="1" lang="zh-TW" alt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DFLiHei-Bd" panose="020B0709000000000000" pitchFamily="49" charset="-120"/>
                  <a:cs typeface="Times New Roman" panose="02020603050405020304" pitchFamily="18" charset="0"/>
                </a:rPr>
                <a:t> </a:t>
              </a:r>
              <a:r>
                <a:rPr kumimoji="1" lang="zh-TW" altLang="en-US" sz="5400" dirty="0">
                  <a:solidFill>
                    <a:srgbClr val="0070C0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rPr>
                <a:t>分配性</a:t>
              </a:r>
            </a:p>
          </p:txBody>
        </p: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40C25693-5676-B649-91CE-A70F479C2D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5723" y="2295659"/>
              <a:ext cx="2700942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38BDAAFC-4FC0-964B-9844-37A76F7835B8}"/>
              </a:ext>
            </a:extLst>
          </p:cNvPr>
          <p:cNvGrpSpPr/>
          <p:nvPr/>
        </p:nvGrpSpPr>
        <p:grpSpPr>
          <a:xfrm>
            <a:off x="3225731" y="2115643"/>
            <a:ext cx="8407497" cy="1140155"/>
            <a:chOff x="3007347" y="2103673"/>
            <a:chExt cx="8407497" cy="1140155"/>
          </a:xfrm>
        </p:grpSpPr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7D7AAB58-3B4A-1740-858B-7B0DC2E96F4B}"/>
                </a:ext>
              </a:extLst>
            </p:cNvPr>
            <p:cNvSpPr txBox="1"/>
            <p:nvPr/>
          </p:nvSpPr>
          <p:spPr>
            <a:xfrm>
              <a:off x="4202533" y="2103673"/>
              <a:ext cx="7212311" cy="959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依據各自</a:t>
              </a:r>
              <a:r>
                <a:rPr kumimoji="1" lang="zh-TW" altLang="en-US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不同的活動需求</a:t>
              </a: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編列經費，例如：工作會議、工作坊、專家諮詢、代理代課費、社群運作。</a:t>
              </a:r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55A14ABA-1C3C-3344-91E2-92CE124B4EF8}"/>
                </a:ext>
              </a:extLst>
            </p:cNvPr>
            <p:cNvGrpSpPr/>
            <p:nvPr/>
          </p:nvGrpSpPr>
          <p:grpSpPr>
            <a:xfrm>
              <a:off x="3007347" y="2166610"/>
              <a:ext cx="1048998" cy="1077218"/>
              <a:chOff x="3007347" y="2166610"/>
              <a:chExt cx="1048998" cy="1077218"/>
            </a:xfrm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F72C29A-04B2-1042-9E06-F27E0A65A238}"/>
                  </a:ext>
                </a:extLst>
              </p:cNvPr>
              <p:cNvSpPr/>
              <p:nvPr/>
            </p:nvSpPr>
            <p:spPr>
              <a:xfrm>
                <a:off x="3007347" y="2166610"/>
                <a:ext cx="1005403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zh-TW" altLang="en-US" sz="3200" b="1" dirty="0">
                    <a:solidFill>
                      <a:schemeClr val="bg2">
                        <a:lumMod val="2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經費</a:t>
                </a:r>
                <a:endParaRPr kumimoji="1" lang="en-US" altLang="zh-TW" sz="3200" b="1" dirty="0">
                  <a:solidFill>
                    <a:schemeClr val="bg2">
                      <a:lumMod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r>
                  <a:rPr kumimoji="1" lang="zh-TW" altLang="en-US" sz="3200" b="1" dirty="0">
                    <a:solidFill>
                      <a:schemeClr val="bg2">
                        <a:lumMod val="2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編列</a:t>
                </a:r>
                <a:endParaRPr kumimoji="1" lang="en-US" altLang="zh-TW" sz="3200" dirty="0">
                  <a:solidFill>
                    <a:schemeClr val="bg2">
                      <a:lumMod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094585D4-A253-2642-8B48-F55F2B4C0DE3}"/>
                  </a:ext>
                </a:extLst>
              </p:cNvPr>
              <p:cNvCxnSpPr/>
              <p:nvPr/>
            </p:nvCxnSpPr>
            <p:spPr>
              <a:xfrm>
                <a:off x="4056345" y="2311723"/>
                <a:ext cx="0" cy="72000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2D5249C1-D059-4D4D-AA56-948AD7EB072B}"/>
              </a:ext>
            </a:extLst>
          </p:cNvPr>
          <p:cNvGrpSpPr/>
          <p:nvPr/>
        </p:nvGrpSpPr>
        <p:grpSpPr>
          <a:xfrm>
            <a:off x="3212271" y="3424174"/>
            <a:ext cx="8407497" cy="1140155"/>
            <a:chOff x="3007347" y="2103673"/>
            <a:chExt cx="8407497" cy="1140155"/>
          </a:xfrm>
        </p:grpSpPr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F36A2F2D-25C6-8F4B-A198-D2247D9E9256}"/>
                </a:ext>
              </a:extLst>
            </p:cNvPr>
            <p:cNvSpPr txBox="1"/>
            <p:nvPr/>
          </p:nvSpPr>
          <p:spPr>
            <a:xfrm>
              <a:off x="4202533" y="2103673"/>
              <a:ext cx="7212311" cy="959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如何在未來將經費</a:t>
              </a:r>
              <a:r>
                <a:rPr kumimoji="1" lang="zh-TW" altLang="en-US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合理編列在需要的人力</a:t>
              </a: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上，例如：規模不同學校需要的研習方式，要全校性、領域教師、課發會成員。</a:t>
              </a:r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B411D3AE-5456-5945-A06C-A267042A7BFF}"/>
                </a:ext>
              </a:extLst>
            </p:cNvPr>
            <p:cNvGrpSpPr/>
            <p:nvPr/>
          </p:nvGrpSpPr>
          <p:grpSpPr>
            <a:xfrm>
              <a:off x="3007347" y="2166610"/>
              <a:ext cx="1048998" cy="1077218"/>
              <a:chOff x="3007347" y="2166610"/>
              <a:chExt cx="1048998" cy="1077218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F34ED448-B3C6-5741-9FD4-30ABEC78E281}"/>
                  </a:ext>
                </a:extLst>
              </p:cNvPr>
              <p:cNvSpPr/>
              <p:nvPr/>
            </p:nvSpPr>
            <p:spPr>
              <a:xfrm>
                <a:off x="3007347" y="2166610"/>
                <a:ext cx="1005403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zh-TW" altLang="en-US" sz="3200" b="1" dirty="0">
                    <a:solidFill>
                      <a:schemeClr val="bg2">
                        <a:lumMod val="2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人力</a:t>
                </a:r>
              </a:p>
              <a:p>
                <a:r>
                  <a:rPr kumimoji="1" lang="zh-TW" altLang="en-US" sz="3200" b="1" dirty="0">
                    <a:solidFill>
                      <a:schemeClr val="bg2">
                        <a:lumMod val="2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分配</a:t>
                </a:r>
                <a:endParaRPr kumimoji="1" lang="en-US" altLang="zh-TW" sz="3200" dirty="0">
                  <a:solidFill>
                    <a:schemeClr val="bg2">
                      <a:lumMod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DD930BEC-EFA7-E244-A452-5CDC2AA07EE9}"/>
                  </a:ext>
                </a:extLst>
              </p:cNvPr>
              <p:cNvCxnSpPr/>
              <p:nvPr/>
            </p:nvCxnSpPr>
            <p:spPr>
              <a:xfrm>
                <a:off x="4056345" y="2311723"/>
                <a:ext cx="0" cy="72000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29D95197-751D-3644-9E22-5B03CF71C5DD}"/>
              </a:ext>
            </a:extLst>
          </p:cNvPr>
          <p:cNvGrpSpPr/>
          <p:nvPr/>
        </p:nvGrpSpPr>
        <p:grpSpPr>
          <a:xfrm>
            <a:off x="3225731" y="4878833"/>
            <a:ext cx="8407497" cy="1140155"/>
            <a:chOff x="3007347" y="2103673"/>
            <a:chExt cx="8407497" cy="1140155"/>
          </a:xfrm>
        </p:grpSpPr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4875CC0E-8A91-534D-AC1C-246977657E1F}"/>
                </a:ext>
              </a:extLst>
            </p:cNvPr>
            <p:cNvSpPr txBox="1"/>
            <p:nvPr/>
          </p:nvSpPr>
          <p:spPr>
            <a:xfrm>
              <a:off x="4202533" y="2103673"/>
              <a:ext cx="7212311" cy="959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各校討論未來一學年的可用時間共同分配，領域時間、學年會議時間、週三下午、段考，擬定</a:t>
              </a:r>
              <a:r>
                <a:rPr kumimoji="1" lang="zh-TW" altLang="en-US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工作圈行事曆</a:t>
              </a: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。</a:t>
              </a:r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DE5C2E03-8C51-9342-B047-C9534851F73F}"/>
                </a:ext>
              </a:extLst>
            </p:cNvPr>
            <p:cNvGrpSpPr/>
            <p:nvPr/>
          </p:nvGrpSpPr>
          <p:grpSpPr>
            <a:xfrm>
              <a:off x="3007347" y="2166610"/>
              <a:ext cx="1048998" cy="1077218"/>
              <a:chOff x="3007347" y="2166610"/>
              <a:chExt cx="1048998" cy="1077218"/>
            </a:xfrm>
          </p:grpSpPr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62005836-7D26-8348-A444-69AD2BFC83AD}"/>
                  </a:ext>
                </a:extLst>
              </p:cNvPr>
              <p:cNvSpPr/>
              <p:nvPr/>
            </p:nvSpPr>
            <p:spPr>
              <a:xfrm>
                <a:off x="3007347" y="2166610"/>
                <a:ext cx="1005403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zh-TW" altLang="en-US" sz="3200" b="1" dirty="0">
                    <a:solidFill>
                      <a:schemeClr val="bg2">
                        <a:lumMod val="2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時間</a:t>
                </a:r>
                <a:endParaRPr kumimoji="1" lang="en-US" altLang="zh-TW" sz="3200" b="1" dirty="0">
                  <a:solidFill>
                    <a:schemeClr val="bg2">
                      <a:lumMod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r>
                  <a:rPr kumimoji="1" lang="zh-TW" altLang="en-US" sz="3200" b="1" dirty="0">
                    <a:solidFill>
                      <a:schemeClr val="bg2">
                        <a:lumMod val="2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分配</a:t>
                </a:r>
                <a:endParaRPr kumimoji="1" lang="en-US" altLang="zh-TW" sz="3200" dirty="0">
                  <a:solidFill>
                    <a:schemeClr val="bg2">
                      <a:lumMod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92273770-606A-4A46-ABFB-0F465D46EB33}"/>
                  </a:ext>
                </a:extLst>
              </p:cNvPr>
              <p:cNvCxnSpPr/>
              <p:nvPr/>
            </p:nvCxnSpPr>
            <p:spPr>
              <a:xfrm>
                <a:off x="4056345" y="2311723"/>
                <a:ext cx="0" cy="72000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4903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/>
          <p:cNvSpPr/>
          <p:nvPr/>
        </p:nvSpPr>
        <p:spPr>
          <a:xfrm rot="16200000" flipV="1">
            <a:off x="4957682" y="-4957682"/>
            <a:ext cx="2276636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Bold" pitchFamily="34" charset="-120"/>
              <a:ea typeface="Noto Sans TC Bold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68B2587-984F-9E40-BEE0-9F3626FDE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732230" cy="6858000"/>
          </a:xfrm>
          <a:prstGeom prst="rect">
            <a:avLst/>
          </a:prstGeom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B870A66B-FEB5-0549-8414-1A2943CB92C5}"/>
              </a:ext>
            </a:extLst>
          </p:cNvPr>
          <p:cNvSpPr txBox="1"/>
          <p:nvPr/>
        </p:nvSpPr>
        <p:spPr>
          <a:xfrm>
            <a:off x="10123163" y="168822"/>
            <a:ext cx="21991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rgbClr val="7030A0"/>
                </a:solidFill>
                <a:latin typeface="DFLiHei-Bd" panose="020B0709000000000000" pitchFamily="49" charset="-120"/>
                <a:ea typeface="DFLiHei-Bd" panose="020B0709000000000000" pitchFamily="49" charset="-120"/>
              </a:rPr>
              <a:t>整合計畫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10D0512-E771-DA40-A945-AA8858BD8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630" y="2914911"/>
            <a:ext cx="1110969" cy="166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03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graphicFrame>
        <p:nvGraphicFramePr>
          <p:cNvPr id="7" name="資料庫圖表 6"/>
          <p:cNvGraphicFramePr/>
          <p:nvPr>
            <p:extLst/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62010BED-3D10-224A-85A0-B375A59C77F3}"/>
              </a:ext>
            </a:extLst>
          </p:cNvPr>
          <p:cNvGrpSpPr/>
          <p:nvPr/>
        </p:nvGrpSpPr>
        <p:grpSpPr>
          <a:xfrm>
            <a:off x="7582366" y="876197"/>
            <a:ext cx="2986614" cy="1043056"/>
            <a:chOff x="2632887" y="1252603"/>
            <a:chExt cx="2986614" cy="1043056"/>
          </a:xfrm>
        </p:grpSpPr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181605A4-2393-CC40-BF9E-F60BDFCC9787}"/>
                </a:ext>
              </a:extLst>
            </p:cNvPr>
            <p:cNvSpPr txBox="1"/>
            <p:nvPr/>
          </p:nvSpPr>
          <p:spPr>
            <a:xfrm>
              <a:off x="2632887" y="1252603"/>
              <a:ext cx="29866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5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DFLiHei-Bd" panose="020B0709000000000000" pitchFamily="49" charset="-120"/>
                  <a:cs typeface="Times New Roman" panose="02020603050405020304" pitchFamily="18" charset="0"/>
                </a:rPr>
                <a:t>2.</a:t>
              </a:r>
              <a:r>
                <a:rPr kumimoji="1" lang="zh-TW" alt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DFLiHei-Bd" panose="020B0709000000000000" pitchFamily="49" charset="-120"/>
                  <a:cs typeface="Times New Roman" panose="02020603050405020304" pitchFamily="18" charset="0"/>
                </a:rPr>
                <a:t> </a:t>
              </a:r>
              <a:r>
                <a:rPr kumimoji="1" lang="zh-TW" altLang="en-US" sz="5400" dirty="0">
                  <a:solidFill>
                    <a:srgbClr val="0070C0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rPr>
                <a:t>分配性</a:t>
              </a:r>
            </a:p>
          </p:txBody>
        </p: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40C25693-5676-B649-91CE-A70F479C2D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5723" y="2295659"/>
              <a:ext cx="2700942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54B26EB1-CE26-D243-B67B-AEB40577CAED}"/>
              </a:ext>
            </a:extLst>
          </p:cNvPr>
          <p:cNvGrpSpPr/>
          <p:nvPr/>
        </p:nvGrpSpPr>
        <p:grpSpPr>
          <a:xfrm>
            <a:off x="3329501" y="876197"/>
            <a:ext cx="2986614" cy="1043056"/>
            <a:chOff x="2632887" y="1252603"/>
            <a:chExt cx="2986614" cy="1043056"/>
          </a:xfrm>
        </p:grpSpPr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9941222A-A359-F748-8252-B9E00E972050}"/>
                </a:ext>
              </a:extLst>
            </p:cNvPr>
            <p:cNvSpPr txBox="1"/>
            <p:nvPr/>
          </p:nvSpPr>
          <p:spPr>
            <a:xfrm>
              <a:off x="2632887" y="1252603"/>
              <a:ext cx="29866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5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DFLiHei-Bd" panose="020B0709000000000000" pitchFamily="49" charset="-120"/>
                  <a:cs typeface="Times New Roman" panose="02020603050405020304" pitchFamily="18" charset="0"/>
                </a:rPr>
                <a:t>1.</a:t>
              </a:r>
              <a:r>
                <a:rPr kumimoji="1" lang="zh-TW" alt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DFLiHei-Bd" panose="020B0709000000000000" pitchFamily="49" charset="-120"/>
                  <a:cs typeface="Times New Roman" panose="02020603050405020304" pitchFamily="18" charset="0"/>
                </a:rPr>
                <a:t> </a:t>
              </a:r>
              <a:r>
                <a:rPr kumimoji="1" lang="zh-TW" altLang="en-US" sz="5400" dirty="0">
                  <a:solidFill>
                    <a:srgbClr val="0070C0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rPr>
                <a:t>整合性</a:t>
              </a:r>
            </a:p>
          </p:txBody>
        </p: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4176DB17-F519-6E41-B1C0-6069A1052F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5723" y="2295659"/>
              <a:ext cx="2700942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CEB14E3C-1253-D34B-8FBC-65310B99E4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1786" y="2074934"/>
            <a:ext cx="8952801" cy="375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04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21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graphicFrame>
        <p:nvGraphicFramePr>
          <p:cNvPr id="7" name="資料庫圖表 6"/>
          <p:cNvGraphicFramePr/>
          <p:nvPr>
            <p:extLst/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62010BED-3D10-224A-85A0-B375A59C77F3}"/>
              </a:ext>
            </a:extLst>
          </p:cNvPr>
          <p:cNvGrpSpPr/>
          <p:nvPr/>
        </p:nvGrpSpPr>
        <p:grpSpPr>
          <a:xfrm>
            <a:off x="7582366" y="876197"/>
            <a:ext cx="2986614" cy="1043056"/>
            <a:chOff x="2632887" y="1252603"/>
            <a:chExt cx="2986614" cy="1043056"/>
          </a:xfrm>
        </p:grpSpPr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181605A4-2393-CC40-BF9E-F60BDFCC9787}"/>
                </a:ext>
              </a:extLst>
            </p:cNvPr>
            <p:cNvSpPr txBox="1"/>
            <p:nvPr/>
          </p:nvSpPr>
          <p:spPr>
            <a:xfrm>
              <a:off x="2632887" y="1252603"/>
              <a:ext cx="29866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5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DFLiHei-Bd" panose="020B0709000000000000" pitchFamily="49" charset="-120"/>
                  <a:cs typeface="Times New Roman" panose="02020603050405020304" pitchFamily="18" charset="0"/>
                </a:rPr>
                <a:t>2.</a:t>
              </a:r>
              <a:r>
                <a:rPr kumimoji="1" lang="zh-TW" alt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DFLiHei-Bd" panose="020B0709000000000000" pitchFamily="49" charset="-120"/>
                  <a:cs typeface="Times New Roman" panose="02020603050405020304" pitchFamily="18" charset="0"/>
                </a:rPr>
                <a:t> </a:t>
              </a:r>
              <a:r>
                <a:rPr kumimoji="1" lang="zh-TW" altLang="en-US" sz="5400" dirty="0">
                  <a:solidFill>
                    <a:srgbClr val="0070C0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rPr>
                <a:t>分配性</a:t>
              </a:r>
            </a:p>
          </p:txBody>
        </p: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40C25693-5676-B649-91CE-A70F479C2D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5723" y="2295659"/>
              <a:ext cx="2700942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54B26EB1-CE26-D243-B67B-AEB40577CAED}"/>
              </a:ext>
            </a:extLst>
          </p:cNvPr>
          <p:cNvGrpSpPr/>
          <p:nvPr/>
        </p:nvGrpSpPr>
        <p:grpSpPr>
          <a:xfrm>
            <a:off x="3329501" y="876197"/>
            <a:ext cx="2986614" cy="1043056"/>
            <a:chOff x="2632887" y="1252603"/>
            <a:chExt cx="2986614" cy="1043056"/>
          </a:xfrm>
        </p:grpSpPr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9941222A-A359-F748-8252-B9E00E972050}"/>
                </a:ext>
              </a:extLst>
            </p:cNvPr>
            <p:cNvSpPr txBox="1"/>
            <p:nvPr/>
          </p:nvSpPr>
          <p:spPr>
            <a:xfrm>
              <a:off x="2632887" y="1252603"/>
              <a:ext cx="29866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5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DFLiHei-Bd" panose="020B0709000000000000" pitchFamily="49" charset="-120"/>
                  <a:cs typeface="Times New Roman" panose="02020603050405020304" pitchFamily="18" charset="0"/>
                </a:rPr>
                <a:t>1.</a:t>
              </a:r>
              <a:r>
                <a:rPr kumimoji="1" lang="zh-TW" alt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DFLiHei-Bd" panose="020B0709000000000000" pitchFamily="49" charset="-120"/>
                  <a:cs typeface="Times New Roman" panose="02020603050405020304" pitchFamily="18" charset="0"/>
                </a:rPr>
                <a:t> </a:t>
              </a:r>
              <a:r>
                <a:rPr kumimoji="1" lang="zh-TW" altLang="en-US" sz="5400" dirty="0">
                  <a:solidFill>
                    <a:srgbClr val="0070C0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rPr>
                <a:t>整合性</a:t>
              </a:r>
            </a:p>
          </p:txBody>
        </p: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4176DB17-F519-6E41-B1C0-6069A1052F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5723" y="2295659"/>
              <a:ext cx="2700942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E8060FAF-AAE9-8A4B-B1B5-710AF4CFBB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8376" y="2356684"/>
            <a:ext cx="9268777" cy="30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89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22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graphicFrame>
        <p:nvGraphicFramePr>
          <p:cNvPr id="7" name="資料庫圖表 6"/>
          <p:cNvGraphicFramePr/>
          <p:nvPr>
            <p:extLst/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54B26EB1-CE26-D243-B67B-AEB40577CAED}"/>
              </a:ext>
            </a:extLst>
          </p:cNvPr>
          <p:cNvGrpSpPr/>
          <p:nvPr/>
        </p:nvGrpSpPr>
        <p:grpSpPr>
          <a:xfrm>
            <a:off x="2807395" y="735916"/>
            <a:ext cx="4884265" cy="943732"/>
            <a:chOff x="2632887" y="1252603"/>
            <a:chExt cx="2986614" cy="943732"/>
          </a:xfrm>
        </p:grpSpPr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9941222A-A359-F748-8252-B9E00E972050}"/>
                </a:ext>
              </a:extLst>
            </p:cNvPr>
            <p:cNvSpPr txBox="1"/>
            <p:nvPr/>
          </p:nvSpPr>
          <p:spPr>
            <a:xfrm>
              <a:off x="2632887" y="1252603"/>
              <a:ext cx="29866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4800" dirty="0">
                  <a:solidFill>
                    <a:srgbClr val="0070C0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rPr>
                <a:t>群組共同工作</a:t>
              </a:r>
            </a:p>
          </p:txBody>
        </p: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4176DB17-F519-6E41-B1C0-6069A1052F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2887" y="2196335"/>
              <a:ext cx="235047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E87DF947-0FAD-3146-857C-002AD00E71F1}"/>
              </a:ext>
            </a:extLst>
          </p:cNvPr>
          <p:cNvSpPr/>
          <p:nvPr/>
        </p:nvSpPr>
        <p:spPr>
          <a:xfrm>
            <a:off x="4929333" y="1952109"/>
            <a:ext cx="2656577" cy="959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群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組</a:t>
            </a:r>
            <a:r>
              <a:rPr lang="zh-TW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共同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工作</a:t>
            </a:r>
            <a:r>
              <a:rPr lang="zh-TW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會議</a:t>
            </a:r>
            <a:endParaRPr lang="en-US" altLang="zh-TW" sz="200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</a:t>
            </a:r>
            <a:r>
              <a:rPr lang="zh-TW" alt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區為單位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的整合</a:t>
            </a:r>
            <a:endParaRPr lang="zh-TW" altLang="zh-TW" sz="200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4B99B5E-999D-674D-8851-AE279A73BE1B}"/>
              </a:ext>
            </a:extLst>
          </p:cNvPr>
          <p:cNvSpPr/>
          <p:nvPr/>
        </p:nvSpPr>
        <p:spPr>
          <a:xfrm>
            <a:off x="3491763" y="1966862"/>
            <a:ext cx="10054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行政</a:t>
            </a:r>
            <a:endParaRPr kumimoji="1"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協調</a:t>
            </a:r>
            <a:endParaRPr kumimoji="1"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D4CC2AEE-FA62-F14D-9A01-02134856B61F}"/>
              </a:ext>
            </a:extLst>
          </p:cNvPr>
          <p:cNvCxnSpPr>
            <a:cxnSpLocks/>
          </p:cNvCxnSpPr>
          <p:nvPr/>
        </p:nvCxnSpPr>
        <p:spPr>
          <a:xfrm>
            <a:off x="4606091" y="2099724"/>
            <a:ext cx="0" cy="86400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65A7504F-D74F-BA4B-B900-238D8E203B2E}"/>
              </a:ext>
            </a:extLst>
          </p:cNvPr>
          <p:cNvGrpSpPr/>
          <p:nvPr/>
        </p:nvGrpSpPr>
        <p:grpSpPr>
          <a:xfrm>
            <a:off x="3529019" y="3243334"/>
            <a:ext cx="7449307" cy="1420774"/>
            <a:chOff x="3515428" y="3070120"/>
            <a:chExt cx="7449307" cy="1420774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D4131B3-7F06-4541-AC3E-37C54471EFCD}"/>
                </a:ext>
              </a:extLst>
            </p:cNvPr>
            <p:cNvSpPr/>
            <p:nvPr/>
          </p:nvSpPr>
          <p:spPr>
            <a:xfrm>
              <a:off x="4868735" y="3070120"/>
              <a:ext cx="6096000" cy="14207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TW" altLang="zh-TW" sz="20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各類群組的</a:t>
              </a:r>
              <a:r>
                <a:rPr lang="zh-TW" altLang="zh-TW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教學知能</a:t>
              </a:r>
              <a:r>
                <a:rPr lang="zh-TW" altLang="zh-TW" sz="20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提升活動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TW" altLang="zh-TW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課程領導人</a:t>
              </a:r>
              <a:r>
                <a:rPr lang="zh-TW" altLang="zh-TW" sz="20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的實務策略研討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TW" altLang="zh-TW" sz="20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其他協助落實新課綱的相關專業知能工作坊等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097683A-9854-194D-9499-2DAB31ACDF4B}"/>
                </a:ext>
              </a:extLst>
            </p:cNvPr>
            <p:cNvSpPr/>
            <p:nvPr/>
          </p:nvSpPr>
          <p:spPr>
            <a:xfrm>
              <a:off x="3515428" y="3251253"/>
              <a:ext cx="1005403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TW" altLang="en-US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專業</a:t>
              </a:r>
              <a:endParaRPr kumimoji="1"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kumimoji="1" lang="zh-TW" altLang="en-US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增能</a:t>
              </a:r>
              <a:endParaRPr kumimoji="1"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68309486-0FB8-0A4A-9212-192024A2F03F}"/>
                </a:ext>
              </a:extLst>
            </p:cNvPr>
            <p:cNvCxnSpPr/>
            <p:nvPr/>
          </p:nvCxnSpPr>
          <p:spPr>
            <a:xfrm>
              <a:off x="4606091" y="3348507"/>
              <a:ext cx="0" cy="86400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683E842A-E147-CE4F-AD1D-3BA7F54F4E33}"/>
              </a:ext>
            </a:extLst>
          </p:cNvPr>
          <p:cNvGrpSpPr/>
          <p:nvPr/>
        </p:nvGrpSpPr>
        <p:grpSpPr>
          <a:xfrm>
            <a:off x="3529019" y="4863363"/>
            <a:ext cx="7435716" cy="1077218"/>
            <a:chOff x="3515428" y="4701298"/>
            <a:chExt cx="7435716" cy="1077218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D2A315A9-3DE0-AC4D-9ACA-8C3E107FA853}"/>
                </a:ext>
              </a:extLst>
            </p:cNvPr>
            <p:cNvGrpSpPr/>
            <p:nvPr/>
          </p:nvGrpSpPr>
          <p:grpSpPr>
            <a:xfrm>
              <a:off x="3515428" y="4701298"/>
              <a:ext cx="1090663" cy="1077218"/>
              <a:chOff x="3515428" y="4598067"/>
              <a:chExt cx="1090663" cy="1077218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90ACBB4F-0205-854E-A1CE-8FB9F7BA5E6F}"/>
                  </a:ext>
                </a:extLst>
              </p:cNvPr>
              <p:cNvSpPr/>
              <p:nvPr/>
            </p:nvSpPr>
            <p:spPr>
              <a:xfrm>
                <a:off x="3515428" y="4598067"/>
                <a:ext cx="1005403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zh-TW" altLang="en-US" sz="3200" b="1" dirty="0">
                    <a:solidFill>
                      <a:srgbClr val="C0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成果</a:t>
                </a:r>
                <a:endParaRPr kumimoji="1" lang="en-US" altLang="zh-TW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r>
                  <a:rPr kumimoji="1" lang="zh-TW" altLang="en-US" sz="3200" b="1" dirty="0">
                    <a:solidFill>
                      <a:srgbClr val="C0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分享</a:t>
                </a:r>
                <a:endParaRPr kumimoji="1" lang="en-US" altLang="zh-TW" sz="32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cxnSp>
            <p:nvCxnSpPr>
              <p:cNvPr id="29" name="直線接點 28">
                <a:extLst>
                  <a:ext uri="{FF2B5EF4-FFF2-40B4-BE49-F238E27FC236}">
                    <a16:creationId xmlns:a16="http://schemas.microsoft.com/office/drawing/2014/main" id="{44921F50-22EA-AE4D-88F6-894F1BDEAE57}"/>
                  </a:ext>
                </a:extLst>
              </p:cNvPr>
              <p:cNvCxnSpPr/>
              <p:nvPr/>
            </p:nvCxnSpPr>
            <p:spPr>
              <a:xfrm>
                <a:off x="4606091" y="4704676"/>
                <a:ext cx="0" cy="86400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D9D3F54-12CC-8C43-9C1A-95EE9F530D19}"/>
                </a:ext>
              </a:extLst>
            </p:cNvPr>
            <p:cNvSpPr/>
            <p:nvPr/>
          </p:nvSpPr>
          <p:spPr>
            <a:xfrm>
              <a:off x="4855144" y="4701298"/>
              <a:ext cx="6096000" cy="95910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TW" altLang="en-US" sz="20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搭配各校應完成的任務</a:t>
              </a:r>
              <a:endPara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TW" altLang="en-US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建置共同的蒐集平臺</a:t>
              </a:r>
              <a:endPara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36" name="圓角化對角線角落矩形 41">
            <a:extLst>
              <a:ext uri="{FF2B5EF4-FFF2-40B4-BE49-F238E27FC236}">
                <a16:creationId xmlns:a16="http://schemas.microsoft.com/office/drawing/2014/main" id="{7B97BD2E-A9C4-EA4E-959A-EA507A41CFFB}"/>
              </a:ext>
            </a:extLst>
          </p:cNvPr>
          <p:cNvSpPr/>
          <p:nvPr/>
        </p:nvSpPr>
        <p:spPr>
          <a:xfrm>
            <a:off x="7138871" y="926072"/>
            <a:ext cx="2420225" cy="555626"/>
          </a:xfrm>
          <a:prstGeom prst="round2Diag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b="1" dirty="0">
                <a:solidFill>
                  <a:srgbClr val="FFFF99"/>
                </a:solidFill>
                <a:latin typeface="微軟正黑體" panose="020B0604030504040204" pitchFamily="34" charset="-128"/>
                <a:ea typeface="微軟正黑體" panose="020B0604030504040204" pitchFamily="34" charset="-128"/>
                <a:cs typeface="Times New Roman" panose="02020603050405020304" pitchFamily="18" charset="0"/>
              </a:rPr>
              <a:t>12~15</a:t>
            </a:r>
            <a:r>
              <a:rPr kumimoji="1" lang="zh-TW" altLang="en-US" sz="2800" dirty="0">
                <a:solidFill>
                  <a:srgbClr val="FFFF99"/>
                </a:solidFill>
                <a:latin typeface="微軟正黑體" panose="020B0604030504040204" pitchFamily="34" charset="-128"/>
                <a:ea typeface="微軟正黑體" panose="020B0604030504040204" pitchFamily="34" charset="-128"/>
                <a:cs typeface="Times New Roman" panose="02020603050405020304" pitchFamily="18" charset="0"/>
              </a:rPr>
              <a:t>萬</a:t>
            </a:r>
            <a:endParaRPr kumimoji="1" lang="zh-TW" altLang="en-US" sz="4000" dirty="0">
              <a:solidFill>
                <a:srgbClr val="FFFF99"/>
              </a:solidFill>
              <a:latin typeface="微軟正黑體" panose="020B0604030504040204" pitchFamily="34" charset="-128"/>
              <a:ea typeface="微軟正黑體" panose="020B060403050404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75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23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graphicFrame>
        <p:nvGraphicFramePr>
          <p:cNvPr id="7" name="資料庫圖表 6"/>
          <p:cNvGraphicFramePr/>
          <p:nvPr>
            <p:extLst/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FDCD49CC-1777-FF4F-8192-C8232A4AAC43}"/>
              </a:ext>
            </a:extLst>
          </p:cNvPr>
          <p:cNvGrpSpPr/>
          <p:nvPr/>
        </p:nvGrpSpPr>
        <p:grpSpPr>
          <a:xfrm>
            <a:off x="3038778" y="2221179"/>
            <a:ext cx="1679924" cy="637460"/>
            <a:chOff x="2854867" y="2344194"/>
            <a:chExt cx="1679924" cy="637460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DCF2E14-0397-D847-954A-65F5BE5C075C}"/>
                </a:ext>
              </a:extLst>
            </p:cNvPr>
            <p:cNvSpPr/>
            <p:nvPr/>
          </p:nvSpPr>
          <p:spPr>
            <a:xfrm>
              <a:off x="2854867" y="2344194"/>
              <a:ext cx="16799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TW" altLang="en-US" sz="28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核心學校</a:t>
              </a:r>
              <a:endParaRPr kumimoji="1" lang="en-US" altLang="zh-TW" sz="28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106D88FB-DF49-5548-93D2-85D58CD7D7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7323" y="2981654"/>
              <a:ext cx="144000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圖片 35" descr="一張含有 物件, 算盤 的圖片&#10;&#10;自動產生的描述">
            <a:extLst>
              <a:ext uri="{FF2B5EF4-FFF2-40B4-BE49-F238E27FC236}">
                <a16:creationId xmlns:a16="http://schemas.microsoft.com/office/drawing/2014/main" id="{CE3B4BF5-1572-184C-A909-38CB8018C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2869" y="793860"/>
            <a:ext cx="881862" cy="881862"/>
          </a:xfrm>
          <a:prstGeom prst="rect">
            <a:avLst/>
          </a:prstGeom>
        </p:spPr>
      </p:pic>
      <p:sp>
        <p:nvSpPr>
          <p:cNvPr id="37" name="向右箭號 36">
            <a:extLst>
              <a:ext uri="{FF2B5EF4-FFF2-40B4-BE49-F238E27FC236}">
                <a16:creationId xmlns:a16="http://schemas.microsoft.com/office/drawing/2014/main" id="{7243A220-73CC-934A-B14C-A7C87F7F13FD}"/>
              </a:ext>
            </a:extLst>
          </p:cNvPr>
          <p:cNvSpPr/>
          <p:nvPr/>
        </p:nvSpPr>
        <p:spPr>
          <a:xfrm rot="16200000" flipV="1">
            <a:off x="10964417" y="3629155"/>
            <a:ext cx="3344608" cy="195645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F09C8545-CFEF-7541-A2AF-86A6E85D0F40}"/>
              </a:ext>
            </a:extLst>
          </p:cNvPr>
          <p:cNvGrpSpPr/>
          <p:nvPr/>
        </p:nvGrpSpPr>
        <p:grpSpPr>
          <a:xfrm>
            <a:off x="2807395" y="735916"/>
            <a:ext cx="4884265" cy="943732"/>
            <a:chOff x="2632887" y="1252603"/>
            <a:chExt cx="2986614" cy="943732"/>
          </a:xfrm>
        </p:grpSpPr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BBB9F22-0788-8144-ABE3-41691456F239}"/>
                </a:ext>
              </a:extLst>
            </p:cNvPr>
            <p:cNvSpPr txBox="1"/>
            <p:nvPr/>
          </p:nvSpPr>
          <p:spPr>
            <a:xfrm>
              <a:off x="2632887" y="1252603"/>
              <a:ext cx="29866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4800" dirty="0">
                  <a:solidFill>
                    <a:srgbClr val="0070C0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rPr>
                <a:t>計畫表件</a:t>
              </a:r>
            </a:p>
          </p:txBody>
        </p:sp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A9593DBB-794F-E541-AFA0-F94B5CF813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2887" y="2196335"/>
              <a:ext cx="235047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0862FF5-1614-CD46-A647-AA3CE01873E6}"/>
              </a:ext>
            </a:extLst>
          </p:cNvPr>
          <p:cNvGrpSpPr/>
          <p:nvPr/>
        </p:nvGrpSpPr>
        <p:grpSpPr>
          <a:xfrm>
            <a:off x="3331260" y="3112734"/>
            <a:ext cx="2958589" cy="461665"/>
            <a:chOff x="3331260" y="3112734"/>
            <a:chExt cx="2958589" cy="461665"/>
          </a:xfrm>
        </p:grpSpPr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4E6C1379-C79C-5A49-BB0B-41B198201AB3}"/>
                </a:ext>
              </a:extLst>
            </p:cNvPr>
            <p:cNvSpPr txBox="1"/>
            <p:nvPr/>
          </p:nvSpPr>
          <p:spPr>
            <a:xfrm>
              <a:off x="3647914" y="3112734"/>
              <a:ext cx="264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4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統整</a:t>
              </a:r>
              <a:r>
                <a:rPr kumimoji="1" lang="zh-TW" altLang="en-US" sz="24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申請計畫書</a:t>
              </a: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69E74FB6-5D60-6546-BD14-33E4A0170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31260" y="3203866"/>
              <a:ext cx="292100" cy="279400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61D0B31-0262-064B-8474-6B787C15870F}"/>
              </a:ext>
            </a:extLst>
          </p:cNvPr>
          <p:cNvGrpSpPr/>
          <p:nvPr/>
        </p:nvGrpSpPr>
        <p:grpSpPr>
          <a:xfrm>
            <a:off x="3328943" y="3765390"/>
            <a:ext cx="3279875" cy="461665"/>
            <a:chOff x="3331260" y="3726977"/>
            <a:chExt cx="3279875" cy="461665"/>
          </a:xfrm>
        </p:grpSpPr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233088FC-5044-3E43-A3C6-24ABCCE90EDE}"/>
                </a:ext>
              </a:extLst>
            </p:cNvPr>
            <p:cNvSpPr txBox="1"/>
            <p:nvPr/>
          </p:nvSpPr>
          <p:spPr>
            <a:xfrm>
              <a:off x="3647914" y="3726977"/>
              <a:ext cx="29632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4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學校經費申請表</a:t>
              </a:r>
            </a:p>
          </p:txBody>
        </p:sp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404D438F-D856-2449-9026-AF293A09C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31260" y="3803033"/>
              <a:ext cx="292100" cy="279400"/>
            </a:xfrm>
            <a:prstGeom prst="rect">
              <a:avLst/>
            </a:prstGeom>
          </p:spPr>
        </p:pic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002389BB-45DA-9947-AC29-3728AFD627B8}"/>
              </a:ext>
            </a:extLst>
          </p:cNvPr>
          <p:cNvGrpSpPr/>
          <p:nvPr/>
        </p:nvGrpSpPr>
        <p:grpSpPr>
          <a:xfrm>
            <a:off x="3328943" y="4447441"/>
            <a:ext cx="3279875" cy="461665"/>
            <a:chOff x="3331260" y="3726977"/>
            <a:chExt cx="3279875" cy="461665"/>
          </a:xfrm>
        </p:grpSpPr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00158D41-985B-7648-92F9-EE3FC5B123D8}"/>
                </a:ext>
              </a:extLst>
            </p:cNvPr>
            <p:cNvSpPr txBox="1"/>
            <p:nvPr/>
          </p:nvSpPr>
          <p:spPr>
            <a:xfrm>
              <a:off x="3647914" y="3726977"/>
              <a:ext cx="29632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4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群組工作</a:t>
              </a:r>
              <a:r>
                <a:rPr kumimoji="1" lang="zh-TW" altLang="en-US" sz="24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經費申請表</a:t>
              </a:r>
            </a:p>
          </p:txBody>
        </p:sp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5EA0611F-929E-024E-B2BD-F37CC41FB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31260" y="3803033"/>
              <a:ext cx="292100" cy="279400"/>
            </a:xfrm>
            <a:prstGeom prst="rect">
              <a:avLst/>
            </a:prstGeom>
          </p:spPr>
        </p:pic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87CD4B01-00B7-9B40-941A-9D065BCB1C7F}"/>
              </a:ext>
            </a:extLst>
          </p:cNvPr>
          <p:cNvGrpSpPr/>
          <p:nvPr/>
        </p:nvGrpSpPr>
        <p:grpSpPr>
          <a:xfrm>
            <a:off x="7492574" y="2218041"/>
            <a:ext cx="2936445" cy="640598"/>
            <a:chOff x="2854867" y="2344194"/>
            <a:chExt cx="1679924" cy="640598"/>
          </a:xfrm>
        </p:grpSpPr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14CF9B57-554D-5641-B2FA-6561305C524F}"/>
                </a:ext>
              </a:extLst>
            </p:cNvPr>
            <p:cNvSpPr/>
            <p:nvPr/>
          </p:nvSpPr>
          <p:spPr>
            <a:xfrm>
              <a:off x="2854867" y="2344194"/>
              <a:ext cx="16799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TW" altLang="en-US" sz="2800" b="1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中堅、導入學校</a:t>
              </a:r>
              <a:endParaRPr kumimoji="1" lang="en-US" altLang="zh-TW" sz="28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64" name="直線接點 63">
              <a:extLst>
                <a:ext uri="{FF2B5EF4-FFF2-40B4-BE49-F238E27FC236}">
                  <a16:creationId xmlns:a16="http://schemas.microsoft.com/office/drawing/2014/main" id="{2FAC227F-2E9E-9343-AE41-215969A47C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4829" y="2984792"/>
              <a:ext cx="144000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68A400CB-CEDE-D34D-BEDE-B252325C0BF0}"/>
              </a:ext>
            </a:extLst>
          </p:cNvPr>
          <p:cNvGrpSpPr/>
          <p:nvPr/>
        </p:nvGrpSpPr>
        <p:grpSpPr>
          <a:xfrm>
            <a:off x="7885786" y="3102923"/>
            <a:ext cx="3376143" cy="461665"/>
            <a:chOff x="3331260" y="3112734"/>
            <a:chExt cx="3376143" cy="461665"/>
          </a:xfrm>
        </p:grpSpPr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C6209C22-2CFB-4349-8683-A3B30B4656B6}"/>
                </a:ext>
              </a:extLst>
            </p:cNvPr>
            <p:cNvSpPr txBox="1"/>
            <p:nvPr/>
          </p:nvSpPr>
          <p:spPr>
            <a:xfrm>
              <a:off x="3647914" y="3112734"/>
              <a:ext cx="3059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4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撰寫</a:t>
              </a:r>
              <a:r>
                <a:rPr kumimoji="1" lang="zh-TW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申請計畫書內容</a:t>
              </a:r>
            </a:p>
          </p:txBody>
        </p:sp>
        <p:pic>
          <p:nvPicPr>
            <p:cNvPr id="67" name="圖片 66">
              <a:extLst>
                <a:ext uri="{FF2B5EF4-FFF2-40B4-BE49-F238E27FC236}">
                  <a16:creationId xmlns:a16="http://schemas.microsoft.com/office/drawing/2014/main" id="{1AD31BCE-D1DB-B243-AC98-C80DA8AD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31260" y="3203866"/>
              <a:ext cx="292100" cy="279400"/>
            </a:xfrm>
            <a:prstGeom prst="rect">
              <a:avLst/>
            </a:prstGeom>
          </p:spPr>
        </p:pic>
      </p:grp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9F7E293F-87E2-6F46-A54D-B56200DAABDE}"/>
              </a:ext>
            </a:extLst>
          </p:cNvPr>
          <p:cNvGrpSpPr/>
          <p:nvPr/>
        </p:nvGrpSpPr>
        <p:grpSpPr>
          <a:xfrm>
            <a:off x="7885786" y="3750313"/>
            <a:ext cx="3376143" cy="461665"/>
            <a:chOff x="3331260" y="3112734"/>
            <a:chExt cx="3376143" cy="461665"/>
          </a:xfrm>
        </p:grpSpPr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5A294764-75E2-B74A-B060-CF9EA639F6E6}"/>
                </a:ext>
              </a:extLst>
            </p:cNvPr>
            <p:cNvSpPr txBox="1"/>
            <p:nvPr/>
          </p:nvSpPr>
          <p:spPr>
            <a:xfrm>
              <a:off x="3647914" y="3112734"/>
              <a:ext cx="3059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4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學校經費申請表</a:t>
              </a:r>
              <a:endParaRPr kumimoji="1" lang="zh-TW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F84EFABD-4449-FB46-8F3A-6C9152D12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31260" y="3203866"/>
              <a:ext cx="292100" cy="279400"/>
            </a:xfrm>
            <a:prstGeom prst="rect">
              <a:avLst/>
            </a:prstGeom>
          </p:spPr>
        </p:pic>
      </p:grpSp>
      <p:sp>
        <p:nvSpPr>
          <p:cNvPr id="14" name="燕尾形向右箭號 13">
            <a:extLst>
              <a:ext uri="{FF2B5EF4-FFF2-40B4-BE49-F238E27FC236}">
                <a16:creationId xmlns:a16="http://schemas.microsoft.com/office/drawing/2014/main" id="{80466E77-FE46-D941-8DDF-C262DF8D075A}"/>
              </a:ext>
            </a:extLst>
          </p:cNvPr>
          <p:cNvSpPr/>
          <p:nvPr/>
        </p:nvSpPr>
        <p:spPr>
          <a:xfrm flipH="1">
            <a:off x="5445324" y="2376578"/>
            <a:ext cx="1383257" cy="233205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80681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24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graphicFrame>
        <p:nvGraphicFramePr>
          <p:cNvPr id="7" name="資料庫圖表 6"/>
          <p:cNvGraphicFramePr/>
          <p:nvPr>
            <p:extLst/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5C805023-BC1B-FD45-8E36-1B639EED0CDF}"/>
              </a:ext>
            </a:extLst>
          </p:cNvPr>
          <p:cNvGrpSpPr/>
          <p:nvPr/>
        </p:nvGrpSpPr>
        <p:grpSpPr>
          <a:xfrm>
            <a:off x="3225731" y="2151380"/>
            <a:ext cx="8357210" cy="981307"/>
            <a:chOff x="3007347" y="2139410"/>
            <a:chExt cx="8357210" cy="981307"/>
          </a:xfrm>
        </p:grpSpPr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7B2BBE66-08F5-CC4E-99B7-3352A2D3A3B6}"/>
                </a:ext>
              </a:extLst>
            </p:cNvPr>
            <p:cNvSpPr txBox="1"/>
            <p:nvPr/>
          </p:nvSpPr>
          <p:spPr>
            <a:xfrm>
              <a:off x="4152246" y="2139410"/>
              <a:ext cx="7212311" cy="49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附件</a:t>
              </a:r>
              <a:r>
                <a:rPr kumimoji="1" lang="en-US" altLang="zh-TW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1-</a:t>
              </a: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教育部國民及學前教育署補</a:t>
              </a:r>
              <a:r>
                <a:rPr kumimoji="1" lang="en-US" altLang="zh-TW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(</a:t>
              </a: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捐</a:t>
              </a:r>
              <a:r>
                <a:rPr kumimoji="1" lang="en-US" altLang="zh-TW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)</a:t>
              </a: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助計畫</a:t>
              </a:r>
              <a:r>
                <a:rPr kumimoji="1" lang="zh-TW" altLang="en-US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項目經費表</a:t>
              </a:r>
            </a:p>
          </p:txBody>
        </p: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FDCD49CC-1777-FF4F-8192-C8232A4AAC43}"/>
                </a:ext>
              </a:extLst>
            </p:cNvPr>
            <p:cNvGrpSpPr/>
            <p:nvPr/>
          </p:nvGrpSpPr>
          <p:grpSpPr>
            <a:xfrm>
              <a:off x="3007347" y="2166610"/>
              <a:ext cx="1048998" cy="954107"/>
              <a:chOff x="3007347" y="2166610"/>
              <a:chExt cx="1048998" cy="95410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DCF2E14-0397-D847-954A-65F5BE5C075C}"/>
                  </a:ext>
                </a:extLst>
              </p:cNvPr>
              <p:cNvSpPr/>
              <p:nvPr/>
            </p:nvSpPr>
            <p:spPr>
              <a:xfrm>
                <a:off x="3007347" y="2166610"/>
                <a:ext cx="90281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zh-TW" altLang="en-US" sz="2800" b="1" dirty="0"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表單</a:t>
                </a:r>
                <a:endParaRPr kumimoji="1" lang="en-US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r>
                  <a:rPr kumimoji="1" lang="zh-TW" altLang="en-US" sz="2800" b="1" dirty="0"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更新</a:t>
                </a:r>
                <a:endParaRPr kumimoji="1" lang="en-US" altLang="zh-TW" sz="2800" dirty="0"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106D88FB-DF49-5548-93D2-85D58CD7D763}"/>
                  </a:ext>
                </a:extLst>
              </p:cNvPr>
              <p:cNvCxnSpPr/>
              <p:nvPr/>
            </p:nvCxnSpPr>
            <p:spPr>
              <a:xfrm>
                <a:off x="4056345" y="2311723"/>
                <a:ext cx="0" cy="66388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6" name="圖片 35" descr="一張含有 物件, 算盤 的圖片&#10;&#10;自動產生的描述">
            <a:extLst>
              <a:ext uri="{FF2B5EF4-FFF2-40B4-BE49-F238E27FC236}">
                <a16:creationId xmlns:a16="http://schemas.microsoft.com/office/drawing/2014/main" id="{CE3B4BF5-1572-184C-A909-38CB8018C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2869" y="793860"/>
            <a:ext cx="881862" cy="881862"/>
          </a:xfrm>
          <a:prstGeom prst="rect">
            <a:avLst/>
          </a:prstGeom>
        </p:spPr>
      </p:pic>
      <p:sp>
        <p:nvSpPr>
          <p:cNvPr id="37" name="向右箭號 36">
            <a:extLst>
              <a:ext uri="{FF2B5EF4-FFF2-40B4-BE49-F238E27FC236}">
                <a16:creationId xmlns:a16="http://schemas.microsoft.com/office/drawing/2014/main" id="{7243A220-73CC-934A-B14C-A7C87F7F13FD}"/>
              </a:ext>
            </a:extLst>
          </p:cNvPr>
          <p:cNvSpPr/>
          <p:nvPr/>
        </p:nvSpPr>
        <p:spPr>
          <a:xfrm rot="16200000" flipV="1">
            <a:off x="10964417" y="3629155"/>
            <a:ext cx="3344608" cy="195645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F09C8545-CFEF-7541-A2AF-86A6E85D0F40}"/>
              </a:ext>
            </a:extLst>
          </p:cNvPr>
          <p:cNvGrpSpPr/>
          <p:nvPr/>
        </p:nvGrpSpPr>
        <p:grpSpPr>
          <a:xfrm>
            <a:off x="2807395" y="735916"/>
            <a:ext cx="4884265" cy="943732"/>
            <a:chOff x="2632887" y="1252603"/>
            <a:chExt cx="2986614" cy="943732"/>
          </a:xfrm>
        </p:grpSpPr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BBB9F22-0788-8144-ABE3-41691456F239}"/>
                </a:ext>
              </a:extLst>
            </p:cNvPr>
            <p:cNvSpPr txBox="1"/>
            <p:nvPr/>
          </p:nvSpPr>
          <p:spPr>
            <a:xfrm>
              <a:off x="2632887" y="1252603"/>
              <a:ext cx="29866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4800" dirty="0">
                  <a:solidFill>
                    <a:srgbClr val="0070C0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rPr>
                <a:t>經費編列注意</a:t>
              </a:r>
            </a:p>
          </p:txBody>
        </p:sp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A9593DBB-794F-E541-AFA0-F94B5CF813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2887" y="2196335"/>
              <a:ext cx="235047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50B56276-09F2-DD4D-9CD8-D3BC6787FBB7}"/>
              </a:ext>
            </a:extLst>
          </p:cNvPr>
          <p:cNvGrpSpPr/>
          <p:nvPr/>
        </p:nvGrpSpPr>
        <p:grpSpPr>
          <a:xfrm>
            <a:off x="3223513" y="3669572"/>
            <a:ext cx="7291186" cy="1227811"/>
            <a:chOff x="3677136" y="3399350"/>
            <a:chExt cx="7291186" cy="1227811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3BA11EC9-9691-3A46-BA8F-86E0FB356C1E}"/>
                </a:ext>
              </a:extLst>
            </p:cNvPr>
            <p:cNvGrpSpPr/>
            <p:nvPr/>
          </p:nvGrpSpPr>
          <p:grpSpPr>
            <a:xfrm>
              <a:off x="3677136" y="3399350"/>
              <a:ext cx="7291186" cy="1039849"/>
              <a:chOff x="3026594" y="3323285"/>
              <a:chExt cx="7291186" cy="1039849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DEC3C0A-B140-4E41-9898-4CFD534E86E2}"/>
                  </a:ext>
                </a:extLst>
              </p:cNvPr>
              <p:cNvSpPr/>
              <p:nvPr/>
            </p:nvSpPr>
            <p:spPr>
              <a:xfrm>
                <a:off x="4221780" y="3323285"/>
                <a:ext cx="6096000" cy="49744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zh-TW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附件</a:t>
                </a:r>
                <a:r>
                  <a:rPr kumimoji="1" lang="en-US" altLang="zh-TW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2-</a:t>
                </a:r>
                <a:r>
                  <a:rPr kumimoji="1" lang="zh-TW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教育部補</a:t>
                </a:r>
                <a:r>
                  <a:rPr kumimoji="1" lang="en-US" altLang="zh-TW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(</a:t>
                </a:r>
                <a:r>
                  <a:rPr kumimoji="1" lang="zh-TW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捐</a:t>
                </a:r>
                <a:r>
                  <a:rPr kumimoji="1" lang="en-US" altLang="zh-TW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)</a:t>
                </a:r>
                <a:r>
                  <a:rPr kumimoji="1" lang="zh-TW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助及委辦計畫</a:t>
                </a:r>
                <a:r>
                  <a:rPr kumimoji="1" lang="zh-TW" altLang="en-US" sz="2000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經費編列基準表</a:t>
                </a:r>
              </a:p>
            </p:txBody>
          </p:sp>
          <p:grpSp>
            <p:nvGrpSpPr>
              <p:cNvPr id="38" name="群組 37">
                <a:extLst>
                  <a:ext uri="{FF2B5EF4-FFF2-40B4-BE49-F238E27FC236}">
                    <a16:creationId xmlns:a16="http://schemas.microsoft.com/office/drawing/2014/main" id="{9C9E6C33-4714-2A48-BACA-8D6BFFBEE239}"/>
                  </a:ext>
                </a:extLst>
              </p:cNvPr>
              <p:cNvGrpSpPr/>
              <p:nvPr/>
            </p:nvGrpSpPr>
            <p:grpSpPr>
              <a:xfrm>
                <a:off x="3026594" y="3409027"/>
                <a:ext cx="1048998" cy="954107"/>
                <a:chOff x="3007347" y="2166610"/>
                <a:chExt cx="1048998" cy="954107"/>
              </a:xfrm>
            </p:grpSpPr>
            <p:sp>
              <p:nvSpPr>
                <p:cNvPr id="39" name="矩形 38">
                  <a:extLst>
                    <a:ext uri="{FF2B5EF4-FFF2-40B4-BE49-F238E27FC236}">
                      <a16:creationId xmlns:a16="http://schemas.microsoft.com/office/drawing/2014/main" id="{E21EA72E-DC4E-1A4E-B02F-6E0912E0D495}"/>
                    </a:ext>
                  </a:extLst>
                </p:cNvPr>
                <p:cNvSpPr/>
                <p:nvPr/>
              </p:nvSpPr>
              <p:spPr>
                <a:xfrm>
                  <a:off x="3007347" y="2166610"/>
                  <a:ext cx="902811" cy="9541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kumimoji="1" lang="zh-TW" altLang="en-US" sz="2800" b="1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參考</a:t>
                  </a:r>
                  <a:endParaRPr kumimoji="1" lang="en-US" altLang="zh-TW" sz="2800" b="1" dirty="0">
                    <a:latin typeface="Microsoft JhengHei" panose="020B0604030504040204" pitchFamily="34" charset="-120"/>
                    <a:ea typeface="Microsoft JhengHei" panose="020B0604030504040204" pitchFamily="34" charset="-120"/>
                  </a:endParaRPr>
                </a:p>
                <a:p>
                  <a:r>
                    <a:rPr kumimoji="1" lang="zh-TW" altLang="en-US" sz="2800" b="1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法規</a:t>
                  </a:r>
                  <a:endParaRPr kumimoji="1" lang="en-US" altLang="zh-TW" sz="2800" dirty="0">
                    <a:latin typeface="Microsoft JhengHei" panose="020B0604030504040204" pitchFamily="34" charset="-120"/>
                    <a:ea typeface="Microsoft JhengHei" panose="020B0604030504040204" pitchFamily="34" charset="-120"/>
                  </a:endParaRPr>
                </a:p>
              </p:txBody>
            </p:sp>
            <p:cxnSp>
              <p:nvCxnSpPr>
                <p:cNvPr id="40" name="直線接點 39">
                  <a:extLst>
                    <a:ext uri="{FF2B5EF4-FFF2-40B4-BE49-F238E27FC236}">
                      <a16:creationId xmlns:a16="http://schemas.microsoft.com/office/drawing/2014/main" id="{B64012F4-B362-4240-9937-123A91A5BD8F}"/>
                    </a:ext>
                  </a:extLst>
                </p:cNvPr>
                <p:cNvCxnSpPr/>
                <p:nvPr/>
              </p:nvCxnSpPr>
              <p:spPr>
                <a:xfrm>
                  <a:off x="4056345" y="2311723"/>
                  <a:ext cx="0" cy="663880"/>
                </a:xfrm>
                <a:prstGeom prst="line">
                  <a:avLst/>
                </a:prstGeom>
                <a:ln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ADA0EC0F-3B86-184E-BC58-EA9FB65200AE}"/>
                </a:ext>
              </a:extLst>
            </p:cNvPr>
            <p:cNvSpPr/>
            <p:nvPr/>
          </p:nvSpPr>
          <p:spPr>
            <a:xfrm>
              <a:off x="4872322" y="3919275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附件</a:t>
              </a:r>
              <a:r>
                <a:rPr kumimoji="1" lang="en-US" altLang="zh-TW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3-</a:t>
              </a: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十二年國民基本教育課程綱要前導學校暨機構  </a:t>
              </a:r>
              <a:endParaRPr kumimoji="1"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           </a:t>
              </a:r>
              <a:r>
                <a:rPr kumimoji="1" lang="zh-TW" altLang="en-US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作業要點</a:t>
              </a:r>
            </a:p>
          </p:txBody>
        </p:sp>
      </p:grp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105E1A4F-F377-6E4E-B7FD-43D39A047C65}"/>
              </a:ext>
            </a:extLst>
          </p:cNvPr>
          <p:cNvSpPr txBox="1"/>
          <p:nvPr/>
        </p:nvSpPr>
        <p:spPr>
          <a:xfrm>
            <a:off x="4370630" y="2585272"/>
            <a:ext cx="7212311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確認正確表單後再公告</a:t>
            </a:r>
            <a:endParaRPr kumimoji="1" lang="zh-TW" altLang="en-US" sz="2000" b="1" dirty="0">
              <a:solidFill>
                <a:schemeClr val="accent3">
                  <a:lumMod val="60000"/>
                  <a:lumOff val="4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6476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25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graphicFrame>
        <p:nvGraphicFramePr>
          <p:cNvPr id="7" name="資料庫圖表 6"/>
          <p:cNvGraphicFramePr/>
          <p:nvPr>
            <p:extLst/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圖片 35" descr="一張含有 物件, 算盤 的圖片&#10;&#10;自動產生的描述">
            <a:extLst>
              <a:ext uri="{FF2B5EF4-FFF2-40B4-BE49-F238E27FC236}">
                <a16:creationId xmlns:a16="http://schemas.microsoft.com/office/drawing/2014/main" id="{CE3B4BF5-1572-184C-A909-38CB8018C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2869" y="793860"/>
            <a:ext cx="881862" cy="881862"/>
          </a:xfrm>
          <a:prstGeom prst="rect">
            <a:avLst/>
          </a:prstGeom>
        </p:spPr>
      </p:pic>
      <p:sp>
        <p:nvSpPr>
          <p:cNvPr id="37" name="向右箭號 36">
            <a:extLst>
              <a:ext uri="{FF2B5EF4-FFF2-40B4-BE49-F238E27FC236}">
                <a16:creationId xmlns:a16="http://schemas.microsoft.com/office/drawing/2014/main" id="{7243A220-73CC-934A-B14C-A7C87F7F13FD}"/>
              </a:ext>
            </a:extLst>
          </p:cNvPr>
          <p:cNvSpPr/>
          <p:nvPr/>
        </p:nvSpPr>
        <p:spPr>
          <a:xfrm rot="16200000" flipV="1">
            <a:off x="10964417" y="3629155"/>
            <a:ext cx="3344608" cy="195645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F09C8545-CFEF-7541-A2AF-86A6E85D0F40}"/>
              </a:ext>
            </a:extLst>
          </p:cNvPr>
          <p:cNvGrpSpPr/>
          <p:nvPr/>
        </p:nvGrpSpPr>
        <p:grpSpPr>
          <a:xfrm>
            <a:off x="2807395" y="735916"/>
            <a:ext cx="4884265" cy="943732"/>
            <a:chOff x="2632887" y="1252603"/>
            <a:chExt cx="2986614" cy="943732"/>
          </a:xfrm>
        </p:grpSpPr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BBB9F22-0788-8144-ABE3-41691456F239}"/>
                </a:ext>
              </a:extLst>
            </p:cNvPr>
            <p:cNvSpPr txBox="1"/>
            <p:nvPr/>
          </p:nvSpPr>
          <p:spPr>
            <a:xfrm>
              <a:off x="2632887" y="1252603"/>
              <a:ext cx="29866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4800" dirty="0">
                  <a:solidFill>
                    <a:srgbClr val="0070C0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rPr>
                <a:t>經費編列注意</a:t>
              </a:r>
            </a:p>
          </p:txBody>
        </p:sp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A9593DBB-794F-E541-AFA0-F94B5CF813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2887" y="2196335"/>
              <a:ext cx="235047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926AD96F-280E-D444-8C67-397EABA89DED}"/>
              </a:ext>
            </a:extLst>
          </p:cNvPr>
          <p:cNvGrpSpPr/>
          <p:nvPr/>
        </p:nvGrpSpPr>
        <p:grpSpPr>
          <a:xfrm>
            <a:off x="3131523" y="1999068"/>
            <a:ext cx="8442399" cy="1420774"/>
            <a:chOff x="3007347" y="2083805"/>
            <a:chExt cx="8442399" cy="1420774"/>
          </a:xfrm>
        </p:grpSpPr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8417C7D5-D819-BB44-98D4-20DC805320D5}"/>
                </a:ext>
              </a:extLst>
            </p:cNvPr>
            <p:cNvSpPr txBox="1"/>
            <p:nvPr/>
          </p:nvSpPr>
          <p:spPr>
            <a:xfrm>
              <a:off x="4237435" y="2083805"/>
              <a:ext cx="7212311" cy="1420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000" b="1" dirty="0">
                  <a:solidFill>
                    <a:schemeClr val="bg1"/>
                  </a:solidFill>
                  <a:highlight>
                    <a:srgbClr val="00008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註明內外聘和授課對象</a:t>
              </a:r>
              <a:endParaRPr lang="en-US" altLang="zh-TW" sz="2000" b="1" dirty="0">
                <a:solidFill>
                  <a:schemeClr val="bg1"/>
                </a:solidFill>
                <a:highlight>
                  <a:srgbClr val="00008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詳列單價、數量。</a:t>
              </a:r>
              <a:endPara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講座和助教分別編列。</a:t>
              </a:r>
            </a:p>
          </p:txBody>
        </p:sp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8B74B72C-8263-F04C-A7DA-FAE5C5191F63}"/>
                </a:ext>
              </a:extLst>
            </p:cNvPr>
            <p:cNvGrpSpPr/>
            <p:nvPr/>
          </p:nvGrpSpPr>
          <p:grpSpPr>
            <a:xfrm>
              <a:off x="3007347" y="2166610"/>
              <a:ext cx="1048998" cy="954107"/>
              <a:chOff x="3007347" y="2166610"/>
              <a:chExt cx="1048998" cy="954107"/>
            </a:xfrm>
          </p:grpSpPr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AAAFADDB-8B2D-DB43-B98B-53AE1C1CE628}"/>
                  </a:ext>
                </a:extLst>
              </p:cNvPr>
              <p:cNvSpPr/>
              <p:nvPr/>
            </p:nvSpPr>
            <p:spPr>
              <a:xfrm>
                <a:off x="3007347" y="2166610"/>
                <a:ext cx="90281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zh-TW" altLang="en-US" sz="2800" b="1" dirty="0"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鐘點</a:t>
                </a:r>
                <a:endParaRPr kumimoji="1" lang="en-US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r>
                  <a:rPr kumimoji="1" lang="zh-TW" altLang="en-US" sz="2800" b="1" dirty="0"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費</a:t>
                </a:r>
                <a:endParaRPr kumimoji="1" lang="en-US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cxnSp>
            <p:nvCxnSpPr>
              <p:cNvPr id="53" name="直線接點 52">
                <a:extLst>
                  <a:ext uri="{FF2B5EF4-FFF2-40B4-BE49-F238E27FC236}">
                    <a16:creationId xmlns:a16="http://schemas.microsoft.com/office/drawing/2014/main" id="{3692B38D-744A-254E-9C20-8B27D3A4DC79}"/>
                  </a:ext>
                </a:extLst>
              </p:cNvPr>
              <p:cNvCxnSpPr/>
              <p:nvPr/>
            </p:nvCxnSpPr>
            <p:spPr>
              <a:xfrm>
                <a:off x="4056345" y="2311723"/>
                <a:ext cx="0" cy="66388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4" name="圖片 53">
            <a:extLst>
              <a:ext uri="{FF2B5EF4-FFF2-40B4-BE49-F238E27FC236}">
                <a16:creationId xmlns:a16="http://schemas.microsoft.com/office/drawing/2014/main" id="{79863AF5-EC18-F043-BAC3-CD09DEA701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4102" y="3677049"/>
            <a:ext cx="7444669" cy="22954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5" name="文字方塊 54">
            <a:extLst>
              <a:ext uri="{FF2B5EF4-FFF2-40B4-BE49-F238E27FC236}">
                <a16:creationId xmlns:a16="http://schemas.microsoft.com/office/drawing/2014/main" id="{46763DAD-D6A9-7A4E-A35D-29777904DF86}"/>
              </a:ext>
            </a:extLst>
          </p:cNvPr>
          <p:cNvSpPr txBox="1"/>
          <p:nvPr/>
        </p:nvSpPr>
        <p:spPr>
          <a:xfrm>
            <a:off x="10042702" y="5515571"/>
            <a:ext cx="1570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(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對象：教師</a:t>
            </a:r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)</a:t>
            </a:r>
            <a:endParaRPr lang="zh-TW" altLang="en-US" sz="2000" b="1" dirty="0">
              <a:solidFill>
                <a:srgbClr val="0000FF"/>
              </a:solidFill>
              <a:latin typeface="微軟正黑體" panose="020B0604030504040204" pitchFamily="34" charset="-128"/>
              <a:ea typeface="微軟正黑體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8473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26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graphicFrame>
        <p:nvGraphicFramePr>
          <p:cNvPr id="7" name="資料庫圖表 6"/>
          <p:cNvGraphicFramePr/>
          <p:nvPr>
            <p:extLst/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圖片 35" descr="一張含有 物件, 算盤 的圖片&#10;&#10;自動產生的描述">
            <a:extLst>
              <a:ext uri="{FF2B5EF4-FFF2-40B4-BE49-F238E27FC236}">
                <a16:creationId xmlns:a16="http://schemas.microsoft.com/office/drawing/2014/main" id="{CE3B4BF5-1572-184C-A909-38CB8018C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2869" y="793860"/>
            <a:ext cx="881862" cy="881862"/>
          </a:xfrm>
          <a:prstGeom prst="rect">
            <a:avLst/>
          </a:prstGeom>
        </p:spPr>
      </p:pic>
      <p:sp>
        <p:nvSpPr>
          <p:cNvPr id="37" name="向右箭號 36">
            <a:extLst>
              <a:ext uri="{FF2B5EF4-FFF2-40B4-BE49-F238E27FC236}">
                <a16:creationId xmlns:a16="http://schemas.microsoft.com/office/drawing/2014/main" id="{7243A220-73CC-934A-B14C-A7C87F7F13FD}"/>
              </a:ext>
            </a:extLst>
          </p:cNvPr>
          <p:cNvSpPr/>
          <p:nvPr/>
        </p:nvSpPr>
        <p:spPr>
          <a:xfrm rot="16200000" flipV="1">
            <a:off x="10964417" y="3629155"/>
            <a:ext cx="3344608" cy="195645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F09C8545-CFEF-7541-A2AF-86A6E85D0F40}"/>
              </a:ext>
            </a:extLst>
          </p:cNvPr>
          <p:cNvGrpSpPr/>
          <p:nvPr/>
        </p:nvGrpSpPr>
        <p:grpSpPr>
          <a:xfrm>
            <a:off x="2807395" y="735916"/>
            <a:ext cx="4884265" cy="943732"/>
            <a:chOff x="2632887" y="1252603"/>
            <a:chExt cx="2986614" cy="943732"/>
          </a:xfrm>
        </p:grpSpPr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BBB9F22-0788-8144-ABE3-41691456F239}"/>
                </a:ext>
              </a:extLst>
            </p:cNvPr>
            <p:cNvSpPr txBox="1"/>
            <p:nvPr/>
          </p:nvSpPr>
          <p:spPr>
            <a:xfrm>
              <a:off x="2632887" y="1252603"/>
              <a:ext cx="29866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4800" dirty="0">
                  <a:solidFill>
                    <a:srgbClr val="0070C0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rPr>
                <a:t>經費編列注意</a:t>
              </a:r>
            </a:p>
          </p:txBody>
        </p:sp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A9593DBB-794F-E541-AFA0-F94B5CF813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2887" y="2196335"/>
              <a:ext cx="235047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圖片 22">
            <a:extLst>
              <a:ext uri="{FF2B5EF4-FFF2-40B4-BE49-F238E27FC236}">
                <a16:creationId xmlns:a16="http://schemas.microsoft.com/office/drawing/2014/main" id="{7150830A-0D7C-9649-928F-6826A9DC0C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3734" y="3462964"/>
            <a:ext cx="7185037" cy="2850263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6FA9AEF7-D9EF-3C42-AFAB-B2548C6D0DDD}"/>
              </a:ext>
            </a:extLst>
          </p:cNvPr>
          <p:cNvSpPr/>
          <p:nvPr/>
        </p:nvSpPr>
        <p:spPr>
          <a:xfrm>
            <a:off x="3781168" y="5328706"/>
            <a:ext cx="6310198" cy="3924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837E82A-38F6-EC45-813C-EA9958B2E132}"/>
              </a:ext>
            </a:extLst>
          </p:cNvPr>
          <p:cNvSpPr txBox="1"/>
          <p:nvPr/>
        </p:nvSpPr>
        <p:spPr>
          <a:xfrm>
            <a:off x="10458104" y="5048477"/>
            <a:ext cx="1336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要列單價、數量，不可用</a:t>
            </a:r>
            <a:r>
              <a:rPr lang="en-US" altLang="zh-TW" sz="2000" dirty="0">
                <a:solidFill>
                  <a:srgbClr val="0000FF"/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1</a:t>
            </a:r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式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9B9AFE1-48B2-B745-A308-1EA4428AC42D}"/>
              </a:ext>
            </a:extLst>
          </p:cNvPr>
          <p:cNvGrpSpPr/>
          <p:nvPr/>
        </p:nvGrpSpPr>
        <p:grpSpPr>
          <a:xfrm>
            <a:off x="3131523" y="1999068"/>
            <a:ext cx="8442399" cy="1420774"/>
            <a:chOff x="3007347" y="2083805"/>
            <a:chExt cx="8442399" cy="1420774"/>
          </a:xfrm>
        </p:grpSpPr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D3D8C9EC-77D5-7842-A44F-1AF3651F4541}"/>
                </a:ext>
              </a:extLst>
            </p:cNvPr>
            <p:cNvSpPr txBox="1"/>
            <p:nvPr/>
          </p:nvSpPr>
          <p:spPr>
            <a:xfrm>
              <a:off x="4237435" y="2083805"/>
              <a:ext cx="7212311" cy="1420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註明內外聘和授課對象</a:t>
              </a:r>
              <a:endPara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2000" b="1" dirty="0">
                  <a:solidFill>
                    <a:schemeClr val="bg1"/>
                  </a:solidFill>
                  <a:highlight>
                    <a:srgbClr val="00008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詳列單價、數量。</a:t>
              </a:r>
              <a:endParaRPr lang="en-US" altLang="zh-TW" sz="2000" b="1" dirty="0">
                <a:solidFill>
                  <a:schemeClr val="bg1"/>
                </a:solidFill>
                <a:highlight>
                  <a:srgbClr val="00008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講座和助教分別編列。</a:t>
              </a:r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7B93F8A3-67D5-884E-90FD-A48579E52C0A}"/>
                </a:ext>
              </a:extLst>
            </p:cNvPr>
            <p:cNvGrpSpPr/>
            <p:nvPr/>
          </p:nvGrpSpPr>
          <p:grpSpPr>
            <a:xfrm>
              <a:off x="3007347" y="2166610"/>
              <a:ext cx="1048998" cy="954107"/>
              <a:chOff x="3007347" y="2166610"/>
              <a:chExt cx="1048998" cy="954107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3F7AC87F-DF57-7A4D-A6A6-21E11846D207}"/>
                  </a:ext>
                </a:extLst>
              </p:cNvPr>
              <p:cNvSpPr/>
              <p:nvPr/>
            </p:nvSpPr>
            <p:spPr>
              <a:xfrm>
                <a:off x="3007347" y="2166610"/>
                <a:ext cx="90281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zh-TW" altLang="en-US" sz="2800" b="1" dirty="0"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鐘點</a:t>
                </a:r>
                <a:endParaRPr kumimoji="1" lang="en-US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r>
                  <a:rPr kumimoji="1" lang="zh-TW" altLang="en-US" sz="2800" b="1" dirty="0"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費</a:t>
                </a:r>
                <a:endParaRPr kumimoji="1" lang="en-US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38678CA9-C2EF-2546-B298-951B22287550}"/>
                  </a:ext>
                </a:extLst>
              </p:cNvPr>
              <p:cNvCxnSpPr/>
              <p:nvPr/>
            </p:nvCxnSpPr>
            <p:spPr>
              <a:xfrm>
                <a:off x="4056345" y="2311723"/>
                <a:ext cx="0" cy="66388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88170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27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graphicFrame>
        <p:nvGraphicFramePr>
          <p:cNvPr id="7" name="資料庫圖表 6"/>
          <p:cNvGraphicFramePr/>
          <p:nvPr>
            <p:extLst/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圖片 35" descr="一張含有 物件, 算盤 的圖片&#10;&#10;自動產生的描述">
            <a:extLst>
              <a:ext uri="{FF2B5EF4-FFF2-40B4-BE49-F238E27FC236}">
                <a16:creationId xmlns:a16="http://schemas.microsoft.com/office/drawing/2014/main" id="{CE3B4BF5-1572-184C-A909-38CB8018C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2869" y="793860"/>
            <a:ext cx="881862" cy="881862"/>
          </a:xfrm>
          <a:prstGeom prst="rect">
            <a:avLst/>
          </a:prstGeom>
        </p:spPr>
      </p:pic>
      <p:sp>
        <p:nvSpPr>
          <p:cNvPr id="37" name="向右箭號 36">
            <a:extLst>
              <a:ext uri="{FF2B5EF4-FFF2-40B4-BE49-F238E27FC236}">
                <a16:creationId xmlns:a16="http://schemas.microsoft.com/office/drawing/2014/main" id="{7243A220-73CC-934A-B14C-A7C87F7F13FD}"/>
              </a:ext>
            </a:extLst>
          </p:cNvPr>
          <p:cNvSpPr/>
          <p:nvPr/>
        </p:nvSpPr>
        <p:spPr>
          <a:xfrm rot="16200000" flipV="1">
            <a:off x="10964417" y="3629155"/>
            <a:ext cx="3344608" cy="195645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F09C8545-CFEF-7541-A2AF-86A6E85D0F40}"/>
              </a:ext>
            </a:extLst>
          </p:cNvPr>
          <p:cNvGrpSpPr/>
          <p:nvPr/>
        </p:nvGrpSpPr>
        <p:grpSpPr>
          <a:xfrm>
            <a:off x="2807395" y="735916"/>
            <a:ext cx="4884265" cy="943732"/>
            <a:chOff x="2632887" y="1252603"/>
            <a:chExt cx="2986614" cy="943732"/>
          </a:xfrm>
        </p:grpSpPr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BBB9F22-0788-8144-ABE3-41691456F239}"/>
                </a:ext>
              </a:extLst>
            </p:cNvPr>
            <p:cNvSpPr txBox="1"/>
            <p:nvPr/>
          </p:nvSpPr>
          <p:spPr>
            <a:xfrm>
              <a:off x="2632887" y="1252603"/>
              <a:ext cx="29866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4800" dirty="0">
                  <a:solidFill>
                    <a:srgbClr val="0070C0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rPr>
                <a:t>經費編列注意</a:t>
              </a:r>
            </a:p>
          </p:txBody>
        </p:sp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A9593DBB-794F-E541-AFA0-F94B5CF813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2887" y="2196335"/>
              <a:ext cx="235047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7B93F8A3-67D5-884E-90FD-A48579E52C0A}"/>
              </a:ext>
            </a:extLst>
          </p:cNvPr>
          <p:cNvGrpSpPr/>
          <p:nvPr/>
        </p:nvGrpSpPr>
        <p:grpSpPr>
          <a:xfrm>
            <a:off x="3187480" y="2094253"/>
            <a:ext cx="1405934" cy="954107"/>
            <a:chOff x="3007347" y="2166610"/>
            <a:chExt cx="1405934" cy="954107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F7AC87F-DF57-7A4D-A6A6-21E11846D207}"/>
                </a:ext>
              </a:extLst>
            </p:cNvPr>
            <p:cNvSpPr/>
            <p:nvPr/>
          </p:nvSpPr>
          <p:spPr>
            <a:xfrm>
              <a:off x="3007347" y="2166610"/>
              <a:ext cx="1261884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交通費</a:t>
              </a:r>
              <a:endParaRPr kumimoji="1"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kumimoji="1"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差旅費</a:t>
              </a:r>
              <a:endParaRPr kumimoji="1"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38678CA9-C2EF-2546-B298-951B222875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92505" y="2232988"/>
              <a:ext cx="20776" cy="82135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內容預留位置 2">
            <a:extLst>
              <a:ext uri="{FF2B5EF4-FFF2-40B4-BE49-F238E27FC236}">
                <a16:creationId xmlns:a16="http://schemas.microsoft.com/office/drawing/2014/main" id="{D811FB4F-B619-E840-A94C-1382EB8C2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0040" y="2291484"/>
            <a:ext cx="2210143" cy="424732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TW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註明  核實列支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6D6DC885-68DE-EF49-A469-EE80C32DE1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5447" y="4179240"/>
            <a:ext cx="8933378" cy="1476764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F2513425-2402-3444-BCE4-1C5A31028012}"/>
              </a:ext>
            </a:extLst>
          </p:cNvPr>
          <p:cNvSpPr/>
          <p:nvPr/>
        </p:nvSpPr>
        <p:spPr>
          <a:xfrm>
            <a:off x="8888017" y="4171183"/>
            <a:ext cx="1624084" cy="4409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3300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28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graphicFrame>
        <p:nvGraphicFramePr>
          <p:cNvPr id="7" name="資料庫圖表 6"/>
          <p:cNvGraphicFramePr/>
          <p:nvPr>
            <p:extLst/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圖片 35" descr="一張含有 物件, 算盤 的圖片&#10;&#10;自動產生的描述">
            <a:extLst>
              <a:ext uri="{FF2B5EF4-FFF2-40B4-BE49-F238E27FC236}">
                <a16:creationId xmlns:a16="http://schemas.microsoft.com/office/drawing/2014/main" id="{CE3B4BF5-1572-184C-A909-38CB8018C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2869" y="793860"/>
            <a:ext cx="881862" cy="881862"/>
          </a:xfrm>
          <a:prstGeom prst="rect">
            <a:avLst/>
          </a:prstGeom>
        </p:spPr>
      </p:pic>
      <p:sp>
        <p:nvSpPr>
          <p:cNvPr id="37" name="向右箭號 36">
            <a:extLst>
              <a:ext uri="{FF2B5EF4-FFF2-40B4-BE49-F238E27FC236}">
                <a16:creationId xmlns:a16="http://schemas.microsoft.com/office/drawing/2014/main" id="{7243A220-73CC-934A-B14C-A7C87F7F13FD}"/>
              </a:ext>
            </a:extLst>
          </p:cNvPr>
          <p:cNvSpPr/>
          <p:nvPr/>
        </p:nvSpPr>
        <p:spPr>
          <a:xfrm rot="16200000" flipV="1">
            <a:off x="10964417" y="3629155"/>
            <a:ext cx="3344608" cy="195645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F09C8545-CFEF-7541-A2AF-86A6E85D0F40}"/>
              </a:ext>
            </a:extLst>
          </p:cNvPr>
          <p:cNvGrpSpPr/>
          <p:nvPr/>
        </p:nvGrpSpPr>
        <p:grpSpPr>
          <a:xfrm>
            <a:off x="2807395" y="735916"/>
            <a:ext cx="4884265" cy="943732"/>
            <a:chOff x="2632887" y="1252603"/>
            <a:chExt cx="2986614" cy="943732"/>
          </a:xfrm>
        </p:grpSpPr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BBB9F22-0788-8144-ABE3-41691456F239}"/>
                </a:ext>
              </a:extLst>
            </p:cNvPr>
            <p:cNvSpPr txBox="1"/>
            <p:nvPr/>
          </p:nvSpPr>
          <p:spPr>
            <a:xfrm>
              <a:off x="2632887" y="1252603"/>
              <a:ext cx="29866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4800" dirty="0">
                  <a:solidFill>
                    <a:srgbClr val="0070C0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rPr>
                <a:t>經費編列注意</a:t>
              </a:r>
            </a:p>
          </p:txBody>
        </p:sp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A9593DBB-794F-E541-AFA0-F94B5CF813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2887" y="2196335"/>
              <a:ext cx="235047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7B93F8A3-67D5-884E-90FD-A48579E52C0A}"/>
              </a:ext>
            </a:extLst>
          </p:cNvPr>
          <p:cNvGrpSpPr/>
          <p:nvPr/>
        </p:nvGrpSpPr>
        <p:grpSpPr>
          <a:xfrm>
            <a:off x="3369715" y="2101644"/>
            <a:ext cx="1017572" cy="954107"/>
            <a:chOff x="3189582" y="2174001"/>
            <a:chExt cx="1017572" cy="954107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F7AC87F-DF57-7A4D-A6A6-21E11846D207}"/>
                </a:ext>
              </a:extLst>
            </p:cNvPr>
            <p:cNvSpPr/>
            <p:nvPr/>
          </p:nvSpPr>
          <p:spPr>
            <a:xfrm>
              <a:off x="3189582" y="2174001"/>
              <a:ext cx="90281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資本</a:t>
              </a:r>
              <a:endParaRPr kumimoji="1"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kumimoji="1"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門</a:t>
              </a:r>
              <a:endParaRPr kumimoji="1"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38678CA9-C2EF-2546-B298-951B22287550}"/>
                </a:ext>
              </a:extLst>
            </p:cNvPr>
            <p:cNvCxnSpPr>
              <a:cxnSpLocks/>
            </p:cNvCxnSpPr>
            <p:nvPr/>
          </p:nvCxnSpPr>
          <p:spPr>
            <a:xfrm>
              <a:off x="4207154" y="2293693"/>
              <a:ext cx="0" cy="714722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內容預留位置 2">
            <a:extLst>
              <a:ext uri="{FF2B5EF4-FFF2-40B4-BE49-F238E27FC236}">
                <a16:creationId xmlns:a16="http://schemas.microsoft.com/office/drawing/2014/main" id="{D811FB4F-B619-E840-A94C-1382EB8C2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440" y="2231603"/>
            <a:ext cx="3024674" cy="578492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資訊設備</a:t>
            </a:r>
            <a:r>
              <a:rPr lang="zh-TW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有編列上限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670A040F-70A3-8D42-8149-17615168BB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5362" y="3145105"/>
            <a:ext cx="6057091" cy="31218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4E7FEFD4-1831-7542-8C10-A62AAFEED311}"/>
              </a:ext>
            </a:extLst>
          </p:cNvPr>
          <p:cNvSpPr/>
          <p:nvPr/>
        </p:nvSpPr>
        <p:spPr>
          <a:xfrm>
            <a:off x="4704287" y="1772590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臺南市預算共同性費用編列基準</a:t>
            </a:r>
          </a:p>
        </p:txBody>
      </p:sp>
    </p:spTree>
    <p:extLst>
      <p:ext uri="{BB962C8B-B14F-4D97-AF65-F5344CB8AC3E}">
        <p14:creationId xmlns:p14="http://schemas.microsoft.com/office/powerpoint/2010/main" val="2303508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29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graphicFrame>
        <p:nvGraphicFramePr>
          <p:cNvPr id="7" name="資料庫圖表 6"/>
          <p:cNvGraphicFramePr/>
          <p:nvPr>
            <p:extLst/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圖片 35" descr="一張含有 物件, 算盤 的圖片&#10;&#10;自動產生的描述">
            <a:extLst>
              <a:ext uri="{FF2B5EF4-FFF2-40B4-BE49-F238E27FC236}">
                <a16:creationId xmlns:a16="http://schemas.microsoft.com/office/drawing/2014/main" id="{CE3B4BF5-1572-184C-A909-38CB8018C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2869" y="793860"/>
            <a:ext cx="881862" cy="881862"/>
          </a:xfrm>
          <a:prstGeom prst="rect">
            <a:avLst/>
          </a:prstGeom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F09C8545-CFEF-7541-A2AF-86A6E85D0F40}"/>
              </a:ext>
            </a:extLst>
          </p:cNvPr>
          <p:cNvGrpSpPr/>
          <p:nvPr/>
        </p:nvGrpSpPr>
        <p:grpSpPr>
          <a:xfrm>
            <a:off x="2807395" y="735916"/>
            <a:ext cx="4884265" cy="943732"/>
            <a:chOff x="2632887" y="1252603"/>
            <a:chExt cx="2986614" cy="943732"/>
          </a:xfrm>
        </p:grpSpPr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BBB9F22-0788-8144-ABE3-41691456F239}"/>
                </a:ext>
              </a:extLst>
            </p:cNvPr>
            <p:cNvSpPr txBox="1"/>
            <p:nvPr/>
          </p:nvSpPr>
          <p:spPr>
            <a:xfrm>
              <a:off x="2632887" y="1252603"/>
              <a:ext cx="29866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4800" dirty="0">
                  <a:solidFill>
                    <a:srgbClr val="0070C0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rPr>
                <a:t>經費編列注意</a:t>
              </a:r>
            </a:p>
          </p:txBody>
        </p:sp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A9593DBB-794F-E541-AFA0-F94B5CF813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2887" y="2196335"/>
              <a:ext cx="235047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7B93F8A3-67D5-884E-90FD-A48579E52C0A}"/>
              </a:ext>
            </a:extLst>
          </p:cNvPr>
          <p:cNvGrpSpPr/>
          <p:nvPr/>
        </p:nvGrpSpPr>
        <p:grpSpPr>
          <a:xfrm>
            <a:off x="3369715" y="2101644"/>
            <a:ext cx="1017572" cy="954107"/>
            <a:chOff x="3189582" y="2174001"/>
            <a:chExt cx="1017572" cy="954107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F7AC87F-DF57-7A4D-A6A6-21E11846D207}"/>
                </a:ext>
              </a:extLst>
            </p:cNvPr>
            <p:cNvSpPr/>
            <p:nvPr/>
          </p:nvSpPr>
          <p:spPr>
            <a:xfrm>
              <a:off x="3189582" y="2174001"/>
              <a:ext cx="90281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資本</a:t>
              </a:r>
              <a:endParaRPr kumimoji="1"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kumimoji="1"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門</a:t>
              </a:r>
              <a:endParaRPr kumimoji="1"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38678CA9-C2EF-2546-B298-951B22287550}"/>
                </a:ext>
              </a:extLst>
            </p:cNvPr>
            <p:cNvCxnSpPr>
              <a:cxnSpLocks/>
            </p:cNvCxnSpPr>
            <p:nvPr/>
          </p:nvCxnSpPr>
          <p:spPr>
            <a:xfrm>
              <a:off x="4207154" y="2293693"/>
              <a:ext cx="0" cy="714722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B2C53B03-E612-B043-A249-25F0959780C0}"/>
              </a:ext>
            </a:extLst>
          </p:cNvPr>
          <p:cNvSpPr/>
          <p:nvPr/>
        </p:nvSpPr>
        <p:spPr>
          <a:xfrm>
            <a:off x="4516321" y="2326423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勿填品牌名稱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0C86B15-3839-3340-B39B-9B079F2A8642}"/>
              </a:ext>
            </a:extLst>
          </p:cNvPr>
          <p:cNvSpPr txBox="1"/>
          <p:nvPr/>
        </p:nvSpPr>
        <p:spPr>
          <a:xfrm>
            <a:off x="8629503" y="2438851"/>
            <a:ext cx="2432499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dirty="0">
                <a:solidFill>
                  <a:srgbClr val="0000FF"/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Apple </a:t>
            </a:r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品牌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7FB968E5-E01B-3C40-A85C-FDB2AB7D74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8423" y="3101783"/>
            <a:ext cx="8829508" cy="3020301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38F2F398-437D-6640-9BA7-419E59B7B11E}"/>
              </a:ext>
            </a:extLst>
          </p:cNvPr>
          <p:cNvSpPr/>
          <p:nvPr/>
        </p:nvSpPr>
        <p:spPr>
          <a:xfrm>
            <a:off x="8672046" y="3106531"/>
            <a:ext cx="2347415" cy="6681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6247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群組 82"/>
          <p:cNvGrpSpPr/>
          <p:nvPr/>
        </p:nvGrpSpPr>
        <p:grpSpPr>
          <a:xfrm rot="16200000" flipV="1">
            <a:off x="4288726" y="-4287375"/>
            <a:ext cx="3614544" cy="12192001"/>
            <a:chOff x="9388203" y="-374965"/>
            <a:chExt cx="3261756" cy="6858000"/>
          </a:xfrm>
        </p:grpSpPr>
        <p:sp>
          <p:nvSpPr>
            <p:cNvPr id="79" name="矩形 78"/>
            <p:cNvSpPr/>
            <p:nvPr/>
          </p:nvSpPr>
          <p:spPr>
            <a:xfrm>
              <a:off x="10595528" y="-374965"/>
              <a:ext cx="2054431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TC Bold" pitchFamily="34" charset="-120"/>
                <a:ea typeface="Noto Sans TC Bold" pitchFamily="34" charset="-120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9918634" y="-374965"/>
              <a:ext cx="451263" cy="6858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矩形 80"/>
            <p:cNvSpPr/>
            <p:nvPr/>
          </p:nvSpPr>
          <p:spPr>
            <a:xfrm>
              <a:off x="9627689" y="-374965"/>
              <a:ext cx="112816" cy="6858000"/>
            </a:xfrm>
            <a:prstGeom prst="rect">
              <a:avLst/>
            </a:prstGeom>
            <a:solidFill>
              <a:schemeClr val="accent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矩形 81"/>
            <p:cNvSpPr/>
            <p:nvPr/>
          </p:nvSpPr>
          <p:spPr>
            <a:xfrm>
              <a:off x="9388203" y="-374965"/>
              <a:ext cx="56408" cy="6858000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6" name="文字方塊 85"/>
          <p:cNvSpPr txBox="1"/>
          <p:nvPr/>
        </p:nvSpPr>
        <p:spPr>
          <a:xfrm>
            <a:off x="3799264" y="685052"/>
            <a:ext cx="44165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chemeClr val="bg1"/>
                </a:solidFill>
                <a:latin typeface="DFLiHei-Bd" panose="020B0709000000000000" pitchFamily="49" charset="-120"/>
                <a:ea typeface="DFLiHei-Bd" panose="020B0709000000000000" pitchFamily="49" charset="-120"/>
              </a:rPr>
              <a:t>說明會大綱</a:t>
            </a: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7B05CFEE-566A-714C-BF30-F8E68F7AB59B}"/>
              </a:ext>
            </a:extLst>
          </p:cNvPr>
          <p:cNvGrpSpPr/>
          <p:nvPr/>
        </p:nvGrpSpPr>
        <p:grpSpPr>
          <a:xfrm>
            <a:off x="10739" y="3435180"/>
            <a:ext cx="5837099" cy="1794980"/>
            <a:chOff x="903230" y="5497516"/>
            <a:chExt cx="5119200" cy="1491293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20FEA1AD-0EE2-3549-A338-F1E3E1333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814" y="5723100"/>
              <a:ext cx="4566032" cy="949168"/>
            </a:xfrm>
            <a:custGeom>
              <a:avLst/>
              <a:gdLst>
                <a:gd name="T0" fmla="*/ 2907 w 3244"/>
                <a:gd name="T1" fmla="*/ 674 h 674"/>
                <a:gd name="T2" fmla="*/ 3244 w 3244"/>
                <a:gd name="T3" fmla="*/ 337 h 674"/>
                <a:gd name="T4" fmla="*/ 2907 w 3244"/>
                <a:gd name="T5" fmla="*/ 0 h 674"/>
                <a:gd name="T6" fmla="*/ 337 w 3244"/>
                <a:gd name="T7" fmla="*/ 0 h 674"/>
                <a:gd name="T8" fmla="*/ 0 w 3244"/>
                <a:gd name="T9" fmla="*/ 337 h 674"/>
                <a:gd name="T10" fmla="*/ 337 w 3244"/>
                <a:gd name="T11" fmla="*/ 674 h 674"/>
                <a:gd name="T12" fmla="*/ 2907 w 3244"/>
                <a:gd name="T13" fmla="*/ 674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44" h="674">
                  <a:moveTo>
                    <a:pt x="2907" y="674"/>
                  </a:moveTo>
                  <a:cubicBezTo>
                    <a:pt x="3093" y="674"/>
                    <a:pt x="3244" y="523"/>
                    <a:pt x="3244" y="337"/>
                  </a:cubicBezTo>
                  <a:cubicBezTo>
                    <a:pt x="3244" y="151"/>
                    <a:pt x="3093" y="0"/>
                    <a:pt x="2907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151" y="0"/>
                    <a:pt x="0" y="151"/>
                    <a:pt x="0" y="337"/>
                  </a:cubicBezTo>
                  <a:cubicBezTo>
                    <a:pt x="0" y="523"/>
                    <a:pt x="151" y="674"/>
                    <a:pt x="337" y="674"/>
                  </a:cubicBezTo>
                  <a:lnTo>
                    <a:pt x="2907" y="674"/>
                  </a:lnTo>
                  <a:close/>
                </a:path>
              </a:pathLst>
            </a:custGeom>
            <a:solidFill>
              <a:srgbClr val="8F7E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D4E08DF8-DB8A-4E41-AD67-178ACFFA9250}"/>
                </a:ext>
              </a:extLst>
            </p:cNvPr>
            <p:cNvGrpSpPr/>
            <p:nvPr/>
          </p:nvGrpSpPr>
          <p:grpSpPr>
            <a:xfrm>
              <a:off x="903230" y="5497516"/>
              <a:ext cx="5119200" cy="1491293"/>
              <a:chOff x="1962360" y="1178239"/>
              <a:chExt cx="5119200" cy="1491293"/>
            </a:xfrm>
          </p:grpSpPr>
          <p:pic>
            <p:nvPicPr>
              <p:cNvPr id="75" name="图片 51">
                <a:extLst>
                  <a:ext uri="{FF2B5EF4-FFF2-40B4-BE49-F238E27FC236}">
                    <a16:creationId xmlns:a16="http://schemas.microsoft.com/office/drawing/2014/main" id="{4D1906BD-489F-0849-8B08-3F24107E8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2360" y="1178239"/>
                <a:ext cx="5119200" cy="1491293"/>
              </a:xfrm>
              <a:prstGeom prst="rect">
                <a:avLst/>
              </a:prstGeom>
            </p:spPr>
          </p:pic>
          <p:grpSp>
            <p:nvGrpSpPr>
              <p:cNvPr id="91" name="组合 40">
                <a:extLst>
                  <a:ext uri="{FF2B5EF4-FFF2-40B4-BE49-F238E27FC236}">
                    <a16:creationId xmlns:a16="http://schemas.microsoft.com/office/drawing/2014/main" id="{2078DF8A-9C94-CD4D-87AC-8605A01FCCF5}"/>
                  </a:ext>
                </a:extLst>
              </p:cNvPr>
              <p:cNvGrpSpPr/>
              <p:nvPr/>
            </p:nvGrpSpPr>
            <p:grpSpPr>
              <a:xfrm>
                <a:off x="2415656" y="1605403"/>
                <a:ext cx="608012" cy="365125"/>
                <a:chOff x="4370388" y="1439863"/>
                <a:chExt cx="608012" cy="365125"/>
              </a:xfrm>
            </p:grpSpPr>
            <p:sp>
              <p:nvSpPr>
                <p:cNvPr id="92" name="Freeform 25">
                  <a:extLst>
                    <a:ext uri="{FF2B5EF4-FFF2-40B4-BE49-F238E27FC236}">
                      <a16:creationId xmlns:a16="http://schemas.microsoft.com/office/drawing/2014/main" id="{03E32777-1E97-F640-B496-26C9740F7BF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05338" y="1439863"/>
                  <a:ext cx="373062" cy="365125"/>
                </a:xfrm>
                <a:custGeom>
                  <a:avLst/>
                  <a:gdLst>
                    <a:gd name="T0" fmla="*/ 117 w 117"/>
                    <a:gd name="T1" fmla="*/ 58 h 116"/>
                    <a:gd name="T2" fmla="*/ 101 w 117"/>
                    <a:gd name="T3" fmla="*/ 51 h 116"/>
                    <a:gd name="T4" fmla="*/ 106 w 117"/>
                    <a:gd name="T5" fmla="*/ 39 h 116"/>
                    <a:gd name="T6" fmla="*/ 99 w 117"/>
                    <a:gd name="T7" fmla="*/ 26 h 116"/>
                    <a:gd name="T8" fmla="*/ 86 w 117"/>
                    <a:gd name="T9" fmla="*/ 24 h 116"/>
                    <a:gd name="T10" fmla="*/ 87 w 117"/>
                    <a:gd name="T11" fmla="*/ 7 h 116"/>
                    <a:gd name="T12" fmla="*/ 74 w 117"/>
                    <a:gd name="T13" fmla="*/ 17 h 116"/>
                    <a:gd name="T14" fmla="*/ 65 w 117"/>
                    <a:gd name="T15" fmla="*/ 7 h 116"/>
                    <a:gd name="T16" fmla="*/ 51 w 117"/>
                    <a:gd name="T17" fmla="*/ 7 h 116"/>
                    <a:gd name="T18" fmla="*/ 43 w 117"/>
                    <a:gd name="T19" fmla="*/ 17 h 116"/>
                    <a:gd name="T20" fmla="*/ 29 w 117"/>
                    <a:gd name="T21" fmla="*/ 7 h 116"/>
                    <a:gd name="T22" fmla="*/ 30 w 117"/>
                    <a:gd name="T23" fmla="*/ 24 h 116"/>
                    <a:gd name="T24" fmla="*/ 18 w 117"/>
                    <a:gd name="T25" fmla="*/ 26 h 116"/>
                    <a:gd name="T26" fmla="*/ 10 w 117"/>
                    <a:gd name="T27" fmla="*/ 39 h 116"/>
                    <a:gd name="T28" fmla="*/ 15 w 117"/>
                    <a:gd name="T29" fmla="*/ 51 h 116"/>
                    <a:gd name="T30" fmla="*/ 0 w 117"/>
                    <a:gd name="T31" fmla="*/ 58 h 116"/>
                    <a:gd name="T32" fmla="*/ 15 w 117"/>
                    <a:gd name="T33" fmla="*/ 65 h 116"/>
                    <a:gd name="T34" fmla="*/ 10 w 117"/>
                    <a:gd name="T35" fmla="*/ 77 h 116"/>
                    <a:gd name="T36" fmla="*/ 18 w 117"/>
                    <a:gd name="T37" fmla="*/ 90 h 116"/>
                    <a:gd name="T38" fmla="*/ 30 w 117"/>
                    <a:gd name="T39" fmla="*/ 92 h 116"/>
                    <a:gd name="T40" fmla="*/ 29 w 117"/>
                    <a:gd name="T41" fmla="*/ 108 h 116"/>
                    <a:gd name="T42" fmla="*/ 43 w 117"/>
                    <a:gd name="T43" fmla="*/ 99 h 116"/>
                    <a:gd name="T44" fmla="*/ 51 w 117"/>
                    <a:gd name="T45" fmla="*/ 109 h 116"/>
                    <a:gd name="T46" fmla="*/ 65 w 117"/>
                    <a:gd name="T47" fmla="*/ 109 h 116"/>
                    <a:gd name="T48" fmla="*/ 74 w 117"/>
                    <a:gd name="T49" fmla="*/ 99 h 116"/>
                    <a:gd name="T50" fmla="*/ 87 w 117"/>
                    <a:gd name="T51" fmla="*/ 108 h 116"/>
                    <a:gd name="T52" fmla="*/ 86 w 117"/>
                    <a:gd name="T53" fmla="*/ 92 h 116"/>
                    <a:gd name="T54" fmla="*/ 99 w 117"/>
                    <a:gd name="T55" fmla="*/ 90 h 116"/>
                    <a:gd name="T56" fmla="*/ 106 w 117"/>
                    <a:gd name="T57" fmla="*/ 77 h 116"/>
                    <a:gd name="T58" fmla="*/ 101 w 117"/>
                    <a:gd name="T59" fmla="*/ 65 h 116"/>
                    <a:gd name="T60" fmla="*/ 58 w 117"/>
                    <a:gd name="T61" fmla="*/ 94 h 116"/>
                    <a:gd name="T62" fmla="*/ 58 w 117"/>
                    <a:gd name="T63" fmla="*/ 21 h 116"/>
                    <a:gd name="T64" fmla="*/ 58 w 117"/>
                    <a:gd name="T65" fmla="*/ 94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7" h="116">
                      <a:moveTo>
                        <a:pt x="109" y="65"/>
                      </a:moveTo>
                      <a:cubicBezTo>
                        <a:pt x="113" y="65"/>
                        <a:pt x="117" y="62"/>
                        <a:pt x="117" y="58"/>
                      </a:cubicBezTo>
                      <a:cubicBezTo>
                        <a:pt x="117" y="54"/>
                        <a:pt x="113" y="51"/>
                        <a:pt x="109" y="51"/>
                      </a:cubicBezTo>
                      <a:cubicBezTo>
                        <a:pt x="101" y="51"/>
                        <a:pt x="101" y="51"/>
                        <a:pt x="101" y="51"/>
                      </a:cubicBezTo>
                      <a:cubicBezTo>
                        <a:pt x="101" y="48"/>
                        <a:pt x="100" y="45"/>
                        <a:pt x="99" y="43"/>
                      </a:cubicBezTo>
                      <a:cubicBezTo>
                        <a:pt x="106" y="39"/>
                        <a:pt x="106" y="39"/>
                        <a:pt x="106" y="39"/>
                      </a:cubicBezTo>
                      <a:cubicBezTo>
                        <a:pt x="110" y="37"/>
                        <a:pt x="111" y="32"/>
                        <a:pt x="109" y="29"/>
                      </a:cubicBezTo>
                      <a:cubicBezTo>
                        <a:pt x="107" y="25"/>
                        <a:pt x="102" y="24"/>
                        <a:pt x="99" y="26"/>
                      </a:cubicBezTo>
                      <a:cubicBezTo>
                        <a:pt x="92" y="30"/>
                        <a:pt x="92" y="30"/>
                        <a:pt x="92" y="30"/>
                      </a:cubicBezTo>
                      <a:cubicBezTo>
                        <a:pt x="90" y="28"/>
                        <a:pt x="88" y="26"/>
                        <a:pt x="86" y="24"/>
                      </a:cubicBezTo>
                      <a:cubicBezTo>
                        <a:pt x="90" y="17"/>
                        <a:pt x="90" y="17"/>
                        <a:pt x="90" y="17"/>
                      </a:cubicBezTo>
                      <a:cubicBezTo>
                        <a:pt x="92" y="14"/>
                        <a:pt x="91" y="9"/>
                        <a:pt x="87" y="7"/>
                      </a:cubicBezTo>
                      <a:cubicBezTo>
                        <a:pt x="84" y="5"/>
                        <a:pt x="80" y="7"/>
                        <a:pt x="78" y="10"/>
                      </a:cubicBezTo>
                      <a:cubicBezTo>
                        <a:pt x="74" y="17"/>
                        <a:pt x="74" y="17"/>
                        <a:pt x="74" y="17"/>
                      </a:cubicBezTo>
                      <a:cubicBezTo>
                        <a:pt x="71" y="16"/>
                        <a:pt x="68" y="15"/>
                        <a:pt x="65" y="15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5" y="3"/>
                        <a:pt x="62" y="0"/>
                        <a:pt x="58" y="0"/>
                      </a:cubicBezTo>
                      <a:cubicBezTo>
                        <a:pt x="54" y="0"/>
                        <a:pt x="51" y="3"/>
                        <a:pt x="51" y="7"/>
                      </a:cubicBezTo>
                      <a:cubicBezTo>
                        <a:pt x="51" y="15"/>
                        <a:pt x="51" y="15"/>
                        <a:pt x="51" y="15"/>
                      </a:cubicBezTo>
                      <a:cubicBezTo>
                        <a:pt x="48" y="15"/>
                        <a:pt x="46" y="16"/>
                        <a:pt x="43" y="17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7" y="7"/>
                        <a:pt x="33" y="5"/>
                        <a:pt x="29" y="7"/>
                      </a:cubicBezTo>
                      <a:cubicBezTo>
                        <a:pt x="26" y="9"/>
                        <a:pt x="24" y="14"/>
                        <a:pt x="26" y="17"/>
                      </a:cubicBezTo>
                      <a:cubicBezTo>
                        <a:pt x="30" y="24"/>
                        <a:pt x="30" y="24"/>
                        <a:pt x="30" y="24"/>
                      </a:cubicBezTo>
                      <a:cubicBezTo>
                        <a:pt x="28" y="26"/>
                        <a:pt x="26" y="28"/>
                        <a:pt x="25" y="30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4" y="24"/>
                        <a:pt x="10" y="25"/>
                        <a:pt x="8" y="29"/>
                      </a:cubicBezTo>
                      <a:cubicBezTo>
                        <a:pt x="6" y="32"/>
                        <a:pt x="7" y="37"/>
                        <a:pt x="10" y="39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16" y="45"/>
                        <a:pt x="16" y="48"/>
                        <a:pt x="15" y="51"/>
                      </a:cubicBezTo>
                      <a:cubicBezTo>
                        <a:pt x="7" y="51"/>
                        <a:pt x="7" y="51"/>
                        <a:pt x="7" y="51"/>
                      </a:cubicBezTo>
                      <a:cubicBezTo>
                        <a:pt x="3" y="51"/>
                        <a:pt x="0" y="54"/>
                        <a:pt x="0" y="58"/>
                      </a:cubicBezTo>
                      <a:cubicBezTo>
                        <a:pt x="0" y="62"/>
                        <a:pt x="3" y="65"/>
                        <a:pt x="7" y="65"/>
                      </a:cubicBezTo>
                      <a:cubicBezTo>
                        <a:pt x="15" y="65"/>
                        <a:pt x="15" y="65"/>
                        <a:pt x="15" y="65"/>
                      </a:cubicBezTo>
                      <a:cubicBezTo>
                        <a:pt x="16" y="68"/>
                        <a:pt x="16" y="71"/>
                        <a:pt x="17" y="73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7" y="79"/>
                        <a:pt x="6" y="84"/>
                        <a:pt x="8" y="87"/>
                      </a:cubicBezTo>
                      <a:cubicBezTo>
                        <a:pt x="10" y="91"/>
                        <a:pt x="14" y="92"/>
                        <a:pt x="18" y="90"/>
                      </a:cubicBezTo>
                      <a:cubicBezTo>
                        <a:pt x="25" y="86"/>
                        <a:pt x="25" y="86"/>
                        <a:pt x="25" y="86"/>
                      </a:cubicBezTo>
                      <a:cubicBezTo>
                        <a:pt x="26" y="88"/>
                        <a:pt x="28" y="90"/>
                        <a:pt x="30" y="92"/>
                      </a:cubicBezTo>
                      <a:cubicBezTo>
                        <a:pt x="26" y="99"/>
                        <a:pt x="26" y="99"/>
                        <a:pt x="26" y="99"/>
                      </a:cubicBezTo>
                      <a:cubicBezTo>
                        <a:pt x="24" y="102"/>
                        <a:pt x="26" y="106"/>
                        <a:pt x="29" y="108"/>
                      </a:cubicBezTo>
                      <a:cubicBezTo>
                        <a:pt x="33" y="110"/>
                        <a:pt x="37" y="109"/>
                        <a:pt x="39" y="106"/>
                      </a:cubicBezTo>
                      <a:cubicBezTo>
                        <a:pt x="43" y="99"/>
                        <a:pt x="43" y="99"/>
                        <a:pt x="43" y="99"/>
                      </a:cubicBezTo>
                      <a:cubicBezTo>
                        <a:pt x="46" y="100"/>
                        <a:pt x="48" y="101"/>
                        <a:pt x="51" y="101"/>
                      </a:cubicBezTo>
                      <a:cubicBezTo>
                        <a:pt x="51" y="109"/>
                        <a:pt x="51" y="109"/>
                        <a:pt x="51" y="109"/>
                      </a:cubicBezTo>
                      <a:cubicBezTo>
                        <a:pt x="51" y="113"/>
                        <a:pt x="54" y="116"/>
                        <a:pt x="58" y="116"/>
                      </a:cubicBezTo>
                      <a:cubicBezTo>
                        <a:pt x="62" y="116"/>
                        <a:pt x="65" y="113"/>
                        <a:pt x="65" y="109"/>
                      </a:cubicBezTo>
                      <a:cubicBezTo>
                        <a:pt x="65" y="101"/>
                        <a:pt x="65" y="101"/>
                        <a:pt x="65" y="101"/>
                      </a:cubicBezTo>
                      <a:cubicBezTo>
                        <a:pt x="68" y="101"/>
                        <a:pt x="71" y="100"/>
                        <a:pt x="74" y="99"/>
                      </a:cubicBezTo>
                      <a:cubicBezTo>
                        <a:pt x="78" y="106"/>
                        <a:pt x="78" y="106"/>
                        <a:pt x="78" y="106"/>
                      </a:cubicBezTo>
                      <a:cubicBezTo>
                        <a:pt x="80" y="109"/>
                        <a:pt x="84" y="110"/>
                        <a:pt x="87" y="108"/>
                      </a:cubicBezTo>
                      <a:cubicBezTo>
                        <a:pt x="91" y="106"/>
                        <a:pt x="92" y="102"/>
                        <a:pt x="90" y="99"/>
                      </a:cubicBezTo>
                      <a:cubicBezTo>
                        <a:pt x="86" y="92"/>
                        <a:pt x="86" y="92"/>
                        <a:pt x="86" y="92"/>
                      </a:cubicBezTo>
                      <a:cubicBezTo>
                        <a:pt x="88" y="90"/>
                        <a:pt x="90" y="88"/>
                        <a:pt x="92" y="86"/>
                      </a:cubicBezTo>
                      <a:cubicBezTo>
                        <a:pt x="99" y="90"/>
                        <a:pt x="99" y="90"/>
                        <a:pt x="99" y="90"/>
                      </a:cubicBezTo>
                      <a:cubicBezTo>
                        <a:pt x="102" y="92"/>
                        <a:pt x="107" y="91"/>
                        <a:pt x="109" y="87"/>
                      </a:cubicBezTo>
                      <a:cubicBezTo>
                        <a:pt x="111" y="84"/>
                        <a:pt x="110" y="79"/>
                        <a:pt x="106" y="77"/>
                      </a:cubicBezTo>
                      <a:cubicBezTo>
                        <a:pt x="99" y="73"/>
                        <a:pt x="99" y="73"/>
                        <a:pt x="99" y="73"/>
                      </a:cubicBezTo>
                      <a:cubicBezTo>
                        <a:pt x="100" y="71"/>
                        <a:pt x="101" y="68"/>
                        <a:pt x="101" y="65"/>
                      </a:cubicBezTo>
                      <a:lnTo>
                        <a:pt x="109" y="65"/>
                      </a:lnTo>
                      <a:close/>
                      <a:moveTo>
                        <a:pt x="58" y="94"/>
                      </a:moveTo>
                      <a:cubicBezTo>
                        <a:pt x="38" y="94"/>
                        <a:pt x="22" y="78"/>
                        <a:pt x="22" y="58"/>
                      </a:cubicBezTo>
                      <a:cubicBezTo>
                        <a:pt x="22" y="38"/>
                        <a:pt x="38" y="21"/>
                        <a:pt x="58" y="21"/>
                      </a:cubicBezTo>
                      <a:cubicBezTo>
                        <a:pt x="78" y="21"/>
                        <a:pt x="95" y="38"/>
                        <a:pt x="95" y="58"/>
                      </a:cubicBezTo>
                      <a:cubicBezTo>
                        <a:pt x="95" y="78"/>
                        <a:pt x="78" y="94"/>
                        <a:pt x="58" y="94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3" name="Freeform 26">
                  <a:extLst>
                    <a:ext uri="{FF2B5EF4-FFF2-40B4-BE49-F238E27FC236}">
                      <a16:creationId xmlns:a16="http://schemas.microsoft.com/office/drawing/2014/main" id="{B2664873-7D85-2948-B166-3504058431D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70388" y="1552576"/>
                  <a:ext cx="244475" cy="242888"/>
                </a:xfrm>
                <a:custGeom>
                  <a:avLst/>
                  <a:gdLst>
                    <a:gd name="T0" fmla="*/ 70 w 77"/>
                    <a:gd name="T1" fmla="*/ 31 h 77"/>
                    <a:gd name="T2" fmla="*/ 64 w 77"/>
                    <a:gd name="T3" fmla="*/ 31 h 77"/>
                    <a:gd name="T4" fmla="*/ 61 w 77"/>
                    <a:gd name="T5" fmla="*/ 26 h 77"/>
                    <a:gd name="T6" fmla="*/ 66 w 77"/>
                    <a:gd name="T7" fmla="*/ 21 h 77"/>
                    <a:gd name="T8" fmla="*/ 66 w 77"/>
                    <a:gd name="T9" fmla="*/ 11 h 77"/>
                    <a:gd name="T10" fmla="*/ 56 w 77"/>
                    <a:gd name="T11" fmla="*/ 11 h 77"/>
                    <a:gd name="T12" fmla="*/ 51 w 77"/>
                    <a:gd name="T13" fmla="*/ 16 h 77"/>
                    <a:gd name="T14" fmla="*/ 46 w 77"/>
                    <a:gd name="T15" fmla="*/ 14 h 77"/>
                    <a:gd name="T16" fmla="*/ 46 w 77"/>
                    <a:gd name="T17" fmla="*/ 7 h 77"/>
                    <a:gd name="T18" fmla="*/ 39 w 77"/>
                    <a:gd name="T19" fmla="*/ 0 h 77"/>
                    <a:gd name="T20" fmla="*/ 32 w 77"/>
                    <a:gd name="T21" fmla="*/ 7 h 77"/>
                    <a:gd name="T22" fmla="*/ 32 w 77"/>
                    <a:gd name="T23" fmla="*/ 14 h 77"/>
                    <a:gd name="T24" fmla="*/ 26 w 77"/>
                    <a:gd name="T25" fmla="*/ 16 h 77"/>
                    <a:gd name="T26" fmla="*/ 22 w 77"/>
                    <a:gd name="T27" fmla="*/ 11 h 77"/>
                    <a:gd name="T28" fmla="*/ 11 w 77"/>
                    <a:gd name="T29" fmla="*/ 11 h 77"/>
                    <a:gd name="T30" fmla="*/ 11 w 77"/>
                    <a:gd name="T31" fmla="*/ 21 h 77"/>
                    <a:gd name="T32" fmla="*/ 16 w 77"/>
                    <a:gd name="T33" fmla="*/ 26 h 77"/>
                    <a:gd name="T34" fmla="*/ 14 w 77"/>
                    <a:gd name="T35" fmla="*/ 31 h 77"/>
                    <a:gd name="T36" fmla="*/ 7 w 77"/>
                    <a:gd name="T37" fmla="*/ 31 h 77"/>
                    <a:gd name="T38" fmla="*/ 0 w 77"/>
                    <a:gd name="T39" fmla="*/ 38 h 77"/>
                    <a:gd name="T40" fmla="*/ 7 w 77"/>
                    <a:gd name="T41" fmla="*/ 46 h 77"/>
                    <a:gd name="T42" fmla="*/ 14 w 77"/>
                    <a:gd name="T43" fmla="*/ 46 h 77"/>
                    <a:gd name="T44" fmla="*/ 16 w 77"/>
                    <a:gd name="T45" fmla="*/ 51 h 77"/>
                    <a:gd name="T46" fmla="*/ 11 w 77"/>
                    <a:gd name="T47" fmla="*/ 56 h 77"/>
                    <a:gd name="T48" fmla="*/ 11 w 77"/>
                    <a:gd name="T49" fmla="*/ 66 h 77"/>
                    <a:gd name="T50" fmla="*/ 22 w 77"/>
                    <a:gd name="T51" fmla="*/ 66 h 77"/>
                    <a:gd name="T52" fmla="*/ 26 w 77"/>
                    <a:gd name="T53" fmla="*/ 61 h 77"/>
                    <a:gd name="T54" fmla="*/ 32 w 77"/>
                    <a:gd name="T55" fmla="*/ 63 h 77"/>
                    <a:gd name="T56" fmla="*/ 32 w 77"/>
                    <a:gd name="T57" fmla="*/ 70 h 77"/>
                    <a:gd name="T58" fmla="*/ 39 w 77"/>
                    <a:gd name="T59" fmla="*/ 77 h 77"/>
                    <a:gd name="T60" fmla="*/ 46 w 77"/>
                    <a:gd name="T61" fmla="*/ 70 h 77"/>
                    <a:gd name="T62" fmla="*/ 46 w 77"/>
                    <a:gd name="T63" fmla="*/ 63 h 77"/>
                    <a:gd name="T64" fmla="*/ 51 w 77"/>
                    <a:gd name="T65" fmla="*/ 61 h 77"/>
                    <a:gd name="T66" fmla="*/ 56 w 77"/>
                    <a:gd name="T67" fmla="*/ 66 h 77"/>
                    <a:gd name="T68" fmla="*/ 66 w 77"/>
                    <a:gd name="T69" fmla="*/ 66 h 77"/>
                    <a:gd name="T70" fmla="*/ 66 w 77"/>
                    <a:gd name="T71" fmla="*/ 56 h 77"/>
                    <a:gd name="T72" fmla="*/ 61 w 77"/>
                    <a:gd name="T73" fmla="*/ 51 h 77"/>
                    <a:gd name="T74" fmla="*/ 64 w 77"/>
                    <a:gd name="T75" fmla="*/ 46 h 77"/>
                    <a:gd name="T76" fmla="*/ 70 w 77"/>
                    <a:gd name="T77" fmla="*/ 46 h 77"/>
                    <a:gd name="T78" fmla="*/ 77 w 77"/>
                    <a:gd name="T79" fmla="*/ 38 h 77"/>
                    <a:gd name="T80" fmla="*/ 70 w 77"/>
                    <a:gd name="T81" fmla="*/ 31 h 77"/>
                    <a:gd name="T82" fmla="*/ 39 w 77"/>
                    <a:gd name="T83" fmla="*/ 57 h 77"/>
                    <a:gd name="T84" fmla="*/ 20 w 77"/>
                    <a:gd name="T85" fmla="*/ 38 h 77"/>
                    <a:gd name="T86" fmla="*/ 39 w 77"/>
                    <a:gd name="T87" fmla="*/ 20 h 77"/>
                    <a:gd name="T88" fmla="*/ 57 w 77"/>
                    <a:gd name="T89" fmla="*/ 38 h 77"/>
                    <a:gd name="T90" fmla="*/ 39 w 77"/>
                    <a:gd name="T91" fmla="*/ 5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77" h="77">
                      <a:moveTo>
                        <a:pt x="70" y="31"/>
                      </a:moveTo>
                      <a:cubicBezTo>
                        <a:pt x="64" y="31"/>
                        <a:pt x="64" y="31"/>
                        <a:pt x="64" y="31"/>
                      </a:cubicBezTo>
                      <a:cubicBezTo>
                        <a:pt x="63" y="29"/>
                        <a:pt x="62" y="28"/>
                        <a:pt x="61" y="26"/>
                      </a:cubicBezTo>
                      <a:cubicBezTo>
                        <a:pt x="66" y="21"/>
                        <a:pt x="66" y="21"/>
                        <a:pt x="66" y="21"/>
                      </a:cubicBezTo>
                      <a:cubicBezTo>
                        <a:pt x="69" y="18"/>
                        <a:pt x="69" y="14"/>
                        <a:pt x="66" y="11"/>
                      </a:cubicBezTo>
                      <a:cubicBezTo>
                        <a:pt x="63" y="8"/>
                        <a:pt x="59" y="8"/>
                        <a:pt x="56" y="11"/>
                      </a:cubicBezTo>
                      <a:cubicBezTo>
                        <a:pt x="51" y="16"/>
                        <a:pt x="51" y="16"/>
                        <a:pt x="51" y="16"/>
                      </a:cubicBezTo>
                      <a:cubicBezTo>
                        <a:pt x="50" y="15"/>
                        <a:pt x="48" y="14"/>
                        <a:pt x="46" y="14"/>
                      </a:cubicBezTo>
                      <a:cubicBezTo>
                        <a:pt x="46" y="7"/>
                        <a:pt x="46" y="7"/>
                        <a:pt x="46" y="7"/>
                      </a:cubicBezTo>
                      <a:cubicBezTo>
                        <a:pt x="46" y="3"/>
                        <a:pt x="43" y="0"/>
                        <a:pt x="39" y="0"/>
                      </a:cubicBezTo>
                      <a:cubicBezTo>
                        <a:pt x="35" y="0"/>
                        <a:pt x="32" y="3"/>
                        <a:pt x="32" y="7"/>
                      </a:cubicBezTo>
                      <a:cubicBezTo>
                        <a:pt x="32" y="14"/>
                        <a:pt x="32" y="14"/>
                        <a:pt x="32" y="14"/>
                      </a:cubicBezTo>
                      <a:cubicBezTo>
                        <a:pt x="30" y="14"/>
                        <a:pt x="28" y="15"/>
                        <a:pt x="26" y="16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9" y="8"/>
                        <a:pt x="14" y="8"/>
                        <a:pt x="11" y="11"/>
                      </a:cubicBezTo>
                      <a:cubicBezTo>
                        <a:pt x="9" y="14"/>
                        <a:pt x="9" y="18"/>
                        <a:pt x="11" y="21"/>
                      </a:cubicBezTo>
                      <a:cubicBezTo>
                        <a:pt x="16" y="26"/>
                        <a:pt x="16" y="26"/>
                        <a:pt x="16" y="26"/>
                      </a:cubicBezTo>
                      <a:cubicBezTo>
                        <a:pt x="15" y="28"/>
                        <a:pt x="15" y="29"/>
                        <a:pt x="14" y="31"/>
                      </a:cubicBezTo>
                      <a:cubicBezTo>
                        <a:pt x="7" y="31"/>
                        <a:pt x="7" y="31"/>
                        <a:pt x="7" y="31"/>
                      </a:cubicBezTo>
                      <a:cubicBezTo>
                        <a:pt x="3" y="31"/>
                        <a:pt x="0" y="34"/>
                        <a:pt x="0" y="38"/>
                      </a:cubicBezTo>
                      <a:cubicBezTo>
                        <a:pt x="0" y="42"/>
                        <a:pt x="3" y="46"/>
                        <a:pt x="7" y="46"/>
                      </a:cubicBezTo>
                      <a:cubicBezTo>
                        <a:pt x="14" y="46"/>
                        <a:pt x="14" y="46"/>
                        <a:pt x="14" y="46"/>
                      </a:cubicBezTo>
                      <a:cubicBezTo>
                        <a:pt x="15" y="47"/>
                        <a:pt x="15" y="49"/>
                        <a:pt x="16" y="51"/>
                      </a:cubicBezTo>
                      <a:cubicBezTo>
                        <a:pt x="11" y="56"/>
                        <a:pt x="11" y="56"/>
                        <a:pt x="11" y="56"/>
                      </a:cubicBezTo>
                      <a:cubicBezTo>
                        <a:pt x="9" y="58"/>
                        <a:pt x="9" y="63"/>
                        <a:pt x="11" y="66"/>
                      </a:cubicBezTo>
                      <a:cubicBezTo>
                        <a:pt x="14" y="69"/>
                        <a:pt x="19" y="69"/>
                        <a:pt x="22" y="66"/>
                      </a:cubicBezTo>
                      <a:cubicBezTo>
                        <a:pt x="26" y="61"/>
                        <a:pt x="26" y="61"/>
                        <a:pt x="26" y="61"/>
                      </a:cubicBezTo>
                      <a:cubicBezTo>
                        <a:pt x="28" y="62"/>
                        <a:pt x="30" y="63"/>
                        <a:pt x="32" y="63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2" y="74"/>
                        <a:pt x="35" y="77"/>
                        <a:pt x="39" y="77"/>
                      </a:cubicBezTo>
                      <a:cubicBezTo>
                        <a:pt x="43" y="77"/>
                        <a:pt x="46" y="74"/>
                        <a:pt x="46" y="70"/>
                      </a:cubicBezTo>
                      <a:cubicBezTo>
                        <a:pt x="46" y="63"/>
                        <a:pt x="46" y="63"/>
                        <a:pt x="46" y="63"/>
                      </a:cubicBezTo>
                      <a:cubicBezTo>
                        <a:pt x="48" y="63"/>
                        <a:pt x="50" y="62"/>
                        <a:pt x="51" y="61"/>
                      </a:cubicBezTo>
                      <a:cubicBezTo>
                        <a:pt x="56" y="66"/>
                        <a:pt x="56" y="66"/>
                        <a:pt x="56" y="66"/>
                      </a:cubicBezTo>
                      <a:cubicBezTo>
                        <a:pt x="59" y="69"/>
                        <a:pt x="63" y="69"/>
                        <a:pt x="66" y="66"/>
                      </a:cubicBezTo>
                      <a:cubicBezTo>
                        <a:pt x="69" y="63"/>
                        <a:pt x="69" y="58"/>
                        <a:pt x="66" y="56"/>
                      </a:cubicBezTo>
                      <a:cubicBezTo>
                        <a:pt x="61" y="51"/>
                        <a:pt x="61" y="51"/>
                        <a:pt x="61" y="51"/>
                      </a:cubicBezTo>
                      <a:cubicBezTo>
                        <a:pt x="62" y="49"/>
                        <a:pt x="63" y="47"/>
                        <a:pt x="64" y="46"/>
                      </a:cubicBezTo>
                      <a:cubicBezTo>
                        <a:pt x="70" y="46"/>
                        <a:pt x="70" y="46"/>
                        <a:pt x="70" y="46"/>
                      </a:cubicBezTo>
                      <a:cubicBezTo>
                        <a:pt x="74" y="46"/>
                        <a:pt x="77" y="42"/>
                        <a:pt x="77" y="38"/>
                      </a:cubicBezTo>
                      <a:cubicBezTo>
                        <a:pt x="77" y="34"/>
                        <a:pt x="74" y="31"/>
                        <a:pt x="70" y="31"/>
                      </a:cubicBezTo>
                      <a:moveTo>
                        <a:pt x="39" y="57"/>
                      </a:moveTo>
                      <a:cubicBezTo>
                        <a:pt x="29" y="57"/>
                        <a:pt x="20" y="49"/>
                        <a:pt x="20" y="38"/>
                      </a:cubicBezTo>
                      <a:cubicBezTo>
                        <a:pt x="20" y="28"/>
                        <a:pt x="29" y="20"/>
                        <a:pt x="39" y="20"/>
                      </a:cubicBezTo>
                      <a:cubicBezTo>
                        <a:pt x="49" y="20"/>
                        <a:pt x="57" y="28"/>
                        <a:pt x="57" y="38"/>
                      </a:cubicBezTo>
                      <a:cubicBezTo>
                        <a:pt x="57" y="49"/>
                        <a:pt x="49" y="57"/>
                        <a:pt x="39" y="5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99" name="文本框 43">
                <a:extLst>
                  <a:ext uri="{FF2B5EF4-FFF2-40B4-BE49-F238E27FC236}">
                    <a16:creationId xmlns:a16="http://schemas.microsoft.com/office/drawing/2014/main" id="{B7092992-8DFD-4C46-BA62-6E9F516B1515}"/>
                  </a:ext>
                </a:extLst>
              </p:cNvPr>
              <p:cNvSpPr txBox="1"/>
              <p:nvPr/>
            </p:nvSpPr>
            <p:spPr>
              <a:xfrm>
                <a:off x="3108492" y="1635750"/>
                <a:ext cx="362991" cy="434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8F7EB9"/>
                    </a:solidFill>
                    <a:latin typeface="Agency FB" panose="020B0503020202020204" pitchFamily="34" charset="0"/>
                  </a:rPr>
                  <a:t>01</a:t>
                </a:r>
                <a:endParaRPr lang="zh-CN" altLang="en-US" sz="2800" dirty="0">
                  <a:solidFill>
                    <a:srgbClr val="8F7EB9"/>
                  </a:solidFill>
                  <a:latin typeface="Agency FB" panose="020B0503020202020204" pitchFamily="34" charset="0"/>
                </a:endParaRPr>
              </a:p>
            </p:txBody>
          </p:sp>
          <p:sp>
            <p:nvSpPr>
              <p:cNvPr id="103" name="文本框 55">
                <a:extLst>
                  <a:ext uri="{FF2B5EF4-FFF2-40B4-BE49-F238E27FC236}">
                    <a16:creationId xmlns:a16="http://schemas.microsoft.com/office/drawing/2014/main" id="{6A279B9A-0B6B-384D-9EFF-06ACF195466D}"/>
                  </a:ext>
                </a:extLst>
              </p:cNvPr>
              <p:cNvSpPr txBox="1"/>
              <p:nvPr/>
            </p:nvSpPr>
            <p:spPr>
              <a:xfrm>
                <a:off x="3672067" y="1466868"/>
                <a:ext cx="2591265" cy="767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5400" dirty="0">
                    <a:solidFill>
                      <a:srgbClr val="FFFF0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  <a:cs typeface="Arial Unicode MS" panose="020B0604020202020204" pitchFamily="34" charset="-122"/>
                  </a:rPr>
                  <a:t>計畫撰寫</a:t>
                </a:r>
                <a:endParaRPr lang="zh-CN" altLang="en-US" sz="5400" dirty="0">
                  <a:solidFill>
                    <a:srgbClr val="FFFF00"/>
                  </a:solidFill>
                  <a:latin typeface="DFLiHei-Bd" panose="020B0709000000000000" pitchFamily="49" charset="-120"/>
                  <a:ea typeface="DFLiHei-Bd" panose="020B0709000000000000" pitchFamily="49" charset="-120"/>
                  <a:cs typeface="Arial Unicode MS" panose="020B0604020202020204" pitchFamily="34" charset="-122"/>
                </a:endParaRPr>
              </a:p>
            </p:txBody>
          </p:sp>
        </p:grp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3DA935D3-F311-CE40-A6CB-01B1F5665374}"/>
              </a:ext>
            </a:extLst>
          </p:cNvPr>
          <p:cNvGrpSpPr/>
          <p:nvPr/>
        </p:nvGrpSpPr>
        <p:grpSpPr>
          <a:xfrm>
            <a:off x="1026711" y="5160522"/>
            <a:ext cx="5119200" cy="1491293"/>
            <a:chOff x="756387" y="4064974"/>
            <a:chExt cx="5119200" cy="1491293"/>
          </a:xfrm>
        </p:grpSpPr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EF6236EA-9F3A-644A-9760-C37F1DF05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711" y="4263470"/>
              <a:ext cx="4566032" cy="949168"/>
            </a:xfrm>
            <a:custGeom>
              <a:avLst/>
              <a:gdLst>
                <a:gd name="T0" fmla="*/ 2907 w 3244"/>
                <a:gd name="T1" fmla="*/ 675 h 675"/>
                <a:gd name="T2" fmla="*/ 3244 w 3244"/>
                <a:gd name="T3" fmla="*/ 337 h 675"/>
                <a:gd name="T4" fmla="*/ 2907 w 3244"/>
                <a:gd name="T5" fmla="*/ 0 h 675"/>
                <a:gd name="T6" fmla="*/ 337 w 3244"/>
                <a:gd name="T7" fmla="*/ 0 h 675"/>
                <a:gd name="T8" fmla="*/ 0 w 3244"/>
                <a:gd name="T9" fmla="*/ 337 h 675"/>
                <a:gd name="T10" fmla="*/ 337 w 3244"/>
                <a:gd name="T11" fmla="*/ 675 h 675"/>
                <a:gd name="T12" fmla="*/ 2907 w 3244"/>
                <a:gd name="T13" fmla="*/ 675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44" h="675">
                  <a:moveTo>
                    <a:pt x="2907" y="675"/>
                  </a:moveTo>
                  <a:cubicBezTo>
                    <a:pt x="3093" y="675"/>
                    <a:pt x="3244" y="523"/>
                    <a:pt x="3244" y="337"/>
                  </a:cubicBezTo>
                  <a:cubicBezTo>
                    <a:pt x="3244" y="151"/>
                    <a:pt x="3093" y="0"/>
                    <a:pt x="2907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151" y="0"/>
                    <a:pt x="0" y="151"/>
                    <a:pt x="0" y="337"/>
                  </a:cubicBezTo>
                  <a:cubicBezTo>
                    <a:pt x="0" y="523"/>
                    <a:pt x="151" y="675"/>
                    <a:pt x="337" y="675"/>
                  </a:cubicBezTo>
                  <a:lnTo>
                    <a:pt x="2907" y="675"/>
                  </a:lnTo>
                  <a:close/>
                </a:path>
              </a:pathLst>
            </a:custGeom>
            <a:solidFill>
              <a:srgbClr val="20A0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76" name="图片 52">
              <a:extLst>
                <a:ext uri="{FF2B5EF4-FFF2-40B4-BE49-F238E27FC236}">
                  <a16:creationId xmlns:a16="http://schemas.microsoft.com/office/drawing/2014/main" id="{5678B53F-A92A-9241-B28F-3A1B861C9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387" y="4064974"/>
              <a:ext cx="5119200" cy="1491293"/>
            </a:xfrm>
            <a:prstGeom prst="rect">
              <a:avLst/>
            </a:prstGeom>
            <a:noFill/>
          </p:spPr>
        </p:pic>
        <p:sp>
          <p:nvSpPr>
            <p:cNvPr id="98" name="Freeform 30">
              <a:extLst>
                <a:ext uri="{FF2B5EF4-FFF2-40B4-BE49-F238E27FC236}">
                  <a16:creationId xmlns:a16="http://schemas.microsoft.com/office/drawing/2014/main" id="{88C94FC5-D173-A647-87A7-890B545F08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2545" y="4548348"/>
              <a:ext cx="525462" cy="379413"/>
            </a:xfrm>
            <a:custGeom>
              <a:avLst/>
              <a:gdLst>
                <a:gd name="T0" fmla="*/ 47 w 165"/>
                <a:gd name="T1" fmla="*/ 57 h 121"/>
                <a:gd name="T2" fmla="*/ 60 w 165"/>
                <a:gd name="T3" fmla="*/ 82 h 121"/>
                <a:gd name="T4" fmla="*/ 98 w 165"/>
                <a:gd name="T5" fmla="*/ 78 h 121"/>
                <a:gd name="T6" fmla="*/ 104 w 165"/>
                <a:gd name="T7" fmla="*/ 68 h 121"/>
                <a:gd name="T8" fmla="*/ 77 w 165"/>
                <a:gd name="T9" fmla="*/ 28 h 121"/>
                <a:gd name="T10" fmla="*/ 141 w 165"/>
                <a:gd name="T11" fmla="*/ 121 h 121"/>
                <a:gd name="T12" fmla="*/ 117 w 165"/>
                <a:gd name="T13" fmla="*/ 91 h 121"/>
                <a:gd name="T14" fmla="*/ 77 w 165"/>
                <a:gd name="T15" fmla="*/ 94 h 121"/>
                <a:gd name="T16" fmla="*/ 30 w 165"/>
                <a:gd name="T17" fmla="*/ 115 h 121"/>
                <a:gd name="T18" fmla="*/ 30 w 165"/>
                <a:gd name="T19" fmla="*/ 55 h 121"/>
                <a:gd name="T20" fmla="*/ 43 w 165"/>
                <a:gd name="T21" fmla="*/ 45 h 121"/>
                <a:gd name="T22" fmla="*/ 34 w 165"/>
                <a:gd name="T23" fmla="*/ 39 h 121"/>
                <a:gd name="T24" fmla="*/ 5 w 165"/>
                <a:gd name="T25" fmla="*/ 24 h 121"/>
                <a:gd name="T26" fmla="*/ 42 w 165"/>
                <a:gd name="T27" fmla="*/ 24 h 121"/>
                <a:gd name="T28" fmla="*/ 50 w 165"/>
                <a:gd name="T29" fmla="*/ 32 h 121"/>
                <a:gd name="T30" fmla="*/ 104 w 165"/>
                <a:gd name="T31" fmla="*/ 33 h 121"/>
                <a:gd name="T32" fmla="*/ 110 w 165"/>
                <a:gd name="T33" fmla="*/ 24 h 121"/>
                <a:gd name="T34" fmla="*/ 159 w 165"/>
                <a:gd name="T35" fmla="*/ 24 h 121"/>
                <a:gd name="T36" fmla="*/ 118 w 165"/>
                <a:gd name="T37" fmla="*/ 42 h 121"/>
                <a:gd name="T38" fmla="*/ 113 w 165"/>
                <a:gd name="T39" fmla="*/ 57 h 121"/>
                <a:gd name="T40" fmla="*/ 125 w 165"/>
                <a:gd name="T41" fmla="*/ 79 h 121"/>
                <a:gd name="T42" fmla="*/ 165 w 165"/>
                <a:gd name="T43" fmla="*/ 97 h 121"/>
                <a:gd name="T44" fmla="*/ 41 w 165"/>
                <a:gd name="T45" fmla="*/ 64 h 121"/>
                <a:gd name="T46" fmla="*/ 7 w 165"/>
                <a:gd name="T47" fmla="*/ 85 h 121"/>
                <a:gd name="T48" fmla="*/ 53 w 165"/>
                <a:gd name="T49" fmla="*/ 85 h 121"/>
                <a:gd name="T50" fmla="*/ 116 w 165"/>
                <a:gd name="T51" fmla="*/ 27 h 121"/>
                <a:gd name="T52" fmla="*/ 123 w 165"/>
                <a:gd name="T53" fmla="*/ 39 h 121"/>
                <a:gd name="T54" fmla="*/ 153 w 165"/>
                <a:gd name="T55" fmla="*/ 24 h 121"/>
                <a:gd name="T56" fmla="*/ 116 w 165"/>
                <a:gd name="T57" fmla="*/ 24 h 121"/>
                <a:gd name="T58" fmla="*/ 23 w 165"/>
                <a:gd name="T59" fmla="*/ 12 h 121"/>
                <a:gd name="T60" fmla="*/ 23 w 165"/>
                <a:gd name="T61" fmla="*/ 37 h 121"/>
                <a:gd name="T62" fmla="*/ 28 w 165"/>
                <a:gd name="T63" fmla="*/ 27 h 121"/>
                <a:gd name="T64" fmla="*/ 158 w 165"/>
                <a:gd name="T65" fmla="*/ 97 h 121"/>
                <a:gd name="T66" fmla="*/ 123 w 165"/>
                <a:gd name="T67" fmla="*/ 97 h 121"/>
                <a:gd name="T68" fmla="*/ 158 w 165"/>
                <a:gd name="T69" fmla="*/ 9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5" h="121">
                  <a:moveTo>
                    <a:pt x="77" y="28"/>
                  </a:moveTo>
                  <a:cubicBezTo>
                    <a:pt x="61" y="28"/>
                    <a:pt x="47" y="41"/>
                    <a:pt x="47" y="57"/>
                  </a:cubicBezTo>
                  <a:cubicBezTo>
                    <a:pt x="47" y="58"/>
                    <a:pt x="47" y="59"/>
                    <a:pt x="48" y="60"/>
                  </a:cubicBezTo>
                  <a:cubicBezTo>
                    <a:pt x="55" y="65"/>
                    <a:pt x="59" y="73"/>
                    <a:pt x="60" y="82"/>
                  </a:cubicBezTo>
                  <a:cubicBezTo>
                    <a:pt x="65" y="85"/>
                    <a:pt x="71" y="87"/>
                    <a:pt x="77" y="87"/>
                  </a:cubicBezTo>
                  <a:cubicBezTo>
                    <a:pt x="85" y="87"/>
                    <a:pt x="92" y="83"/>
                    <a:pt x="98" y="78"/>
                  </a:cubicBezTo>
                  <a:cubicBezTo>
                    <a:pt x="97" y="76"/>
                    <a:pt x="97" y="73"/>
                    <a:pt x="98" y="71"/>
                  </a:cubicBezTo>
                  <a:cubicBezTo>
                    <a:pt x="100" y="69"/>
                    <a:pt x="102" y="68"/>
                    <a:pt x="104" y="68"/>
                  </a:cubicBezTo>
                  <a:cubicBezTo>
                    <a:pt x="105" y="65"/>
                    <a:pt x="106" y="61"/>
                    <a:pt x="106" y="57"/>
                  </a:cubicBezTo>
                  <a:cubicBezTo>
                    <a:pt x="106" y="41"/>
                    <a:pt x="93" y="28"/>
                    <a:pt x="77" y="28"/>
                  </a:cubicBezTo>
                  <a:moveTo>
                    <a:pt x="165" y="97"/>
                  </a:moveTo>
                  <a:cubicBezTo>
                    <a:pt x="165" y="111"/>
                    <a:pt x="154" y="121"/>
                    <a:pt x="141" y="121"/>
                  </a:cubicBezTo>
                  <a:cubicBezTo>
                    <a:pt x="127" y="121"/>
                    <a:pt x="116" y="111"/>
                    <a:pt x="116" y="97"/>
                  </a:cubicBezTo>
                  <a:cubicBezTo>
                    <a:pt x="116" y="95"/>
                    <a:pt x="117" y="93"/>
                    <a:pt x="117" y="91"/>
                  </a:cubicBezTo>
                  <a:cubicBezTo>
                    <a:pt x="115" y="90"/>
                    <a:pt x="106" y="84"/>
                    <a:pt x="103" y="83"/>
                  </a:cubicBezTo>
                  <a:cubicBezTo>
                    <a:pt x="96" y="90"/>
                    <a:pt x="87" y="94"/>
                    <a:pt x="77" y="94"/>
                  </a:cubicBezTo>
                  <a:cubicBezTo>
                    <a:pt x="71" y="94"/>
                    <a:pt x="65" y="92"/>
                    <a:pt x="60" y="90"/>
                  </a:cubicBezTo>
                  <a:cubicBezTo>
                    <a:pt x="58" y="104"/>
                    <a:pt x="45" y="115"/>
                    <a:pt x="30" y="115"/>
                  </a:cubicBezTo>
                  <a:cubicBezTo>
                    <a:pt x="13" y="115"/>
                    <a:pt x="0" y="102"/>
                    <a:pt x="0" y="85"/>
                  </a:cubicBezTo>
                  <a:cubicBezTo>
                    <a:pt x="0" y="68"/>
                    <a:pt x="13" y="55"/>
                    <a:pt x="30" y="55"/>
                  </a:cubicBezTo>
                  <a:cubicBezTo>
                    <a:pt x="34" y="55"/>
                    <a:pt x="37" y="55"/>
                    <a:pt x="40" y="56"/>
                  </a:cubicBezTo>
                  <a:cubicBezTo>
                    <a:pt x="40" y="52"/>
                    <a:pt x="41" y="48"/>
                    <a:pt x="43" y="45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1" y="41"/>
                    <a:pt x="27" y="43"/>
                    <a:pt x="23" y="43"/>
                  </a:cubicBezTo>
                  <a:cubicBezTo>
                    <a:pt x="13" y="43"/>
                    <a:pt x="5" y="34"/>
                    <a:pt x="5" y="24"/>
                  </a:cubicBezTo>
                  <a:cubicBezTo>
                    <a:pt x="5" y="14"/>
                    <a:pt x="13" y="6"/>
                    <a:pt x="23" y="6"/>
                  </a:cubicBezTo>
                  <a:cubicBezTo>
                    <a:pt x="34" y="6"/>
                    <a:pt x="42" y="14"/>
                    <a:pt x="42" y="24"/>
                  </a:cubicBezTo>
                  <a:cubicBezTo>
                    <a:pt x="42" y="25"/>
                    <a:pt x="42" y="26"/>
                    <a:pt x="42" y="27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7" y="25"/>
                    <a:pt x="66" y="21"/>
                    <a:pt x="77" y="21"/>
                  </a:cubicBezTo>
                  <a:cubicBezTo>
                    <a:pt x="88" y="21"/>
                    <a:pt x="98" y="26"/>
                    <a:pt x="104" y="33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0" y="28"/>
                    <a:pt x="110" y="26"/>
                    <a:pt x="110" y="24"/>
                  </a:cubicBezTo>
                  <a:cubicBezTo>
                    <a:pt x="110" y="11"/>
                    <a:pt x="121" y="0"/>
                    <a:pt x="135" y="0"/>
                  </a:cubicBezTo>
                  <a:cubicBezTo>
                    <a:pt x="148" y="0"/>
                    <a:pt x="159" y="11"/>
                    <a:pt x="159" y="24"/>
                  </a:cubicBezTo>
                  <a:cubicBezTo>
                    <a:pt x="159" y="38"/>
                    <a:pt x="148" y="49"/>
                    <a:pt x="135" y="49"/>
                  </a:cubicBezTo>
                  <a:cubicBezTo>
                    <a:pt x="128" y="49"/>
                    <a:pt x="122" y="46"/>
                    <a:pt x="118" y="42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13" y="49"/>
                    <a:pt x="113" y="53"/>
                    <a:pt x="113" y="57"/>
                  </a:cubicBezTo>
                  <a:cubicBezTo>
                    <a:pt x="113" y="62"/>
                    <a:pt x="112" y="66"/>
                    <a:pt x="111" y="70"/>
                  </a:cubicBezTo>
                  <a:cubicBezTo>
                    <a:pt x="125" y="79"/>
                    <a:pt x="125" y="79"/>
                    <a:pt x="125" y="79"/>
                  </a:cubicBezTo>
                  <a:cubicBezTo>
                    <a:pt x="129" y="75"/>
                    <a:pt x="135" y="73"/>
                    <a:pt x="141" y="73"/>
                  </a:cubicBezTo>
                  <a:cubicBezTo>
                    <a:pt x="154" y="73"/>
                    <a:pt x="165" y="84"/>
                    <a:pt x="165" y="97"/>
                  </a:cubicBezTo>
                  <a:moveTo>
                    <a:pt x="53" y="85"/>
                  </a:moveTo>
                  <a:cubicBezTo>
                    <a:pt x="53" y="76"/>
                    <a:pt x="48" y="68"/>
                    <a:pt x="41" y="64"/>
                  </a:cubicBezTo>
                  <a:cubicBezTo>
                    <a:pt x="38" y="63"/>
                    <a:pt x="34" y="62"/>
                    <a:pt x="30" y="62"/>
                  </a:cubicBezTo>
                  <a:cubicBezTo>
                    <a:pt x="17" y="62"/>
                    <a:pt x="7" y="72"/>
                    <a:pt x="7" y="85"/>
                  </a:cubicBezTo>
                  <a:cubicBezTo>
                    <a:pt x="7" y="98"/>
                    <a:pt x="17" y="108"/>
                    <a:pt x="30" y="108"/>
                  </a:cubicBezTo>
                  <a:cubicBezTo>
                    <a:pt x="43" y="108"/>
                    <a:pt x="53" y="98"/>
                    <a:pt x="53" y="85"/>
                  </a:cubicBezTo>
                  <a:close/>
                  <a:moveTo>
                    <a:pt x="116" y="24"/>
                  </a:moveTo>
                  <a:cubicBezTo>
                    <a:pt x="116" y="25"/>
                    <a:pt x="116" y="26"/>
                    <a:pt x="116" y="27"/>
                  </a:cubicBezTo>
                  <a:cubicBezTo>
                    <a:pt x="119" y="26"/>
                    <a:pt x="123" y="27"/>
                    <a:pt x="125" y="30"/>
                  </a:cubicBezTo>
                  <a:cubicBezTo>
                    <a:pt x="126" y="33"/>
                    <a:pt x="126" y="37"/>
                    <a:pt x="123" y="39"/>
                  </a:cubicBezTo>
                  <a:cubicBezTo>
                    <a:pt x="126" y="41"/>
                    <a:pt x="130" y="43"/>
                    <a:pt x="135" y="43"/>
                  </a:cubicBezTo>
                  <a:cubicBezTo>
                    <a:pt x="145" y="43"/>
                    <a:pt x="153" y="35"/>
                    <a:pt x="153" y="24"/>
                  </a:cubicBezTo>
                  <a:cubicBezTo>
                    <a:pt x="153" y="14"/>
                    <a:pt x="145" y="6"/>
                    <a:pt x="135" y="6"/>
                  </a:cubicBezTo>
                  <a:cubicBezTo>
                    <a:pt x="124" y="6"/>
                    <a:pt x="116" y="14"/>
                    <a:pt x="116" y="24"/>
                  </a:cubicBezTo>
                  <a:moveTo>
                    <a:pt x="36" y="24"/>
                  </a:moveTo>
                  <a:cubicBezTo>
                    <a:pt x="36" y="17"/>
                    <a:pt x="30" y="12"/>
                    <a:pt x="23" y="12"/>
                  </a:cubicBezTo>
                  <a:cubicBezTo>
                    <a:pt x="17" y="12"/>
                    <a:pt x="11" y="17"/>
                    <a:pt x="11" y="24"/>
                  </a:cubicBezTo>
                  <a:cubicBezTo>
                    <a:pt x="11" y="31"/>
                    <a:pt x="17" y="37"/>
                    <a:pt x="23" y="37"/>
                  </a:cubicBezTo>
                  <a:cubicBezTo>
                    <a:pt x="25" y="37"/>
                    <a:pt x="27" y="36"/>
                    <a:pt x="29" y="36"/>
                  </a:cubicBezTo>
                  <a:cubicBezTo>
                    <a:pt x="27" y="33"/>
                    <a:pt x="27" y="30"/>
                    <a:pt x="28" y="27"/>
                  </a:cubicBezTo>
                  <a:cubicBezTo>
                    <a:pt x="30" y="25"/>
                    <a:pt x="33" y="24"/>
                    <a:pt x="36" y="24"/>
                  </a:cubicBezTo>
                  <a:moveTo>
                    <a:pt x="158" y="97"/>
                  </a:moveTo>
                  <a:cubicBezTo>
                    <a:pt x="158" y="87"/>
                    <a:pt x="150" y="79"/>
                    <a:pt x="141" y="79"/>
                  </a:cubicBezTo>
                  <a:cubicBezTo>
                    <a:pt x="131" y="79"/>
                    <a:pt x="123" y="87"/>
                    <a:pt x="123" y="97"/>
                  </a:cubicBezTo>
                  <a:cubicBezTo>
                    <a:pt x="123" y="107"/>
                    <a:pt x="131" y="115"/>
                    <a:pt x="141" y="115"/>
                  </a:cubicBezTo>
                  <a:cubicBezTo>
                    <a:pt x="150" y="115"/>
                    <a:pt x="158" y="107"/>
                    <a:pt x="158" y="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文本框 44">
              <a:extLst>
                <a:ext uri="{FF2B5EF4-FFF2-40B4-BE49-F238E27FC236}">
                  <a16:creationId xmlns:a16="http://schemas.microsoft.com/office/drawing/2014/main" id="{AFD9519E-F523-DD41-825E-521F0AEB4601}"/>
                </a:ext>
              </a:extLst>
            </p:cNvPr>
            <p:cNvSpPr txBox="1"/>
            <p:nvPr/>
          </p:nvSpPr>
          <p:spPr>
            <a:xfrm>
              <a:off x="1902519" y="4521186"/>
              <a:ext cx="4379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20A0D5"/>
                  </a:solidFill>
                  <a:latin typeface="Agency FB" panose="020B0503020202020204" pitchFamily="34" charset="0"/>
                </a:rPr>
                <a:t>02</a:t>
              </a:r>
              <a:endParaRPr lang="zh-CN" altLang="en-US" sz="2400" dirty="0">
                <a:solidFill>
                  <a:srgbClr val="20A0D5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04" name="文本框 56">
              <a:extLst>
                <a:ext uri="{FF2B5EF4-FFF2-40B4-BE49-F238E27FC236}">
                  <a16:creationId xmlns:a16="http://schemas.microsoft.com/office/drawing/2014/main" id="{A3CDB7DB-3180-FC4F-BF76-249DB8D69B05}"/>
                </a:ext>
              </a:extLst>
            </p:cNvPr>
            <p:cNvSpPr txBox="1"/>
            <p:nvPr/>
          </p:nvSpPr>
          <p:spPr>
            <a:xfrm>
              <a:off x="2421407" y="4290397"/>
              <a:ext cx="26468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800">
                  <a:solidFill>
                    <a:schemeClr val="bg1"/>
                  </a:solidFill>
                  <a:latin typeface="DFLiHei-Bd" panose="020B0709000000000000" pitchFamily="49" charset="-120"/>
                  <a:ea typeface="DFLiHei-Bd" panose="020B0709000000000000" pitchFamily="49" charset="-120"/>
                  <a:cs typeface="Arial Unicode MS" panose="020B0604020202020204" pitchFamily="34" charset="-122"/>
                </a:defRPr>
              </a:lvl1pPr>
            </a:lstStyle>
            <a:p>
              <a:r>
                <a:rPr lang="zh-TW" altLang="en-US" dirty="0"/>
                <a:t>計畫執行</a:t>
              </a:r>
              <a:endParaRPr lang="zh-CN" altLang="en-US" dirty="0"/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43A6C39-CECD-D046-B842-2D9E7D701534}"/>
              </a:ext>
            </a:extLst>
          </p:cNvPr>
          <p:cNvGrpSpPr/>
          <p:nvPr/>
        </p:nvGrpSpPr>
        <p:grpSpPr>
          <a:xfrm>
            <a:off x="5743295" y="3560949"/>
            <a:ext cx="5119200" cy="1491293"/>
            <a:chOff x="5910023" y="3576273"/>
            <a:chExt cx="5119200" cy="1491293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4D8676B1-9928-A04F-8921-3BEA8B45C929}"/>
                </a:ext>
              </a:extLst>
            </p:cNvPr>
            <p:cNvGrpSpPr/>
            <p:nvPr/>
          </p:nvGrpSpPr>
          <p:grpSpPr>
            <a:xfrm>
              <a:off x="5910023" y="3576273"/>
              <a:ext cx="5119200" cy="1491293"/>
              <a:chOff x="1962360" y="3662965"/>
              <a:chExt cx="5119200" cy="1491293"/>
            </a:xfrm>
          </p:grpSpPr>
          <p:sp>
            <p:nvSpPr>
              <p:cNvPr id="72" name="Freeform 7">
                <a:extLst>
                  <a:ext uri="{FF2B5EF4-FFF2-40B4-BE49-F238E27FC236}">
                    <a16:creationId xmlns:a16="http://schemas.microsoft.com/office/drawing/2014/main" id="{7D75742B-A46C-3740-A7FB-DF6829E42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9537" y="3861194"/>
                <a:ext cx="4566032" cy="949168"/>
              </a:xfrm>
              <a:custGeom>
                <a:avLst/>
                <a:gdLst>
                  <a:gd name="T0" fmla="*/ 2907 w 3244"/>
                  <a:gd name="T1" fmla="*/ 674 h 674"/>
                  <a:gd name="T2" fmla="*/ 3244 w 3244"/>
                  <a:gd name="T3" fmla="*/ 337 h 674"/>
                  <a:gd name="T4" fmla="*/ 2907 w 3244"/>
                  <a:gd name="T5" fmla="*/ 0 h 674"/>
                  <a:gd name="T6" fmla="*/ 337 w 3244"/>
                  <a:gd name="T7" fmla="*/ 0 h 674"/>
                  <a:gd name="T8" fmla="*/ 0 w 3244"/>
                  <a:gd name="T9" fmla="*/ 337 h 674"/>
                  <a:gd name="T10" fmla="*/ 337 w 3244"/>
                  <a:gd name="T11" fmla="*/ 674 h 674"/>
                  <a:gd name="T12" fmla="*/ 2907 w 3244"/>
                  <a:gd name="T13" fmla="*/ 674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44" h="674">
                    <a:moveTo>
                      <a:pt x="2907" y="674"/>
                    </a:moveTo>
                    <a:cubicBezTo>
                      <a:pt x="3093" y="674"/>
                      <a:pt x="3244" y="523"/>
                      <a:pt x="3244" y="337"/>
                    </a:cubicBezTo>
                    <a:cubicBezTo>
                      <a:pt x="3244" y="151"/>
                      <a:pt x="3093" y="0"/>
                      <a:pt x="2907" y="0"/>
                    </a:cubicBezTo>
                    <a:cubicBezTo>
                      <a:pt x="337" y="0"/>
                      <a:pt x="337" y="0"/>
                      <a:pt x="337" y="0"/>
                    </a:cubicBezTo>
                    <a:cubicBezTo>
                      <a:pt x="151" y="0"/>
                      <a:pt x="0" y="151"/>
                      <a:pt x="0" y="337"/>
                    </a:cubicBezTo>
                    <a:cubicBezTo>
                      <a:pt x="0" y="523"/>
                      <a:pt x="151" y="674"/>
                      <a:pt x="337" y="674"/>
                    </a:cubicBezTo>
                    <a:lnTo>
                      <a:pt x="2907" y="674"/>
                    </a:lnTo>
                    <a:close/>
                  </a:path>
                </a:pathLst>
              </a:custGeom>
              <a:solidFill>
                <a:srgbClr val="76A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pic>
            <p:nvPicPr>
              <p:cNvPr id="77" name="图片 53">
                <a:extLst>
                  <a:ext uri="{FF2B5EF4-FFF2-40B4-BE49-F238E27FC236}">
                    <a16:creationId xmlns:a16="http://schemas.microsoft.com/office/drawing/2014/main" id="{75859C63-3C8A-E241-A806-A185B4D76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2360" y="3662965"/>
                <a:ext cx="5119200" cy="1491293"/>
              </a:xfrm>
              <a:prstGeom prst="rect">
                <a:avLst/>
              </a:prstGeom>
            </p:spPr>
          </p:pic>
          <p:grpSp>
            <p:nvGrpSpPr>
              <p:cNvPr id="94" name="组合 42">
                <a:extLst>
                  <a:ext uri="{FF2B5EF4-FFF2-40B4-BE49-F238E27FC236}">
                    <a16:creationId xmlns:a16="http://schemas.microsoft.com/office/drawing/2014/main" id="{6F186649-2700-314E-BA0A-9C25C3985136}"/>
                  </a:ext>
                </a:extLst>
              </p:cNvPr>
              <p:cNvGrpSpPr/>
              <p:nvPr/>
            </p:nvGrpSpPr>
            <p:grpSpPr>
              <a:xfrm>
                <a:off x="2501381" y="4149606"/>
                <a:ext cx="433387" cy="374650"/>
                <a:chOff x="4456113" y="6981826"/>
                <a:chExt cx="433387" cy="374650"/>
              </a:xfrm>
            </p:grpSpPr>
            <p:sp>
              <p:nvSpPr>
                <p:cNvPr id="95" name="Freeform 27">
                  <a:extLst>
                    <a:ext uri="{FF2B5EF4-FFF2-40B4-BE49-F238E27FC236}">
                      <a16:creationId xmlns:a16="http://schemas.microsoft.com/office/drawing/2014/main" id="{C60661E7-9437-D048-B35F-C1315198DEF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56113" y="6981826"/>
                  <a:ext cx="306387" cy="374650"/>
                </a:xfrm>
                <a:custGeom>
                  <a:avLst/>
                  <a:gdLst>
                    <a:gd name="T0" fmla="*/ 67 w 96"/>
                    <a:gd name="T1" fmla="*/ 48 h 119"/>
                    <a:gd name="T2" fmla="*/ 76 w 96"/>
                    <a:gd name="T3" fmla="*/ 28 h 119"/>
                    <a:gd name="T4" fmla="*/ 48 w 96"/>
                    <a:gd name="T5" fmla="*/ 0 h 119"/>
                    <a:gd name="T6" fmla="*/ 20 w 96"/>
                    <a:gd name="T7" fmla="*/ 28 h 119"/>
                    <a:gd name="T8" fmla="*/ 29 w 96"/>
                    <a:gd name="T9" fmla="*/ 48 h 119"/>
                    <a:gd name="T10" fmla="*/ 0 w 96"/>
                    <a:gd name="T11" fmla="*/ 92 h 119"/>
                    <a:gd name="T12" fmla="*/ 0 w 96"/>
                    <a:gd name="T13" fmla="*/ 119 h 119"/>
                    <a:gd name="T14" fmla="*/ 96 w 96"/>
                    <a:gd name="T15" fmla="*/ 119 h 119"/>
                    <a:gd name="T16" fmla="*/ 96 w 96"/>
                    <a:gd name="T17" fmla="*/ 92 h 119"/>
                    <a:gd name="T18" fmla="*/ 67 w 96"/>
                    <a:gd name="T19" fmla="*/ 48 h 119"/>
                    <a:gd name="T20" fmla="*/ 27 w 96"/>
                    <a:gd name="T21" fmla="*/ 28 h 119"/>
                    <a:gd name="T22" fmla="*/ 48 w 96"/>
                    <a:gd name="T23" fmla="*/ 8 h 119"/>
                    <a:gd name="T24" fmla="*/ 69 w 96"/>
                    <a:gd name="T25" fmla="*/ 28 h 119"/>
                    <a:gd name="T26" fmla="*/ 59 w 96"/>
                    <a:gd name="T27" fmla="*/ 46 h 119"/>
                    <a:gd name="T28" fmla="*/ 48 w 96"/>
                    <a:gd name="T29" fmla="*/ 49 h 119"/>
                    <a:gd name="T30" fmla="*/ 37 w 96"/>
                    <a:gd name="T31" fmla="*/ 46 h 119"/>
                    <a:gd name="T32" fmla="*/ 27 w 96"/>
                    <a:gd name="T33" fmla="*/ 28 h 119"/>
                    <a:gd name="T34" fmla="*/ 83 w 96"/>
                    <a:gd name="T35" fmla="*/ 107 h 119"/>
                    <a:gd name="T36" fmla="*/ 13 w 96"/>
                    <a:gd name="T37" fmla="*/ 107 h 119"/>
                    <a:gd name="T38" fmla="*/ 13 w 96"/>
                    <a:gd name="T39" fmla="*/ 92 h 119"/>
                    <a:gd name="T40" fmla="*/ 48 w 96"/>
                    <a:gd name="T41" fmla="*/ 57 h 119"/>
                    <a:gd name="T42" fmla="*/ 83 w 96"/>
                    <a:gd name="T43" fmla="*/ 92 h 119"/>
                    <a:gd name="T44" fmla="*/ 83 w 96"/>
                    <a:gd name="T45" fmla="*/ 107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96" h="119">
                      <a:moveTo>
                        <a:pt x="67" y="48"/>
                      </a:moveTo>
                      <a:cubicBezTo>
                        <a:pt x="73" y="43"/>
                        <a:pt x="76" y="36"/>
                        <a:pt x="76" y="28"/>
                      </a:cubicBezTo>
                      <a:cubicBezTo>
                        <a:pt x="76" y="13"/>
                        <a:pt x="63" y="0"/>
                        <a:pt x="48" y="0"/>
                      </a:cubicBezTo>
                      <a:cubicBezTo>
                        <a:pt x="33" y="0"/>
                        <a:pt x="20" y="13"/>
                        <a:pt x="20" y="28"/>
                      </a:cubicBezTo>
                      <a:cubicBezTo>
                        <a:pt x="20" y="36"/>
                        <a:pt x="24" y="43"/>
                        <a:pt x="29" y="48"/>
                      </a:cubicBezTo>
                      <a:cubicBezTo>
                        <a:pt x="12" y="56"/>
                        <a:pt x="0" y="73"/>
                        <a:pt x="0" y="92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96" y="119"/>
                        <a:pt x="96" y="119"/>
                        <a:pt x="96" y="119"/>
                      </a:cubicBezTo>
                      <a:cubicBezTo>
                        <a:pt x="96" y="92"/>
                        <a:pt x="96" y="92"/>
                        <a:pt x="96" y="92"/>
                      </a:cubicBezTo>
                      <a:cubicBezTo>
                        <a:pt x="96" y="73"/>
                        <a:pt x="84" y="56"/>
                        <a:pt x="67" y="48"/>
                      </a:cubicBezTo>
                      <a:moveTo>
                        <a:pt x="27" y="28"/>
                      </a:moveTo>
                      <a:cubicBezTo>
                        <a:pt x="27" y="17"/>
                        <a:pt x="37" y="8"/>
                        <a:pt x="48" y="8"/>
                      </a:cubicBezTo>
                      <a:cubicBezTo>
                        <a:pt x="59" y="8"/>
                        <a:pt x="69" y="17"/>
                        <a:pt x="69" y="28"/>
                      </a:cubicBezTo>
                      <a:cubicBezTo>
                        <a:pt x="69" y="36"/>
                        <a:pt x="65" y="42"/>
                        <a:pt x="59" y="46"/>
                      </a:cubicBezTo>
                      <a:cubicBezTo>
                        <a:pt x="56" y="48"/>
                        <a:pt x="52" y="49"/>
                        <a:pt x="48" y="49"/>
                      </a:cubicBezTo>
                      <a:cubicBezTo>
                        <a:pt x="44" y="49"/>
                        <a:pt x="40" y="48"/>
                        <a:pt x="37" y="46"/>
                      </a:cubicBezTo>
                      <a:cubicBezTo>
                        <a:pt x="31" y="42"/>
                        <a:pt x="27" y="36"/>
                        <a:pt x="27" y="28"/>
                      </a:cubicBezTo>
                      <a:moveTo>
                        <a:pt x="83" y="107"/>
                      </a:moveTo>
                      <a:cubicBezTo>
                        <a:pt x="13" y="107"/>
                        <a:pt x="13" y="107"/>
                        <a:pt x="13" y="107"/>
                      </a:cubicBezTo>
                      <a:cubicBezTo>
                        <a:pt x="13" y="92"/>
                        <a:pt x="13" y="92"/>
                        <a:pt x="13" y="92"/>
                      </a:cubicBezTo>
                      <a:cubicBezTo>
                        <a:pt x="13" y="73"/>
                        <a:pt x="29" y="57"/>
                        <a:pt x="48" y="57"/>
                      </a:cubicBezTo>
                      <a:cubicBezTo>
                        <a:pt x="68" y="57"/>
                        <a:pt x="83" y="73"/>
                        <a:pt x="83" y="92"/>
                      </a:cubicBezTo>
                      <a:lnTo>
                        <a:pt x="83" y="10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6" name="Freeform 28">
                  <a:extLst>
                    <a:ext uri="{FF2B5EF4-FFF2-40B4-BE49-F238E27FC236}">
                      <a16:creationId xmlns:a16="http://schemas.microsoft.com/office/drawing/2014/main" id="{AE5ADC54-FEB0-D546-B159-8D1E3B6E39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9800" y="6988176"/>
                  <a:ext cx="139700" cy="195263"/>
                </a:xfrm>
                <a:custGeom>
                  <a:avLst/>
                  <a:gdLst>
                    <a:gd name="T0" fmla="*/ 22 w 44"/>
                    <a:gd name="T1" fmla="*/ 62 h 62"/>
                    <a:gd name="T2" fmla="*/ 19 w 44"/>
                    <a:gd name="T3" fmla="*/ 58 h 62"/>
                    <a:gd name="T4" fmla="*/ 19 w 44"/>
                    <a:gd name="T5" fmla="*/ 37 h 62"/>
                    <a:gd name="T6" fmla="*/ 22 w 44"/>
                    <a:gd name="T7" fmla="*/ 37 h 62"/>
                    <a:gd name="T8" fmla="*/ 37 w 44"/>
                    <a:gd name="T9" fmla="*/ 22 h 62"/>
                    <a:gd name="T10" fmla="*/ 22 w 44"/>
                    <a:gd name="T11" fmla="*/ 7 h 62"/>
                    <a:gd name="T12" fmla="*/ 8 w 44"/>
                    <a:gd name="T13" fmla="*/ 22 h 62"/>
                    <a:gd name="T14" fmla="*/ 4 w 44"/>
                    <a:gd name="T15" fmla="*/ 26 h 62"/>
                    <a:gd name="T16" fmla="*/ 0 w 44"/>
                    <a:gd name="T17" fmla="*/ 22 h 62"/>
                    <a:gd name="T18" fmla="*/ 22 w 44"/>
                    <a:gd name="T19" fmla="*/ 0 h 62"/>
                    <a:gd name="T20" fmla="*/ 44 w 44"/>
                    <a:gd name="T21" fmla="*/ 22 h 62"/>
                    <a:gd name="T22" fmla="*/ 26 w 44"/>
                    <a:gd name="T23" fmla="*/ 44 h 62"/>
                    <a:gd name="T24" fmla="*/ 26 w 44"/>
                    <a:gd name="T25" fmla="*/ 58 h 62"/>
                    <a:gd name="T26" fmla="*/ 22 w 44"/>
                    <a:gd name="T27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4" h="62">
                      <a:moveTo>
                        <a:pt x="22" y="62"/>
                      </a:moveTo>
                      <a:cubicBezTo>
                        <a:pt x="20" y="62"/>
                        <a:pt x="19" y="60"/>
                        <a:pt x="19" y="58"/>
                      </a:cubicBezTo>
                      <a:cubicBezTo>
                        <a:pt x="19" y="37"/>
                        <a:pt x="19" y="37"/>
                        <a:pt x="19" y="37"/>
                      </a:cubicBezTo>
                      <a:cubicBezTo>
                        <a:pt x="22" y="37"/>
                        <a:pt x="22" y="37"/>
                        <a:pt x="22" y="37"/>
                      </a:cubicBezTo>
                      <a:cubicBezTo>
                        <a:pt x="31" y="37"/>
                        <a:pt x="37" y="30"/>
                        <a:pt x="37" y="22"/>
                      </a:cubicBezTo>
                      <a:cubicBezTo>
                        <a:pt x="37" y="14"/>
                        <a:pt x="31" y="7"/>
                        <a:pt x="22" y="7"/>
                      </a:cubicBezTo>
                      <a:cubicBezTo>
                        <a:pt x="14" y="7"/>
                        <a:pt x="8" y="14"/>
                        <a:pt x="8" y="22"/>
                      </a:cubicBezTo>
                      <a:cubicBezTo>
                        <a:pt x="8" y="24"/>
                        <a:pt x="6" y="26"/>
                        <a:pt x="4" y="26"/>
                      </a:cubicBezTo>
                      <a:cubicBezTo>
                        <a:pt x="2" y="26"/>
                        <a:pt x="0" y="24"/>
                        <a:pt x="0" y="22"/>
                      </a:cubicBezTo>
                      <a:cubicBezTo>
                        <a:pt x="0" y="10"/>
                        <a:pt x="10" y="0"/>
                        <a:pt x="22" y="0"/>
                      </a:cubicBezTo>
                      <a:cubicBezTo>
                        <a:pt x="34" y="0"/>
                        <a:pt x="44" y="10"/>
                        <a:pt x="44" y="22"/>
                      </a:cubicBezTo>
                      <a:cubicBezTo>
                        <a:pt x="44" y="33"/>
                        <a:pt x="36" y="42"/>
                        <a:pt x="26" y="44"/>
                      </a:cubicBezTo>
                      <a:cubicBezTo>
                        <a:pt x="26" y="58"/>
                        <a:pt x="26" y="58"/>
                        <a:pt x="26" y="58"/>
                      </a:cubicBezTo>
                      <a:cubicBezTo>
                        <a:pt x="26" y="60"/>
                        <a:pt x="24" y="62"/>
                        <a:pt x="22" y="6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7" name="Oval 29">
                  <a:extLst>
                    <a:ext uri="{FF2B5EF4-FFF2-40B4-BE49-F238E27FC236}">
                      <a16:creationId xmlns:a16="http://schemas.microsoft.com/office/drawing/2014/main" id="{F540FC4D-E46E-8741-B0C1-BACA5572AF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3775" y="7196138"/>
                  <a:ext cx="34925" cy="3333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100" name="文本框 45">
                <a:extLst>
                  <a:ext uri="{FF2B5EF4-FFF2-40B4-BE49-F238E27FC236}">
                    <a16:creationId xmlns:a16="http://schemas.microsoft.com/office/drawing/2014/main" id="{458A3040-7DF7-6B4B-A1D6-F832BAB60377}"/>
                  </a:ext>
                </a:extLst>
              </p:cNvPr>
              <p:cNvSpPr txBox="1"/>
              <p:nvPr/>
            </p:nvSpPr>
            <p:spPr>
              <a:xfrm>
                <a:off x="3108492" y="4117878"/>
                <a:ext cx="447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76A42D"/>
                    </a:solidFill>
                    <a:latin typeface="Agency FB" panose="020B0503020202020204" pitchFamily="34" charset="0"/>
                  </a:rPr>
                  <a:t>03</a:t>
                </a:r>
                <a:endParaRPr lang="zh-CN" altLang="en-US" sz="2400" dirty="0">
                  <a:solidFill>
                    <a:srgbClr val="76A42D"/>
                  </a:solidFill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107" name="文本框 56">
              <a:extLst>
                <a:ext uri="{FF2B5EF4-FFF2-40B4-BE49-F238E27FC236}">
                  <a16:creationId xmlns:a16="http://schemas.microsoft.com/office/drawing/2014/main" id="{C784BC30-9B13-C642-8EE9-CA86B8038AF8}"/>
                </a:ext>
              </a:extLst>
            </p:cNvPr>
            <p:cNvSpPr txBox="1"/>
            <p:nvPr/>
          </p:nvSpPr>
          <p:spPr>
            <a:xfrm>
              <a:off x="7728237" y="3818775"/>
              <a:ext cx="26468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800">
                  <a:solidFill>
                    <a:schemeClr val="bg1"/>
                  </a:solidFill>
                  <a:latin typeface="DFLiHei-Bd" panose="020B0709000000000000" pitchFamily="49" charset="-120"/>
                  <a:ea typeface="DFLiHei-Bd" panose="020B0709000000000000" pitchFamily="49" charset="-120"/>
                  <a:cs typeface="Arial Unicode MS" panose="020B0604020202020204" pitchFamily="34" charset="-122"/>
                </a:defRPr>
              </a:lvl1pPr>
            </a:lstStyle>
            <a:p>
              <a:r>
                <a:rPr lang="zh-TW" altLang="en-US" dirty="0"/>
                <a:t>實施成果</a:t>
              </a:r>
              <a:endParaRPr lang="zh-CN" altLang="en-US" dirty="0"/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B9E3CBE1-DC77-204C-976F-1F064EE5856D}"/>
              </a:ext>
            </a:extLst>
          </p:cNvPr>
          <p:cNvGrpSpPr/>
          <p:nvPr/>
        </p:nvGrpSpPr>
        <p:grpSpPr>
          <a:xfrm>
            <a:off x="6676269" y="5092031"/>
            <a:ext cx="5119200" cy="1491293"/>
            <a:chOff x="6326347" y="5147111"/>
            <a:chExt cx="5119200" cy="1491293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C574FE6E-16FD-C142-BAF6-D61F2BEAB956}"/>
                </a:ext>
              </a:extLst>
            </p:cNvPr>
            <p:cNvGrpSpPr/>
            <p:nvPr/>
          </p:nvGrpSpPr>
          <p:grpSpPr>
            <a:xfrm>
              <a:off x="6326347" y="5147111"/>
              <a:ext cx="5119200" cy="1491293"/>
              <a:chOff x="4799137" y="4934114"/>
              <a:chExt cx="5119200" cy="1491293"/>
            </a:xfrm>
          </p:grpSpPr>
          <p:sp>
            <p:nvSpPr>
              <p:cNvPr id="71" name="Freeform 8">
                <a:extLst>
                  <a:ext uri="{FF2B5EF4-FFF2-40B4-BE49-F238E27FC236}">
                    <a16:creationId xmlns:a16="http://schemas.microsoft.com/office/drawing/2014/main" id="{F7A12E44-4A84-7A49-9D46-721BBBE0F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5721" y="5160918"/>
                <a:ext cx="4566032" cy="950897"/>
              </a:xfrm>
              <a:custGeom>
                <a:avLst/>
                <a:gdLst>
                  <a:gd name="T0" fmla="*/ 2907 w 3244"/>
                  <a:gd name="T1" fmla="*/ 675 h 675"/>
                  <a:gd name="T2" fmla="*/ 3244 w 3244"/>
                  <a:gd name="T3" fmla="*/ 337 h 675"/>
                  <a:gd name="T4" fmla="*/ 2907 w 3244"/>
                  <a:gd name="T5" fmla="*/ 0 h 675"/>
                  <a:gd name="T6" fmla="*/ 337 w 3244"/>
                  <a:gd name="T7" fmla="*/ 0 h 675"/>
                  <a:gd name="T8" fmla="*/ 0 w 3244"/>
                  <a:gd name="T9" fmla="*/ 337 h 675"/>
                  <a:gd name="T10" fmla="*/ 337 w 3244"/>
                  <a:gd name="T11" fmla="*/ 675 h 675"/>
                  <a:gd name="T12" fmla="*/ 2907 w 3244"/>
                  <a:gd name="T13" fmla="*/ 675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44" h="675">
                    <a:moveTo>
                      <a:pt x="2907" y="675"/>
                    </a:moveTo>
                    <a:cubicBezTo>
                      <a:pt x="3093" y="675"/>
                      <a:pt x="3244" y="523"/>
                      <a:pt x="3244" y="337"/>
                    </a:cubicBezTo>
                    <a:cubicBezTo>
                      <a:pt x="3244" y="151"/>
                      <a:pt x="3093" y="0"/>
                      <a:pt x="2907" y="0"/>
                    </a:cubicBezTo>
                    <a:cubicBezTo>
                      <a:pt x="337" y="0"/>
                      <a:pt x="337" y="0"/>
                      <a:pt x="337" y="0"/>
                    </a:cubicBezTo>
                    <a:cubicBezTo>
                      <a:pt x="151" y="0"/>
                      <a:pt x="0" y="151"/>
                      <a:pt x="0" y="337"/>
                    </a:cubicBezTo>
                    <a:cubicBezTo>
                      <a:pt x="0" y="523"/>
                      <a:pt x="151" y="675"/>
                      <a:pt x="337" y="675"/>
                    </a:cubicBezTo>
                    <a:lnTo>
                      <a:pt x="2907" y="675"/>
                    </a:lnTo>
                    <a:close/>
                  </a:path>
                </a:pathLst>
              </a:custGeom>
              <a:solidFill>
                <a:srgbClr val="F189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2" name="群組 1">
                <a:extLst>
                  <a:ext uri="{FF2B5EF4-FFF2-40B4-BE49-F238E27FC236}">
                    <a16:creationId xmlns:a16="http://schemas.microsoft.com/office/drawing/2014/main" id="{41305B8F-DDC7-794C-A723-CE6B71B3F5D9}"/>
                  </a:ext>
                </a:extLst>
              </p:cNvPr>
              <p:cNvGrpSpPr/>
              <p:nvPr/>
            </p:nvGrpSpPr>
            <p:grpSpPr>
              <a:xfrm>
                <a:off x="4799137" y="4934114"/>
                <a:ext cx="5119200" cy="1491293"/>
                <a:chOff x="1962360" y="4905327"/>
                <a:chExt cx="5119200" cy="1491293"/>
              </a:xfrm>
            </p:grpSpPr>
            <p:pic>
              <p:nvPicPr>
                <p:cNvPr id="87" name="图片 54">
                  <a:extLst>
                    <a:ext uri="{FF2B5EF4-FFF2-40B4-BE49-F238E27FC236}">
                      <a16:creationId xmlns:a16="http://schemas.microsoft.com/office/drawing/2014/main" id="{011B6946-F4C2-B54D-9041-26B55D5664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62360" y="4905327"/>
                  <a:ext cx="5119200" cy="1491293"/>
                </a:xfrm>
                <a:prstGeom prst="rect">
                  <a:avLst/>
                </a:prstGeom>
              </p:spPr>
            </p:pic>
            <p:grpSp>
              <p:nvGrpSpPr>
                <p:cNvPr id="88" name="组合 41">
                  <a:extLst>
                    <a:ext uri="{FF2B5EF4-FFF2-40B4-BE49-F238E27FC236}">
                      <a16:creationId xmlns:a16="http://schemas.microsoft.com/office/drawing/2014/main" id="{DE73226F-BAD3-744C-9453-01A08DA1E728}"/>
                    </a:ext>
                  </a:extLst>
                </p:cNvPr>
                <p:cNvGrpSpPr/>
                <p:nvPr/>
              </p:nvGrpSpPr>
              <p:grpSpPr>
                <a:xfrm>
                  <a:off x="2549006" y="5409142"/>
                  <a:ext cx="344487" cy="336550"/>
                  <a:chOff x="4503738" y="9809163"/>
                  <a:chExt cx="344487" cy="336550"/>
                </a:xfrm>
              </p:grpSpPr>
              <p:sp>
                <p:nvSpPr>
                  <p:cNvPr id="89" name="Freeform 23">
                    <a:extLst>
                      <a:ext uri="{FF2B5EF4-FFF2-40B4-BE49-F238E27FC236}">
                        <a16:creationId xmlns:a16="http://schemas.microsoft.com/office/drawing/2014/main" id="{E76C9AE4-5AD8-B64C-A2D5-01512382198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03738" y="9809163"/>
                    <a:ext cx="344487" cy="336550"/>
                  </a:xfrm>
                  <a:custGeom>
                    <a:avLst/>
                    <a:gdLst>
                      <a:gd name="T0" fmla="*/ 105 w 108"/>
                      <a:gd name="T1" fmla="*/ 95 h 107"/>
                      <a:gd name="T2" fmla="*/ 76 w 108"/>
                      <a:gd name="T3" fmla="*/ 66 h 107"/>
                      <a:gd name="T4" fmla="*/ 83 w 108"/>
                      <a:gd name="T5" fmla="*/ 42 h 107"/>
                      <a:gd name="T6" fmla="*/ 42 w 108"/>
                      <a:gd name="T7" fmla="*/ 0 h 107"/>
                      <a:gd name="T8" fmla="*/ 0 w 108"/>
                      <a:gd name="T9" fmla="*/ 42 h 107"/>
                      <a:gd name="T10" fmla="*/ 42 w 108"/>
                      <a:gd name="T11" fmla="*/ 83 h 107"/>
                      <a:gd name="T12" fmla="*/ 66 w 108"/>
                      <a:gd name="T13" fmla="*/ 76 h 107"/>
                      <a:gd name="T14" fmla="*/ 95 w 108"/>
                      <a:gd name="T15" fmla="*/ 105 h 107"/>
                      <a:gd name="T16" fmla="*/ 100 w 108"/>
                      <a:gd name="T17" fmla="*/ 107 h 107"/>
                      <a:gd name="T18" fmla="*/ 105 w 108"/>
                      <a:gd name="T19" fmla="*/ 105 h 107"/>
                      <a:gd name="T20" fmla="*/ 105 w 108"/>
                      <a:gd name="T21" fmla="*/ 95 h 107"/>
                      <a:gd name="T22" fmla="*/ 7 w 108"/>
                      <a:gd name="T23" fmla="*/ 42 h 107"/>
                      <a:gd name="T24" fmla="*/ 42 w 108"/>
                      <a:gd name="T25" fmla="*/ 7 h 107"/>
                      <a:gd name="T26" fmla="*/ 76 w 108"/>
                      <a:gd name="T27" fmla="*/ 42 h 107"/>
                      <a:gd name="T28" fmla="*/ 42 w 108"/>
                      <a:gd name="T29" fmla="*/ 76 h 107"/>
                      <a:gd name="T30" fmla="*/ 7 w 108"/>
                      <a:gd name="T31" fmla="*/ 42 h 1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8" h="107">
                        <a:moveTo>
                          <a:pt x="105" y="95"/>
                        </a:moveTo>
                        <a:cubicBezTo>
                          <a:pt x="76" y="66"/>
                          <a:pt x="76" y="66"/>
                          <a:pt x="76" y="66"/>
                        </a:cubicBezTo>
                        <a:cubicBezTo>
                          <a:pt x="81" y="59"/>
                          <a:pt x="83" y="51"/>
                          <a:pt x="83" y="42"/>
                        </a:cubicBezTo>
                        <a:cubicBezTo>
                          <a:pt x="83" y="19"/>
                          <a:pt x="65" y="0"/>
                          <a:pt x="42" y="0"/>
                        </a:cubicBezTo>
                        <a:cubicBezTo>
                          <a:pt x="19" y="0"/>
                          <a:pt x="0" y="19"/>
                          <a:pt x="0" y="42"/>
                        </a:cubicBezTo>
                        <a:cubicBezTo>
                          <a:pt x="0" y="65"/>
                          <a:pt x="19" y="83"/>
                          <a:pt x="42" y="83"/>
                        </a:cubicBezTo>
                        <a:cubicBezTo>
                          <a:pt x="51" y="83"/>
                          <a:pt x="59" y="81"/>
                          <a:pt x="66" y="76"/>
                        </a:cubicBezTo>
                        <a:cubicBezTo>
                          <a:pt x="95" y="105"/>
                          <a:pt x="95" y="105"/>
                          <a:pt x="95" y="105"/>
                        </a:cubicBezTo>
                        <a:cubicBezTo>
                          <a:pt x="96" y="106"/>
                          <a:pt x="98" y="107"/>
                          <a:pt x="100" y="107"/>
                        </a:cubicBezTo>
                        <a:cubicBezTo>
                          <a:pt x="101" y="107"/>
                          <a:pt x="103" y="106"/>
                          <a:pt x="105" y="105"/>
                        </a:cubicBezTo>
                        <a:cubicBezTo>
                          <a:pt x="108" y="102"/>
                          <a:pt x="108" y="97"/>
                          <a:pt x="105" y="95"/>
                        </a:cubicBezTo>
                        <a:moveTo>
                          <a:pt x="7" y="42"/>
                        </a:moveTo>
                        <a:cubicBezTo>
                          <a:pt x="7" y="23"/>
                          <a:pt x="23" y="7"/>
                          <a:pt x="42" y="7"/>
                        </a:cubicBezTo>
                        <a:cubicBezTo>
                          <a:pt x="61" y="7"/>
                          <a:pt x="76" y="23"/>
                          <a:pt x="76" y="42"/>
                        </a:cubicBezTo>
                        <a:cubicBezTo>
                          <a:pt x="76" y="61"/>
                          <a:pt x="61" y="76"/>
                          <a:pt x="42" y="76"/>
                        </a:cubicBezTo>
                        <a:cubicBezTo>
                          <a:pt x="23" y="76"/>
                          <a:pt x="7" y="61"/>
                          <a:pt x="7" y="42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Freeform 24">
                    <a:extLst>
                      <a:ext uri="{FF2B5EF4-FFF2-40B4-BE49-F238E27FC236}">
                        <a16:creationId xmlns:a16="http://schemas.microsoft.com/office/drawing/2014/main" id="{68FA2439-004E-B54E-9589-830F972E29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7238" y="9869488"/>
                    <a:ext cx="138112" cy="138113"/>
                  </a:xfrm>
                  <a:custGeom>
                    <a:avLst/>
                    <a:gdLst>
                      <a:gd name="T0" fmla="*/ 39 w 43"/>
                      <a:gd name="T1" fmla="*/ 18 h 44"/>
                      <a:gd name="T2" fmla="*/ 25 w 43"/>
                      <a:gd name="T3" fmla="*/ 18 h 44"/>
                      <a:gd name="T4" fmla="*/ 25 w 43"/>
                      <a:gd name="T5" fmla="*/ 4 h 44"/>
                      <a:gd name="T6" fmla="*/ 21 w 43"/>
                      <a:gd name="T7" fmla="*/ 0 h 44"/>
                      <a:gd name="T8" fmla="*/ 18 w 43"/>
                      <a:gd name="T9" fmla="*/ 4 h 44"/>
                      <a:gd name="T10" fmla="*/ 18 w 43"/>
                      <a:gd name="T11" fmla="*/ 18 h 44"/>
                      <a:gd name="T12" fmla="*/ 3 w 43"/>
                      <a:gd name="T13" fmla="*/ 18 h 44"/>
                      <a:gd name="T14" fmla="*/ 0 w 43"/>
                      <a:gd name="T15" fmla="*/ 22 h 44"/>
                      <a:gd name="T16" fmla="*/ 3 w 43"/>
                      <a:gd name="T17" fmla="*/ 26 h 44"/>
                      <a:gd name="T18" fmla="*/ 18 w 43"/>
                      <a:gd name="T19" fmla="*/ 26 h 44"/>
                      <a:gd name="T20" fmla="*/ 18 w 43"/>
                      <a:gd name="T21" fmla="*/ 40 h 44"/>
                      <a:gd name="T22" fmla="*/ 21 w 43"/>
                      <a:gd name="T23" fmla="*/ 44 h 44"/>
                      <a:gd name="T24" fmla="*/ 25 w 43"/>
                      <a:gd name="T25" fmla="*/ 40 h 44"/>
                      <a:gd name="T26" fmla="*/ 25 w 43"/>
                      <a:gd name="T27" fmla="*/ 26 h 44"/>
                      <a:gd name="T28" fmla="*/ 39 w 43"/>
                      <a:gd name="T29" fmla="*/ 26 h 44"/>
                      <a:gd name="T30" fmla="*/ 43 w 43"/>
                      <a:gd name="T31" fmla="*/ 22 h 44"/>
                      <a:gd name="T32" fmla="*/ 39 w 43"/>
                      <a:gd name="T33" fmla="*/ 18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3" h="44">
                        <a:moveTo>
                          <a:pt x="39" y="18"/>
                        </a:moveTo>
                        <a:cubicBezTo>
                          <a:pt x="25" y="18"/>
                          <a:pt x="25" y="18"/>
                          <a:pt x="25" y="18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2"/>
                          <a:pt x="23" y="0"/>
                          <a:pt x="21" y="0"/>
                        </a:cubicBezTo>
                        <a:cubicBezTo>
                          <a:pt x="19" y="0"/>
                          <a:pt x="18" y="2"/>
                          <a:pt x="18" y="4"/>
                        </a:cubicBezTo>
                        <a:cubicBezTo>
                          <a:pt x="18" y="18"/>
                          <a:pt x="18" y="18"/>
                          <a:pt x="18" y="18"/>
                        </a:cubicBezTo>
                        <a:cubicBezTo>
                          <a:pt x="3" y="18"/>
                          <a:pt x="3" y="18"/>
                          <a:pt x="3" y="18"/>
                        </a:cubicBezTo>
                        <a:cubicBezTo>
                          <a:pt x="1" y="18"/>
                          <a:pt x="0" y="20"/>
                          <a:pt x="0" y="22"/>
                        </a:cubicBezTo>
                        <a:cubicBezTo>
                          <a:pt x="0" y="24"/>
                          <a:pt x="1" y="26"/>
                          <a:pt x="3" y="26"/>
                        </a:cubicBezTo>
                        <a:cubicBezTo>
                          <a:pt x="18" y="26"/>
                          <a:pt x="18" y="26"/>
                          <a:pt x="18" y="26"/>
                        </a:cubicBezTo>
                        <a:cubicBezTo>
                          <a:pt x="18" y="40"/>
                          <a:pt x="18" y="40"/>
                          <a:pt x="18" y="40"/>
                        </a:cubicBezTo>
                        <a:cubicBezTo>
                          <a:pt x="18" y="42"/>
                          <a:pt x="19" y="44"/>
                          <a:pt x="21" y="44"/>
                        </a:cubicBezTo>
                        <a:cubicBezTo>
                          <a:pt x="23" y="44"/>
                          <a:pt x="25" y="42"/>
                          <a:pt x="25" y="40"/>
                        </a:cubicBezTo>
                        <a:cubicBezTo>
                          <a:pt x="25" y="26"/>
                          <a:pt x="25" y="26"/>
                          <a:pt x="25" y="26"/>
                        </a:cubicBezTo>
                        <a:cubicBezTo>
                          <a:pt x="39" y="26"/>
                          <a:pt x="39" y="26"/>
                          <a:pt x="39" y="26"/>
                        </a:cubicBezTo>
                        <a:cubicBezTo>
                          <a:pt x="41" y="26"/>
                          <a:pt x="43" y="24"/>
                          <a:pt x="43" y="22"/>
                        </a:cubicBezTo>
                        <a:cubicBezTo>
                          <a:pt x="43" y="20"/>
                          <a:pt x="41" y="18"/>
                          <a:pt x="39" y="1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02" name="文本框 46">
                  <a:extLst>
                    <a:ext uri="{FF2B5EF4-FFF2-40B4-BE49-F238E27FC236}">
                      <a16:creationId xmlns:a16="http://schemas.microsoft.com/office/drawing/2014/main" id="{94CEF297-4659-1141-A4B3-5010F9117ECA}"/>
                    </a:ext>
                  </a:extLst>
                </p:cNvPr>
                <p:cNvSpPr txBox="1"/>
                <p:nvPr/>
              </p:nvSpPr>
              <p:spPr>
                <a:xfrm>
                  <a:off x="3108492" y="5358941"/>
                  <a:ext cx="43633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dirty="0">
                      <a:solidFill>
                        <a:srgbClr val="F1891A"/>
                      </a:solidFill>
                      <a:latin typeface="Agency FB" panose="020B0503020202020204" pitchFamily="34" charset="0"/>
                    </a:rPr>
                    <a:t>04</a:t>
                  </a:r>
                  <a:endParaRPr lang="zh-CN" altLang="en-US" sz="2400" dirty="0">
                    <a:solidFill>
                      <a:srgbClr val="F1891A"/>
                    </a:solidFill>
                    <a:latin typeface="Agency FB" panose="020B0503020202020204" pitchFamily="34" charset="0"/>
                  </a:endParaRPr>
                </a:p>
              </p:txBody>
            </p:sp>
          </p:grpSp>
        </p:grpSp>
        <p:sp>
          <p:nvSpPr>
            <p:cNvPr id="108" name="文本框 56">
              <a:extLst>
                <a:ext uri="{FF2B5EF4-FFF2-40B4-BE49-F238E27FC236}">
                  <a16:creationId xmlns:a16="http://schemas.microsoft.com/office/drawing/2014/main" id="{AAA83750-99E2-3041-B19A-43CA9498B0A8}"/>
                </a:ext>
              </a:extLst>
            </p:cNvPr>
            <p:cNvSpPr txBox="1"/>
            <p:nvPr/>
          </p:nvSpPr>
          <p:spPr>
            <a:xfrm>
              <a:off x="8054858" y="5385230"/>
              <a:ext cx="26468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800">
                  <a:solidFill>
                    <a:schemeClr val="bg1"/>
                  </a:solidFill>
                  <a:latin typeface="DFLiHei-Bd" panose="020B0709000000000000" pitchFamily="49" charset="-120"/>
                  <a:ea typeface="DFLiHei-Bd" panose="020B0709000000000000" pitchFamily="49" charset="-120"/>
                  <a:cs typeface="Arial Unicode MS" panose="020B0604020202020204" pitchFamily="34" charset="-122"/>
                </a:defRPr>
              </a:lvl1pPr>
            </a:lstStyle>
            <a:p>
              <a:r>
                <a:rPr lang="zh-TW" altLang="en-US" dirty="0"/>
                <a:t>其它資源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4629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30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graphicFrame>
        <p:nvGraphicFramePr>
          <p:cNvPr id="7" name="資料庫圖表 6"/>
          <p:cNvGraphicFramePr/>
          <p:nvPr>
            <p:extLst/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圖片 35" descr="一張含有 物件, 算盤 的圖片&#10;&#10;自動產生的描述">
            <a:extLst>
              <a:ext uri="{FF2B5EF4-FFF2-40B4-BE49-F238E27FC236}">
                <a16:creationId xmlns:a16="http://schemas.microsoft.com/office/drawing/2014/main" id="{CE3B4BF5-1572-184C-A909-38CB8018C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2869" y="793860"/>
            <a:ext cx="881862" cy="881862"/>
          </a:xfrm>
          <a:prstGeom prst="rect">
            <a:avLst/>
          </a:prstGeom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F09C8545-CFEF-7541-A2AF-86A6E85D0F40}"/>
              </a:ext>
            </a:extLst>
          </p:cNvPr>
          <p:cNvGrpSpPr/>
          <p:nvPr/>
        </p:nvGrpSpPr>
        <p:grpSpPr>
          <a:xfrm>
            <a:off x="2807395" y="735916"/>
            <a:ext cx="4884265" cy="943732"/>
            <a:chOff x="2632887" y="1252603"/>
            <a:chExt cx="2986614" cy="943732"/>
          </a:xfrm>
        </p:grpSpPr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BBB9F22-0788-8144-ABE3-41691456F239}"/>
                </a:ext>
              </a:extLst>
            </p:cNvPr>
            <p:cNvSpPr txBox="1"/>
            <p:nvPr/>
          </p:nvSpPr>
          <p:spPr>
            <a:xfrm>
              <a:off x="2632887" y="1252603"/>
              <a:ext cx="29866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4800" dirty="0">
                  <a:solidFill>
                    <a:srgbClr val="0070C0"/>
                  </a:solidFill>
                  <a:latin typeface="DFLiHei-Bd" panose="020B0709000000000000" pitchFamily="49" charset="-120"/>
                  <a:ea typeface="DFLiHei-Bd" panose="020B0709000000000000" pitchFamily="49" charset="-120"/>
                </a:rPr>
                <a:t>經費編列注意</a:t>
              </a:r>
            </a:p>
          </p:txBody>
        </p:sp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A9593DBB-794F-E541-AFA0-F94B5CF813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2887" y="2196335"/>
              <a:ext cx="235047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7B93F8A3-67D5-884E-90FD-A48579E52C0A}"/>
              </a:ext>
            </a:extLst>
          </p:cNvPr>
          <p:cNvGrpSpPr/>
          <p:nvPr/>
        </p:nvGrpSpPr>
        <p:grpSpPr>
          <a:xfrm>
            <a:off x="3369715" y="2101644"/>
            <a:ext cx="1017572" cy="954107"/>
            <a:chOff x="3189582" y="2174001"/>
            <a:chExt cx="1017572" cy="954107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F7AC87F-DF57-7A4D-A6A6-21E11846D207}"/>
                </a:ext>
              </a:extLst>
            </p:cNvPr>
            <p:cNvSpPr/>
            <p:nvPr/>
          </p:nvSpPr>
          <p:spPr>
            <a:xfrm>
              <a:off x="3189582" y="2174001"/>
              <a:ext cx="90281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資本</a:t>
              </a:r>
              <a:endParaRPr kumimoji="1"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kumimoji="1"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門</a:t>
              </a:r>
              <a:endParaRPr kumimoji="1"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38678CA9-C2EF-2546-B298-951B22287550}"/>
                </a:ext>
              </a:extLst>
            </p:cNvPr>
            <p:cNvCxnSpPr>
              <a:cxnSpLocks/>
            </p:cNvCxnSpPr>
            <p:nvPr/>
          </p:nvCxnSpPr>
          <p:spPr>
            <a:xfrm>
              <a:off x="4207154" y="2293693"/>
              <a:ext cx="0" cy="714722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62139D39-7100-9849-B4EC-240048BAE202}"/>
              </a:ext>
            </a:extLst>
          </p:cNvPr>
          <p:cNvSpPr/>
          <p:nvPr/>
        </p:nvSpPr>
        <p:spPr>
          <a:xfrm>
            <a:off x="4502049" y="2270117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分開編列設備單價及數量，勿合計編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E290231-3294-2C41-A249-B54067C9C1D7}"/>
              </a:ext>
            </a:extLst>
          </p:cNvPr>
          <p:cNvSpPr txBox="1"/>
          <p:nvPr/>
        </p:nvSpPr>
        <p:spPr>
          <a:xfrm>
            <a:off x="9338739" y="2797266"/>
            <a:ext cx="1304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分開編列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F75E7998-D9FF-7445-BA84-242C363B74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6302" y="3322250"/>
            <a:ext cx="8390956" cy="1183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5D5AE347-D0FF-4343-BD70-7F1B92DA4A4B}"/>
              </a:ext>
            </a:extLst>
          </p:cNvPr>
          <p:cNvSpPr/>
          <p:nvPr/>
        </p:nvSpPr>
        <p:spPr>
          <a:xfrm>
            <a:off x="5212285" y="3322251"/>
            <a:ext cx="5944973" cy="5918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414CC1ED-C776-F441-90B4-F1EA863BE1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6302" y="4974425"/>
            <a:ext cx="8471360" cy="10530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A767C701-B97A-2144-83D8-CC4660F6C0BD}"/>
              </a:ext>
            </a:extLst>
          </p:cNvPr>
          <p:cNvSpPr/>
          <p:nvPr/>
        </p:nvSpPr>
        <p:spPr>
          <a:xfrm>
            <a:off x="5292689" y="4908941"/>
            <a:ext cx="5944973" cy="4573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0BA4E514-CCCE-844D-9E81-5670A12E9815}"/>
              </a:ext>
            </a:extLst>
          </p:cNvPr>
          <p:cNvSpPr txBox="1"/>
          <p:nvPr/>
        </p:nvSpPr>
        <p:spPr>
          <a:xfrm>
            <a:off x="9368263" y="4420427"/>
            <a:ext cx="1304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分開編列</a:t>
            </a:r>
          </a:p>
        </p:txBody>
      </p:sp>
    </p:spTree>
    <p:extLst>
      <p:ext uri="{BB962C8B-B14F-4D97-AF65-F5344CB8AC3E}">
        <p14:creationId xmlns:p14="http://schemas.microsoft.com/office/powerpoint/2010/main" val="2705640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-3419726" y="-2696926"/>
            <a:ext cx="12251852" cy="12251852"/>
            <a:chOff x="-4274749" y="-4574380"/>
            <a:chExt cx="12251852" cy="12251852"/>
          </a:xfrm>
        </p:grpSpPr>
        <p:sp>
          <p:nvSpPr>
            <p:cNvPr id="6" name="橢圓 5"/>
            <p:cNvSpPr/>
            <p:nvPr/>
          </p:nvSpPr>
          <p:spPr>
            <a:xfrm>
              <a:off x="-1673566" y="-1982325"/>
              <a:ext cx="7049486" cy="7049486"/>
            </a:xfrm>
            <a:prstGeom prst="ellipse">
              <a:avLst/>
            </a:prstGeom>
            <a:noFill/>
            <a:ln w="381000">
              <a:solidFill>
                <a:srgbClr val="00B050">
                  <a:alpha val="67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" name="橢圓 2"/>
            <p:cNvSpPr/>
            <p:nvPr/>
          </p:nvSpPr>
          <p:spPr>
            <a:xfrm>
              <a:off x="-1187532" y="-1496291"/>
              <a:ext cx="6077419" cy="60774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22250" y="1043714"/>
              <a:ext cx="388600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600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TW" dirty="0"/>
                <a:t>2.</a:t>
              </a:r>
              <a:r>
                <a:rPr lang="zh-TW" altLang="en-US" dirty="0"/>
                <a:t>計畫執行</a:t>
              </a:r>
            </a:p>
          </p:txBody>
        </p:sp>
        <p:sp>
          <p:nvSpPr>
            <p:cNvPr id="7" name="橢圓 6"/>
            <p:cNvSpPr/>
            <p:nvPr/>
          </p:nvSpPr>
          <p:spPr>
            <a:xfrm>
              <a:off x="-2699701" y="-3008460"/>
              <a:ext cx="9101756" cy="9101756"/>
            </a:xfrm>
            <a:prstGeom prst="ellipse">
              <a:avLst/>
            </a:prstGeom>
            <a:noFill/>
            <a:ln w="190500">
              <a:solidFill>
                <a:srgbClr val="00B050">
                  <a:alpha val="4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8" name="橢圓 7"/>
            <p:cNvSpPr/>
            <p:nvPr/>
          </p:nvSpPr>
          <p:spPr>
            <a:xfrm>
              <a:off x="-4274749" y="-4574380"/>
              <a:ext cx="12251852" cy="12251852"/>
            </a:xfrm>
            <a:prstGeom prst="ellipse">
              <a:avLst/>
            </a:prstGeom>
            <a:noFill/>
            <a:ln w="76200">
              <a:solidFill>
                <a:srgbClr val="00B05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" name="橢圓 8"/>
            <p:cNvSpPr/>
            <p:nvPr/>
          </p:nvSpPr>
          <p:spPr>
            <a:xfrm>
              <a:off x="-2051629" y="-2360388"/>
              <a:ext cx="7805612" cy="7805612"/>
            </a:xfrm>
            <a:prstGeom prst="ellipse">
              <a:avLst/>
            </a:prstGeom>
            <a:noFill/>
            <a:ln w="190500">
              <a:solidFill>
                <a:srgbClr val="00B050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橢圓 9"/>
            <p:cNvSpPr/>
            <p:nvPr/>
          </p:nvSpPr>
          <p:spPr>
            <a:xfrm>
              <a:off x="-3041718" y="-3350477"/>
              <a:ext cx="9785790" cy="9785790"/>
            </a:xfrm>
            <a:prstGeom prst="ellipse">
              <a:avLst/>
            </a:prstGeom>
            <a:noFill/>
            <a:ln w="76200">
              <a:solidFill>
                <a:srgbClr val="00B050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04453C35-906A-A940-AE19-25BE1BDCB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257"/>
          <a:stretch/>
        </p:blipFill>
        <p:spPr>
          <a:xfrm>
            <a:off x="9732705" y="4920888"/>
            <a:ext cx="1869456" cy="1537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740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F32B95D-BB10-4306-A8D6-6C5BBC602D3F}"/>
              </a:ext>
            </a:extLst>
          </p:cNvPr>
          <p:cNvSpPr txBox="1"/>
          <p:nvPr/>
        </p:nvSpPr>
        <p:spPr>
          <a:xfrm>
            <a:off x="7065982" y="-1276413"/>
            <a:ext cx="5403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推動策略：</a:t>
            </a:r>
            <a:endParaRPr lang="en-US" altLang="zh-TW" dirty="0"/>
          </a:p>
          <a:p>
            <a:r>
              <a:rPr lang="en-US" altLang="zh-TW" dirty="0"/>
              <a:t>1.</a:t>
            </a:r>
            <a:r>
              <a:rPr lang="zh-TW" altLang="en-US" dirty="0"/>
              <a:t>規劃完整的課程</a:t>
            </a:r>
            <a:r>
              <a:rPr lang="en-US" altLang="zh-TW" dirty="0"/>
              <a:t>(</a:t>
            </a:r>
            <a:r>
              <a:rPr lang="zh-TW" altLang="en-US" dirty="0"/>
              <a:t>課程模組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2.</a:t>
            </a:r>
            <a:r>
              <a:rPr lang="zh-TW" altLang="en-US" dirty="0"/>
              <a:t>建立全面的培訓與增能</a:t>
            </a:r>
            <a:r>
              <a:rPr lang="en-US" altLang="zh-TW" dirty="0"/>
              <a:t>(</a:t>
            </a:r>
            <a:r>
              <a:rPr lang="zh-TW" altLang="en-US" dirty="0"/>
              <a:t>各工作圈辦理增能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3.</a:t>
            </a:r>
            <a:r>
              <a:rPr lang="zh-TW" altLang="en-US" dirty="0"/>
              <a:t> 分階的檢核策略</a:t>
            </a:r>
            <a:endParaRPr lang="en-US" altLang="zh-TW" dirty="0"/>
          </a:p>
        </p:txBody>
      </p:sp>
      <p:grpSp>
        <p:nvGrpSpPr>
          <p:cNvPr id="14" name="群組 13"/>
          <p:cNvGrpSpPr/>
          <p:nvPr/>
        </p:nvGrpSpPr>
        <p:grpSpPr>
          <a:xfrm>
            <a:off x="-1209811" y="-1301097"/>
            <a:ext cx="15328470" cy="9613207"/>
            <a:chOff x="-1209811" y="-1301097"/>
            <a:chExt cx="15328470" cy="9613207"/>
          </a:xfrm>
        </p:grpSpPr>
        <p:grpSp>
          <p:nvGrpSpPr>
            <p:cNvPr id="15" name="群組 14"/>
            <p:cNvGrpSpPr/>
            <p:nvPr/>
          </p:nvGrpSpPr>
          <p:grpSpPr>
            <a:xfrm rot="14540706" flipV="1">
              <a:off x="695332" y="-3206240"/>
              <a:ext cx="3032796" cy="6843081"/>
              <a:chOff x="9388203" y="-374965"/>
              <a:chExt cx="3261756" cy="6858000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0595528" y="-374965"/>
                <a:ext cx="2054431" cy="685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6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9918634" y="-374965"/>
                <a:ext cx="451263" cy="6858000"/>
              </a:xfrm>
              <a:prstGeom prst="rect">
                <a:avLst/>
              </a:prstGeom>
              <a:solidFill>
                <a:srgbClr val="00B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627689" y="-374965"/>
                <a:ext cx="112816" cy="6858000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9388203" y="-374965"/>
                <a:ext cx="56408" cy="68580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 rot="14540706" flipH="1">
              <a:off x="9180721" y="3374171"/>
              <a:ext cx="3032796" cy="6843081"/>
              <a:chOff x="9388203" y="-374965"/>
              <a:chExt cx="3261756" cy="685800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0595528" y="-374965"/>
                <a:ext cx="2054431" cy="685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6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9918634" y="-374965"/>
                <a:ext cx="451263" cy="6858000"/>
              </a:xfrm>
              <a:prstGeom prst="rect">
                <a:avLst/>
              </a:prstGeom>
              <a:solidFill>
                <a:srgbClr val="00B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9627689" y="-374965"/>
                <a:ext cx="112816" cy="6858000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9388203" y="-374965"/>
                <a:ext cx="56408" cy="68580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32" name="Oval 3">
            <a:extLst>
              <a:ext uri="{FF2B5EF4-FFF2-40B4-BE49-F238E27FC236}">
                <a16:creationId xmlns:a16="http://schemas.microsoft.com/office/drawing/2014/main" id="{D218C527-BCF8-E14F-B160-DB609A45B720}"/>
              </a:ext>
            </a:extLst>
          </p:cNvPr>
          <p:cNvSpPr/>
          <p:nvPr/>
        </p:nvSpPr>
        <p:spPr>
          <a:xfrm>
            <a:off x="999758" y="1914006"/>
            <a:ext cx="2055545" cy="2054751"/>
          </a:xfrm>
          <a:prstGeom prst="ellipse">
            <a:avLst/>
          </a:prstGeom>
          <a:solidFill>
            <a:srgbClr val="F26D64">
              <a:alpha val="90000"/>
            </a:srgb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0" tIns="60955" rIns="121910" bIns="60955" anchor="ctr"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zh-CN" sz="2150">
              <a:solidFill>
                <a:srgbClr val="FFFFFF"/>
              </a:solidFill>
            </a:endParaRPr>
          </a:p>
        </p:txBody>
      </p:sp>
      <p:sp>
        <p:nvSpPr>
          <p:cNvPr id="33" name="Oval 14">
            <a:extLst>
              <a:ext uri="{FF2B5EF4-FFF2-40B4-BE49-F238E27FC236}">
                <a16:creationId xmlns:a16="http://schemas.microsoft.com/office/drawing/2014/main" id="{2DC0FE8A-CF35-D542-951E-9E0C91CBF18C}"/>
              </a:ext>
            </a:extLst>
          </p:cNvPr>
          <p:cNvSpPr/>
          <p:nvPr/>
        </p:nvSpPr>
        <p:spPr>
          <a:xfrm>
            <a:off x="3828316" y="1921943"/>
            <a:ext cx="2054751" cy="2054751"/>
          </a:xfrm>
          <a:prstGeom prst="ellipse">
            <a:avLst/>
          </a:prstGeom>
          <a:solidFill>
            <a:srgbClr val="E1B805">
              <a:alpha val="90000"/>
            </a:srgb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0" tIns="60955" rIns="121910" bIns="60955" anchor="ctr"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zh-CN" sz="2150">
              <a:solidFill>
                <a:srgbClr val="FFFFFF"/>
              </a:solidFill>
            </a:endParaRPr>
          </a:p>
        </p:txBody>
      </p:sp>
      <p:sp>
        <p:nvSpPr>
          <p:cNvPr id="34" name="Oval 17">
            <a:extLst>
              <a:ext uri="{FF2B5EF4-FFF2-40B4-BE49-F238E27FC236}">
                <a16:creationId xmlns:a16="http://schemas.microsoft.com/office/drawing/2014/main" id="{B1A4A29C-C799-AE49-87F9-DECB778E086F}"/>
              </a:ext>
            </a:extLst>
          </p:cNvPr>
          <p:cNvSpPr/>
          <p:nvPr/>
        </p:nvSpPr>
        <p:spPr>
          <a:xfrm>
            <a:off x="6660840" y="1921943"/>
            <a:ext cx="2054751" cy="2054751"/>
          </a:xfrm>
          <a:prstGeom prst="ellipse">
            <a:avLst/>
          </a:prstGeom>
          <a:solidFill>
            <a:srgbClr val="5EC6D3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0" tIns="60955" rIns="121910" bIns="60955" anchor="ctr"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zh-CN" sz="2150" dirty="0">
              <a:solidFill>
                <a:srgbClr val="FFFFFF"/>
              </a:solidFill>
            </a:endParaRPr>
          </a:p>
        </p:txBody>
      </p:sp>
      <p:sp>
        <p:nvSpPr>
          <p:cNvPr id="35" name="Oval 20">
            <a:extLst>
              <a:ext uri="{FF2B5EF4-FFF2-40B4-BE49-F238E27FC236}">
                <a16:creationId xmlns:a16="http://schemas.microsoft.com/office/drawing/2014/main" id="{5176BDD8-98EB-634A-AE2D-0AF33FACB0E3}"/>
              </a:ext>
            </a:extLst>
          </p:cNvPr>
          <p:cNvSpPr/>
          <p:nvPr/>
        </p:nvSpPr>
        <p:spPr>
          <a:xfrm>
            <a:off x="9489396" y="1921942"/>
            <a:ext cx="2054751" cy="2054751"/>
          </a:xfrm>
          <a:prstGeom prst="ellipse">
            <a:avLst/>
          </a:prstGeom>
          <a:solidFill>
            <a:srgbClr val="546E7A">
              <a:alpha val="90000"/>
            </a:srgb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0" tIns="60955" rIns="121910" bIns="60955" anchor="ctr"/>
          <a:lstStyle>
            <a:lvl1pPr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zh-CN" altLang="zh-CN" sz="2150">
              <a:solidFill>
                <a:srgbClr val="FFFFFF"/>
              </a:solidFill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1551557C-DAFE-354D-A21F-7B9919FC41A1}"/>
              </a:ext>
            </a:extLst>
          </p:cNvPr>
          <p:cNvSpPr/>
          <p:nvPr/>
        </p:nvSpPr>
        <p:spPr>
          <a:xfrm>
            <a:off x="964862" y="4758646"/>
            <a:ext cx="2262752" cy="12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TW" altLang="en-US" sz="2000" dirty="0">
                <a:solidFill>
                  <a:srgbClr val="5959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課程領導人</a:t>
            </a:r>
            <a:endParaRPr lang="en-US" altLang="zh-TW" sz="2000" dirty="0">
              <a:solidFill>
                <a:srgbClr val="5959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ct val="130000"/>
              </a:lnSpc>
            </a:pPr>
            <a:r>
              <a:rPr lang="zh-TW" altLang="en-US" sz="2000" dirty="0">
                <a:solidFill>
                  <a:srgbClr val="5959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核心工作小組</a:t>
            </a:r>
            <a:endParaRPr lang="en-US" altLang="zh-TW" sz="2000" dirty="0">
              <a:solidFill>
                <a:srgbClr val="5959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ct val="130000"/>
              </a:lnSpc>
            </a:pPr>
            <a:r>
              <a:rPr lang="zh-TW" altLang="en-US" sz="2000" dirty="0">
                <a:solidFill>
                  <a:srgbClr val="5959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一般教師</a:t>
            </a:r>
            <a:endParaRPr lang="zh-CN" altLang="en-US" sz="2000" dirty="0">
              <a:solidFill>
                <a:srgbClr val="5959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1C547F97-5D93-9442-88AF-BC529E589AD1}"/>
              </a:ext>
            </a:extLst>
          </p:cNvPr>
          <p:cNvSpPr/>
          <p:nvPr/>
        </p:nvSpPr>
        <p:spPr>
          <a:xfrm>
            <a:off x="925550" y="4226814"/>
            <a:ext cx="2196000" cy="360000"/>
          </a:xfrm>
          <a:prstGeom prst="rect">
            <a:avLst/>
          </a:prstGeom>
          <a:solidFill>
            <a:srgbClr val="F26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400" dirty="0">
                <a:latin typeface="DFLiHei-Bd" panose="020B0709000000000000" pitchFamily="49" charset="-120"/>
                <a:ea typeface="DFLiHei-Bd" panose="020B0709000000000000" pitchFamily="49" charset="-120"/>
              </a:rPr>
              <a:t>人</a:t>
            </a:r>
            <a:endParaRPr lang="zh-CN" altLang="en-US" sz="2400" dirty="0">
              <a:latin typeface="DFLiHei-Bd" panose="020B0709000000000000" pitchFamily="49" charset="-120"/>
              <a:ea typeface="DFLiHei-Bd" panose="020B0709000000000000" pitchFamily="49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E4E1D6B5-73EA-2844-AE19-1A50437A885C}"/>
              </a:ext>
            </a:extLst>
          </p:cNvPr>
          <p:cNvSpPr/>
          <p:nvPr/>
        </p:nvSpPr>
        <p:spPr>
          <a:xfrm>
            <a:off x="3732616" y="4761327"/>
            <a:ext cx="2262752" cy="12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TW" altLang="en-US" sz="2000" dirty="0">
                <a:solidFill>
                  <a:srgbClr val="5959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增能課程內容</a:t>
            </a:r>
            <a:endParaRPr lang="en-US" altLang="zh-TW" sz="2000" dirty="0">
              <a:solidFill>
                <a:srgbClr val="5959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ct val="130000"/>
              </a:lnSpc>
            </a:pPr>
            <a:r>
              <a:rPr lang="zh-TW" altLang="en-US" sz="2000" dirty="0">
                <a:solidFill>
                  <a:srgbClr val="5959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運作方式</a:t>
            </a:r>
            <a:endParaRPr lang="en-US" altLang="zh-TW" sz="2000" dirty="0">
              <a:solidFill>
                <a:srgbClr val="5959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ct val="130000"/>
              </a:lnSpc>
            </a:pPr>
            <a:r>
              <a:rPr lang="zh-TW" altLang="en-US" sz="2000" dirty="0">
                <a:solidFill>
                  <a:srgbClr val="5959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課程模組</a:t>
            </a:r>
            <a:endParaRPr lang="zh-CN" altLang="en-US" sz="2000" dirty="0">
              <a:solidFill>
                <a:srgbClr val="5959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E3462357-FEAD-B34D-8FAF-E4998E7C4F41}"/>
              </a:ext>
            </a:extLst>
          </p:cNvPr>
          <p:cNvSpPr/>
          <p:nvPr/>
        </p:nvSpPr>
        <p:spPr>
          <a:xfrm>
            <a:off x="3756623" y="4243469"/>
            <a:ext cx="2196000" cy="360000"/>
          </a:xfrm>
          <a:prstGeom prst="rect">
            <a:avLst/>
          </a:prstGeom>
          <a:solidFill>
            <a:srgbClr val="E1B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000" dirty="0">
                <a:latin typeface="DFLiHei-Bd" panose="020B0709000000000000" pitchFamily="49" charset="-120"/>
                <a:ea typeface="DFLiHei-Bd" panose="020B0709000000000000" pitchFamily="49" charset="-120"/>
              </a:rPr>
              <a:t>事</a:t>
            </a:r>
            <a:endParaRPr lang="zh-CN" altLang="en-US" sz="2000" dirty="0">
              <a:latin typeface="DFLiHei-Bd" panose="020B0709000000000000" pitchFamily="49" charset="-120"/>
              <a:ea typeface="DFLiHei-Bd" panose="020B0709000000000000" pitchFamily="49" charset="-12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8F8629C4-BBEB-3241-B3DA-82ABA9935A1A}"/>
              </a:ext>
            </a:extLst>
          </p:cNvPr>
          <p:cNvSpPr/>
          <p:nvPr/>
        </p:nvSpPr>
        <p:spPr>
          <a:xfrm>
            <a:off x="6639013" y="4761918"/>
            <a:ext cx="2262752" cy="12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TW" altLang="en-US" sz="2000" dirty="0">
                <a:solidFill>
                  <a:srgbClr val="5959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領域時間</a:t>
            </a:r>
            <a:endParaRPr lang="en-US" altLang="zh-TW" sz="2000" dirty="0">
              <a:solidFill>
                <a:srgbClr val="5959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ct val="130000"/>
              </a:lnSpc>
            </a:pPr>
            <a:r>
              <a:rPr lang="zh-TW" altLang="en-US" sz="2000" dirty="0">
                <a:solidFill>
                  <a:srgbClr val="5959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週三下午</a:t>
            </a:r>
            <a:endParaRPr lang="en-US" altLang="zh-TW" sz="2000" dirty="0">
              <a:solidFill>
                <a:srgbClr val="5959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ct val="130000"/>
              </a:lnSpc>
            </a:pPr>
            <a:r>
              <a:rPr lang="zh-TW" altLang="en-US" sz="2000" dirty="0">
                <a:solidFill>
                  <a:srgbClr val="5959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段考下午</a:t>
            </a:r>
            <a:endParaRPr lang="zh-CN" altLang="en-US" sz="2000" dirty="0">
              <a:solidFill>
                <a:srgbClr val="5959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C0C1376C-AB9A-3A45-86B7-3A3FEF3B4A2A}"/>
              </a:ext>
            </a:extLst>
          </p:cNvPr>
          <p:cNvSpPr/>
          <p:nvPr/>
        </p:nvSpPr>
        <p:spPr>
          <a:xfrm>
            <a:off x="6587698" y="4242971"/>
            <a:ext cx="2196000" cy="360000"/>
          </a:xfrm>
          <a:prstGeom prst="rect">
            <a:avLst/>
          </a:prstGeom>
          <a:solidFill>
            <a:srgbClr val="5EC6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dirty="0">
                <a:latin typeface="DFLiHei-Bd" panose="020B0709000000000000" pitchFamily="49" charset="-120"/>
                <a:ea typeface="DFLiHei-Bd" panose="020B0709000000000000" pitchFamily="49" charset="-120"/>
              </a:rPr>
              <a:t>時</a:t>
            </a:r>
            <a:endParaRPr lang="zh-CN" altLang="en-US" dirty="0">
              <a:latin typeface="DFLiHei-Bd" panose="020B0709000000000000" pitchFamily="49" charset="-120"/>
              <a:ea typeface="DFLiHei-Bd" panose="020B0709000000000000" pitchFamily="49" charset="-12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B1D1696F-E5A5-E543-9B27-F49E5EBBBA9D}"/>
              </a:ext>
            </a:extLst>
          </p:cNvPr>
          <p:cNvSpPr/>
          <p:nvPr/>
        </p:nvSpPr>
        <p:spPr>
          <a:xfrm>
            <a:off x="9418771" y="4330905"/>
            <a:ext cx="2196000" cy="332148"/>
          </a:xfrm>
          <a:prstGeom prst="rect">
            <a:avLst/>
          </a:prstGeom>
          <a:solidFill>
            <a:srgbClr val="546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dirty="0">
                <a:latin typeface="DFLiHei-Bd" panose="020B0709000000000000" pitchFamily="49" charset="-120"/>
                <a:ea typeface="DFLiHei-Bd" panose="020B0709000000000000" pitchFamily="49" charset="-120"/>
              </a:rPr>
              <a:t>地</a:t>
            </a:r>
            <a:endParaRPr lang="zh-CN" altLang="en-US" dirty="0">
              <a:latin typeface="DFLiHei-Bd" panose="020B0709000000000000" pitchFamily="49" charset="-120"/>
              <a:ea typeface="DFLiHei-Bd" panose="020B0709000000000000" pitchFamily="49" charset="-12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8A8785F2-0FB5-9647-958B-C18C8FF258E9}"/>
              </a:ext>
            </a:extLst>
          </p:cNvPr>
          <p:cNvSpPr/>
          <p:nvPr/>
        </p:nvSpPr>
        <p:spPr>
          <a:xfrm>
            <a:off x="9418771" y="4748052"/>
            <a:ext cx="2262752" cy="451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TW" altLang="en-US" sz="2000" dirty="0">
                <a:solidFill>
                  <a:srgbClr val="5959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工作圈輪流辦理</a:t>
            </a:r>
            <a:endParaRPr lang="en-US" altLang="zh-TW" sz="2000" dirty="0">
              <a:solidFill>
                <a:srgbClr val="5959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C907488-16A3-F246-866F-9766E99E95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6837" b="22493"/>
          <a:stretch/>
        </p:blipFill>
        <p:spPr>
          <a:xfrm>
            <a:off x="1261944" y="2362362"/>
            <a:ext cx="1469269" cy="103834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AD6C860-B9C3-6643-98A2-69947263A5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b="13358"/>
          <a:stretch/>
        </p:blipFill>
        <p:spPr>
          <a:xfrm>
            <a:off x="9767618" y="2134078"/>
            <a:ext cx="1518485" cy="131563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8FAEBE4-E6C7-9340-9BF2-8AE726844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100" y="2121295"/>
            <a:ext cx="1587661" cy="158766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48CACF7-41D1-7046-9C50-20AE2675F1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7039413" y="2340996"/>
            <a:ext cx="1248537" cy="124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18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-3419726" y="-2696926"/>
            <a:ext cx="12251852" cy="12251852"/>
            <a:chOff x="-4274749" y="-4574380"/>
            <a:chExt cx="12251852" cy="12251852"/>
          </a:xfrm>
        </p:grpSpPr>
        <p:sp>
          <p:nvSpPr>
            <p:cNvPr id="6" name="橢圓 5"/>
            <p:cNvSpPr/>
            <p:nvPr/>
          </p:nvSpPr>
          <p:spPr>
            <a:xfrm>
              <a:off x="-1673566" y="-1982325"/>
              <a:ext cx="7049486" cy="7049486"/>
            </a:xfrm>
            <a:prstGeom prst="ellipse">
              <a:avLst/>
            </a:prstGeom>
            <a:noFill/>
            <a:ln w="381000">
              <a:solidFill>
                <a:srgbClr val="00B050">
                  <a:alpha val="67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" name="橢圓 2"/>
            <p:cNvSpPr/>
            <p:nvPr/>
          </p:nvSpPr>
          <p:spPr>
            <a:xfrm>
              <a:off x="-1187532" y="-1496291"/>
              <a:ext cx="6077419" cy="60774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369385" y="1043714"/>
              <a:ext cx="24929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600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DFLiHei-Bd" panose="020B0709000000000000" pitchFamily="49" charset="-120"/>
                  <a:ea typeface="DFLiHei-Bd" panose="020B0709000000000000" pitchFamily="49" charset="-120"/>
                </a:defRPr>
              </a:lvl1pPr>
            </a:lstStyle>
            <a:p>
              <a:r>
                <a:rPr lang="en-US" altLang="zh-TW" dirty="0"/>
                <a:t>3.</a:t>
              </a:r>
              <a:r>
                <a:rPr lang="zh-TW" altLang="en-US" dirty="0"/>
                <a:t>成果</a:t>
              </a:r>
            </a:p>
          </p:txBody>
        </p:sp>
        <p:sp>
          <p:nvSpPr>
            <p:cNvPr id="7" name="橢圓 6"/>
            <p:cNvSpPr/>
            <p:nvPr/>
          </p:nvSpPr>
          <p:spPr>
            <a:xfrm>
              <a:off x="-2699701" y="-3008460"/>
              <a:ext cx="9101756" cy="9101756"/>
            </a:xfrm>
            <a:prstGeom prst="ellipse">
              <a:avLst/>
            </a:prstGeom>
            <a:noFill/>
            <a:ln w="190500">
              <a:solidFill>
                <a:srgbClr val="00B050">
                  <a:alpha val="4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8" name="橢圓 7"/>
            <p:cNvSpPr/>
            <p:nvPr/>
          </p:nvSpPr>
          <p:spPr>
            <a:xfrm>
              <a:off x="-4274749" y="-4574380"/>
              <a:ext cx="12251852" cy="12251852"/>
            </a:xfrm>
            <a:prstGeom prst="ellipse">
              <a:avLst/>
            </a:prstGeom>
            <a:noFill/>
            <a:ln w="76200">
              <a:solidFill>
                <a:srgbClr val="00B05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" name="橢圓 8"/>
            <p:cNvSpPr/>
            <p:nvPr/>
          </p:nvSpPr>
          <p:spPr>
            <a:xfrm>
              <a:off x="-2051629" y="-2360388"/>
              <a:ext cx="7805612" cy="7805612"/>
            </a:xfrm>
            <a:prstGeom prst="ellipse">
              <a:avLst/>
            </a:prstGeom>
            <a:noFill/>
            <a:ln w="190500">
              <a:solidFill>
                <a:srgbClr val="00B050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橢圓 9"/>
            <p:cNvSpPr/>
            <p:nvPr/>
          </p:nvSpPr>
          <p:spPr>
            <a:xfrm>
              <a:off x="-3041718" y="-3350477"/>
              <a:ext cx="9785790" cy="9785790"/>
            </a:xfrm>
            <a:prstGeom prst="ellipse">
              <a:avLst/>
            </a:prstGeom>
            <a:noFill/>
            <a:ln w="76200">
              <a:solidFill>
                <a:srgbClr val="00B050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04453C35-906A-A940-AE19-25BE1BDCB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257"/>
          <a:stretch/>
        </p:blipFill>
        <p:spPr>
          <a:xfrm>
            <a:off x="9732705" y="4920888"/>
            <a:ext cx="1869456" cy="1537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266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-1209811" y="-1301097"/>
            <a:ext cx="15328470" cy="9613207"/>
            <a:chOff x="-1209811" y="-1301097"/>
            <a:chExt cx="15328470" cy="9613207"/>
          </a:xfrm>
        </p:grpSpPr>
        <p:grpSp>
          <p:nvGrpSpPr>
            <p:cNvPr id="15" name="群組 14"/>
            <p:cNvGrpSpPr/>
            <p:nvPr/>
          </p:nvGrpSpPr>
          <p:grpSpPr>
            <a:xfrm rot="14540706" flipV="1">
              <a:off x="695332" y="-3206240"/>
              <a:ext cx="3032796" cy="6843081"/>
              <a:chOff x="9388203" y="-374965"/>
              <a:chExt cx="3261756" cy="6858000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0595528" y="-374965"/>
                <a:ext cx="2054431" cy="685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6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9918634" y="-374965"/>
                <a:ext cx="451263" cy="6858000"/>
              </a:xfrm>
              <a:prstGeom prst="rect">
                <a:avLst/>
              </a:prstGeom>
              <a:solidFill>
                <a:srgbClr val="00B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627689" y="-374965"/>
                <a:ext cx="112816" cy="6858000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9388203" y="-374965"/>
                <a:ext cx="56408" cy="68580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 rot="14540706" flipH="1">
              <a:off x="9180721" y="3374171"/>
              <a:ext cx="3032796" cy="6843081"/>
              <a:chOff x="9388203" y="-374965"/>
              <a:chExt cx="3261756" cy="685800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0595528" y="-374965"/>
                <a:ext cx="2054431" cy="685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6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9918634" y="-374965"/>
                <a:ext cx="451263" cy="6858000"/>
              </a:xfrm>
              <a:prstGeom prst="rect">
                <a:avLst/>
              </a:prstGeom>
              <a:solidFill>
                <a:srgbClr val="00B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9627689" y="-374965"/>
                <a:ext cx="112816" cy="6858000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9388203" y="-374965"/>
                <a:ext cx="56408" cy="68580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C4FFC857-D89F-6944-A3D8-C4C91028F904}"/>
              </a:ext>
            </a:extLst>
          </p:cNvPr>
          <p:cNvGrpSpPr/>
          <p:nvPr/>
        </p:nvGrpSpPr>
        <p:grpSpPr>
          <a:xfrm>
            <a:off x="6073916" y="695749"/>
            <a:ext cx="7493192" cy="1290888"/>
            <a:chOff x="4883353" y="481394"/>
            <a:chExt cx="7493192" cy="1290888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8BFD9E7C-CE5B-FF4F-AD98-9C5150C1BE64}"/>
                </a:ext>
              </a:extLst>
            </p:cNvPr>
            <p:cNvGrpSpPr/>
            <p:nvPr/>
          </p:nvGrpSpPr>
          <p:grpSpPr>
            <a:xfrm>
              <a:off x="4883353" y="481394"/>
              <a:ext cx="4884265" cy="738621"/>
              <a:chOff x="2632887" y="1252603"/>
              <a:chExt cx="2986614" cy="738621"/>
            </a:xfrm>
          </p:grpSpPr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EF9517E4-8667-534E-9B89-B9F210EDCE71}"/>
                  </a:ext>
                </a:extLst>
              </p:cNvPr>
              <p:cNvSpPr txBox="1"/>
              <p:nvPr/>
            </p:nvSpPr>
            <p:spPr>
              <a:xfrm>
                <a:off x="2632887" y="1252603"/>
                <a:ext cx="29866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sz="4000" dirty="0">
                    <a:solidFill>
                      <a:srgbClr val="0070C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rPr>
                  <a:t>１</a:t>
                </a:r>
                <a:r>
                  <a:rPr kumimoji="1" lang="en-US" altLang="zh-TW" sz="4000" dirty="0">
                    <a:solidFill>
                      <a:srgbClr val="0070C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rPr>
                  <a:t>.</a:t>
                </a:r>
                <a:r>
                  <a:rPr kumimoji="1" lang="zh-TW" altLang="en-US" sz="4000" dirty="0">
                    <a:solidFill>
                      <a:srgbClr val="0070C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rPr>
                  <a:t>各類型具體成果</a:t>
                </a:r>
              </a:p>
            </p:txBody>
          </p:sp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D564F554-2CF6-CA47-8D96-23213E9BBA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29081" y="1991224"/>
                <a:ext cx="2048184" cy="0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E038EAAB-BE9F-A749-BD2A-1A9788EC594E}"/>
                </a:ext>
              </a:extLst>
            </p:cNvPr>
            <p:cNvSpPr txBox="1"/>
            <p:nvPr/>
          </p:nvSpPr>
          <p:spPr>
            <a:xfrm>
              <a:off x="5164234" y="1274838"/>
              <a:ext cx="7212311" cy="49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請參閱計畫中各類學校任務及具體成果</a:t>
              </a:r>
              <a:endParaRPr kumimoji="1" lang="zh-TW" alt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B961AD44-8FFE-0447-BFB9-39BC193FC6E7}"/>
              </a:ext>
            </a:extLst>
          </p:cNvPr>
          <p:cNvGrpSpPr/>
          <p:nvPr/>
        </p:nvGrpSpPr>
        <p:grpSpPr>
          <a:xfrm>
            <a:off x="4215561" y="2261492"/>
            <a:ext cx="7380908" cy="1290889"/>
            <a:chOff x="4995637" y="481393"/>
            <a:chExt cx="7380908" cy="1290889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F3A1455A-9DA6-3646-B5A3-B0EBE7567C23}"/>
                </a:ext>
              </a:extLst>
            </p:cNvPr>
            <p:cNvGrpSpPr/>
            <p:nvPr/>
          </p:nvGrpSpPr>
          <p:grpSpPr>
            <a:xfrm>
              <a:off x="4995637" y="481393"/>
              <a:ext cx="4884265" cy="738622"/>
              <a:chOff x="2701546" y="1252602"/>
              <a:chExt cx="2986614" cy="738622"/>
            </a:xfrm>
          </p:grpSpPr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1D72C81E-C86E-DF4F-976B-0B754F9FF516}"/>
                  </a:ext>
                </a:extLst>
              </p:cNvPr>
              <p:cNvSpPr txBox="1"/>
              <p:nvPr/>
            </p:nvSpPr>
            <p:spPr>
              <a:xfrm>
                <a:off x="2701546" y="1252602"/>
                <a:ext cx="29866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sz="4000" dirty="0">
                    <a:solidFill>
                      <a:srgbClr val="0070C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rPr>
                  <a:t>2.</a:t>
                </a:r>
                <a:r>
                  <a:rPr kumimoji="1" lang="zh-TW" altLang="en-US" sz="4000" dirty="0">
                    <a:solidFill>
                      <a:srgbClr val="0070C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rPr>
                  <a:t>應辦事項檢核</a:t>
                </a:r>
              </a:p>
            </p:txBody>
          </p:sp>
          <p:cxnSp>
            <p:nvCxnSpPr>
              <p:cNvPr id="42" name="直線接點 41">
                <a:extLst>
                  <a:ext uri="{FF2B5EF4-FFF2-40B4-BE49-F238E27FC236}">
                    <a16:creationId xmlns:a16="http://schemas.microsoft.com/office/drawing/2014/main" id="{1627B59D-E27E-1344-A7EA-3EDDA2A1DA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29081" y="1991224"/>
                <a:ext cx="2048184" cy="0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8F105518-ACE9-E54C-99CB-0A647BC0EB86}"/>
                </a:ext>
              </a:extLst>
            </p:cNvPr>
            <p:cNvSpPr txBox="1"/>
            <p:nvPr/>
          </p:nvSpPr>
          <p:spPr>
            <a:xfrm>
              <a:off x="5164234" y="1274838"/>
              <a:ext cx="7212311" cy="49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依據局端推動檢視重點</a:t>
              </a:r>
              <a:endParaRPr kumimoji="1" lang="zh-TW" alt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08239518-AD94-2B45-A25C-2668508021D0}"/>
              </a:ext>
            </a:extLst>
          </p:cNvPr>
          <p:cNvGrpSpPr/>
          <p:nvPr/>
        </p:nvGrpSpPr>
        <p:grpSpPr>
          <a:xfrm>
            <a:off x="1694683" y="3879456"/>
            <a:ext cx="7460998" cy="1364936"/>
            <a:chOff x="4915547" y="407346"/>
            <a:chExt cx="7460998" cy="1364936"/>
          </a:xfrm>
        </p:grpSpPr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9304AFF1-5A69-AF4A-B70B-E3968C7812F7}"/>
                </a:ext>
              </a:extLst>
            </p:cNvPr>
            <p:cNvGrpSpPr/>
            <p:nvPr/>
          </p:nvGrpSpPr>
          <p:grpSpPr>
            <a:xfrm>
              <a:off x="4915547" y="407346"/>
              <a:ext cx="4884265" cy="812669"/>
              <a:chOff x="2652573" y="1178555"/>
              <a:chExt cx="2986614" cy="812669"/>
            </a:xfrm>
          </p:grpSpPr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7E2BCE00-02EE-3C4C-8B98-C42D9C7125E0}"/>
                  </a:ext>
                </a:extLst>
              </p:cNvPr>
              <p:cNvSpPr txBox="1"/>
              <p:nvPr/>
            </p:nvSpPr>
            <p:spPr>
              <a:xfrm>
                <a:off x="2652573" y="1178555"/>
                <a:ext cx="29866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sz="4000" dirty="0">
                    <a:solidFill>
                      <a:srgbClr val="0070C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rPr>
                  <a:t>３</a:t>
                </a:r>
                <a:r>
                  <a:rPr kumimoji="1" lang="en-US" altLang="zh-TW" sz="4000" dirty="0">
                    <a:solidFill>
                      <a:srgbClr val="0070C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rPr>
                  <a:t>.</a:t>
                </a:r>
                <a:r>
                  <a:rPr kumimoji="1" lang="zh-TW" altLang="en-US" sz="4000" dirty="0">
                    <a:solidFill>
                      <a:srgbClr val="0070C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rPr>
                  <a:t>策略聯盟工作圈</a:t>
                </a:r>
              </a:p>
            </p:txBody>
          </p:sp>
          <p:cxnSp>
            <p:nvCxnSpPr>
              <p:cNvPr id="47" name="直線接點 46">
                <a:extLst>
                  <a:ext uri="{FF2B5EF4-FFF2-40B4-BE49-F238E27FC236}">
                    <a16:creationId xmlns:a16="http://schemas.microsoft.com/office/drawing/2014/main" id="{25757DD0-EAB9-1F4F-A120-C147FAE425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29081" y="1991224"/>
                <a:ext cx="2048184" cy="0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452B063C-8027-9442-942F-BBA2C84FC9C8}"/>
                </a:ext>
              </a:extLst>
            </p:cNvPr>
            <p:cNvSpPr txBox="1"/>
            <p:nvPr/>
          </p:nvSpPr>
          <p:spPr>
            <a:xfrm>
              <a:off x="5164234" y="1274838"/>
              <a:ext cx="7212311" cy="49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TW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整合成果呈現，課程博覽會、教案示例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080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-3419726" y="-2696926"/>
            <a:ext cx="12251852" cy="12251852"/>
            <a:chOff x="-4274749" y="-4574380"/>
            <a:chExt cx="12251852" cy="12251852"/>
          </a:xfrm>
        </p:grpSpPr>
        <p:sp>
          <p:nvSpPr>
            <p:cNvPr id="6" name="橢圓 5"/>
            <p:cNvSpPr/>
            <p:nvPr/>
          </p:nvSpPr>
          <p:spPr>
            <a:xfrm>
              <a:off x="-1673566" y="-1982325"/>
              <a:ext cx="7049486" cy="7049486"/>
            </a:xfrm>
            <a:prstGeom prst="ellipse">
              <a:avLst/>
            </a:prstGeom>
            <a:noFill/>
            <a:ln w="381000">
              <a:solidFill>
                <a:srgbClr val="00B050">
                  <a:alpha val="67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" name="橢圓 2"/>
            <p:cNvSpPr/>
            <p:nvPr/>
          </p:nvSpPr>
          <p:spPr>
            <a:xfrm>
              <a:off x="-1187532" y="-1496291"/>
              <a:ext cx="6077419" cy="60774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22250" y="1043714"/>
              <a:ext cx="403187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6000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DFLiHei-Bd" panose="020B0709000000000000" pitchFamily="49" charset="-120"/>
                  <a:ea typeface="DFLiHei-Bd" panose="020B0709000000000000" pitchFamily="49" charset="-120"/>
                </a:rPr>
                <a:t>4.</a:t>
              </a:r>
              <a:r>
                <a:rPr lang="zh-TW" altLang="en-US" sz="6000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DFLiHei-Bd" panose="020B0709000000000000" pitchFamily="49" charset="-120"/>
                  <a:ea typeface="DFLiHei-Bd" panose="020B0709000000000000" pitchFamily="49" charset="-120"/>
                </a:rPr>
                <a:t>其它資源</a:t>
              </a:r>
            </a:p>
          </p:txBody>
        </p:sp>
        <p:sp>
          <p:nvSpPr>
            <p:cNvPr id="7" name="橢圓 6"/>
            <p:cNvSpPr/>
            <p:nvPr/>
          </p:nvSpPr>
          <p:spPr>
            <a:xfrm>
              <a:off x="-2699701" y="-3008460"/>
              <a:ext cx="9101756" cy="9101756"/>
            </a:xfrm>
            <a:prstGeom prst="ellipse">
              <a:avLst/>
            </a:prstGeom>
            <a:noFill/>
            <a:ln w="190500">
              <a:solidFill>
                <a:srgbClr val="00B050">
                  <a:alpha val="4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8" name="橢圓 7"/>
            <p:cNvSpPr/>
            <p:nvPr/>
          </p:nvSpPr>
          <p:spPr>
            <a:xfrm>
              <a:off x="-4274749" y="-4574380"/>
              <a:ext cx="12251852" cy="12251852"/>
            </a:xfrm>
            <a:prstGeom prst="ellipse">
              <a:avLst/>
            </a:prstGeom>
            <a:noFill/>
            <a:ln w="76200">
              <a:solidFill>
                <a:srgbClr val="00B05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" name="橢圓 8"/>
            <p:cNvSpPr/>
            <p:nvPr/>
          </p:nvSpPr>
          <p:spPr>
            <a:xfrm>
              <a:off x="-2051629" y="-2360388"/>
              <a:ext cx="7805612" cy="7805612"/>
            </a:xfrm>
            <a:prstGeom prst="ellipse">
              <a:avLst/>
            </a:prstGeom>
            <a:noFill/>
            <a:ln w="190500">
              <a:solidFill>
                <a:srgbClr val="00B050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橢圓 9"/>
            <p:cNvSpPr/>
            <p:nvPr/>
          </p:nvSpPr>
          <p:spPr>
            <a:xfrm>
              <a:off x="-3041718" y="-3350477"/>
              <a:ext cx="9785790" cy="9785790"/>
            </a:xfrm>
            <a:prstGeom prst="ellipse">
              <a:avLst/>
            </a:prstGeom>
            <a:noFill/>
            <a:ln w="76200">
              <a:solidFill>
                <a:srgbClr val="00B050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04453C35-906A-A940-AE19-25BE1BDCB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257"/>
          <a:stretch/>
        </p:blipFill>
        <p:spPr>
          <a:xfrm>
            <a:off x="9732705" y="4920888"/>
            <a:ext cx="1869456" cy="1537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588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-1209811" y="-1301097"/>
            <a:ext cx="15328470" cy="9613207"/>
            <a:chOff x="-1209811" y="-1301097"/>
            <a:chExt cx="15328470" cy="9613207"/>
          </a:xfrm>
        </p:grpSpPr>
        <p:grpSp>
          <p:nvGrpSpPr>
            <p:cNvPr id="15" name="群組 14"/>
            <p:cNvGrpSpPr/>
            <p:nvPr/>
          </p:nvGrpSpPr>
          <p:grpSpPr>
            <a:xfrm rot="14540706" flipV="1">
              <a:off x="695332" y="-3206240"/>
              <a:ext cx="3032796" cy="6843081"/>
              <a:chOff x="9388203" y="-374965"/>
              <a:chExt cx="3261756" cy="6858000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0595528" y="-374965"/>
                <a:ext cx="2054431" cy="685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6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9918634" y="-374965"/>
                <a:ext cx="451263" cy="6858000"/>
              </a:xfrm>
              <a:prstGeom prst="rect">
                <a:avLst/>
              </a:prstGeom>
              <a:solidFill>
                <a:srgbClr val="00B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627689" y="-374965"/>
                <a:ext cx="112816" cy="6858000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9388203" y="-374965"/>
                <a:ext cx="56408" cy="68580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 rot="14540706" flipH="1">
              <a:off x="9180721" y="3374171"/>
              <a:ext cx="3032796" cy="6843081"/>
              <a:chOff x="9388203" y="-374965"/>
              <a:chExt cx="3261756" cy="685800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0595528" y="-374965"/>
                <a:ext cx="2054431" cy="685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6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9918634" y="-374965"/>
                <a:ext cx="451263" cy="6858000"/>
              </a:xfrm>
              <a:prstGeom prst="rect">
                <a:avLst/>
              </a:prstGeom>
              <a:solidFill>
                <a:srgbClr val="00B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9627689" y="-374965"/>
                <a:ext cx="112816" cy="6858000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9388203" y="-374965"/>
                <a:ext cx="56408" cy="68580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C4FFC857-D89F-6944-A3D8-C4C91028F904}"/>
              </a:ext>
            </a:extLst>
          </p:cNvPr>
          <p:cNvGrpSpPr/>
          <p:nvPr/>
        </p:nvGrpSpPr>
        <p:grpSpPr>
          <a:xfrm>
            <a:off x="6073916" y="695749"/>
            <a:ext cx="7493192" cy="1290888"/>
            <a:chOff x="4883353" y="481394"/>
            <a:chExt cx="7493192" cy="1290888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8BFD9E7C-CE5B-FF4F-AD98-9C5150C1BE64}"/>
                </a:ext>
              </a:extLst>
            </p:cNvPr>
            <p:cNvGrpSpPr/>
            <p:nvPr/>
          </p:nvGrpSpPr>
          <p:grpSpPr>
            <a:xfrm>
              <a:off x="4883353" y="481394"/>
              <a:ext cx="4884265" cy="738621"/>
              <a:chOff x="2632887" y="1252603"/>
              <a:chExt cx="2986614" cy="738621"/>
            </a:xfrm>
          </p:grpSpPr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EF9517E4-8667-534E-9B89-B9F210EDCE71}"/>
                  </a:ext>
                </a:extLst>
              </p:cNvPr>
              <p:cNvSpPr txBox="1"/>
              <p:nvPr/>
            </p:nvSpPr>
            <p:spPr>
              <a:xfrm>
                <a:off x="2632887" y="1252603"/>
                <a:ext cx="29866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sz="4000" dirty="0">
                    <a:solidFill>
                      <a:srgbClr val="0070C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rPr>
                  <a:t>１</a:t>
                </a:r>
                <a:r>
                  <a:rPr kumimoji="1" lang="en-US" altLang="zh-TW" sz="4000" dirty="0">
                    <a:solidFill>
                      <a:srgbClr val="0070C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rPr>
                  <a:t>.</a:t>
                </a:r>
                <a:r>
                  <a:rPr kumimoji="1" lang="zh-TW" altLang="en-US" sz="4000" dirty="0">
                    <a:solidFill>
                      <a:srgbClr val="0070C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rPr>
                  <a:t>人才庫更新</a:t>
                </a:r>
              </a:p>
            </p:txBody>
          </p:sp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D564F554-2CF6-CA47-8D96-23213E9BBA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29081" y="1991224"/>
                <a:ext cx="2048184" cy="0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E038EAAB-BE9F-A749-BD2A-1A9788EC594E}"/>
                </a:ext>
              </a:extLst>
            </p:cNvPr>
            <p:cNvSpPr txBox="1"/>
            <p:nvPr/>
          </p:nvSpPr>
          <p:spPr>
            <a:xfrm>
              <a:off x="5164234" y="1274838"/>
              <a:ext cx="7212311" cy="49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將另行公布本市相關總綱、領綱等人才庫</a:t>
              </a:r>
              <a:endParaRPr kumimoji="1" lang="zh-TW" alt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B961AD44-8FFE-0447-BFB9-39BC193FC6E7}"/>
              </a:ext>
            </a:extLst>
          </p:cNvPr>
          <p:cNvGrpSpPr/>
          <p:nvPr/>
        </p:nvGrpSpPr>
        <p:grpSpPr>
          <a:xfrm>
            <a:off x="4215561" y="2261492"/>
            <a:ext cx="6534817" cy="1290889"/>
            <a:chOff x="4995637" y="481393"/>
            <a:chExt cx="4884265" cy="1290889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F3A1455A-9DA6-3646-B5A3-B0EBE7567C23}"/>
                </a:ext>
              </a:extLst>
            </p:cNvPr>
            <p:cNvGrpSpPr/>
            <p:nvPr/>
          </p:nvGrpSpPr>
          <p:grpSpPr>
            <a:xfrm>
              <a:off x="4995637" y="481393"/>
              <a:ext cx="4884265" cy="738622"/>
              <a:chOff x="2701546" y="1252602"/>
              <a:chExt cx="2986614" cy="738622"/>
            </a:xfrm>
          </p:grpSpPr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1D72C81E-C86E-DF4F-976B-0B754F9FF516}"/>
                  </a:ext>
                </a:extLst>
              </p:cNvPr>
              <p:cNvSpPr txBox="1"/>
              <p:nvPr/>
            </p:nvSpPr>
            <p:spPr>
              <a:xfrm>
                <a:off x="2701546" y="1252602"/>
                <a:ext cx="29866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sz="4000" dirty="0">
                    <a:solidFill>
                      <a:srgbClr val="0070C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rPr>
                  <a:t>2.</a:t>
                </a:r>
                <a:r>
                  <a:rPr kumimoji="1" lang="zh-TW" altLang="en-US" sz="4000" dirty="0">
                    <a:solidFill>
                      <a:srgbClr val="0070C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rPr>
                  <a:t>各工作圈聯絡方式</a:t>
                </a:r>
              </a:p>
            </p:txBody>
          </p:sp>
          <p:cxnSp>
            <p:nvCxnSpPr>
              <p:cNvPr id="42" name="直線接點 41">
                <a:extLst>
                  <a:ext uri="{FF2B5EF4-FFF2-40B4-BE49-F238E27FC236}">
                    <a16:creationId xmlns:a16="http://schemas.microsoft.com/office/drawing/2014/main" id="{1627B59D-E27E-1344-A7EA-3EDDA2A1DA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29081" y="1991224"/>
                <a:ext cx="2048184" cy="0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8F105518-ACE9-E54C-99CB-0A647BC0EB86}"/>
                </a:ext>
              </a:extLst>
            </p:cNvPr>
            <p:cNvSpPr txBox="1"/>
            <p:nvPr/>
          </p:nvSpPr>
          <p:spPr>
            <a:xfrm>
              <a:off x="5164234" y="1274838"/>
              <a:ext cx="3226003" cy="49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正式公文方式、</a:t>
              </a:r>
              <a:r>
                <a:rPr kumimoji="1" lang="en-US" altLang="zh-TW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Line</a:t>
              </a:r>
              <a:r>
                <a:rPr kumimoji="1"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群組</a:t>
              </a:r>
              <a:endParaRPr kumimoji="1" lang="zh-TW" alt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08239518-AD94-2B45-A25C-2668508021D0}"/>
              </a:ext>
            </a:extLst>
          </p:cNvPr>
          <p:cNvGrpSpPr/>
          <p:nvPr/>
        </p:nvGrpSpPr>
        <p:grpSpPr>
          <a:xfrm>
            <a:off x="1694683" y="3879456"/>
            <a:ext cx="7468839" cy="1427498"/>
            <a:chOff x="4915547" y="407346"/>
            <a:chExt cx="7468839" cy="1427498"/>
          </a:xfrm>
        </p:grpSpPr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9304AFF1-5A69-AF4A-B70B-E3968C7812F7}"/>
                </a:ext>
              </a:extLst>
            </p:cNvPr>
            <p:cNvGrpSpPr/>
            <p:nvPr/>
          </p:nvGrpSpPr>
          <p:grpSpPr>
            <a:xfrm>
              <a:off x="4915547" y="407346"/>
              <a:ext cx="4884265" cy="812669"/>
              <a:chOff x="2652573" y="1178555"/>
              <a:chExt cx="2986614" cy="812669"/>
            </a:xfrm>
          </p:grpSpPr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7E2BCE00-02EE-3C4C-8B98-C42D9C7125E0}"/>
                  </a:ext>
                </a:extLst>
              </p:cNvPr>
              <p:cNvSpPr txBox="1"/>
              <p:nvPr/>
            </p:nvSpPr>
            <p:spPr>
              <a:xfrm>
                <a:off x="2652573" y="1178555"/>
                <a:ext cx="29866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sz="4000" dirty="0">
                    <a:solidFill>
                      <a:srgbClr val="0070C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rPr>
                  <a:t>３</a:t>
                </a:r>
                <a:r>
                  <a:rPr kumimoji="1" lang="en-US" altLang="zh-TW" sz="4000" dirty="0">
                    <a:solidFill>
                      <a:srgbClr val="0070C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rPr>
                  <a:t>.</a:t>
                </a:r>
                <a:r>
                  <a:rPr kumimoji="1" lang="zh-TW" altLang="en-US" sz="4000" dirty="0">
                    <a:solidFill>
                      <a:srgbClr val="0070C0"/>
                    </a:solidFill>
                    <a:latin typeface="DFLiHei-Bd" panose="020B0709000000000000" pitchFamily="49" charset="-120"/>
                    <a:ea typeface="DFLiHei-Bd" panose="020B0709000000000000" pitchFamily="49" charset="-120"/>
                  </a:rPr>
                  <a:t>參考計畫</a:t>
                </a:r>
              </a:p>
            </p:txBody>
          </p:sp>
          <p:cxnSp>
            <p:nvCxnSpPr>
              <p:cNvPr id="47" name="直線接點 46">
                <a:extLst>
                  <a:ext uri="{FF2B5EF4-FFF2-40B4-BE49-F238E27FC236}">
                    <a16:creationId xmlns:a16="http://schemas.microsoft.com/office/drawing/2014/main" id="{25757DD0-EAB9-1F4F-A120-C147FAE425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29081" y="1991224"/>
                <a:ext cx="2048184" cy="0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452B063C-8027-9442-942F-BBA2C84FC9C8}"/>
                </a:ext>
              </a:extLst>
            </p:cNvPr>
            <p:cNvSpPr txBox="1"/>
            <p:nvPr/>
          </p:nvSpPr>
          <p:spPr>
            <a:xfrm>
              <a:off x="5172075" y="1337400"/>
              <a:ext cx="7212311" cy="49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n" altLang="zh-TW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hlinkClick r:id="rId2"/>
                </a:rPr>
                <a:t>https://tinyurl.com/y2tm4uce</a:t>
              </a:r>
              <a:r>
                <a:rPr kumimoji="1" lang="zh-TW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　</a:t>
              </a:r>
            </a:p>
          </p:txBody>
        </p:sp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2004B97B-6380-6945-A5E3-03E4368DF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83" y="3178997"/>
            <a:ext cx="2755116" cy="206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36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-1209811" y="-1301097"/>
            <a:ext cx="15328470" cy="9613207"/>
            <a:chOff x="-1209811" y="-1301097"/>
            <a:chExt cx="15328470" cy="9613207"/>
          </a:xfrm>
        </p:grpSpPr>
        <p:grpSp>
          <p:nvGrpSpPr>
            <p:cNvPr id="15" name="群組 14"/>
            <p:cNvGrpSpPr/>
            <p:nvPr/>
          </p:nvGrpSpPr>
          <p:grpSpPr>
            <a:xfrm rot="14540706" flipV="1">
              <a:off x="695332" y="-3206240"/>
              <a:ext cx="3032796" cy="6843081"/>
              <a:chOff x="9388203" y="-374965"/>
              <a:chExt cx="3261756" cy="6858000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0595528" y="-374965"/>
                <a:ext cx="2054431" cy="685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6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9918634" y="-374965"/>
                <a:ext cx="451263" cy="6858000"/>
              </a:xfrm>
              <a:prstGeom prst="rect">
                <a:avLst/>
              </a:prstGeom>
              <a:solidFill>
                <a:srgbClr val="00B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627689" y="-374965"/>
                <a:ext cx="112816" cy="6858000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9388203" y="-374965"/>
                <a:ext cx="56408" cy="68580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 rot="14540706" flipH="1">
              <a:off x="9180721" y="3374171"/>
              <a:ext cx="3032796" cy="6843081"/>
              <a:chOff x="9388203" y="-374965"/>
              <a:chExt cx="3261756" cy="685800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0595528" y="-374965"/>
                <a:ext cx="2054431" cy="685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6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9918634" y="-374965"/>
                <a:ext cx="451263" cy="6858000"/>
              </a:xfrm>
              <a:prstGeom prst="rect">
                <a:avLst/>
              </a:prstGeom>
              <a:solidFill>
                <a:srgbClr val="00B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9627689" y="-374965"/>
                <a:ext cx="112816" cy="6858000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9388203" y="-374965"/>
                <a:ext cx="56408" cy="68580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BE9F9E0-C91E-9F49-8964-7BD1F3CAA953}"/>
              </a:ext>
            </a:extLst>
          </p:cNvPr>
          <p:cNvSpPr txBox="1"/>
          <p:nvPr/>
        </p:nvSpPr>
        <p:spPr>
          <a:xfrm>
            <a:off x="1694288" y="2364544"/>
            <a:ext cx="3436913" cy="584775"/>
          </a:xfrm>
          <a:prstGeom prst="rect">
            <a:avLst/>
          </a:prstGeom>
          <a:solidFill>
            <a:srgbClr val="FFFD78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3200" dirty="0">
                <a:solidFill>
                  <a:srgbClr val="0070C0"/>
                </a:solidFill>
                <a:latin typeface="DFLiHei-Bd" panose="020B0709000000000000" pitchFamily="49" charset="-120"/>
                <a:ea typeface="DFLiHei-Bd" panose="020B0709000000000000" pitchFamily="49" charset="-120"/>
              </a:rPr>
              <a:t>108 </a:t>
            </a:r>
            <a:r>
              <a:rPr kumimoji="1" lang="zh-TW" altLang="en-US" sz="3200" dirty="0">
                <a:solidFill>
                  <a:srgbClr val="0070C0"/>
                </a:solidFill>
                <a:latin typeface="DFLiHei-Bd" panose="020B0709000000000000" pitchFamily="49" charset="-120"/>
                <a:ea typeface="DFLiHei-Bd" panose="020B0709000000000000" pitchFamily="49" charset="-120"/>
              </a:rPr>
              <a:t>召集學校群組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0BD9CFF-7B38-304D-9DB2-49E9D1D57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117" y="3016068"/>
            <a:ext cx="3744000" cy="3744000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57BDA4D6-A326-A745-96E2-E7AE7B6EDCFD}"/>
              </a:ext>
            </a:extLst>
          </p:cNvPr>
          <p:cNvSpPr txBox="1"/>
          <p:nvPr/>
        </p:nvSpPr>
        <p:spPr>
          <a:xfrm>
            <a:off x="7300326" y="233360"/>
            <a:ext cx="3436913" cy="584775"/>
          </a:xfrm>
          <a:prstGeom prst="rect">
            <a:avLst/>
          </a:prstGeom>
          <a:solidFill>
            <a:srgbClr val="FFFD78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3200" dirty="0">
                <a:solidFill>
                  <a:srgbClr val="0070C0"/>
                </a:solidFill>
                <a:latin typeface="DFLiHei-Bd" panose="020B0709000000000000" pitchFamily="49" charset="-120"/>
                <a:ea typeface="DFLiHei-Bd" panose="020B0709000000000000" pitchFamily="49" charset="-120"/>
              </a:rPr>
              <a:t>108 </a:t>
            </a:r>
            <a:r>
              <a:rPr kumimoji="1" lang="zh-TW" altLang="en-US" sz="3200" dirty="0">
                <a:solidFill>
                  <a:srgbClr val="0070C0"/>
                </a:solidFill>
                <a:latin typeface="DFLiHei-Bd" panose="020B0709000000000000" pitchFamily="49" charset="-120"/>
                <a:ea typeface="DFLiHei-Bd" panose="020B0709000000000000" pitchFamily="49" charset="-120"/>
              </a:rPr>
              <a:t>前導學校群組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629C28F-629F-3747-A264-0614BA6AF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039" y="871095"/>
            <a:ext cx="374400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65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1"/>
            <a:ext cx="12192001" cy="3503596"/>
          </a:xfrm>
          <a:prstGeom prst="rect">
            <a:avLst/>
          </a:prstGeom>
          <a:solidFill>
            <a:schemeClr val="accent6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流程圖: 替代程序 5"/>
          <p:cNvSpPr/>
          <p:nvPr/>
        </p:nvSpPr>
        <p:spPr>
          <a:xfrm>
            <a:off x="3229637" y="2399657"/>
            <a:ext cx="6042353" cy="1218827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  <a:endParaRPr lang="zh-TW" altLang="en-US" sz="4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èºåå¸æ¨åæ°èª²ç¶±å°æ¡è¾¦å¬å®¤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516" y="3503597"/>
            <a:ext cx="7620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mtClean="0"/>
              <a:t>38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18D6119-9FD4-4380-B1B9-FF3DB9031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4636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-3419726" y="-2696926"/>
            <a:ext cx="12251852" cy="12251852"/>
            <a:chOff x="-4274749" y="-4574380"/>
            <a:chExt cx="12251852" cy="12251852"/>
          </a:xfrm>
        </p:grpSpPr>
        <p:sp>
          <p:nvSpPr>
            <p:cNvPr id="6" name="橢圓 5"/>
            <p:cNvSpPr/>
            <p:nvPr/>
          </p:nvSpPr>
          <p:spPr>
            <a:xfrm>
              <a:off x="-1673566" y="-1982325"/>
              <a:ext cx="7049486" cy="7049486"/>
            </a:xfrm>
            <a:prstGeom prst="ellipse">
              <a:avLst/>
            </a:prstGeom>
            <a:noFill/>
            <a:ln w="381000">
              <a:solidFill>
                <a:srgbClr val="00B050">
                  <a:alpha val="67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" name="橢圓 2"/>
            <p:cNvSpPr/>
            <p:nvPr/>
          </p:nvSpPr>
          <p:spPr>
            <a:xfrm>
              <a:off x="-1187532" y="-1496291"/>
              <a:ext cx="6077419" cy="60774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22250" y="1043714"/>
              <a:ext cx="403187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6000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DFLiHei-Bd" panose="020B0709000000000000" pitchFamily="49" charset="-120"/>
                  <a:ea typeface="DFLiHei-Bd" panose="020B0709000000000000" pitchFamily="49" charset="-120"/>
                </a:rPr>
                <a:t>1.</a:t>
              </a:r>
              <a:r>
                <a:rPr lang="zh-TW" altLang="en-US" sz="6000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7" name="橢圓 6"/>
            <p:cNvSpPr/>
            <p:nvPr/>
          </p:nvSpPr>
          <p:spPr>
            <a:xfrm>
              <a:off x="-2699701" y="-3008460"/>
              <a:ext cx="9101756" cy="9101756"/>
            </a:xfrm>
            <a:prstGeom prst="ellipse">
              <a:avLst/>
            </a:prstGeom>
            <a:noFill/>
            <a:ln w="190500">
              <a:solidFill>
                <a:srgbClr val="00B050">
                  <a:alpha val="4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8" name="橢圓 7"/>
            <p:cNvSpPr/>
            <p:nvPr/>
          </p:nvSpPr>
          <p:spPr>
            <a:xfrm>
              <a:off x="-4274749" y="-4574380"/>
              <a:ext cx="12251852" cy="12251852"/>
            </a:xfrm>
            <a:prstGeom prst="ellipse">
              <a:avLst/>
            </a:prstGeom>
            <a:noFill/>
            <a:ln w="76200">
              <a:solidFill>
                <a:srgbClr val="00B05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" name="橢圓 8"/>
            <p:cNvSpPr/>
            <p:nvPr/>
          </p:nvSpPr>
          <p:spPr>
            <a:xfrm>
              <a:off x="-2051629" y="-2360388"/>
              <a:ext cx="7805612" cy="7805612"/>
            </a:xfrm>
            <a:prstGeom prst="ellipse">
              <a:avLst/>
            </a:prstGeom>
            <a:noFill/>
            <a:ln w="190500">
              <a:solidFill>
                <a:srgbClr val="00B050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橢圓 9"/>
            <p:cNvSpPr/>
            <p:nvPr/>
          </p:nvSpPr>
          <p:spPr>
            <a:xfrm>
              <a:off x="-3041718" y="-3350477"/>
              <a:ext cx="9785790" cy="9785790"/>
            </a:xfrm>
            <a:prstGeom prst="ellipse">
              <a:avLst/>
            </a:prstGeom>
            <a:noFill/>
            <a:ln w="76200">
              <a:solidFill>
                <a:srgbClr val="00B050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9991157" y="5339300"/>
            <a:ext cx="1851789" cy="1251159"/>
            <a:chOff x="3101838" y="655207"/>
            <a:chExt cx="1851789" cy="1251159"/>
          </a:xfrm>
          <a:effectLst/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04453C35-906A-A940-AE19-25BE1BDCB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6926"/>
            <a:stretch/>
          </p:blipFill>
          <p:spPr>
            <a:xfrm>
              <a:off x="3219885" y="655207"/>
              <a:ext cx="1615696" cy="968641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3101838" y="1537034"/>
              <a:ext cx="1851789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latin typeface="Noto Sans TC Medium" pitchFamily="34" charset="-120"/>
                  <a:ea typeface="Noto Sans TC Medium" pitchFamily="34" charset="-120"/>
                </a:rPr>
                <a:t>自發  互動  共好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3274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/>
          <p:cNvGrpSpPr/>
          <p:nvPr/>
        </p:nvGrpSpPr>
        <p:grpSpPr>
          <a:xfrm>
            <a:off x="-1209811" y="-1301097"/>
            <a:ext cx="15328470" cy="9613207"/>
            <a:chOff x="-1209811" y="-1301097"/>
            <a:chExt cx="15328470" cy="9613207"/>
          </a:xfrm>
        </p:grpSpPr>
        <p:grpSp>
          <p:nvGrpSpPr>
            <p:cNvPr id="41" name="群組 40"/>
            <p:cNvGrpSpPr/>
            <p:nvPr/>
          </p:nvGrpSpPr>
          <p:grpSpPr>
            <a:xfrm rot="14540706" flipV="1">
              <a:off x="695332" y="-3206240"/>
              <a:ext cx="3032796" cy="6843081"/>
              <a:chOff x="9388203" y="-374965"/>
              <a:chExt cx="3261756" cy="6858000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10595528" y="-374965"/>
                <a:ext cx="2054431" cy="685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6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9918634" y="-374965"/>
                <a:ext cx="451263" cy="6858000"/>
              </a:xfrm>
              <a:prstGeom prst="rect">
                <a:avLst/>
              </a:prstGeom>
              <a:solidFill>
                <a:srgbClr val="00B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9627689" y="-374965"/>
                <a:ext cx="112816" cy="6858000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9388203" y="-374965"/>
                <a:ext cx="56408" cy="68580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6" name="群組 45"/>
            <p:cNvGrpSpPr/>
            <p:nvPr/>
          </p:nvGrpSpPr>
          <p:grpSpPr>
            <a:xfrm rot="14540706" flipH="1">
              <a:off x="9180721" y="3374171"/>
              <a:ext cx="3032796" cy="6843081"/>
              <a:chOff x="9388203" y="-374965"/>
              <a:chExt cx="3261756" cy="6858000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10595528" y="-374965"/>
                <a:ext cx="2054431" cy="685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6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9918634" y="-374965"/>
                <a:ext cx="451263" cy="6858000"/>
              </a:xfrm>
              <a:prstGeom prst="rect">
                <a:avLst/>
              </a:prstGeom>
              <a:solidFill>
                <a:srgbClr val="00B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9627689" y="-374965"/>
                <a:ext cx="112816" cy="6858000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9388203" y="-374965"/>
                <a:ext cx="56408" cy="68580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018" y="8150"/>
            <a:ext cx="1309353" cy="7642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bject 2">
            <a:extLst>
              <a:ext uri="{FF2B5EF4-FFF2-40B4-BE49-F238E27FC236}">
                <a16:creationId xmlns:a16="http://schemas.microsoft.com/office/drawing/2014/main" id="{F67260EE-BE4A-8B4A-B970-80D4680123C9}"/>
              </a:ext>
            </a:extLst>
          </p:cNvPr>
          <p:cNvSpPr txBox="1">
            <a:spLocks/>
          </p:cNvSpPr>
          <p:nvPr/>
        </p:nvSpPr>
        <p:spPr>
          <a:xfrm>
            <a:off x="2787861" y="1090277"/>
            <a:ext cx="603478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defRPr>
            </a:lvl1pPr>
          </a:lstStyle>
          <a:p>
            <a:pPr marL="1236980">
              <a:lnSpc>
                <a:spcPct val="100000"/>
              </a:lnSpc>
            </a:pPr>
            <a:r>
              <a:rPr lang="zh-TW" altLang="en-US" spc="-25" dirty="0">
                <a:solidFill>
                  <a:schemeClr val="tx1">
                    <a:lumMod val="85000"/>
                    <a:lumOff val="15000"/>
                  </a:schemeClr>
                </a:solidFill>
                <a:latin typeface="DFLiHei-Bd" panose="020B0709000000000000" pitchFamily="49" charset="-120"/>
                <a:ea typeface="DFLiHei-Bd" panose="020B0709000000000000" pitchFamily="49" charset="-120"/>
              </a:rPr>
              <a:t>本市</a:t>
            </a:r>
            <a:r>
              <a:rPr lang="en-US" altLang="zh-TW" spc="-25" dirty="0">
                <a:solidFill>
                  <a:schemeClr val="tx1">
                    <a:lumMod val="85000"/>
                    <a:lumOff val="15000"/>
                  </a:schemeClr>
                </a:solidFill>
                <a:latin typeface="DFLiHei-Bd" panose="020B0709000000000000" pitchFamily="49" charset="-120"/>
                <a:ea typeface="DFLiHei-Bd" panose="020B0709000000000000" pitchFamily="49" charset="-120"/>
              </a:rPr>
              <a:t>1</a:t>
            </a:r>
            <a:r>
              <a:rPr lang="en-US" altLang="zh-TW" spc="-25" dirty="0">
                <a:solidFill>
                  <a:schemeClr val="tx1">
                    <a:lumMod val="85000"/>
                    <a:lumOff val="15000"/>
                  </a:schemeClr>
                </a:solidFill>
                <a:latin typeface="DFLiHei-Bd" panose="020B0709000000000000" pitchFamily="49" charset="-120"/>
                <a:ea typeface="DFLiHei-Bd" panose="020B0709000000000000" pitchFamily="49" charset="-120"/>
                <a:cs typeface="微軟正黑體"/>
              </a:rPr>
              <a:t>08</a:t>
            </a:r>
            <a:r>
              <a:rPr lang="zh-TW" altLang="en-US" spc="-25" dirty="0">
                <a:solidFill>
                  <a:schemeClr val="tx1">
                    <a:lumMod val="85000"/>
                    <a:lumOff val="15000"/>
                  </a:schemeClr>
                </a:solidFill>
                <a:latin typeface="DFLiHei-Bd" panose="020B0709000000000000" pitchFamily="49" charset="-120"/>
                <a:ea typeface="DFLiHei-Bd" panose="020B0709000000000000" pitchFamily="49" charset="-120"/>
              </a:rPr>
              <a:t>學年度目標</a:t>
            </a:r>
          </a:p>
        </p:txBody>
      </p:sp>
      <p:sp>
        <p:nvSpPr>
          <p:cNvPr id="22" name="圓角矩形 31">
            <a:extLst>
              <a:ext uri="{FF2B5EF4-FFF2-40B4-BE49-F238E27FC236}">
                <a16:creationId xmlns:a16="http://schemas.microsoft.com/office/drawing/2014/main" id="{596FE112-6FB4-4D4C-BF09-591558DAC207}"/>
              </a:ext>
            </a:extLst>
          </p:cNvPr>
          <p:cNvSpPr/>
          <p:nvPr/>
        </p:nvSpPr>
        <p:spPr>
          <a:xfrm>
            <a:off x="2762543" y="2228661"/>
            <a:ext cx="3132000" cy="1980000"/>
          </a:xfrm>
          <a:prstGeom prst="roundRect">
            <a:avLst/>
          </a:prstGeom>
          <a:solidFill>
            <a:srgbClr val="D2D2D2">
              <a:lumMod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微軟正黑體" panose="020B0604030504040204" pitchFamily="34" charset="-128"/>
                <a:cs typeface="+mn-cs"/>
              </a:rPr>
              <a:t>擴增</a:t>
            </a:r>
            <a:endParaRPr kumimoji="0" lang="en-US" altLang="zh-TW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/>
              <a:ea typeface="微軟正黑體" panose="020B0604030504040204" pitchFamily="34" charset="-128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微軟正黑體" panose="020B0604030504040204" pitchFamily="34" charset="-128"/>
                <a:cs typeface="+mn-cs"/>
              </a:rPr>
              <a:t>參與校數</a:t>
            </a:r>
            <a:endParaRPr kumimoji="0" lang="en-US" altLang="zh-TW" sz="7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/>
              <a:ea typeface="微軟正黑體" panose="020B0604030504040204" pitchFamily="34" charset="-128"/>
              <a:cs typeface="+mn-cs"/>
            </a:endParaRPr>
          </a:p>
        </p:txBody>
      </p:sp>
      <p:sp>
        <p:nvSpPr>
          <p:cNvPr id="23" name="圓角矩形 19">
            <a:extLst>
              <a:ext uri="{FF2B5EF4-FFF2-40B4-BE49-F238E27FC236}">
                <a16:creationId xmlns:a16="http://schemas.microsoft.com/office/drawing/2014/main" id="{5D1FF670-2AE2-6649-BBA6-9B88072CA31A}"/>
              </a:ext>
            </a:extLst>
          </p:cNvPr>
          <p:cNvSpPr/>
          <p:nvPr/>
        </p:nvSpPr>
        <p:spPr>
          <a:xfrm>
            <a:off x="7065982" y="2214216"/>
            <a:ext cx="3132000" cy="19800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微軟正黑體" panose="020B0604030504040204" pitchFamily="34" charset="-128"/>
                <a:cs typeface="+mn-cs"/>
              </a:rPr>
              <a:t>結合</a:t>
            </a:r>
            <a:endParaRPr kumimoji="0" lang="en-US" altLang="zh-TW" sz="5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微軟正黑體" panose="020B0604030504040204" pitchFamily="34" charset="-128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微軟正黑體" panose="020B0604030504040204" pitchFamily="34" charset="-128"/>
                <a:cs typeface="+mn-cs"/>
              </a:rPr>
              <a:t>策略聯盟</a:t>
            </a:r>
            <a:endParaRPr kumimoji="0" lang="en-US" altLang="zh-TW" sz="7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微軟正黑體" panose="020B0604030504040204" pitchFamily="34" charset="-128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E7E9356-309D-A743-9975-8503D3CF29B3}"/>
              </a:ext>
            </a:extLst>
          </p:cNvPr>
          <p:cNvSpPr txBox="1"/>
          <p:nvPr/>
        </p:nvSpPr>
        <p:spPr>
          <a:xfrm>
            <a:off x="2899631" y="4349570"/>
            <a:ext cx="2889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微軟正黑體" panose="020B0604030504040204" pitchFamily="34" charset="-128"/>
                <a:ea typeface="微軟正黑體" panose="020B0604030504040204" pitchFamily="34" charset="-128"/>
              </a:rPr>
              <a:t>35-</a:t>
            </a:r>
            <a:r>
              <a:rPr lang="zh-TW" altLang="en-US" sz="2800" dirty="0">
                <a:latin typeface="微軟正黑體" panose="020B0604030504040204" pitchFamily="34" charset="-128"/>
                <a:ea typeface="微軟正黑體" panose="020B0604030504040204" pitchFamily="34" charset="-128"/>
              </a:rPr>
              <a:t>至少 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44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8"/>
                <a:ea typeface="微軟正黑體" panose="020B0604030504040204" pitchFamily="34" charset="-128"/>
              </a:rPr>
              <a:t>所</a:t>
            </a:r>
            <a:endParaRPr lang="zh-TW" altLang="en-US" sz="3200" b="1" dirty="0">
              <a:solidFill>
                <a:srgbClr val="FF0000"/>
              </a:solidFill>
              <a:latin typeface="微軟正黑體" panose="020B0604030504040204" pitchFamily="34" charset="-128"/>
              <a:ea typeface="微軟正黑體" panose="020B0604030504040204" pitchFamily="34" charset="-128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BC27843-B1FB-764E-B2F9-556DEEE0F920}"/>
              </a:ext>
            </a:extLst>
          </p:cNvPr>
          <p:cNvSpPr txBox="1"/>
          <p:nvPr/>
        </p:nvSpPr>
        <p:spPr>
          <a:xfrm>
            <a:off x="7483667" y="4317122"/>
            <a:ext cx="2432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8"/>
                <a:ea typeface="微軟正黑體" panose="020B0604030504040204" pitchFamily="34" charset="-128"/>
              </a:rPr>
              <a:t>持續推動</a:t>
            </a:r>
            <a:endParaRPr lang="zh-TW" altLang="en-US" sz="3200" b="1" dirty="0">
              <a:solidFill>
                <a:srgbClr val="FF0000"/>
              </a:solidFill>
              <a:latin typeface="微軟正黑體" panose="020B0604030504040204" pitchFamily="34" charset="-128"/>
              <a:ea typeface="微軟正黑體" panose="020B0604030504040204" pitchFamily="34" charset="-128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6750074-D863-624C-9760-A17559664F17}"/>
              </a:ext>
            </a:extLst>
          </p:cNvPr>
          <p:cNvSpPr txBox="1"/>
          <p:nvPr/>
        </p:nvSpPr>
        <p:spPr>
          <a:xfrm>
            <a:off x="7483667" y="4874600"/>
            <a:ext cx="2432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8"/>
                <a:ea typeface="微軟正黑體" panose="020B0604030504040204" pitchFamily="34" charset="-128"/>
              </a:rPr>
              <a:t>整合資源</a:t>
            </a:r>
            <a:endParaRPr lang="zh-TW" altLang="en-US" sz="3200" b="1" dirty="0">
              <a:solidFill>
                <a:srgbClr val="FF0000"/>
              </a:solidFill>
              <a:latin typeface="微軟正黑體" panose="020B0604030504040204" pitchFamily="34" charset="-128"/>
              <a:ea typeface="微軟正黑體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798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群組 51"/>
          <p:cNvGrpSpPr/>
          <p:nvPr/>
        </p:nvGrpSpPr>
        <p:grpSpPr>
          <a:xfrm>
            <a:off x="-1209811" y="-1301097"/>
            <a:ext cx="15328470" cy="9613207"/>
            <a:chOff x="-1209811" y="-1301097"/>
            <a:chExt cx="15328470" cy="9613207"/>
          </a:xfrm>
        </p:grpSpPr>
        <p:grpSp>
          <p:nvGrpSpPr>
            <p:cNvPr id="41" name="群組 40"/>
            <p:cNvGrpSpPr/>
            <p:nvPr/>
          </p:nvGrpSpPr>
          <p:grpSpPr>
            <a:xfrm rot="14540706" flipV="1">
              <a:off x="695332" y="-3206240"/>
              <a:ext cx="3032796" cy="6843081"/>
              <a:chOff x="9388203" y="-374965"/>
              <a:chExt cx="3261756" cy="6858000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10595528" y="-374965"/>
                <a:ext cx="2054431" cy="685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6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9918634" y="-374965"/>
                <a:ext cx="451263" cy="6858000"/>
              </a:xfrm>
              <a:prstGeom prst="rect">
                <a:avLst/>
              </a:prstGeom>
              <a:solidFill>
                <a:srgbClr val="00B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9627689" y="-374965"/>
                <a:ext cx="112816" cy="6858000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9388203" y="-374965"/>
                <a:ext cx="56408" cy="68580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6" name="群組 45"/>
            <p:cNvGrpSpPr/>
            <p:nvPr/>
          </p:nvGrpSpPr>
          <p:grpSpPr>
            <a:xfrm rot="14540706" flipH="1">
              <a:off x="9180721" y="3374171"/>
              <a:ext cx="3032796" cy="6843081"/>
              <a:chOff x="9388203" y="-374965"/>
              <a:chExt cx="3261756" cy="6858000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10595528" y="-374965"/>
                <a:ext cx="2054431" cy="685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6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C Bold" pitchFamily="34" charset="-120"/>
                  <a:ea typeface="Noto Sans TC Bold" pitchFamily="34" charset="-12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9918634" y="-374965"/>
                <a:ext cx="451263" cy="6858000"/>
              </a:xfrm>
              <a:prstGeom prst="rect">
                <a:avLst/>
              </a:prstGeom>
              <a:solidFill>
                <a:srgbClr val="00B05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9627689" y="-374965"/>
                <a:ext cx="112816" cy="6858000"/>
              </a:xfrm>
              <a:prstGeom prst="rect">
                <a:avLst/>
              </a:prstGeom>
              <a:solidFill>
                <a:srgbClr val="00B05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9388203" y="-374965"/>
                <a:ext cx="56408" cy="68580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018" y="8150"/>
            <a:ext cx="1309353" cy="7642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圓角矩形 19">
            <a:extLst>
              <a:ext uri="{FF2B5EF4-FFF2-40B4-BE49-F238E27FC236}">
                <a16:creationId xmlns:a16="http://schemas.microsoft.com/office/drawing/2014/main" id="{B1E45A91-521C-6B45-B12A-CABAEE0B5B1D}"/>
              </a:ext>
            </a:extLst>
          </p:cNvPr>
          <p:cNvSpPr/>
          <p:nvPr/>
        </p:nvSpPr>
        <p:spPr>
          <a:xfrm>
            <a:off x="5193101" y="2366854"/>
            <a:ext cx="2367618" cy="253156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r>
              <a:rPr lang="zh-TW" altLang="en-US" sz="7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計畫撰寫</a:t>
            </a:r>
            <a:endParaRPr lang="en-US" altLang="zh-TW" sz="96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圓角矩形 26">
            <a:extLst>
              <a:ext uri="{FF2B5EF4-FFF2-40B4-BE49-F238E27FC236}">
                <a16:creationId xmlns:a16="http://schemas.microsoft.com/office/drawing/2014/main" id="{4D8A6438-9B51-D24D-B744-414AF2FF2561}"/>
              </a:ext>
            </a:extLst>
          </p:cNvPr>
          <p:cNvSpPr/>
          <p:nvPr/>
        </p:nvSpPr>
        <p:spPr>
          <a:xfrm>
            <a:off x="2541567" y="2748337"/>
            <a:ext cx="1516295" cy="1600438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整合群組</a:t>
            </a:r>
            <a:endParaRPr lang="en-US" altLang="zh-TW" sz="6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8" name="標題 3">
            <a:extLst>
              <a:ext uri="{FF2B5EF4-FFF2-40B4-BE49-F238E27FC236}">
                <a16:creationId xmlns:a16="http://schemas.microsoft.com/office/drawing/2014/main" id="{6389885F-3B09-D248-8095-12C7881519AE}"/>
              </a:ext>
            </a:extLst>
          </p:cNvPr>
          <p:cNvSpPr txBox="1">
            <a:spLocks/>
          </p:cNvSpPr>
          <p:nvPr/>
        </p:nvSpPr>
        <p:spPr>
          <a:xfrm>
            <a:off x="4334232" y="237201"/>
            <a:ext cx="6954004" cy="9627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6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申辦程序及日程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60FED04-E083-0A4B-BB80-9BE9286CD14E}"/>
              </a:ext>
            </a:extLst>
          </p:cNvPr>
          <p:cNvSpPr txBox="1"/>
          <p:nvPr/>
        </p:nvSpPr>
        <p:spPr>
          <a:xfrm>
            <a:off x="1980368" y="4461863"/>
            <a:ext cx="2821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工作圈推舉召集學校</a:t>
            </a:r>
            <a:endParaRPr lang="en-US" altLang="zh-TW" dirty="0">
              <a:solidFill>
                <a:schemeClr val="bg1">
                  <a:lumMod val="6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314A06EC-1C01-CD4C-813F-07728225CA74}"/>
              </a:ext>
            </a:extLst>
          </p:cNvPr>
          <p:cNvSpPr txBox="1"/>
          <p:nvPr/>
        </p:nvSpPr>
        <p:spPr>
          <a:xfrm>
            <a:off x="5159495" y="5041096"/>
            <a:ext cx="2365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核章掃瞄上傳</a:t>
            </a:r>
            <a:endParaRPr lang="zh-TW" altLang="en-US" sz="2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1" name="圓角矩形 19">
            <a:extLst>
              <a:ext uri="{FF2B5EF4-FFF2-40B4-BE49-F238E27FC236}">
                <a16:creationId xmlns:a16="http://schemas.microsoft.com/office/drawing/2014/main" id="{23D2798A-4680-304D-83AD-C5B1621C4525}"/>
              </a:ext>
            </a:extLst>
          </p:cNvPr>
          <p:cNvSpPr/>
          <p:nvPr/>
        </p:nvSpPr>
        <p:spPr>
          <a:xfrm>
            <a:off x="8651100" y="2674439"/>
            <a:ext cx="1643423" cy="173664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r>
              <a:rPr lang="zh-TW" altLang="en-US" sz="4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審核執行</a:t>
            </a:r>
            <a:endParaRPr lang="en-US" altLang="zh-TW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069E6B5-23B2-5842-8028-91DC7CAE1381}"/>
              </a:ext>
            </a:extLst>
          </p:cNvPr>
          <p:cNvSpPr txBox="1"/>
          <p:nvPr/>
        </p:nvSpPr>
        <p:spPr>
          <a:xfrm>
            <a:off x="8675290" y="4586531"/>
            <a:ext cx="236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計畫核定</a:t>
            </a:r>
          </a:p>
        </p:txBody>
      </p:sp>
      <p:sp>
        <p:nvSpPr>
          <p:cNvPr id="33" name="箭號: 向右 1">
            <a:extLst>
              <a:ext uri="{FF2B5EF4-FFF2-40B4-BE49-F238E27FC236}">
                <a16:creationId xmlns:a16="http://schemas.microsoft.com/office/drawing/2014/main" id="{AAA1A7A6-CB87-724C-A990-ECFDB6719329}"/>
              </a:ext>
            </a:extLst>
          </p:cNvPr>
          <p:cNvSpPr/>
          <p:nvPr/>
        </p:nvSpPr>
        <p:spPr>
          <a:xfrm>
            <a:off x="4334232" y="3241247"/>
            <a:ext cx="554902" cy="40011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右 20">
            <a:extLst>
              <a:ext uri="{FF2B5EF4-FFF2-40B4-BE49-F238E27FC236}">
                <a16:creationId xmlns:a16="http://schemas.microsoft.com/office/drawing/2014/main" id="{527EDCB5-C802-7E44-933F-018285DF13ED}"/>
              </a:ext>
            </a:extLst>
          </p:cNvPr>
          <p:cNvSpPr/>
          <p:nvPr/>
        </p:nvSpPr>
        <p:spPr>
          <a:xfrm>
            <a:off x="7816431" y="3307736"/>
            <a:ext cx="554902" cy="40011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B70E320-6595-1F43-A5FF-2A19CD9FE241}"/>
              </a:ext>
            </a:extLst>
          </p:cNvPr>
          <p:cNvSpPr txBox="1"/>
          <p:nvPr/>
        </p:nvSpPr>
        <p:spPr>
          <a:xfrm>
            <a:off x="1980368" y="489220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核心學校協調群組</a:t>
            </a:r>
            <a:endParaRPr lang="en-US" altLang="zh-TW" dirty="0">
              <a:solidFill>
                <a:schemeClr val="bg1">
                  <a:lumMod val="6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29BDA23E-ACB1-6D4E-A107-F75A64D7A6C6}"/>
              </a:ext>
            </a:extLst>
          </p:cNvPr>
          <p:cNvSpPr txBox="1"/>
          <p:nvPr/>
        </p:nvSpPr>
        <p:spPr>
          <a:xfrm>
            <a:off x="2541567" y="2095114"/>
            <a:ext cx="1486646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4/26(</a:t>
            </a:r>
            <a:r>
              <a:rPr kumimoji="1" lang="zh-TW" altLang="en-US" sz="2000" b="1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五</a:t>
            </a:r>
            <a:r>
              <a:rPr kumimoji="1" lang="en-US" altLang="zh-TW" sz="2000" b="1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kumimoji="1" lang="zh-TW" altLang="en-US" sz="2000" b="1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前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AB8AEC15-D4B4-754A-9844-E942FE429A96}"/>
              </a:ext>
            </a:extLst>
          </p:cNvPr>
          <p:cNvSpPr txBox="1"/>
          <p:nvPr/>
        </p:nvSpPr>
        <p:spPr>
          <a:xfrm>
            <a:off x="5320118" y="1783335"/>
            <a:ext cx="1959262" cy="52322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TW" sz="2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5/23(</a:t>
            </a:r>
            <a:r>
              <a:rPr kumimoji="1" lang="zh-TW" altLang="en-US" sz="2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</a:t>
            </a:r>
            <a:r>
              <a:rPr kumimoji="1" lang="en-US" altLang="zh-TW" sz="2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kumimoji="1" lang="zh-TW" altLang="en-US" sz="2800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前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446B05A-E810-2742-B183-D4F8659470D2}"/>
              </a:ext>
            </a:extLst>
          </p:cNvPr>
          <p:cNvSpPr txBox="1"/>
          <p:nvPr/>
        </p:nvSpPr>
        <p:spPr>
          <a:xfrm>
            <a:off x="8695958" y="2031822"/>
            <a:ext cx="148664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TW" sz="2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</a:t>
            </a:r>
            <a:r>
              <a:rPr kumimoji="1"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月底前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C1D43306-5FE8-A54E-B959-49E82E118717}"/>
              </a:ext>
            </a:extLst>
          </p:cNvPr>
          <p:cNvSpPr txBox="1"/>
          <p:nvPr/>
        </p:nvSpPr>
        <p:spPr>
          <a:xfrm>
            <a:off x="8675290" y="4962283"/>
            <a:ext cx="236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經費請撥</a:t>
            </a:r>
          </a:p>
        </p:txBody>
      </p:sp>
    </p:spTree>
    <p:extLst>
      <p:ext uri="{BB962C8B-B14F-4D97-AF65-F5344CB8AC3E}">
        <p14:creationId xmlns:p14="http://schemas.microsoft.com/office/powerpoint/2010/main" val="696975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8BAA41C-DA70-F04E-A26A-58C15FF26E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56"/>
          <a:stretch/>
        </p:blipFill>
        <p:spPr>
          <a:xfrm>
            <a:off x="3111580" y="956446"/>
            <a:ext cx="8722594" cy="508811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8BD1A84-C13C-5041-BB66-5D22AEE7BFC0}"/>
              </a:ext>
            </a:extLst>
          </p:cNvPr>
          <p:cNvSpPr txBox="1"/>
          <p:nvPr/>
        </p:nvSpPr>
        <p:spPr>
          <a:xfrm>
            <a:off x="2598314" y="956446"/>
            <a:ext cx="461665" cy="21920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各區及各工作圈確認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8D6EA52-1048-2B42-B525-5D4BE3B24B8C}"/>
              </a:ext>
            </a:extLst>
          </p:cNvPr>
          <p:cNvSpPr/>
          <p:nvPr/>
        </p:nvSpPr>
        <p:spPr>
          <a:xfrm>
            <a:off x="8717698" y="2606173"/>
            <a:ext cx="1290181" cy="38725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392C371-AF48-0049-9898-0414A739208B}"/>
              </a:ext>
            </a:extLst>
          </p:cNvPr>
          <p:cNvSpPr/>
          <p:nvPr/>
        </p:nvSpPr>
        <p:spPr>
          <a:xfrm>
            <a:off x="8431337" y="3396640"/>
            <a:ext cx="1614120" cy="38725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B8BE93A-3B33-C04F-8A1B-387A4FBBFC7F}"/>
              </a:ext>
            </a:extLst>
          </p:cNvPr>
          <p:cNvSpPr/>
          <p:nvPr/>
        </p:nvSpPr>
        <p:spPr>
          <a:xfrm>
            <a:off x="7682049" y="4095681"/>
            <a:ext cx="1428142" cy="38725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AD6C08D-9629-8D48-BE54-51E7F0180438}"/>
              </a:ext>
            </a:extLst>
          </p:cNvPr>
          <p:cNvSpPr/>
          <p:nvPr/>
        </p:nvSpPr>
        <p:spPr>
          <a:xfrm>
            <a:off x="7563384" y="4829197"/>
            <a:ext cx="867953" cy="26127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C4DA200-DC8A-904A-A142-5E83DFA7E1CD}"/>
              </a:ext>
            </a:extLst>
          </p:cNvPr>
          <p:cNvSpPr/>
          <p:nvPr/>
        </p:nvSpPr>
        <p:spPr>
          <a:xfrm>
            <a:off x="7617170" y="5436733"/>
            <a:ext cx="867953" cy="38725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aphicFrame>
        <p:nvGraphicFramePr>
          <p:cNvPr id="21" name="資料庫圖表 20">
            <a:extLst>
              <a:ext uri="{FF2B5EF4-FFF2-40B4-BE49-F238E27FC236}">
                <a16:creationId xmlns:a16="http://schemas.microsoft.com/office/drawing/2014/main" id="{94BBA554-F41D-8244-9F4C-CEDBB684E7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162645"/>
              </p:ext>
            </p:extLst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756278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8BD1A84-C13C-5041-BB66-5D22AEE7BFC0}"/>
              </a:ext>
            </a:extLst>
          </p:cNvPr>
          <p:cNvSpPr txBox="1"/>
          <p:nvPr/>
        </p:nvSpPr>
        <p:spPr>
          <a:xfrm>
            <a:off x="2621883" y="752612"/>
            <a:ext cx="461665" cy="21920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各區及各工作圈確認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53E5C89-127B-7C43-A82C-1FA28FB22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637" y="752612"/>
            <a:ext cx="6407567" cy="5793288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1" name="資料庫圖表 20">
            <a:extLst>
              <a:ext uri="{FF2B5EF4-FFF2-40B4-BE49-F238E27FC236}">
                <a16:creationId xmlns:a16="http://schemas.microsoft.com/office/drawing/2014/main" id="{9F9DC508-EF01-E844-A1FB-3BA9F3C4BB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162645"/>
              </p:ext>
            </p:extLst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552250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503D-300C-4D97-84BE-2D66EB7D3225}" type="slidenum">
              <a:rPr lang="zh-TW" altLang="en-US" sz="16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</a:t>
            </a:fld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7CD2346-0FA7-43BF-A55B-D3F6D94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 flipH="1">
            <a:off x="98961" y="0"/>
            <a:ext cx="2323606" cy="6858000"/>
            <a:chOff x="98961" y="0"/>
            <a:chExt cx="3261756" cy="6858000"/>
          </a:xfrm>
        </p:grpSpPr>
        <p:sp>
          <p:nvSpPr>
            <p:cNvPr id="41" name="矩形 40"/>
            <p:cNvSpPr/>
            <p:nvPr/>
          </p:nvSpPr>
          <p:spPr>
            <a:xfrm>
              <a:off x="1306286" y="0"/>
              <a:ext cx="2054431" cy="6858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dirty="0">
                  <a:latin typeface="DFLiHei-Bd" panose="020B0709000000000000" pitchFamily="49" charset="-120"/>
                  <a:ea typeface="DFLiHei-Bd" panose="020B0709000000000000" pitchFamily="49" charset="-120"/>
                </a:rPr>
                <a:t>計畫撰寫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629392" y="0"/>
              <a:ext cx="451263" cy="6858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38447" y="0"/>
              <a:ext cx="1128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8961" y="0"/>
              <a:ext cx="56408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DFLiHei-Bd" panose="020B0709000000000000" pitchFamily="49" charset="-120"/>
                <a:ea typeface="DFLiHei-Bd" panose="020B0709000000000000" pitchFamily="49" charset="-120"/>
              </a:endParaRPr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3" y="8150"/>
            <a:ext cx="1090568" cy="636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8BD1A84-C13C-5041-BB66-5D22AEE7BFC0}"/>
              </a:ext>
            </a:extLst>
          </p:cNvPr>
          <p:cNvSpPr txBox="1"/>
          <p:nvPr/>
        </p:nvSpPr>
        <p:spPr>
          <a:xfrm>
            <a:off x="2621883" y="752612"/>
            <a:ext cx="461665" cy="21920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b="1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各區及各工作圈確認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19FF70D-95F7-CD40-853B-4EA071507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547" y="752611"/>
            <a:ext cx="7701429" cy="556926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6" name="資料庫圖表 15">
            <a:extLst>
              <a:ext uri="{FF2B5EF4-FFF2-40B4-BE49-F238E27FC236}">
                <a16:creationId xmlns:a16="http://schemas.microsoft.com/office/drawing/2014/main" id="{7974EAE8-07F1-954C-8A00-B222DFB254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162645"/>
              </p:ext>
            </p:extLst>
          </p:nvPr>
        </p:nvGraphicFramePr>
        <p:xfrm>
          <a:off x="2422567" y="0"/>
          <a:ext cx="8645236" cy="61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753745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</TotalTime>
  <Words>1707</Words>
  <Application>Microsoft Office PowerPoint</Application>
  <PresentationFormat>寬螢幕</PresentationFormat>
  <Paragraphs>342</Paragraphs>
  <Slides>38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52" baseType="lpstr">
      <vt:lpstr>Adobe 黑体 Std R</vt:lpstr>
      <vt:lpstr>DFLiHei-Bd</vt:lpstr>
      <vt:lpstr>Noto Sans TC Bold</vt:lpstr>
      <vt:lpstr>Noto Sans TC Medium</vt:lpstr>
      <vt:lpstr>Noto Sans TC Regular</vt:lpstr>
      <vt:lpstr>Microsoft JhengHei</vt:lpstr>
      <vt:lpstr>Microsoft JhengHei</vt:lpstr>
      <vt:lpstr>Agency FB</vt:lpstr>
      <vt:lpstr>Arial</vt:lpstr>
      <vt:lpstr>Calibri</vt:lpstr>
      <vt:lpstr>Century Gothic</vt:lpstr>
      <vt:lpstr>Cooper Black</vt:lpstr>
      <vt:lpstr>Times New Roman</vt:lpstr>
      <vt:lpstr>Office 佈景主題</vt:lpstr>
      <vt:lpstr>臺南市108學年度前導學校 計畫撰寫說明會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全臺首學轉動教育樞紐</dc:title>
  <dc:creator>user</dc:creator>
  <cp:lastModifiedBy>Zeng Cloud</cp:lastModifiedBy>
  <cp:revision>100</cp:revision>
  <dcterms:created xsi:type="dcterms:W3CDTF">2019-04-25T08:47:32Z</dcterms:created>
  <dcterms:modified xsi:type="dcterms:W3CDTF">2019-05-01T05:40:26Z</dcterms:modified>
</cp:coreProperties>
</file>