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2" r:id="rId2"/>
    <p:sldId id="282" r:id="rId3"/>
    <p:sldId id="258" r:id="rId4"/>
    <p:sldId id="259" r:id="rId5"/>
    <p:sldId id="257" r:id="rId6"/>
    <p:sldId id="265" r:id="rId7"/>
    <p:sldId id="261" r:id="rId8"/>
    <p:sldId id="260" r:id="rId9"/>
    <p:sldId id="266" r:id="rId10"/>
    <p:sldId id="267" r:id="rId11"/>
    <p:sldId id="277" r:id="rId12"/>
    <p:sldId id="275" r:id="rId13"/>
    <p:sldId id="270" r:id="rId14"/>
    <p:sldId id="271" r:id="rId15"/>
    <p:sldId id="272" r:id="rId16"/>
    <p:sldId id="278" r:id="rId17"/>
    <p:sldId id="268" r:id="rId18"/>
    <p:sldId id="264" r:id="rId19"/>
    <p:sldId id="280" r:id="rId20"/>
    <p:sldId id="281" r:id="rId21"/>
    <p:sldId id="279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43"/>
  </p:normalViewPr>
  <p:slideViewPr>
    <p:cSldViewPr showGuides="1">
      <p:cViewPr>
        <p:scale>
          <a:sx n="93" d="100"/>
          <a:sy n="93" d="100"/>
        </p:scale>
        <p:origin x="-94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328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88D994-4F30-4DD4-B05A-D456A10259A1}" type="doc">
      <dgm:prSet loTypeId="urn:microsoft.com/office/officeart/2005/8/layout/radial6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AD363C5-F1B9-470D-8CB5-C1D1C1115F99}">
      <dgm:prSet phldrT="[文字]"/>
      <dgm:spPr/>
      <dgm:t>
        <a:bodyPr/>
        <a:lstStyle/>
        <a:p>
          <a:r>
            <a:rPr lang="zh-TW" altLang="en-US" dirty="0"/>
            <a:t>縣市課程教學願景</a:t>
          </a:r>
        </a:p>
      </dgm:t>
    </dgm:pt>
    <dgm:pt modelId="{4C18AC6E-A29B-488C-8F02-86D5F2B192DE}" type="parTrans" cxnId="{43733C17-9F7E-4FB0-A591-E87D96225D78}">
      <dgm:prSet/>
      <dgm:spPr/>
      <dgm:t>
        <a:bodyPr/>
        <a:lstStyle/>
        <a:p>
          <a:endParaRPr lang="zh-TW" altLang="en-US"/>
        </a:p>
      </dgm:t>
    </dgm:pt>
    <dgm:pt modelId="{22533B86-7047-4248-B0E9-C3C82D93A18F}" type="sibTrans" cxnId="{43733C17-9F7E-4FB0-A591-E87D96225D78}">
      <dgm:prSet/>
      <dgm:spPr/>
      <dgm:t>
        <a:bodyPr/>
        <a:lstStyle/>
        <a:p>
          <a:endParaRPr lang="zh-TW" altLang="en-US"/>
        </a:p>
      </dgm:t>
    </dgm:pt>
    <dgm:pt modelId="{4DAAA95A-03A4-4AF1-B472-AB0BDE158585}">
      <dgm:prSet phldrT="[文字]"/>
      <dgm:spPr/>
      <dgm:t>
        <a:bodyPr/>
        <a:lstStyle/>
        <a:p>
          <a:r>
            <a:rPr lang="zh-TW" altLang="en-US" dirty="0"/>
            <a:t>輔導教師甄選及培訓</a:t>
          </a:r>
        </a:p>
      </dgm:t>
    </dgm:pt>
    <dgm:pt modelId="{F4296D9E-D049-4C6C-AE6A-787669F70406}" type="parTrans" cxnId="{2B8CE7B0-41BD-4D00-902D-F63CB1102064}">
      <dgm:prSet/>
      <dgm:spPr/>
      <dgm:t>
        <a:bodyPr/>
        <a:lstStyle/>
        <a:p>
          <a:endParaRPr lang="zh-TW" altLang="en-US"/>
        </a:p>
      </dgm:t>
    </dgm:pt>
    <dgm:pt modelId="{1E81BDAE-FF11-4792-A4FD-105B3152B223}" type="sibTrans" cxnId="{2B8CE7B0-41BD-4D00-902D-F63CB1102064}">
      <dgm:prSet/>
      <dgm:spPr/>
      <dgm:t>
        <a:bodyPr/>
        <a:lstStyle/>
        <a:p>
          <a:endParaRPr lang="zh-TW" altLang="en-US"/>
        </a:p>
      </dgm:t>
    </dgm:pt>
    <dgm:pt modelId="{384959C3-F5F7-4760-991C-E6B5E77AA154}">
      <dgm:prSet phldrT="[文字]"/>
      <dgm:spPr/>
      <dgm:t>
        <a:bodyPr/>
        <a:lstStyle/>
        <a:p>
          <a:r>
            <a:rPr lang="zh-TW" altLang="en-US" dirty="0"/>
            <a:t>召開團務會議</a:t>
          </a:r>
        </a:p>
      </dgm:t>
    </dgm:pt>
    <dgm:pt modelId="{9C6B171A-89DE-43AE-A4A0-A492050E5CE0}" type="parTrans" cxnId="{73CFB9EB-8E82-445B-92A4-057743095D8C}">
      <dgm:prSet/>
      <dgm:spPr/>
      <dgm:t>
        <a:bodyPr/>
        <a:lstStyle/>
        <a:p>
          <a:endParaRPr lang="zh-TW" altLang="en-US"/>
        </a:p>
      </dgm:t>
    </dgm:pt>
    <dgm:pt modelId="{BAF4D5D5-1BBA-4A53-B3B8-13F24FD4A9C2}" type="sibTrans" cxnId="{73CFB9EB-8E82-445B-92A4-057743095D8C}">
      <dgm:prSet/>
      <dgm:spPr/>
      <dgm:t>
        <a:bodyPr/>
        <a:lstStyle/>
        <a:p>
          <a:endParaRPr lang="zh-TW" altLang="en-US"/>
        </a:p>
      </dgm:t>
    </dgm:pt>
    <dgm:pt modelId="{F6BED711-5F34-4786-AE31-238E5C02A7B9}">
      <dgm:prSet phldrT="[文字]"/>
      <dgm:spPr/>
      <dgm:t>
        <a:bodyPr/>
        <a:lstStyle/>
        <a:p>
          <a:r>
            <a:rPr lang="zh-TW" altLang="en-US" dirty="0"/>
            <a:t>引領各領域</a:t>
          </a:r>
          <a:r>
            <a:rPr lang="en-US" altLang="zh-TW" dirty="0"/>
            <a:t>(</a:t>
          </a:r>
          <a:r>
            <a:rPr lang="zh-TW" altLang="en-US" dirty="0"/>
            <a:t>議題</a:t>
          </a:r>
          <a:r>
            <a:rPr lang="en-US" altLang="zh-TW" dirty="0"/>
            <a:t>)</a:t>
          </a:r>
          <a:r>
            <a:rPr lang="zh-TW" altLang="en-US" dirty="0"/>
            <a:t>小組工作方向</a:t>
          </a:r>
        </a:p>
      </dgm:t>
    </dgm:pt>
    <dgm:pt modelId="{5387B77A-FEC8-4112-83DF-A304D4E787B9}" type="parTrans" cxnId="{E221B68F-E833-489B-99D7-C856AF671252}">
      <dgm:prSet/>
      <dgm:spPr/>
      <dgm:t>
        <a:bodyPr/>
        <a:lstStyle/>
        <a:p>
          <a:endParaRPr lang="zh-TW" altLang="en-US"/>
        </a:p>
      </dgm:t>
    </dgm:pt>
    <dgm:pt modelId="{2BDACDAD-4B64-4292-8A31-F5C4A0351D92}" type="sibTrans" cxnId="{E221B68F-E833-489B-99D7-C856AF671252}">
      <dgm:prSet/>
      <dgm:spPr/>
      <dgm:t>
        <a:bodyPr/>
        <a:lstStyle/>
        <a:p>
          <a:endParaRPr lang="zh-TW" altLang="en-US"/>
        </a:p>
      </dgm:t>
    </dgm:pt>
    <dgm:pt modelId="{296F1339-96FB-49A5-8FE5-7AAF20F62855}">
      <dgm:prSet phldrT="[文字]"/>
      <dgm:spPr/>
      <dgm:t>
        <a:bodyPr/>
        <a:lstStyle/>
        <a:p>
          <a:r>
            <a:rPr lang="zh-TW" altLang="en-US" dirty="0"/>
            <a:t>規劃到校輔導模式</a:t>
          </a:r>
        </a:p>
      </dgm:t>
    </dgm:pt>
    <dgm:pt modelId="{86B38FD9-6555-4A53-AE7F-AC44667A54D7}" type="parTrans" cxnId="{2DA35B7F-B3A7-465B-9735-AD9BFD602DB3}">
      <dgm:prSet/>
      <dgm:spPr/>
      <dgm:t>
        <a:bodyPr/>
        <a:lstStyle/>
        <a:p>
          <a:endParaRPr lang="zh-TW" altLang="en-US"/>
        </a:p>
      </dgm:t>
    </dgm:pt>
    <dgm:pt modelId="{8068A634-EEB6-45A1-B3E9-03012AF28554}" type="sibTrans" cxnId="{2DA35B7F-B3A7-465B-9735-AD9BFD602DB3}">
      <dgm:prSet/>
      <dgm:spPr/>
      <dgm:t>
        <a:bodyPr/>
        <a:lstStyle/>
        <a:p>
          <a:endParaRPr lang="zh-TW" altLang="en-US"/>
        </a:p>
      </dgm:t>
    </dgm:pt>
    <dgm:pt modelId="{7B8D0008-4C42-4579-9D89-90645229A4CA}">
      <dgm:prSet/>
      <dgm:spPr/>
      <dgm:t>
        <a:bodyPr/>
        <a:lstStyle/>
        <a:p>
          <a:r>
            <a:rPr lang="zh-TW" altLang="en-US" dirty="0"/>
            <a:t>輔導小組工作考核及收</a:t>
          </a:r>
        </a:p>
      </dgm:t>
    </dgm:pt>
    <dgm:pt modelId="{3EEE127B-3CA3-459B-87C0-8CA3B9BB302C}" type="parTrans" cxnId="{9AE77815-22E7-450B-9611-901454622E95}">
      <dgm:prSet/>
      <dgm:spPr/>
      <dgm:t>
        <a:bodyPr/>
        <a:lstStyle/>
        <a:p>
          <a:endParaRPr lang="zh-TW" altLang="en-US"/>
        </a:p>
      </dgm:t>
    </dgm:pt>
    <dgm:pt modelId="{D2B8F6C6-3878-4A28-BD0B-29943930EA01}" type="sibTrans" cxnId="{9AE77815-22E7-450B-9611-901454622E95}">
      <dgm:prSet/>
      <dgm:spPr/>
      <dgm:t>
        <a:bodyPr/>
        <a:lstStyle/>
        <a:p>
          <a:endParaRPr lang="zh-TW" altLang="en-US"/>
        </a:p>
      </dgm:t>
    </dgm:pt>
    <dgm:pt modelId="{F5F9EEDA-4A5A-40CA-8E66-C4AB63B4A6D9}" type="pres">
      <dgm:prSet presAssocID="{1388D994-4F30-4DD4-B05A-D456A10259A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6459AAD-A9C6-4E48-B88F-B9AAC64C4E34}" type="pres">
      <dgm:prSet presAssocID="{5AD363C5-F1B9-470D-8CB5-C1D1C1115F99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06278EB6-EC75-43CF-9783-B39190C64804}" type="pres">
      <dgm:prSet presAssocID="{4DAAA95A-03A4-4AF1-B472-AB0BDE1585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17AD5B-B12F-4A41-B392-AB3780E78E4C}" type="pres">
      <dgm:prSet presAssocID="{4DAAA95A-03A4-4AF1-B472-AB0BDE158585}" presName="dummy" presStyleCnt="0"/>
      <dgm:spPr/>
    </dgm:pt>
    <dgm:pt modelId="{C7E52C4E-9F9D-4DAF-A3C2-1A7B64B8113E}" type="pres">
      <dgm:prSet presAssocID="{1E81BDAE-FF11-4792-A4FD-105B3152B223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A8A1B8F9-0849-4CED-93EB-8747D132F238}" type="pres">
      <dgm:prSet presAssocID="{384959C3-F5F7-4760-991C-E6B5E77AA1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85EA4B-A4AB-4EE3-AF7C-55CD3D42701C}" type="pres">
      <dgm:prSet presAssocID="{384959C3-F5F7-4760-991C-E6B5E77AA154}" presName="dummy" presStyleCnt="0"/>
      <dgm:spPr/>
    </dgm:pt>
    <dgm:pt modelId="{8655CB94-4DCB-468E-A384-E6E22CF48C89}" type="pres">
      <dgm:prSet presAssocID="{BAF4D5D5-1BBA-4A53-B3B8-13F24FD4A9C2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486848BB-A9AE-427E-90BC-640163B1422F}" type="pres">
      <dgm:prSet presAssocID="{F6BED711-5F34-4786-AE31-238E5C02A7B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F32ADF-DDBD-4A83-B423-0036772607E0}" type="pres">
      <dgm:prSet presAssocID="{F6BED711-5F34-4786-AE31-238E5C02A7B9}" presName="dummy" presStyleCnt="0"/>
      <dgm:spPr/>
    </dgm:pt>
    <dgm:pt modelId="{AB82E19D-53D9-4612-9A18-EB0B35216874}" type="pres">
      <dgm:prSet presAssocID="{2BDACDAD-4B64-4292-8A31-F5C4A0351D92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90A48696-A1D6-46D2-B3F3-24D79B0EF78D}" type="pres">
      <dgm:prSet presAssocID="{296F1339-96FB-49A5-8FE5-7AAF20F6285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4388AC-EAF1-443B-AEDB-EB1BD5560615}" type="pres">
      <dgm:prSet presAssocID="{296F1339-96FB-49A5-8FE5-7AAF20F62855}" presName="dummy" presStyleCnt="0"/>
      <dgm:spPr/>
    </dgm:pt>
    <dgm:pt modelId="{76F16BCC-DFB8-4A6C-818E-E79C4A5CACEB}" type="pres">
      <dgm:prSet presAssocID="{8068A634-EEB6-45A1-B3E9-03012AF28554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10208A9E-20AD-4C16-9AFE-F845F9D76F78}" type="pres">
      <dgm:prSet presAssocID="{7B8D0008-4C42-4579-9D89-90645229A4C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1D1939-4FE7-48BD-A7AE-342EBACDF317}" type="pres">
      <dgm:prSet presAssocID="{7B8D0008-4C42-4579-9D89-90645229A4CA}" presName="dummy" presStyleCnt="0"/>
      <dgm:spPr/>
    </dgm:pt>
    <dgm:pt modelId="{CCF66B75-C64A-4FA1-9360-F9344E69945D}" type="pres">
      <dgm:prSet presAssocID="{D2B8F6C6-3878-4A28-BD0B-29943930EA01}" presName="sibTrans" presStyleLbl="sibTrans2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D66C7562-A62F-4EAB-ACB2-FE24F232B21B}" type="presOf" srcId="{296F1339-96FB-49A5-8FE5-7AAF20F62855}" destId="{90A48696-A1D6-46D2-B3F3-24D79B0EF78D}" srcOrd="0" destOrd="0" presId="urn:microsoft.com/office/officeart/2005/8/layout/radial6"/>
    <dgm:cxn modelId="{D82DD2A6-3038-4DD3-89DD-EB313DC11115}" type="presOf" srcId="{7B8D0008-4C42-4579-9D89-90645229A4CA}" destId="{10208A9E-20AD-4C16-9AFE-F845F9D76F78}" srcOrd="0" destOrd="0" presId="urn:microsoft.com/office/officeart/2005/8/layout/radial6"/>
    <dgm:cxn modelId="{E13A85D3-C151-471A-A2F6-039AED23C598}" type="presOf" srcId="{1E81BDAE-FF11-4792-A4FD-105B3152B223}" destId="{C7E52C4E-9F9D-4DAF-A3C2-1A7B64B8113E}" srcOrd="0" destOrd="0" presId="urn:microsoft.com/office/officeart/2005/8/layout/radial6"/>
    <dgm:cxn modelId="{2B8CE7B0-41BD-4D00-902D-F63CB1102064}" srcId="{5AD363C5-F1B9-470D-8CB5-C1D1C1115F99}" destId="{4DAAA95A-03A4-4AF1-B472-AB0BDE158585}" srcOrd="0" destOrd="0" parTransId="{F4296D9E-D049-4C6C-AE6A-787669F70406}" sibTransId="{1E81BDAE-FF11-4792-A4FD-105B3152B223}"/>
    <dgm:cxn modelId="{5A961532-0AD3-4D96-99EE-E3FAD6EAE0C5}" type="presOf" srcId="{BAF4D5D5-1BBA-4A53-B3B8-13F24FD4A9C2}" destId="{8655CB94-4DCB-468E-A384-E6E22CF48C89}" srcOrd="0" destOrd="0" presId="urn:microsoft.com/office/officeart/2005/8/layout/radial6"/>
    <dgm:cxn modelId="{03B4D90F-D320-4BD7-BAD7-029E19864E59}" type="presOf" srcId="{384959C3-F5F7-4760-991C-E6B5E77AA154}" destId="{A8A1B8F9-0849-4CED-93EB-8747D132F238}" srcOrd="0" destOrd="0" presId="urn:microsoft.com/office/officeart/2005/8/layout/radial6"/>
    <dgm:cxn modelId="{1FC16EE8-A794-41BF-8E56-C270A0B8FE9C}" type="presOf" srcId="{8068A634-EEB6-45A1-B3E9-03012AF28554}" destId="{76F16BCC-DFB8-4A6C-818E-E79C4A5CACEB}" srcOrd="0" destOrd="0" presId="urn:microsoft.com/office/officeart/2005/8/layout/radial6"/>
    <dgm:cxn modelId="{E92DC9AC-3D09-492E-8740-BDB8F68B3A71}" type="presOf" srcId="{D2B8F6C6-3878-4A28-BD0B-29943930EA01}" destId="{CCF66B75-C64A-4FA1-9360-F9344E69945D}" srcOrd="0" destOrd="0" presId="urn:microsoft.com/office/officeart/2005/8/layout/radial6"/>
    <dgm:cxn modelId="{2DA35B7F-B3A7-465B-9735-AD9BFD602DB3}" srcId="{5AD363C5-F1B9-470D-8CB5-C1D1C1115F99}" destId="{296F1339-96FB-49A5-8FE5-7AAF20F62855}" srcOrd="3" destOrd="0" parTransId="{86B38FD9-6555-4A53-AE7F-AC44667A54D7}" sibTransId="{8068A634-EEB6-45A1-B3E9-03012AF28554}"/>
    <dgm:cxn modelId="{8BFBDEBE-38E5-4775-B0EC-A646CC690877}" type="presOf" srcId="{4DAAA95A-03A4-4AF1-B472-AB0BDE158585}" destId="{06278EB6-EC75-43CF-9783-B39190C64804}" srcOrd="0" destOrd="0" presId="urn:microsoft.com/office/officeart/2005/8/layout/radial6"/>
    <dgm:cxn modelId="{12F96698-682A-4867-AD10-5D051FE67FA2}" type="presOf" srcId="{F6BED711-5F34-4786-AE31-238E5C02A7B9}" destId="{486848BB-A9AE-427E-90BC-640163B1422F}" srcOrd="0" destOrd="0" presId="urn:microsoft.com/office/officeart/2005/8/layout/radial6"/>
    <dgm:cxn modelId="{2C2C5CDA-AD89-4935-A59C-D3782985C2F3}" type="presOf" srcId="{5AD363C5-F1B9-470D-8CB5-C1D1C1115F99}" destId="{76459AAD-A9C6-4E48-B88F-B9AAC64C4E34}" srcOrd="0" destOrd="0" presId="urn:microsoft.com/office/officeart/2005/8/layout/radial6"/>
    <dgm:cxn modelId="{73CFB9EB-8E82-445B-92A4-057743095D8C}" srcId="{5AD363C5-F1B9-470D-8CB5-C1D1C1115F99}" destId="{384959C3-F5F7-4760-991C-E6B5E77AA154}" srcOrd="1" destOrd="0" parTransId="{9C6B171A-89DE-43AE-A4A0-A492050E5CE0}" sibTransId="{BAF4D5D5-1BBA-4A53-B3B8-13F24FD4A9C2}"/>
    <dgm:cxn modelId="{9AE77815-22E7-450B-9611-901454622E95}" srcId="{5AD363C5-F1B9-470D-8CB5-C1D1C1115F99}" destId="{7B8D0008-4C42-4579-9D89-90645229A4CA}" srcOrd="4" destOrd="0" parTransId="{3EEE127B-3CA3-459B-87C0-8CA3B9BB302C}" sibTransId="{D2B8F6C6-3878-4A28-BD0B-29943930EA01}"/>
    <dgm:cxn modelId="{2638CCDB-D906-413A-96AA-A59858A5CFE3}" type="presOf" srcId="{2BDACDAD-4B64-4292-8A31-F5C4A0351D92}" destId="{AB82E19D-53D9-4612-9A18-EB0B35216874}" srcOrd="0" destOrd="0" presId="urn:microsoft.com/office/officeart/2005/8/layout/radial6"/>
    <dgm:cxn modelId="{0604F14A-1E6A-42B3-88D2-507DC1F1293E}" type="presOf" srcId="{1388D994-4F30-4DD4-B05A-D456A10259A1}" destId="{F5F9EEDA-4A5A-40CA-8E66-C4AB63B4A6D9}" srcOrd="0" destOrd="0" presId="urn:microsoft.com/office/officeart/2005/8/layout/radial6"/>
    <dgm:cxn modelId="{E221B68F-E833-489B-99D7-C856AF671252}" srcId="{5AD363C5-F1B9-470D-8CB5-C1D1C1115F99}" destId="{F6BED711-5F34-4786-AE31-238E5C02A7B9}" srcOrd="2" destOrd="0" parTransId="{5387B77A-FEC8-4112-83DF-A304D4E787B9}" sibTransId="{2BDACDAD-4B64-4292-8A31-F5C4A0351D92}"/>
    <dgm:cxn modelId="{43733C17-9F7E-4FB0-A591-E87D96225D78}" srcId="{1388D994-4F30-4DD4-B05A-D456A10259A1}" destId="{5AD363C5-F1B9-470D-8CB5-C1D1C1115F99}" srcOrd="0" destOrd="0" parTransId="{4C18AC6E-A29B-488C-8F02-86D5F2B192DE}" sibTransId="{22533B86-7047-4248-B0E9-C3C82D93A18F}"/>
    <dgm:cxn modelId="{8FB9FBB9-4B75-4F0B-9091-BFA610E5FBBD}" type="presParOf" srcId="{F5F9EEDA-4A5A-40CA-8E66-C4AB63B4A6D9}" destId="{76459AAD-A9C6-4E48-B88F-B9AAC64C4E34}" srcOrd="0" destOrd="0" presId="urn:microsoft.com/office/officeart/2005/8/layout/radial6"/>
    <dgm:cxn modelId="{78DA39CF-3F5E-4FD6-A5BD-A9B6628A238E}" type="presParOf" srcId="{F5F9EEDA-4A5A-40CA-8E66-C4AB63B4A6D9}" destId="{06278EB6-EC75-43CF-9783-B39190C64804}" srcOrd="1" destOrd="0" presId="urn:microsoft.com/office/officeart/2005/8/layout/radial6"/>
    <dgm:cxn modelId="{DAA27BC1-962A-4AA6-A0F0-FC93B8492A31}" type="presParOf" srcId="{F5F9EEDA-4A5A-40CA-8E66-C4AB63B4A6D9}" destId="{FA17AD5B-B12F-4A41-B392-AB3780E78E4C}" srcOrd="2" destOrd="0" presId="urn:microsoft.com/office/officeart/2005/8/layout/radial6"/>
    <dgm:cxn modelId="{97425C8A-3F56-4361-BADC-889B41E844A6}" type="presParOf" srcId="{F5F9EEDA-4A5A-40CA-8E66-C4AB63B4A6D9}" destId="{C7E52C4E-9F9D-4DAF-A3C2-1A7B64B8113E}" srcOrd="3" destOrd="0" presId="urn:microsoft.com/office/officeart/2005/8/layout/radial6"/>
    <dgm:cxn modelId="{94DBB21D-3531-4935-95BA-147FC4548210}" type="presParOf" srcId="{F5F9EEDA-4A5A-40CA-8E66-C4AB63B4A6D9}" destId="{A8A1B8F9-0849-4CED-93EB-8747D132F238}" srcOrd="4" destOrd="0" presId="urn:microsoft.com/office/officeart/2005/8/layout/radial6"/>
    <dgm:cxn modelId="{FB633A0A-D4BA-4272-804A-7300B47EE8CD}" type="presParOf" srcId="{F5F9EEDA-4A5A-40CA-8E66-C4AB63B4A6D9}" destId="{B885EA4B-A4AB-4EE3-AF7C-55CD3D42701C}" srcOrd="5" destOrd="0" presId="urn:microsoft.com/office/officeart/2005/8/layout/radial6"/>
    <dgm:cxn modelId="{6B964BF7-FC10-4114-B82E-C8164E1368B4}" type="presParOf" srcId="{F5F9EEDA-4A5A-40CA-8E66-C4AB63B4A6D9}" destId="{8655CB94-4DCB-468E-A384-E6E22CF48C89}" srcOrd="6" destOrd="0" presId="urn:microsoft.com/office/officeart/2005/8/layout/radial6"/>
    <dgm:cxn modelId="{2887C85A-B313-4EC9-93A6-D129A2785855}" type="presParOf" srcId="{F5F9EEDA-4A5A-40CA-8E66-C4AB63B4A6D9}" destId="{486848BB-A9AE-427E-90BC-640163B1422F}" srcOrd="7" destOrd="0" presId="urn:microsoft.com/office/officeart/2005/8/layout/radial6"/>
    <dgm:cxn modelId="{0DB12E9D-E000-407C-B434-2E44B036F931}" type="presParOf" srcId="{F5F9EEDA-4A5A-40CA-8E66-C4AB63B4A6D9}" destId="{A1F32ADF-DDBD-4A83-B423-0036772607E0}" srcOrd="8" destOrd="0" presId="urn:microsoft.com/office/officeart/2005/8/layout/radial6"/>
    <dgm:cxn modelId="{4B174079-BCFC-4419-9AC9-D575515F4B96}" type="presParOf" srcId="{F5F9EEDA-4A5A-40CA-8E66-C4AB63B4A6D9}" destId="{AB82E19D-53D9-4612-9A18-EB0B35216874}" srcOrd="9" destOrd="0" presId="urn:microsoft.com/office/officeart/2005/8/layout/radial6"/>
    <dgm:cxn modelId="{CDF0E188-9E83-4D4D-AC62-7518F4936487}" type="presParOf" srcId="{F5F9EEDA-4A5A-40CA-8E66-C4AB63B4A6D9}" destId="{90A48696-A1D6-46D2-B3F3-24D79B0EF78D}" srcOrd="10" destOrd="0" presId="urn:microsoft.com/office/officeart/2005/8/layout/radial6"/>
    <dgm:cxn modelId="{EFB0BDC3-1090-46D9-9798-9FEA4A8EE569}" type="presParOf" srcId="{F5F9EEDA-4A5A-40CA-8E66-C4AB63B4A6D9}" destId="{644388AC-EAF1-443B-AEDB-EB1BD5560615}" srcOrd="11" destOrd="0" presId="urn:microsoft.com/office/officeart/2005/8/layout/radial6"/>
    <dgm:cxn modelId="{4B393D62-CA93-412C-8C54-FEEF2AB4577D}" type="presParOf" srcId="{F5F9EEDA-4A5A-40CA-8E66-C4AB63B4A6D9}" destId="{76F16BCC-DFB8-4A6C-818E-E79C4A5CACEB}" srcOrd="12" destOrd="0" presId="urn:microsoft.com/office/officeart/2005/8/layout/radial6"/>
    <dgm:cxn modelId="{B8C2AE51-4786-4B26-844F-FCD8FC01443D}" type="presParOf" srcId="{F5F9EEDA-4A5A-40CA-8E66-C4AB63B4A6D9}" destId="{10208A9E-20AD-4C16-9AFE-F845F9D76F78}" srcOrd="13" destOrd="0" presId="urn:microsoft.com/office/officeart/2005/8/layout/radial6"/>
    <dgm:cxn modelId="{EB9B90DE-F75C-4585-997A-BAF28383C85C}" type="presParOf" srcId="{F5F9EEDA-4A5A-40CA-8E66-C4AB63B4A6D9}" destId="{441D1939-4FE7-48BD-A7AE-342EBACDF317}" srcOrd="14" destOrd="0" presId="urn:microsoft.com/office/officeart/2005/8/layout/radial6"/>
    <dgm:cxn modelId="{8DB36974-D180-4C2A-862F-2586A65C0F8E}" type="presParOf" srcId="{F5F9EEDA-4A5A-40CA-8E66-C4AB63B4A6D9}" destId="{CCF66B75-C64A-4FA1-9360-F9344E69945D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66B75-C64A-4FA1-9360-F9344E69945D}">
      <dsp:nvSpPr>
        <dsp:cNvPr id="0" name=""/>
        <dsp:cNvSpPr/>
      </dsp:nvSpPr>
      <dsp:spPr>
        <a:xfrm>
          <a:off x="2417128" y="581785"/>
          <a:ext cx="3878711" cy="3878711"/>
        </a:xfrm>
        <a:prstGeom prst="blockArc">
          <a:avLst>
            <a:gd name="adj1" fmla="val 11880000"/>
            <a:gd name="adj2" fmla="val 16200000"/>
            <a:gd name="adj3" fmla="val 4644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hade val="51000"/>
                <a:satMod val="130000"/>
              </a:schemeClr>
            </a:gs>
            <a:gs pos="80000">
              <a:schemeClr val="accent2">
                <a:hueOff val="-1455363"/>
                <a:satOff val="-83928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F16BCC-DFB8-4A6C-818E-E79C4A5CACEB}">
      <dsp:nvSpPr>
        <dsp:cNvPr id="0" name=""/>
        <dsp:cNvSpPr/>
      </dsp:nvSpPr>
      <dsp:spPr>
        <a:xfrm>
          <a:off x="2417128" y="581785"/>
          <a:ext cx="3878711" cy="3878711"/>
        </a:xfrm>
        <a:prstGeom prst="blockArc">
          <a:avLst>
            <a:gd name="adj1" fmla="val 7560000"/>
            <a:gd name="adj2" fmla="val 11880000"/>
            <a:gd name="adj3" fmla="val 4644"/>
          </a:avLst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hade val="51000"/>
                <a:satMod val="130000"/>
              </a:schemeClr>
            </a:gs>
            <a:gs pos="80000">
              <a:schemeClr val="accent2">
                <a:hueOff val="-1091522"/>
                <a:satOff val="-62946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82E19D-53D9-4612-9A18-EB0B35216874}">
      <dsp:nvSpPr>
        <dsp:cNvPr id="0" name=""/>
        <dsp:cNvSpPr/>
      </dsp:nvSpPr>
      <dsp:spPr>
        <a:xfrm>
          <a:off x="2417128" y="581785"/>
          <a:ext cx="3878711" cy="3878711"/>
        </a:xfrm>
        <a:prstGeom prst="blockArc">
          <a:avLst>
            <a:gd name="adj1" fmla="val 3240000"/>
            <a:gd name="adj2" fmla="val 7560000"/>
            <a:gd name="adj3" fmla="val 4644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hade val="51000"/>
                <a:satMod val="130000"/>
              </a:schemeClr>
            </a:gs>
            <a:gs pos="80000">
              <a:schemeClr val="accent2">
                <a:hueOff val="-727682"/>
                <a:satOff val="-41964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55CB94-4DCB-468E-A384-E6E22CF48C89}">
      <dsp:nvSpPr>
        <dsp:cNvPr id="0" name=""/>
        <dsp:cNvSpPr/>
      </dsp:nvSpPr>
      <dsp:spPr>
        <a:xfrm>
          <a:off x="2417128" y="581785"/>
          <a:ext cx="3878711" cy="3878711"/>
        </a:xfrm>
        <a:prstGeom prst="blockArc">
          <a:avLst>
            <a:gd name="adj1" fmla="val 20520000"/>
            <a:gd name="adj2" fmla="val 3240000"/>
            <a:gd name="adj3" fmla="val 4644"/>
          </a:avLst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hade val="51000"/>
                <a:satMod val="130000"/>
              </a:schemeClr>
            </a:gs>
            <a:gs pos="80000">
              <a:schemeClr val="accent2">
                <a:hueOff val="-363841"/>
                <a:satOff val="-20982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E52C4E-9F9D-4DAF-A3C2-1A7B64B8113E}">
      <dsp:nvSpPr>
        <dsp:cNvPr id="0" name=""/>
        <dsp:cNvSpPr/>
      </dsp:nvSpPr>
      <dsp:spPr>
        <a:xfrm>
          <a:off x="2417128" y="581785"/>
          <a:ext cx="3878711" cy="3878711"/>
        </a:xfrm>
        <a:prstGeom prst="blockArc">
          <a:avLst>
            <a:gd name="adj1" fmla="val 16200000"/>
            <a:gd name="adj2" fmla="val 20520000"/>
            <a:gd name="adj3" fmla="val 464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459AAD-A9C6-4E48-B88F-B9AAC64C4E34}">
      <dsp:nvSpPr>
        <dsp:cNvPr id="0" name=""/>
        <dsp:cNvSpPr/>
      </dsp:nvSpPr>
      <dsp:spPr>
        <a:xfrm>
          <a:off x="3463064" y="1627721"/>
          <a:ext cx="1786839" cy="17868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/>
            <a:t>縣市課程教學願景</a:t>
          </a:r>
        </a:p>
      </dsp:txBody>
      <dsp:txXfrm>
        <a:off x="3724741" y="1889398"/>
        <a:ext cx="1263485" cy="1263485"/>
      </dsp:txXfrm>
    </dsp:sp>
    <dsp:sp modelId="{06278EB6-EC75-43CF-9783-B39190C64804}">
      <dsp:nvSpPr>
        <dsp:cNvPr id="0" name=""/>
        <dsp:cNvSpPr/>
      </dsp:nvSpPr>
      <dsp:spPr>
        <a:xfrm>
          <a:off x="3731090" y="1419"/>
          <a:ext cx="1250787" cy="125078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輔導教師甄選及培訓</a:t>
          </a:r>
        </a:p>
      </dsp:txBody>
      <dsp:txXfrm>
        <a:off x="3914264" y="184593"/>
        <a:ext cx="884439" cy="884439"/>
      </dsp:txXfrm>
    </dsp:sp>
    <dsp:sp modelId="{A8A1B8F9-0849-4CED-93EB-8747D132F238}">
      <dsp:nvSpPr>
        <dsp:cNvPr id="0" name=""/>
        <dsp:cNvSpPr/>
      </dsp:nvSpPr>
      <dsp:spPr>
        <a:xfrm>
          <a:off x="5532702" y="1310367"/>
          <a:ext cx="1250787" cy="1250787"/>
        </a:xfrm>
        <a:prstGeom prst="ellipse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hade val="51000"/>
                <a:satMod val="130000"/>
              </a:schemeClr>
            </a:gs>
            <a:gs pos="80000">
              <a:schemeClr val="accent2">
                <a:hueOff val="-363841"/>
                <a:satOff val="-20982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召開團務會議</a:t>
          </a:r>
        </a:p>
      </dsp:txBody>
      <dsp:txXfrm>
        <a:off x="5715876" y="1493541"/>
        <a:ext cx="884439" cy="884439"/>
      </dsp:txXfrm>
    </dsp:sp>
    <dsp:sp modelId="{486848BB-A9AE-427E-90BC-640163B1422F}">
      <dsp:nvSpPr>
        <dsp:cNvPr id="0" name=""/>
        <dsp:cNvSpPr/>
      </dsp:nvSpPr>
      <dsp:spPr>
        <a:xfrm>
          <a:off x="4844548" y="3428290"/>
          <a:ext cx="1250787" cy="1250787"/>
        </a:xfrm>
        <a:prstGeom prst="ellipse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hade val="51000"/>
                <a:satMod val="130000"/>
              </a:schemeClr>
            </a:gs>
            <a:gs pos="80000">
              <a:schemeClr val="accent2">
                <a:hueOff val="-727682"/>
                <a:satOff val="-41964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引領各領域</a:t>
          </a:r>
          <a:r>
            <a:rPr lang="en-US" altLang="zh-TW" sz="1400" kern="1200" dirty="0"/>
            <a:t>(</a:t>
          </a:r>
          <a:r>
            <a:rPr lang="zh-TW" altLang="en-US" sz="1400" kern="1200" dirty="0"/>
            <a:t>議題</a:t>
          </a:r>
          <a:r>
            <a:rPr lang="en-US" altLang="zh-TW" sz="1400" kern="1200" dirty="0"/>
            <a:t>)</a:t>
          </a:r>
          <a:r>
            <a:rPr lang="zh-TW" altLang="en-US" sz="1400" kern="1200" dirty="0"/>
            <a:t>小組工作方向</a:t>
          </a:r>
        </a:p>
      </dsp:txBody>
      <dsp:txXfrm>
        <a:off x="5027722" y="3611464"/>
        <a:ext cx="884439" cy="884439"/>
      </dsp:txXfrm>
    </dsp:sp>
    <dsp:sp modelId="{90A48696-A1D6-46D2-B3F3-24D79B0EF78D}">
      <dsp:nvSpPr>
        <dsp:cNvPr id="0" name=""/>
        <dsp:cNvSpPr/>
      </dsp:nvSpPr>
      <dsp:spPr>
        <a:xfrm>
          <a:off x="2617632" y="3428290"/>
          <a:ext cx="1250787" cy="1250787"/>
        </a:xfrm>
        <a:prstGeom prst="ellipse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hade val="51000"/>
                <a:satMod val="130000"/>
              </a:schemeClr>
            </a:gs>
            <a:gs pos="80000">
              <a:schemeClr val="accent2">
                <a:hueOff val="-1091522"/>
                <a:satOff val="-62946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規劃到校輔導模式</a:t>
          </a:r>
        </a:p>
      </dsp:txBody>
      <dsp:txXfrm>
        <a:off x="2800806" y="3611464"/>
        <a:ext cx="884439" cy="884439"/>
      </dsp:txXfrm>
    </dsp:sp>
    <dsp:sp modelId="{10208A9E-20AD-4C16-9AFE-F845F9D76F78}">
      <dsp:nvSpPr>
        <dsp:cNvPr id="0" name=""/>
        <dsp:cNvSpPr/>
      </dsp:nvSpPr>
      <dsp:spPr>
        <a:xfrm>
          <a:off x="1929477" y="1310367"/>
          <a:ext cx="1250787" cy="1250787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hade val="51000"/>
                <a:satMod val="130000"/>
              </a:schemeClr>
            </a:gs>
            <a:gs pos="80000">
              <a:schemeClr val="accent2">
                <a:hueOff val="-1455363"/>
                <a:satOff val="-83928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kern="1200" dirty="0"/>
            <a:t>輔導小組工作考核及收</a:t>
          </a:r>
        </a:p>
      </dsp:txBody>
      <dsp:txXfrm>
        <a:off x="2112651" y="1493541"/>
        <a:ext cx="884439" cy="884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D7DC7-300C-46AF-9DB4-EA9CE4B8F745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F950E-EFBE-499D-B412-19CE5338FF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8744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D79CF-763F-482B-9C17-C8D6AB18DCA3}" type="datetimeFigureOut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3D5D-DBBE-4D77-8B0A-AAED3B43B8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95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跨科資料</a:t>
            </a:r>
          </a:p>
        </p:txBody>
      </p:sp>
      <p:sp>
        <p:nvSpPr>
          <p:cNvPr id="1048629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3D5D-DBBE-4D77-8B0A-AAED3B43B85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117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3D5D-DBBE-4D77-8B0A-AAED3B43B85B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63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457200" y="1916832"/>
            <a:ext cx="8291264" cy="2262113"/>
          </a:xfrm>
        </p:spPr>
        <p:txBody>
          <a:bodyPr/>
          <a:lstStyle>
            <a:lvl1pPr>
              <a:defRPr sz="36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altLang="zh-TW" dirty="0"/>
              <a:t>109</a:t>
            </a:r>
            <a:r>
              <a:rPr lang="zh-TW" altLang="en-US" dirty="0"/>
              <a:t>學年度精進教學計畫撰寫原則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主題</a:t>
            </a:r>
            <a:r>
              <a:rPr lang="en-US" altLang="zh-TW" dirty="0"/>
              <a:t>3-3</a:t>
            </a:r>
            <a:br>
              <a:rPr lang="en-US" altLang="zh-TW" dirty="0"/>
            </a:br>
            <a:r>
              <a:rPr lang="en-US" altLang="zh-TW" dirty="0"/>
              <a:t>~</a:t>
            </a:r>
            <a:r>
              <a:rPr lang="zh-TW" altLang="en-US" dirty="0"/>
              <a:t>國民教育輔導團整體團務計畫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21088"/>
            <a:ext cx="6400800" cy="60047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報告人：王立杰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166D3-B3F8-4ABC-AE08-4599097F6D42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-89270" y="115189"/>
            <a:ext cx="9289032" cy="6495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教育部國民及學前教育署</a:t>
            </a:r>
            <a:r>
              <a:rPr lang="en-US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107-108</a:t>
            </a:r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年度支持直轄市、縣（市）政府</a:t>
            </a:r>
            <a:endParaRPr lang="zh-TW" altLang="zh-TW" sz="1200" kern="1200" dirty="0">
              <a:solidFill>
                <a:schemeClr val="lt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algn="ctr"/>
            <a:r>
              <a:rPr lang="zh-TW" altLang="zh-TW" sz="1200" b="1" kern="1200" dirty="0">
                <a:solidFill>
                  <a:schemeClr val="lt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推動精進國民中學及國民小學教師教學專業與課程品質計畫</a:t>
            </a:r>
            <a:endParaRPr lang="zh-TW" altLang="en-US" sz="1200" b="1" dirty="0">
              <a:solidFill>
                <a:schemeClr val="bg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1696854" y="878987"/>
            <a:ext cx="5750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CN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年度精進教學計畫撰寫工作坊</a:t>
            </a:r>
          </a:p>
        </p:txBody>
      </p:sp>
    </p:spTree>
    <p:extLst>
      <p:ext uri="{BB962C8B-B14F-4D97-AF65-F5344CB8AC3E}">
        <p14:creationId xmlns:p14="http://schemas.microsoft.com/office/powerpoint/2010/main" val="126491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9F7C-F488-42E3-BF50-DCD2E9772271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58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E3-F0C7-4CA7-A853-8680725E0F06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76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 marL="457200" indent="-457200">
              <a:buClr>
                <a:schemeClr val="accent6">
                  <a:lumMod val="50000"/>
                </a:schemeClr>
              </a:buClr>
              <a:buFont typeface="Times New Roman" panose="02020603050405020304" pitchFamily="18" charset="0"/>
              <a:buChar char="‣"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8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4E18-619F-4344-B961-3FB1AA0ECCF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16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823FC-7AEF-495F-BBF5-3018EBE2EC7A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5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27F5-3AC8-4CE6-9C60-A75754A8ABDA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5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 lang="zh-TW" altLang="en-US" sz="4400" b="1" kern="12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9E785-696C-4EEC-8A79-9AF8A5D6D4D8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64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B613-E7A7-44C8-A2E4-6AA339C2E1CD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21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F005-13D4-4275-8C8A-EF9ADF605708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5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4318-465B-415C-8A67-361FB1650E04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55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E:\108年\108機關\教育局\1080116新課綱簡報母片\0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CBFA2288-DE33-49AA-8626-21C3F9536FFB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B4EBE323-27AD-48CD-9259-03C4B08878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Picture 3" descr="E:\108年\108機關\教育局\1080116新課綱簡報母片\師大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377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E:\108年\108機關\教育局\1080116新課綱簡報母片\教育部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190077"/>
            <a:ext cx="487751" cy="48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108年\108機關\教育局\1080116新課綱簡報母片\金城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299414"/>
            <a:ext cx="1008112" cy="26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2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9781887-106E-4E59-BC21-4EF3B614DF27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4EBE323-27AD-48CD-9259-03C4B08878FA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xmlns="" id="{CA5AE1B8-F5F1-443D-A1B6-9A2C92227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72" y="2348880"/>
            <a:ext cx="7990656" cy="1872208"/>
          </a:xfrm>
        </p:spPr>
        <p:txBody>
          <a:bodyPr>
            <a:normAutofit fontScale="90000"/>
          </a:bodyPr>
          <a:lstStyle/>
          <a:p>
            <a:r>
              <a:rPr lang="zh-HK" altLang="zh-TW" dirty="0"/>
              <a:t>主題</a:t>
            </a:r>
            <a:r>
              <a:rPr lang="zh-TW" altLang="zh-TW" dirty="0"/>
              <a:t>三</a:t>
            </a:r>
            <a:r>
              <a:rPr lang="zh-HK" altLang="zh-TW" dirty="0"/>
              <a:t>：</a:t>
            </a:r>
            <a:r>
              <a:rPr lang="en-US" altLang="zh-TW" dirty="0"/>
              <a:t>109</a:t>
            </a:r>
            <a:r>
              <a:rPr lang="zh-TW" altLang="zh-TW" dirty="0"/>
              <a:t>學年度精進教學計畫撰寫原則</a:t>
            </a:r>
            <a:br>
              <a:rPr lang="zh-TW" altLang="zh-TW" dirty="0"/>
            </a:br>
            <a:r>
              <a:rPr lang="en-US" altLang="zh-TW" dirty="0"/>
              <a:t>~</a:t>
            </a:r>
            <a:r>
              <a:rPr lang="zh-TW" altLang="zh-TW" dirty="0"/>
              <a:t>三</a:t>
            </a:r>
            <a:r>
              <a:rPr lang="en-US" altLang="zh-TW" dirty="0"/>
              <a:t>-3</a:t>
            </a:r>
            <a:r>
              <a:rPr lang="zh-TW" altLang="zh-TW" dirty="0"/>
              <a:t>輔導團計畫</a:t>
            </a:r>
            <a:r>
              <a:rPr lang="en-US" altLang="zh-TW" dirty="0"/>
              <a:t>(</a:t>
            </a:r>
            <a:r>
              <a:rPr lang="zh-TW" altLang="zh-TW" dirty="0"/>
              <a:t>含整體團務及各領域議題小組審查時程說明</a:t>
            </a:r>
            <a:r>
              <a:rPr lang="en-US" altLang="zh-TW" dirty="0"/>
              <a:t>)~</a:t>
            </a:r>
            <a:endParaRPr lang="zh-TW" altLang="zh-TW" sz="3200" dirty="0"/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xmlns="" id="{DE5217F2-4DA8-4367-B041-E66E5C5B7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032520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前臺南市政府教育局 王立杰主任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/>
              <a:t>國教署     邱世平先生</a:t>
            </a: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311858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貳、輔導團組織架構及任務分工</a:t>
            </a: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3" y="1268413"/>
            <a:ext cx="7992888" cy="4857750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796136" y="609745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引自：高雄市輔導團整體計畫</a:t>
            </a:r>
          </a:p>
        </p:txBody>
      </p:sp>
    </p:spTree>
    <p:extLst>
      <p:ext uri="{BB962C8B-B14F-4D97-AF65-F5344CB8AC3E}">
        <p14:creationId xmlns:p14="http://schemas.microsoft.com/office/powerpoint/2010/main" val="375081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3074" name="Picture 2" descr="「輔導團組織圖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3472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724128" y="618120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引自：彰化縣輔導團整體計畫</a:t>
            </a:r>
          </a:p>
        </p:txBody>
      </p:sp>
    </p:spTree>
    <p:extLst>
      <p:ext uri="{BB962C8B-B14F-4D97-AF65-F5344CB8AC3E}">
        <p14:creationId xmlns:p14="http://schemas.microsoft.com/office/powerpoint/2010/main" val="206746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標題 1"/>
          <p:cNvSpPr>
            <a:spLocks noGrp="1"/>
          </p:cNvSpPr>
          <p:nvPr>
            <p:ph type="title"/>
          </p:nvPr>
        </p:nvSpPr>
        <p:spPr>
          <a:xfrm>
            <a:off x="457200" y="133393"/>
            <a:ext cx="8229600" cy="1070992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參、縣市課程教學</a:t>
            </a:r>
            <a:r>
              <a:rPr lang="zh-TW" altLang="en-US" sz="2800" dirty="0">
                <a:solidFill>
                  <a:srgbClr val="FF0000"/>
                </a:solidFill>
              </a:rPr>
              <a:t>輔導</a:t>
            </a:r>
            <a:r>
              <a:rPr lang="zh-TW" altLang="en-US" sz="2800" dirty="0"/>
              <a:t>之現況分析與需求評估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868144" y="3925795"/>
            <a:ext cx="26642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請勿重複地方政府學年度精進教學計畫整體計畫內容之評估需求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xmlns="" id="{117D72A0-64C5-4BF8-94F4-A4BB201B54FF}"/>
              </a:ext>
            </a:extLst>
          </p:cNvPr>
          <p:cNvGrpSpPr/>
          <p:nvPr/>
        </p:nvGrpSpPr>
        <p:grpSpPr>
          <a:xfrm>
            <a:off x="827584" y="1369907"/>
            <a:ext cx="2088232" cy="2196244"/>
            <a:chOff x="971600" y="3825044"/>
            <a:chExt cx="2088232" cy="2196244"/>
          </a:xfrm>
        </p:grpSpPr>
        <p:sp>
          <p:nvSpPr>
            <p:cNvPr id="3" name="矩形: 圓角 2">
              <a:extLst>
                <a:ext uri="{FF2B5EF4-FFF2-40B4-BE49-F238E27FC236}">
                  <a16:creationId xmlns:a16="http://schemas.microsoft.com/office/drawing/2014/main" xmlns="" id="{EB667B36-5CF1-4591-806E-674213D62E44}"/>
                </a:ext>
              </a:extLst>
            </p:cNvPr>
            <p:cNvSpPr/>
            <p:nvPr/>
          </p:nvSpPr>
          <p:spPr>
            <a:xfrm>
              <a:off x="971600" y="3825044"/>
              <a:ext cx="2088232" cy="19442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中央及縣市課程與教學推動重點</a:t>
              </a:r>
              <a:endPara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zh-TW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zh-TW" altLang="en-US" b="1" dirty="0"/>
            </a:p>
          </p:txBody>
        </p:sp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xmlns="" id="{DEA63288-B53E-4004-A8BA-EE77550A1D59}"/>
                </a:ext>
              </a:extLst>
            </p:cNvPr>
            <p:cNvSpPr/>
            <p:nvPr/>
          </p:nvSpPr>
          <p:spPr>
            <a:xfrm>
              <a:off x="971600" y="5157192"/>
              <a:ext cx="2088232" cy="864096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/>
                <a:t>中央、地方政策</a:t>
              </a: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xmlns="" id="{8805648C-49A1-4420-84FB-26FD5623A38B}"/>
              </a:ext>
            </a:extLst>
          </p:cNvPr>
          <p:cNvGrpSpPr/>
          <p:nvPr/>
        </p:nvGrpSpPr>
        <p:grpSpPr>
          <a:xfrm>
            <a:off x="3351813" y="1369907"/>
            <a:ext cx="2088232" cy="2196244"/>
            <a:chOff x="971600" y="3825044"/>
            <a:chExt cx="2088232" cy="2196244"/>
          </a:xfrm>
        </p:grpSpPr>
        <p:sp>
          <p:nvSpPr>
            <p:cNvPr id="9" name="矩形: 圓角 8">
              <a:extLst>
                <a:ext uri="{FF2B5EF4-FFF2-40B4-BE49-F238E27FC236}">
                  <a16:creationId xmlns:a16="http://schemas.microsoft.com/office/drawing/2014/main" xmlns="" id="{338A0FFC-6092-40B3-A6E4-5A37C2B46890}"/>
                </a:ext>
              </a:extLst>
            </p:cNvPr>
            <p:cNvSpPr/>
            <p:nvPr/>
          </p:nvSpPr>
          <p:spPr>
            <a:xfrm>
              <a:off x="971600" y="3825044"/>
              <a:ext cx="2088232" cy="1944216"/>
            </a:xfrm>
            <a:prstGeom prst="round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地方輔導運作情形，如到校服務</a:t>
              </a:r>
              <a:endPara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xmlns="" id="{F2E7461F-C96F-42B4-AB16-09D9DD1C4B3C}"/>
                </a:ext>
              </a:extLst>
            </p:cNvPr>
            <p:cNvSpPr/>
            <p:nvPr/>
          </p:nvSpPr>
          <p:spPr>
            <a:xfrm>
              <a:off x="971600" y="5157192"/>
              <a:ext cx="2088232" cy="864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zh-TW" altLang="en-US" b="1" dirty="0"/>
                <a:t>輔導團運用</a:t>
              </a: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xmlns="" id="{4F993F3E-677F-4B16-B77F-2C62B78D38FE}"/>
              </a:ext>
            </a:extLst>
          </p:cNvPr>
          <p:cNvGrpSpPr/>
          <p:nvPr/>
        </p:nvGrpSpPr>
        <p:grpSpPr>
          <a:xfrm>
            <a:off x="5876043" y="1362586"/>
            <a:ext cx="2088232" cy="2196244"/>
            <a:chOff x="971600" y="3825044"/>
            <a:chExt cx="2088232" cy="2196244"/>
          </a:xfrm>
        </p:grpSpPr>
        <p:sp>
          <p:nvSpPr>
            <p:cNvPr id="13" name="矩形: 圓角 12">
              <a:extLst>
                <a:ext uri="{FF2B5EF4-FFF2-40B4-BE49-F238E27FC236}">
                  <a16:creationId xmlns:a16="http://schemas.microsoft.com/office/drawing/2014/main" xmlns="" id="{71457218-AD38-4383-84B9-F99922D52357}"/>
                </a:ext>
              </a:extLst>
            </p:cNvPr>
            <p:cNvSpPr/>
            <p:nvPr/>
          </p:nvSpPr>
          <p:spPr>
            <a:xfrm>
              <a:off x="971600" y="3825044"/>
              <a:ext cx="2088232" cy="1944216"/>
            </a:xfrm>
            <a:prstGeom prst="round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輔導團教師（團員）需求</a:t>
              </a:r>
              <a:endPara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矩形: 圓角 13">
              <a:extLst>
                <a:ext uri="{FF2B5EF4-FFF2-40B4-BE49-F238E27FC236}">
                  <a16:creationId xmlns:a16="http://schemas.microsoft.com/office/drawing/2014/main" xmlns="" id="{C26B0D41-AD8E-4404-BFB3-C66F191A9217}"/>
                </a:ext>
              </a:extLst>
            </p:cNvPr>
            <p:cNvSpPr/>
            <p:nvPr/>
          </p:nvSpPr>
          <p:spPr>
            <a:xfrm>
              <a:off x="971600" y="5157192"/>
              <a:ext cx="2088232" cy="86409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zh-TW" altLang="en-US" b="1" dirty="0"/>
                <a:t>團員需求</a:t>
              </a: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xmlns="" id="{46FEB2CA-9745-4F0E-B5CD-73342E60C792}"/>
              </a:ext>
            </a:extLst>
          </p:cNvPr>
          <p:cNvGrpSpPr/>
          <p:nvPr/>
        </p:nvGrpSpPr>
        <p:grpSpPr>
          <a:xfrm>
            <a:off x="3351813" y="3717032"/>
            <a:ext cx="2088232" cy="2196244"/>
            <a:chOff x="971600" y="3825044"/>
            <a:chExt cx="2088232" cy="2196244"/>
          </a:xfrm>
        </p:grpSpPr>
        <p:sp>
          <p:nvSpPr>
            <p:cNvPr id="16" name="矩形: 圓角 15">
              <a:extLst>
                <a:ext uri="{FF2B5EF4-FFF2-40B4-BE49-F238E27FC236}">
                  <a16:creationId xmlns:a16="http://schemas.microsoft.com/office/drawing/2014/main" xmlns="" id="{DA27966E-3C1A-4023-8AE9-1A16C79CC69D}"/>
                </a:ext>
              </a:extLst>
            </p:cNvPr>
            <p:cNvSpPr/>
            <p:nvPr/>
          </p:nvSpPr>
          <p:spPr>
            <a:xfrm>
              <a:off x="971600" y="3825044"/>
              <a:ext cx="2088232" cy="1944216"/>
            </a:xfrm>
            <a:prstGeom prst="round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108</a:t>
              </a:r>
              <a:r>
                <a:rPr lang="zh-TW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學年度計畫執行</a:t>
              </a:r>
              <a:endParaRPr lang="zh-TW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zh-TW" altLang="en-US" b="1" dirty="0"/>
            </a:p>
          </p:txBody>
        </p:sp>
        <p:sp>
          <p:nvSpPr>
            <p:cNvPr id="17" name="矩形: 圓角 16">
              <a:extLst>
                <a:ext uri="{FF2B5EF4-FFF2-40B4-BE49-F238E27FC236}">
                  <a16:creationId xmlns:a16="http://schemas.microsoft.com/office/drawing/2014/main" xmlns="" id="{63BE49B3-B8F9-42EC-B36F-02216AAB3167}"/>
                </a:ext>
              </a:extLst>
            </p:cNvPr>
            <p:cNvSpPr/>
            <p:nvPr/>
          </p:nvSpPr>
          <p:spPr>
            <a:xfrm>
              <a:off x="971600" y="5157192"/>
              <a:ext cx="2088232" cy="864096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zh-TW" altLang="en-US" b="1" dirty="0">
                  <a:solidFill>
                    <a:schemeClr val="bg1"/>
                  </a:solidFill>
                </a:rPr>
                <a:t>計畫省思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217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肆、計畫目標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/>
              <a:t>建議以條列式說明，</a:t>
            </a:r>
            <a:endParaRPr lang="en-US" altLang="zh-TW" dirty="0"/>
          </a:p>
          <a:p>
            <a:r>
              <a:rPr lang="zh-TW" altLang="en-US" dirty="0"/>
              <a:t>請勿重述「教育部補助直轄市、縣</a:t>
            </a:r>
            <a:r>
              <a:rPr lang="en-US" altLang="zh-TW" dirty="0"/>
              <a:t>(</a:t>
            </a:r>
            <a:r>
              <a:rPr lang="zh-TW" altLang="en-US" dirty="0"/>
              <a:t>市</a:t>
            </a:r>
            <a:r>
              <a:rPr lang="en-US" altLang="zh-TW" dirty="0"/>
              <a:t>)</a:t>
            </a:r>
            <a:r>
              <a:rPr lang="zh-TW" altLang="en-US" dirty="0"/>
              <a:t>政府精進國民中學及國民小學教師教學專業與課程品質作業要點」中所列之總目標。</a:t>
            </a:r>
            <a:endParaRPr lang="en-US" altLang="zh-TW" dirty="0"/>
          </a:p>
          <a:p>
            <a:r>
              <a:rPr lang="zh-TW" altLang="en-US" dirty="0">
                <a:solidFill>
                  <a:srgbClr val="FF0000"/>
                </a:solidFill>
              </a:rPr>
              <a:t>高雄市的寫法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algn="just">
              <a:buNone/>
            </a:pPr>
            <a:r>
              <a:rPr lang="zh-TW" altLang="en-US" dirty="0"/>
              <a:t>一、提升輔導員課程與教學領導能力，發揮教學、輔導、服務與研究功能。</a:t>
            </a:r>
          </a:p>
          <a:p>
            <a:pPr marL="0" algn="just">
              <a:buNone/>
            </a:pPr>
            <a:r>
              <a:rPr lang="zh-TW" altLang="en-US" dirty="0"/>
              <a:t>二、規劃教師增能成長研習，扮演縣市層級課程與教學領航角色，協助學校深耕教師專業社群學習。</a:t>
            </a:r>
          </a:p>
          <a:p>
            <a:pPr marL="0" algn="just">
              <a:buNone/>
            </a:pPr>
            <a:r>
              <a:rPr lang="zh-TW" altLang="en-US" dirty="0"/>
              <a:t>三、研發創新教學方法、教材設計、學習評量等，提供有效教學資源。</a:t>
            </a:r>
          </a:p>
          <a:p>
            <a:pPr marL="0" algn="just">
              <a:buNone/>
            </a:pPr>
            <a:r>
              <a:rPr lang="zh-TW" altLang="en-US" dirty="0"/>
              <a:t>四、辦理到校輔導訪視、教學示例、教學實踐等，活化教師教學方式。</a:t>
            </a:r>
          </a:p>
          <a:p>
            <a:pPr marL="0" algn="just">
              <a:buNone/>
            </a:pPr>
            <a:r>
              <a:rPr lang="zh-TW" altLang="en-US" dirty="0"/>
              <a:t>五、落實「教師即研究者」，激發教師從事教育研究或調查，增進教學效果。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04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323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伍、縣市輔導整體藍圖或推動架構</a:t>
            </a: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5" y="1340768"/>
            <a:ext cx="7272808" cy="4392488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796136" y="609745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引自：高雄市輔導團整體計畫</a:t>
            </a:r>
          </a:p>
        </p:txBody>
      </p:sp>
    </p:spTree>
    <p:extLst>
      <p:ext uri="{BB962C8B-B14F-4D97-AF65-F5344CB8AC3E}">
        <p14:creationId xmlns:p14="http://schemas.microsoft.com/office/powerpoint/2010/main" val="3088703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379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陸、輔導團輔導模式及服務內涵</a:t>
            </a: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648" y="1295379"/>
            <a:ext cx="6679170" cy="4365869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5796136" y="609745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引自：高雄市輔導團整體計畫</a:t>
            </a:r>
          </a:p>
        </p:txBody>
      </p:sp>
    </p:spTree>
    <p:extLst>
      <p:ext uri="{BB962C8B-B14F-4D97-AF65-F5344CB8AC3E}">
        <p14:creationId xmlns:p14="http://schemas.microsoft.com/office/powerpoint/2010/main" val="2475392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57149"/>
              </p:ext>
            </p:extLst>
          </p:nvPr>
        </p:nvGraphicFramePr>
        <p:xfrm>
          <a:off x="457200" y="980728"/>
          <a:ext cx="8229600" cy="5186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6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45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5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93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993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809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項次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行動策略或計畫名稱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內容概述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執行期程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預算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經費來源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</a:t>
                      </a: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相關增能</a:t>
                      </a: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4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-1-1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國民教育輔導團團務會議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落實期中、期末檢核機制，確實掌握輔導團各項工作進度，了解各領域工作內容成效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【課</a:t>
                      </a:r>
                      <a:r>
                        <a:rPr lang="zh-HK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堂實踐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】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109.1.20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109.7.6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100,000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marL="75565" indent="-132715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■教育部精進補助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輔導團運作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7620" indent="-647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□縣市自籌□其他專案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請說明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■否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8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-1-2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國民教育輔導團輔導員會議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建立輔導團行政與團員間雙向溝通管道，提出團務工作之建言，使各項團務運作更趨完善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【課</a:t>
                      </a:r>
                      <a:r>
                        <a:rPr lang="zh-HK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堂實踐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】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108.8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109.7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80,000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marL="75565" indent="-131445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■教育部精進補助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輔導團運作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7620" indent="-647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□縣市自籌□其他專案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請說明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■是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否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4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-1-3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國民教育輔導團輔導員專業成長研習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藉學者、專家及輔導員之專業分享，強化輔導員之專業素養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【課綱理解】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HK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素養扎根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】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108.8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109.6</a:t>
                      </a:r>
                      <a:r>
                        <a:rPr lang="zh-TW" sz="12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endParaRPr lang="zh-TW" sz="12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120,000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 anchor="ctr"/>
                </a:tc>
                <a:tc>
                  <a:txBody>
                    <a:bodyPr/>
                    <a:lstStyle/>
                    <a:p>
                      <a:pPr marL="75565" indent="-131445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■教育部精進補助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輔導團運作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基本補助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7620" indent="-64770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□縣市自籌□其他專案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請說明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■是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□</a:t>
                      </a:r>
                      <a:r>
                        <a:rPr lang="zh-TW" sz="1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否</a:t>
                      </a:r>
                      <a:endParaRPr lang="zh-TW" sz="1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5476" marR="5547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endParaRPr lang="en-US" altLang="zh-TW" sz="2800" dirty="0"/>
          </a:p>
          <a:p>
            <a:r>
              <a:rPr lang="zh-TW" altLang="en-US" sz="2800" dirty="0"/>
              <a:t>柒、</a:t>
            </a:r>
            <a:r>
              <a:rPr lang="en-US" altLang="zh-TW" sz="2800" dirty="0"/>
              <a:t>108</a:t>
            </a:r>
            <a:r>
              <a:rPr lang="zh-TW" altLang="en-US" sz="2800" dirty="0"/>
              <a:t>學年度輔導推動重點與行動方案</a:t>
            </a:r>
          </a:p>
        </p:txBody>
      </p:sp>
    </p:spTree>
    <p:extLst>
      <p:ext uri="{BB962C8B-B14F-4D97-AF65-F5344CB8AC3E}">
        <p14:creationId xmlns:p14="http://schemas.microsoft.com/office/powerpoint/2010/main" val="61114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輔導團輔導教師培訓</a:t>
            </a:r>
          </a:p>
        </p:txBody>
      </p:sp>
      <p:sp>
        <p:nvSpPr>
          <p:cNvPr id="104867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104867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20971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511" y="1268760"/>
            <a:ext cx="6958977" cy="449377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字方塊 1"/>
          <p:cNvSpPr txBox="1"/>
          <p:nvPr/>
        </p:nvSpPr>
        <p:spPr>
          <a:xfrm>
            <a:off x="5940152" y="575398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引自：宜蘭李立彬課督</a:t>
            </a:r>
          </a:p>
        </p:txBody>
      </p:sp>
    </p:spTree>
    <p:extLst>
      <p:ext uri="{BB962C8B-B14F-4D97-AF65-F5344CB8AC3E}">
        <p14:creationId xmlns:p14="http://schemas.microsoft.com/office/powerpoint/2010/main" val="715661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0363" y="476672"/>
            <a:ext cx="8229600" cy="1143000"/>
          </a:xfrm>
        </p:spPr>
        <p:txBody>
          <a:bodyPr/>
          <a:lstStyle/>
          <a:p>
            <a:r>
              <a:rPr lang="zh-TW" altLang="en-US" dirty="0"/>
              <a:t>整體團務</a:t>
            </a:r>
            <a:r>
              <a:rPr lang="en-US" altLang="zh-TW" dirty="0"/>
              <a:t>--</a:t>
            </a:r>
            <a:r>
              <a:rPr lang="zh-TW" altLang="en-US" dirty="0"/>
              <a:t>溫馨提醒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0363" y="1523925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推動重點是否有配合縣市學年度推動重點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是否有輔導團整體的組織架構圖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規劃的子計畫是否有依據學年度推動重點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是否有規劃全體輔導教師的增能研習計畫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增能研習是否與新課綱議題有關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應針對</a:t>
            </a:r>
            <a:r>
              <a:rPr lang="en-US" altLang="zh-TW" dirty="0"/>
              <a:t>108</a:t>
            </a:r>
            <a:r>
              <a:rPr lang="zh-TW" altLang="en-US"/>
              <a:t>年委員建議中長期改善事項，提出說明或計晝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規劃跨縣市參訪，其必要性及經費編列的合理性</a:t>
            </a:r>
            <a:endParaRPr lang="en-US" altLang="zh-TW" dirty="0"/>
          </a:p>
          <a:p>
            <a:pPr marL="385763" indent="-385763">
              <a:buFont typeface="+mj-lt"/>
              <a:buAutoNum type="arabicPeriod"/>
            </a:pPr>
            <a:r>
              <a:rPr lang="zh-TW" altLang="en-US" dirty="0"/>
              <a:t>差旅費使用或分配情形</a:t>
            </a:r>
          </a:p>
        </p:txBody>
      </p:sp>
    </p:spTree>
    <p:extLst>
      <p:ext uri="{BB962C8B-B14F-4D97-AF65-F5344CB8AC3E}">
        <p14:creationId xmlns:p14="http://schemas.microsoft.com/office/powerpoint/2010/main" val="2240295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596" y="-133349"/>
            <a:ext cx="8229600" cy="1287016"/>
          </a:xfrm>
        </p:spPr>
        <p:txBody>
          <a:bodyPr>
            <a:normAutofit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3100" dirty="0"/>
              <a:t>領域</a:t>
            </a:r>
            <a:r>
              <a:rPr lang="en-US" altLang="zh-TW" sz="3100" dirty="0"/>
              <a:t>(</a:t>
            </a:r>
            <a:r>
              <a:rPr lang="zh-TW" altLang="en-US" sz="3100" dirty="0"/>
              <a:t>議題</a:t>
            </a:r>
            <a:r>
              <a:rPr lang="en-US" altLang="zh-TW" sz="3100" dirty="0"/>
              <a:t>)</a:t>
            </a:r>
            <a:r>
              <a:rPr lang="zh-TW" altLang="en-US" sz="3100" dirty="0"/>
              <a:t>輔導小組計畫撰寫原則參考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壹、依據</a:t>
            </a:r>
            <a:endParaRPr lang="en-US" altLang="zh-TW" dirty="0"/>
          </a:p>
          <a:p>
            <a:r>
              <a:rPr lang="zh-TW" altLang="zh-TW" dirty="0"/>
              <a:t>貳、輔導</a:t>
            </a:r>
            <a:r>
              <a:rPr lang="zh-TW" altLang="en-US" dirty="0"/>
              <a:t>小組</a:t>
            </a:r>
            <a:r>
              <a:rPr lang="zh-TW" altLang="zh-TW" dirty="0"/>
              <a:t>組織架構及任務分工</a:t>
            </a:r>
          </a:p>
          <a:p>
            <a:r>
              <a:rPr lang="zh-TW" altLang="zh-TW" dirty="0"/>
              <a:t>參、現況分析與需求評估</a:t>
            </a:r>
          </a:p>
          <a:p>
            <a:r>
              <a:rPr lang="zh-TW" altLang="zh-TW" dirty="0"/>
              <a:t>肆、計畫目標</a:t>
            </a:r>
          </a:p>
          <a:p>
            <a:r>
              <a:rPr lang="zh-TW" altLang="zh-TW" dirty="0"/>
              <a:t>伍、輔導模式及服務內涵</a:t>
            </a:r>
          </a:p>
          <a:p>
            <a:r>
              <a:rPr lang="zh-TW" altLang="en-US" dirty="0"/>
              <a:t>陸、</a:t>
            </a:r>
            <a:r>
              <a:rPr lang="en-US" altLang="zh-TW" dirty="0"/>
              <a:t>109</a:t>
            </a:r>
            <a:r>
              <a:rPr lang="zh-TW" altLang="en-US" dirty="0"/>
              <a:t>學年度輔導推動重點與行動方案</a:t>
            </a:r>
            <a:endParaRPr lang="en-US" altLang="zh-TW" dirty="0"/>
          </a:p>
          <a:p>
            <a:r>
              <a:rPr lang="zh-TW" altLang="en-US" dirty="0"/>
              <a:t>柒、領域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輔導團務行事曆</a:t>
            </a:r>
            <a:endParaRPr lang="en-US" altLang="zh-TW" dirty="0"/>
          </a:p>
          <a:p>
            <a:r>
              <a:rPr lang="zh-TW" altLang="en-US" dirty="0"/>
              <a:t>捌、預期成效</a:t>
            </a:r>
            <a:endParaRPr lang="en-US" altLang="zh-TW" dirty="0"/>
          </a:p>
          <a:p>
            <a:r>
              <a:rPr lang="zh-TW" altLang="en-US" dirty="0"/>
              <a:t>附錄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47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/>
              <a:t>精進教學計畫及內涵</a:t>
            </a:r>
            <a:endParaRPr lang="en-US" altLang="zh-TW" sz="4000" dirty="0"/>
          </a:p>
          <a:p>
            <a:r>
              <a:rPr lang="zh-TW" altLang="en-US" sz="4000" dirty="0"/>
              <a:t>整體團務計畫撰寫原則</a:t>
            </a:r>
            <a:endParaRPr lang="en-US" altLang="zh-TW" sz="4000" dirty="0"/>
          </a:p>
          <a:p>
            <a:r>
              <a:rPr lang="zh-TW" altLang="en-US" sz="4000" dirty="0"/>
              <a:t>領域</a:t>
            </a:r>
            <a:r>
              <a:rPr lang="en-US" altLang="zh-TW" sz="4000" dirty="0"/>
              <a:t>(</a:t>
            </a:r>
            <a:r>
              <a:rPr lang="zh-TW" altLang="en-US" sz="4000" dirty="0"/>
              <a:t>議題</a:t>
            </a:r>
            <a:r>
              <a:rPr lang="en-US" altLang="zh-TW" sz="4000" dirty="0"/>
              <a:t>)</a:t>
            </a:r>
            <a:r>
              <a:rPr lang="zh-TW" altLang="en-US" sz="4000" dirty="0"/>
              <a:t>輔導小組撰寫原則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879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輔導小組</a:t>
            </a:r>
            <a:r>
              <a:rPr lang="en-US" altLang="zh-TW" dirty="0"/>
              <a:t>--</a:t>
            </a:r>
            <a:r>
              <a:rPr lang="zh-TW" altLang="en-US" dirty="0"/>
              <a:t>溫馨提醒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應針對</a:t>
            </a:r>
            <a:r>
              <a:rPr lang="en-US" altLang="zh-TW" dirty="0"/>
              <a:t>108</a:t>
            </a:r>
            <a:r>
              <a:rPr lang="zh-TW" altLang="en-US" dirty="0"/>
              <a:t>年委員建議中長期改善事項，提出說明或計畫。</a:t>
            </a:r>
            <a:endParaRPr lang="en-US" altLang="zh-TW" dirty="0"/>
          </a:p>
          <a:p>
            <a:r>
              <a:rPr lang="zh-TW" altLang="en-US" dirty="0"/>
              <a:t>合理使用經費</a:t>
            </a:r>
            <a:r>
              <a:rPr lang="en-US" altLang="zh-TW" dirty="0"/>
              <a:t>---</a:t>
            </a:r>
            <a:r>
              <a:rPr lang="zh-TW" altLang="en-US" dirty="0"/>
              <a:t>團員增能、他團參訪</a:t>
            </a:r>
            <a:endParaRPr lang="en-US" altLang="zh-TW" dirty="0"/>
          </a:p>
          <a:p>
            <a:r>
              <a:rPr lang="zh-TW" altLang="en-US" dirty="0"/>
              <a:t>非專研習經費宜由縣市專業成長經費支付</a:t>
            </a:r>
            <a:endParaRPr lang="en-US" altLang="zh-TW" dirty="0"/>
          </a:p>
          <a:p>
            <a:r>
              <a:rPr lang="zh-TW" altLang="en-US" dirty="0"/>
              <a:t>課程規劃宜配合與新課綱、中央團政策及總團推動重點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6575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簡報結束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TW" dirty="0"/>
          </a:p>
          <a:p>
            <a:pPr algn="ctr"/>
            <a:endParaRPr lang="en-US" altLang="zh-TW" dirty="0"/>
          </a:p>
          <a:p>
            <a:pPr algn="ctr"/>
            <a:r>
              <a:rPr lang="zh-TW" altLang="en-US" sz="5400" dirty="0"/>
              <a:t>謝謝聆聽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3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97260"/>
            <a:ext cx="8229600" cy="1143000"/>
          </a:xfrm>
        </p:spPr>
        <p:txBody>
          <a:bodyPr/>
          <a:lstStyle/>
          <a:p>
            <a:r>
              <a:rPr lang="zh-TW" altLang="en-US" dirty="0"/>
              <a:t>精進教學計畫定位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857403"/>
          </a:xfrm>
        </p:spPr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sz="4000" dirty="0"/>
              <a:t>引導全市課程與教學發展方向</a:t>
            </a:r>
          </a:p>
        </p:txBody>
      </p:sp>
    </p:spTree>
    <p:extLst>
      <p:ext uri="{BB962C8B-B14F-4D97-AF65-F5344CB8AC3E}">
        <p14:creationId xmlns:p14="http://schemas.microsoft.com/office/powerpoint/2010/main" val="257784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57592" cy="790347"/>
          </a:xfrm>
        </p:spPr>
        <p:txBody>
          <a:bodyPr>
            <a:normAutofit/>
          </a:bodyPr>
          <a:lstStyle/>
          <a:p>
            <a:r>
              <a:rPr lang="zh-TW" altLang="en-US" dirty="0"/>
              <a:t>精進教學計畫內涵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251520" y="3377856"/>
            <a:ext cx="1800200" cy="1642051"/>
            <a:chOff x="248614" y="2493891"/>
            <a:chExt cx="1157352" cy="1642051"/>
          </a:xfrm>
        </p:grpSpPr>
        <p:sp>
          <p:nvSpPr>
            <p:cNvPr id="5" name="圓角矩形 4"/>
            <p:cNvSpPr/>
            <p:nvPr/>
          </p:nvSpPr>
          <p:spPr>
            <a:xfrm>
              <a:off x="248614" y="2493891"/>
              <a:ext cx="1157352" cy="1642051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圓角矩形 4"/>
            <p:cNvSpPr/>
            <p:nvPr/>
          </p:nvSpPr>
          <p:spPr>
            <a:xfrm>
              <a:off x="282512" y="2527789"/>
              <a:ext cx="1089556" cy="15742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>
                  <a:latin typeface="+mn-ea"/>
                  <a:ea typeface="+mn-ea"/>
                </a:rPr>
                <a:t>專業成</a:t>
              </a:r>
              <a:endParaRPr lang="en-US" altLang="zh-TW" sz="2800" kern="1200" dirty="0">
                <a:latin typeface="+mn-ea"/>
                <a:ea typeface="+mn-ea"/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>
                  <a:latin typeface="+mn-ea"/>
                  <a:ea typeface="+mn-ea"/>
                </a:rPr>
                <a:t>長計畫</a:t>
              </a: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2366922" y="3370871"/>
            <a:ext cx="1944216" cy="1656019"/>
            <a:chOff x="1882063" y="2418390"/>
            <a:chExt cx="1475217" cy="1933879"/>
          </a:xfrm>
        </p:grpSpPr>
        <p:sp>
          <p:nvSpPr>
            <p:cNvPr id="8" name="圓角矩形 7"/>
            <p:cNvSpPr/>
            <p:nvPr/>
          </p:nvSpPr>
          <p:spPr>
            <a:xfrm>
              <a:off x="1882063" y="2418390"/>
              <a:ext cx="1475217" cy="1933879"/>
            </a:xfrm>
            <a:prstGeom prst="roundRect">
              <a:avLst>
                <a:gd name="adj" fmla="val 10000"/>
              </a:avLst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圓角矩形 4"/>
            <p:cNvSpPr/>
            <p:nvPr/>
          </p:nvSpPr>
          <p:spPr>
            <a:xfrm>
              <a:off x="1925271" y="2461598"/>
              <a:ext cx="1388801" cy="1847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>
                  <a:latin typeface="+mn-ea"/>
                  <a:ea typeface="+mn-ea"/>
                </a:rPr>
                <a:t>輔導團</a:t>
              </a:r>
              <a:endParaRPr lang="en-US" altLang="zh-TW" sz="2800" kern="1200" dirty="0">
                <a:latin typeface="+mn-ea"/>
                <a:ea typeface="+mn-ea"/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>
                  <a:latin typeface="+mn-ea"/>
                  <a:ea typeface="+mn-ea"/>
                </a:rPr>
                <a:t>整體團務計畫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4504427" y="3377856"/>
            <a:ext cx="2105899" cy="1659354"/>
            <a:chOff x="2744891" y="2506290"/>
            <a:chExt cx="1681077" cy="2119818"/>
          </a:xfrm>
        </p:grpSpPr>
        <p:sp>
          <p:nvSpPr>
            <p:cNvPr id="11" name="圓角矩形 10"/>
            <p:cNvSpPr/>
            <p:nvPr/>
          </p:nvSpPr>
          <p:spPr>
            <a:xfrm>
              <a:off x="2744891" y="2506290"/>
              <a:ext cx="1681077" cy="211981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圓角矩形 4"/>
            <p:cNvSpPr/>
            <p:nvPr/>
          </p:nvSpPr>
          <p:spPr>
            <a:xfrm>
              <a:off x="2794128" y="2555527"/>
              <a:ext cx="1582603" cy="20213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/>
                <a:t>各領域</a:t>
              </a:r>
              <a:r>
                <a:rPr lang="en-US" altLang="zh-TW" sz="2800" kern="1200" dirty="0"/>
                <a:t>(</a:t>
              </a:r>
              <a:r>
                <a:rPr lang="zh-TW" altLang="en-US" sz="2800" kern="1200" dirty="0"/>
                <a:t>議題</a:t>
              </a:r>
              <a:r>
                <a:rPr lang="en-US" altLang="zh-TW" sz="2800" kern="1200" dirty="0"/>
                <a:t>)</a:t>
              </a:r>
              <a:r>
                <a:rPr lang="zh-TW" altLang="en-US" sz="2800" kern="1200" dirty="0"/>
                <a:t>輔導團計畫</a:t>
              </a: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6738121" y="3305846"/>
            <a:ext cx="2086900" cy="1786067"/>
            <a:chOff x="4153761" y="2571911"/>
            <a:chExt cx="2086900" cy="2228686"/>
          </a:xfrm>
        </p:grpSpPr>
        <p:sp>
          <p:nvSpPr>
            <p:cNvPr id="14" name="圓角矩形 13"/>
            <p:cNvSpPr/>
            <p:nvPr/>
          </p:nvSpPr>
          <p:spPr>
            <a:xfrm>
              <a:off x="4153761" y="2571911"/>
              <a:ext cx="2086900" cy="2228686"/>
            </a:xfrm>
            <a:prstGeom prst="roundRect">
              <a:avLst>
                <a:gd name="adj" fmla="val 1000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圓角矩形 4"/>
            <p:cNvSpPr/>
            <p:nvPr/>
          </p:nvSpPr>
          <p:spPr>
            <a:xfrm>
              <a:off x="4214884" y="2633034"/>
              <a:ext cx="1964654" cy="21064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kern="1200" dirty="0"/>
                <a:t>地方輔導群計畫</a:t>
              </a:r>
            </a:p>
          </p:txBody>
        </p:sp>
      </p:grpSp>
      <p:cxnSp>
        <p:nvCxnSpPr>
          <p:cNvPr id="18" name="直線接點 17"/>
          <p:cNvCxnSpPr/>
          <p:nvPr/>
        </p:nvCxnSpPr>
        <p:spPr>
          <a:xfrm>
            <a:off x="4504427" y="1412776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 flipV="1">
            <a:off x="940031" y="2258870"/>
            <a:ext cx="7088353" cy="3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8028384" y="2237766"/>
            <a:ext cx="0" cy="9961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>
            <a:off x="5436096" y="2328772"/>
            <a:ext cx="0" cy="9601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3320624" y="2345721"/>
            <a:ext cx="0" cy="9601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940031" y="2234664"/>
            <a:ext cx="3266" cy="11201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群組 28"/>
          <p:cNvGrpSpPr/>
          <p:nvPr/>
        </p:nvGrpSpPr>
        <p:grpSpPr>
          <a:xfrm>
            <a:off x="304247" y="5019907"/>
            <a:ext cx="1869385" cy="1289413"/>
            <a:chOff x="304247" y="5019907"/>
            <a:chExt cx="1869385" cy="1289413"/>
          </a:xfrm>
        </p:grpSpPr>
        <p:sp>
          <p:nvSpPr>
            <p:cNvPr id="27" name="向上箭號圖說文字 26"/>
            <p:cNvSpPr/>
            <p:nvPr/>
          </p:nvSpPr>
          <p:spPr>
            <a:xfrm>
              <a:off x="304247" y="5019907"/>
              <a:ext cx="1869385" cy="1289413"/>
            </a:xfrm>
            <a:prstGeom prst="up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467544" y="5661248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全市</a:t>
              </a:r>
              <a:r>
                <a:rPr lang="en-US" altLang="zh-TW" dirty="0"/>
                <a:t>(</a:t>
              </a:r>
              <a:r>
                <a:rPr lang="zh-TW" altLang="en-US" dirty="0"/>
                <a:t>縣</a:t>
              </a:r>
              <a:r>
                <a:rPr lang="en-US" altLang="zh-TW" dirty="0"/>
                <a:t>)</a:t>
              </a:r>
              <a:r>
                <a:rPr lang="zh-TW" altLang="en-US" dirty="0"/>
                <a:t>教師成長</a:t>
              </a: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2330519" y="5006667"/>
            <a:ext cx="1869385" cy="1289413"/>
            <a:chOff x="304247" y="5019907"/>
            <a:chExt cx="1869385" cy="1289413"/>
          </a:xfrm>
        </p:grpSpPr>
        <p:sp>
          <p:nvSpPr>
            <p:cNvPr id="31" name="向上箭號圖說文字 30"/>
            <p:cNvSpPr/>
            <p:nvPr/>
          </p:nvSpPr>
          <p:spPr>
            <a:xfrm>
              <a:off x="304247" y="5019907"/>
              <a:ext cx="1869385" cy="1289413"/>
            </a:xfrm>
            <a:prstGeom prst="up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67544" y="5661248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輔導教師</a:t>
              </a:r>
              <a:r>
                <a:rPr lang="en-US" altLang="zh-TW" dirty="0"/>
                <a:t>(</a:t>
              </a:r>
              <a:r>
                <a:rPr lang="zh-TW" altLang="en-US" dirty="0"/>
                <a:t>團員</a:t>
              </a:r>
              <a:r>
                <a:rPr lang="en-US" altLang="zh-TW" dirty="0"/>
                <a:t>)</a:t>
              </a:r>
              <a:r>
                <a:rPr lang="zh-TW" altLang="en-US" dirty="0"/>
                <a:t>成長等</a:t>
              </a: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562350" y="4996623"/>
            <a:ext cx="1869385" cy="1297716"/>
            <a:chOff x="304247" y="5019907"/>
            <a:chExt cx="1869385" cy="1297716"/>
          </a:xfrm>
        </p:grpSpPr>
        <p:sp>
          <p:nvSpPr>
            <p:cNvPr id="34" name="向上箭號圖說文字 33"/>
            <p:cNvSpPr/>
            <p:nvPr/>
          </p:nvSpPr>
          <p:spPr>
            <a:xfrm>
              <a:off x="304247" y="5019907"/>
              <a:ext cx="1869385" cy="1289413"/>
            </a:xfrm>
            <a:prstGeom prst="up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446229" y="5671292"/>
              <a:ext cx="17060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領域</a:t>
              </a:r>
              <a:r>
                <a:rPr lang="en-US" altLang="zh-TW" dirty="0"/>
                <a:t>(</a:t>
              </a:r>
              <a:r>
                <a:rPr lang="zh-TW" altLang="en-US" dirty="0"/>
                <a:t>議題</a:t>
              </a:r>
              <a:r>
                <a:rPr lang="en-US" altLang="zh-TW" dirty="0"/>
                <a:t>)</a:t>
              </a:r>
              <a:r>
                <a:rPr lang="zh-TW" altLang="en-US" dirty="0"/>
                <a:t>教師成長等</a:t>
              </a:r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6771427" y="5091913"/>
            <a:ext cx="1869385" cy="1289413"/>
            <a:chOff x="304247" y="5019907"/>
            <a:chExt cx="1869385" cy="1289413"/>
          </a:xfrm>
        </p:grpSpPr>
        <p:sp>
          <p:nvSpPr>
            <p:cNvPr id="38" name="向上箭號圖說文字 37"/>
            <p:cNvSpPr/>
            <p:nvPr/>
          </p:nvSpPr>
          <p:spPr>
            <a:xfrm>
              <a:off x="304247" y="5019907"/>
              <a:ext cx="1869385" cy="1289413"/>
            </a:xfrm>
            <a:prstGeom prst="up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446229" y="5671292"/>
              <a:ext cx="1706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教專實踐方案</a:t>
              </a:r>
            </a:p>
          </p:txBody>
        </p:sp>
      </p:grpSp>
      <p:sp>
        <p:nvSpPr>
          <p:cNvPr id="3" name="文字方塊 2"/>
          <p:cNvSpPr txBox="1"/>
          <p:nvPr/>
        </p:nvSpPr>
        <p:spPr>
          <a:xfrm>
            <a:off x="3027154" y="1547514"/>
            <a:ext cx="2914105" cy="64633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/>
              <a:t>整體摘要表</a:t>
            </a:r>
          </a:p>
        </p:txBody>
      </p:sp>
    </p:spTree>
    <p:extLst>
      <p:ext uri="{BB962C8B-B14F-4D97-AF65-F5344CB8AC3E}">
        <p14:creationId xmlns:p14="http://schemas.microsoft.com/office/powerpoint/2010/main" val="113021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zh-TW" altLang="en-US" dirty="0"/>
              <a:t>輔導團整體團務任務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948376"/>
              </p:ext>
            </p:extLst>
          </p:nvPr>
        </p:nvGraphicFramePr>
        <p:xfrm>
          <a:off x="179512" y="1412777"/>
          <a:ext cx="8712968" cy="4713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42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計畫思考層面？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瞭解中央、縣市課程及教學推動重點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輔導教師</a:t>
            </a:r>
            <a:r>
              <a:rPr lang="en-US" altLang="zh-TW" dirty="0"/>
              <a:t>(</a:t>
            </a:r>
            <a:r>
              <a:rPr lang="zh-TW" altLang="en-US" dirty="0"/>
              <a:t>團員</a:t>
            </a:r>
            <a:r>
              <a:rPr lang="en-US" altLang="zh-TW" dirty="0"/>
              <a:t>)</a:t>
            </a:r>
            <a:r>
              <a:rPr lang="zh-TW" altLang="en-US" dirty="0"/>
              <a:t>需要那些增能活動？</a:t>
            </a:r>
            <a:endParaRPr lang="en-US" altLang="zh-TW" dirty="0"/>
          </a:p>
          <a:p>
            <a:r>
              <a:rPr lang="zh-TW" altLang="en-US" dirty="0"/>
              <a:t>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小組應透過何種到校服務模式才能滿足學校各領域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教師需求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如何引導各領域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小組推動新課綱相關議題？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28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輔導團整體團務計畫重點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輔導教師</a:t>
            </a:r>
            <a:r>
              <a:rPr lang="en-US" altLang="zh-TW" dirty="0"/>
              <a:t>(</a:t>
            </a:r>
            <a:r>
              <a:rPr lang="zh-TW" altLang="en-US" dirty="0"/>
              <a:t>團員</a:t>
            </a:r>
            <a:r>
              <a:rPr lang="en-US" altLang="zh-TW"/>
              <a:t>)</a:t>
            </a:r>
            <a:r>
              <a:rPr lang="zh-TW" altLang="en-US"/>
              <a:t>甄選</a:t>
            </a:r>
            <a:r>
              <a:rPr lang="zh-TW" altLang="en-US" dirty="0"/>
              <a:t>及培訓計畫</a:t>
            </a:r>
            <a:endParaRPr lang="en-US" altLang="zh-TW" dirty="0"/>
          </a:p>
          <a:p>
            <a:r>
              <a:rPr lang="zh-TW" altLang="en-US" dirty="0"/>
              <a:t>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小組到校服務模式計畫</a:t>
            </a:r>
            <a:endParaRPr lang="en-US" altLang="zh-TW" dirty="0"/>
          </a:p>
          <a:p>
            <a:r>
              <a:rPr lang="zh-TW" altLang="en-US" dirty="0"/>
              <a:t>團務各項會議計畫</a:t>
            </a:r>
            <a:endParaRPr lang="en-US" altLang="zh-TW" dirty="0"/>
          </a:p>
          <a:p>
            <a:r>
              <a:rPr lang="zh-TW" altLang="en-US" dirty="0"/>
              <a:t>引導各領域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小組推動新課綱計畫</a:t>
            </a:r>
            <a:endParaRPr lang="en-US" altLang="zh-TW" dirty="0"/>
          </a:p>
          <a:p>
            <a:r>
              <a:rPr lang="zh-TW" altLang="en-US" dirty="0"/>
              <a:t>各領域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小組考核及獎勵計畫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32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0596" y="-133349"/>
            <a:ext cx="8229600" cy="1287016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計畫撰寫原則參考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壹、依據</a:t>
            </a:r>
            <a:endParaRPr lang="en-US" altLang="zh-TW" dirty="0"/>
          </a:p>
          <a:p>
            <a:r>
              <a:rPr lang="zh-TW" altLang="zh-TW" dirty="0"/>
              <a:t>貳、輔導團組織架構及任務分工</a:t>
            </a:r>
          </a:p>
          <a:p>
            <a:r>
              <a:rPr lang="zh-TW" altLang="zh-TW" dirty="0"/>
              <a:t>參、縣市課程教學輔導之現況分析與需求評估</a:t>
            </a:r>
          </a:p>
          <a:p>
            <a:r>
              <a:rPr lang="zh-TW" altLang="zh-TW" dirty="0"/>
              <a:t>肆、計畫目標</a:t>
            </a:r>
          </a:p>
          <a:p>
            <a:r>
              <a:rPr lang="zh-TW" altLang="zh-TW" dirty="0"/>
              <a:t>伍、縣市輔導整體藍圖或推動架構</a:t>
            </a:r>
          </a:p>
          <a:p>
            <a:r>
              <a:rPr lang="zh-TW" altLang="zh-TW" dirty="0"/>
              <a:t>陸、輔導團輔導模式及服務內涵</a:t>
            </a:r>
          </a:p>
          <a:p>
            <a:r>
              <a:rPr lang="zh-TW" altLang="en-US" dirty="0"/>
              <a:t>柒、</a:t>
            </a:r>
            <a:r>
              <a:rPr lang="en-US" altLang="zh-TW" dirty="0"/>
              <a:t>109</a:t>
            </a:r>
            <a:r>
              <a:rPr lang="zh-TW" altLang="en-US" dirty="0"/>
              <a:t>學年度輔導推動重點與行動方案</a:t>
            </a:r>
            <a:endParaRPr lang="en-US" altLang="zh-TW" dirty="0"/>
          </a:p>
          <a:p>
            <a:r>
              <a:rPr lang="zh-TW" altLang="en-US" dirty="0"/>
              <a:t>捌、學習領域</a:t>
            </a:r>
            <a:r>
              <a:rPr lang="en-US" altLang="zh-TW" dirty="0"/>
              <a:t>(</a:t>
            </a:r>
            <a:r>
              <a:rPr lang="zh-TW" altLang="en-US" dirty="0"/>
              <a:t>議題</a:t>
            </a:r>
            <a:r>
              <a:rPr lang="en-US" altLang="zh-TW" dirty="0"/>
              <a:t>)</a:t>
            </a:r>
            <a:r>
              <a:rPr lang="zh-TW" altLang="en-US" dirty="0"/>
              <a:t>輔導小組計畫一覽表</a:t>
            </a:r>
            <a:endParaRPr lang="en-US" altLang="zh-TW" dirty="0"/>
          </a:p>
          <a:p>
            <a:r>
              <a:rPr lang="zh-TW" altLang="en-US" dirty="0"/>
              <a:t>玖、督導考核與成效評估</a:t>
            </a:r>
            <a:endParaRPr lang="en-US" altLang="zh-TW" dirty="0"/>
          </a:p>
          <a:p>
            <a:r>
              <a:rPr lang="zh-TW" altLang="zh-TW" dirty="0"/>
              <a:t>拾、輔導團整體團務推動總經費統計表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70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壹、依據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一、教育部補助直轄市、縣</a:t>
            </a:r>
            <a:r>
              <a:rPr lang="en-US" altLang="zh-TW" dirty="0"/>
              <a:t>(</a:t>
            </a:r>
            <a:r>
              <a:rPr lang="zh-TW" altLang="en-US" dirty="0"/>
              <a:t>市</a:t>
            </a:r>
            <a:r>
              <a:rPr lang="en-US" altLang="zh-TW" dirty="0"/>
              <a:t>)</a:t>
            </a:r>
            <a:r>
              <a:rPr lang="zh-TW" altLang="en-US" dirty="0"/>
              <a:t>政府精進國民中學及國民小學教師教學專業與課程品質作業要點。</a:t>
            </a:r>
          </a:p>
          <a:p>
            <a:r>
              <a:rPr lang="zh-TW" altLang="en-US" dirty="0"/>
              <a:t>二、○○縣</a:t>
            </a:r>
            <a:r>
              <a:rPr lang="en-US" altLang="zh-TW" dirty="0"/>
              <a:t>(</a:t>
            </a:r>
            <a:r>
              <a:rPr lang="zh-TW" altLang="en-US" dirty="0"/>
              <a:t>市</a:t>
            </a:r>
            <a:r>
              <a:rPr lang="en-US" altLang="zh-TW" dirty="0"/>
              <a:t>)109</a:t>
            </a:r>
            <a:r>
              <a:rPr lang="zh-TW" altLang="en-US" dirty="0"/>
              <a:t>學年度精進國民中小學教師教學專業與課程品質整體推動計畫。</a:t>
            </a:r>
          </a:p>
          <a:p>
            <a:r>
              <a:rPr lang="zh-TW" altLang="en-US" dirty="0"/>
              <a:t>三、○○縣</a:t>
            </a:r>
            <a:r>
              <a:rPr lang="en-US" altLang="zh-TW" dirty="0"/>
              <a:t>(</a:t>
            </a:r>
            <a:r>
              <a:rPr lang="zh-TW" altLang="en-US" dirty="0"/>
              <a:t>市</a:t>
            </a:r>
            <a:r>
              <a:rPr lang="en-US" altLang="zh-TW" dirty="0"/>
              <a:t>)</a:t>
            </a:r>
            <a:r>
              <a:rPr lang="zh-TW" altLang="en-US" dirty="0"/>
              <a:t>國民教育輔導團設置與輔導運作辦法。</a:t>
            </a:r>
          </a:p>
          <a:p>
            <a:r>
              <a:rPr lang="zh-TW" altLang="en-US" dirty="0"/>
              <a:t>四、其他</a:t>
            </a:r>
            <a:r>
              <a:rPr lang="en-US" altLang="zh-TW" dirty="0"/>
              <a:t>(</a:t>
            </a:r>
            <a:r>
              <a:rPr lang="zh-TW" altLang="en-US" dirty="0"/>
              <a:t>依縣市需求自行增列</a:t>
            </a:r>
            <a:r>
              <a:rPr lang="en-US" altLang="zh-TW" dirty="0"/>
              <a:t>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BC60-CCDA-4640-B243-3806AF951183}" type="datetime1">
              <a:rPr lang="zh-TW" altLang="en-US" smtClean="0"/>
              <a:t>2019/12/13</a:t>
            </a:fld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E323-27AD-48CD-9259-03C4B08878F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79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1199</Words>
  <Application>Microsoft Office PowerPoint</Application>
  <PresentationFormat>如螢幕大小 (4:3)</PresentationFormat>
  <Paragraphs>195</Paragraphs>
  <Slides>21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主題三：109學年度精進教學計畫撰寫原則 ~三-3輔導團計畫(含整體團務及各領域議題小組審查時程說明)~</vt:lpstr>
      <vt:lpstr>大綱</vt:lpstr>
      <vt:lpstr>精進教學計畫定位</vt:lpstr>
      <vt:lpstr>精進教學計畫內涵</vt:lpstr>
      <vt:lpstr>輔導團整體團務任務</vt:lpstr>
      <vt:lpstr> 計畫思考層面？</vt:lpstr>
      <vt:lpstr> 輔導團整體團務計畫重點</vt:lpstr>
      <vt:lpstr> 計畫撰寫原則參考</vt:lpstr>
      <vt:lpstr>   壹、依據  </vt:lpstr>
      <vt:lpstr> 貳、輔導團組織架構及任務分工</vt:lpstr>
      <vt:lpstr>PowerPoint 簡報</vt:lpstr>
      <vt:lpstr>參、縣市課程教學輔導之現況分析與需求評估</vt:lpstr>
      <vt:lpstr>  肆、計畫目標 </vt:lpstr>
      <vt:lpstr>伍、縣市輔導整體藍圖或推動架構</vt:lpstr>
      <vt:lpstr>陸、輔導團輔導模式及服務內涵</vt:lpstr>
      <vt:lpstr>PowerPoint 簡報</vt:lpstr>
      <vt:lpstr>輔導團輔導教師培訓</vt:lpstr>
      <vt:lpstr>整體團務--溫馨提醒</vt:lpstr>
      <vt:lpstr> 領域(議題)輔導小組計畫撰寫原則參考</vt:lpstr>
      <vt:lpstr>領域(議題)輔導小組--溫馨提醒</vt:lpstr>
      <vt:lpstr>簡報結束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Shih Chiao</dc:creator>
  <cp:lastModifiedBy>nc02</cp:lastModifiedBy>
  <cp:revision>133</cp:revision>
  <dcterms:created xsi:type="dcterms:W3CDTF">2018-03-14T13:30:10Z</dcterms:created>
  <dcterms:modified xsi:type="dcterms:W3CDTF">2019-12-13T03:55:11Z</dcterms:modified>
</cp:coreProperties>
</file>