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307" r:id="rId3"/>
    <p:sldId id="291" r:id="rId4"/>
    <p:sldId id="292" r:id="rId5"/>
    <p:sldId id="293" r:id="rId6"/>
    <p:sldId id="316" r:id="rId7"/>
    <p:sldId id="294" r:id="rId8"/>
    <p:sldId id="300" r:id="rId9"/>
    <p:sldId id="296" r:id="rId10"/>
    <p:sldId id="301" r:id="rId11"/>
    <p:sldId id="308" r:id="rId12"/>
    <p:sldId id="309" r:id="rId13"/>
    <p:sldId id="310" r:id="rId14"/>
    <p:sldId id="311" r:id="rId15"/>
    <p:sldId id="312" r:id="rId16"/>
    <p:sldId id="302" r:id="rId17"/>
    <p:sldId id="303" r:id="rId18"/>
    <p:sldId id="304" r:id="rId19"/>
    <p:sldId id="315" r:id="rId20"/>
    <p:sldId id="286" r:id="rId21"/>
    <p:sldId id="305" r:id="rId22"/>
    <p:sldId id="306" r:id="rId23"/>
    <p:sldId id="297" r:id="rId24"/>
    <p:sldId id="298" r:id="rId25"/>
    <p:sldId id="282" r:id="rId26"/>
    <p:sldId id="260" r:id="rId27"/>
    <p:sldId id="261" r:id="rId28"/>
    <p:sldId id="262" r:id="rId29"/>
    <p:sldId id="281" r:id="rId30"/>
    <p:sldId id="264" r:id="rId31"/>
    <p:sldId id="313" r:id="rId32"/>
    <p:sldId id="265" r:id="rId33"/>
    <p:sldId id="266" r:id="rId34"/>
    <p:sldId id="267" r:id="rId35"/>
    <p:sldId id="268" r:id="rId36"/>
    <p:sldId id="269" r:id="rId37"/>
    <p:sldId id="270" r:id="rId38"/>
    <p:sldId id="271" r:id="rId39"/>
    <p:sldId id="272" r:id="rId40"/>
    <p:sldId id="283" r:id="rId41"/>
    <p:sldId id="278" r:id="rId42"/>
    <p:sldId id="279" r:id="rId43"/>
    <p:sldId id="314" r:id="rId44"/>
    <p:sldId id="257"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43"/>
  </p:normalViewPr>
  <p:slideViewPr>
    <p:cSldViewPr showGuides="1">
      <p:cViewPr>
        <p:scale>
          <a:sx n="80" d="100"/>
          <a:sy n="80" d="100"/>
        </p:scale>
        <p:origin x="-1272" y="-204"/>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工作表1!$B$1</c:f>
              <c:strCache>
                <c:ptCount val="1"/>
                <c:pt idx="0">
                  <c:v>累積人數</c:v>
                </c:pt>
              </c:strCache>
            </c:strRef>
          </c:tx>
          <c:spPr>
            <a:ln w="38100" cap="rnd" cmpd="sng" algn="ctr">
              <a:solidFill>
                <a:schemeClr val="accent2"/>
              </a:solidFill>
              <a:prstDash val="solid"/>
              <a:round/>
            </a:ln>
            <a:effectLst/>
          </c:spPr>
          <c:marker>
            <c:spPr>
              <a:solidFill>
                <a:schemeClr val="accent2"/>
              </a:solidFill>
              <a:ln w="38100" cap="flat" cmpd="sng" algn="ctr">
                <a:solidFill>
                  <a:schemeClr val="accent2"/>
                </a:solidFill>
                <a:prstDash val="solid"/>
                <a:round/>
              </a:ln>
              <a:effectLst/>
            </c:spPr>
          </c:marker>
          <c:dLbls>
            <c:dLbl>
              <c:idx val="3"/>
              <c:layout>
                <c:manualLayout>
                  <c:x val="-2.9725298452529612E-3"/>
                  <c:y val="2.2216060812530525E-2"/>
                </c:manualLayout>
              </c:layout>
              <c:tx>
                <c:rich>
                  <a:bodyPr/>
                  <a:lstStyle/>
                  <a:p>
                    <a:r>
                      <a:rPr lang="en-US" altLang="zh-TW" sz="2400" b="1" dirty="0">
                        <a:solidFill>
                          <a:srgbClr val="002060"/>
                        </a:solidFill>
                        <a:latin typeface="Times New Roman" pitchFamily="18" charset="0"/>
                        <a:cs typeface="Times New Roman" pitchFamily="18" charset="0"/>
                      </a:rPr>
                      <a:t>1300</a:t>
                    </a:r>
                    <a:endParaRPr lang="en-US" altLang="zh-TW" sz="2400" dirty="0">
                      <a:solidFill>
                        <a:srgbClr val="002060"/>
                      </a:solidFill>
                      <a:latin typeface="標楷體" panose="03000509000000000000" pitchFamily="65" charset="-120"/>
                      <a:ea typeface="標楷體" panose="03000509000000000000" pitchFamily="65" charset="-120"/>
                    </a:endParaRP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E63-43B2-9641-FBBD3092E205}"/>
                </c:ext>
              </c:extLst>
            </c:dLbl>
            <c:dLbl>
              <c:idx val="4"/>
              <c:layout>
                <c:manualLayout>
                  <c:x val="-7.2826981208696281E-2"/>
                  <c:y val="-4.6653727706314166E-2"/>
                </c:manualLayout>
              </c:layout>
              <c:tx>
                <c:rich>
                  <a:bodyPr rot="0" spcFirstLastPara="1" vertOverflow="ellipsis" vert="horz" wrap="square" anchor="ctr" anchorCtr="1"/>
                  <a:lstStyle/>
                  <a:p>
                    <a:pPr>
                      <a:defRPr sz="2400" b="1" i="0" u="none" strike="noStrike" kern="1200" baseline="0">
                        <a:solidFill>
                          <a:srgbClr val="FF3300"/>
                        </a:solidFill>
                        <a:latin typeface="Times New Roman" panose="02020603050405020304" pitchFamily="18" charset="0"/>
                        <a:ea typeface="+mn-ea"/>
                        <a:cs typeface="Times New Roman" panose="02020603050405020304" pitchFamily="18" charset="0"/>
                      </a:defRPr>
                    </a:pPr>
                    <a:r>
                      <a:rPr lang="en-US" altLang="zh-TW" sz="2400" b="1" dirty="0">
                        <a:solidFill>
                          <a:srgbClr val="FF3300"/>
                        </a:solidFill>
                        <a:latin typeface="Times New Roman" pitchFamily="18" charset="0"/>
                        <a:cs typeface="Times New Roman" pitchFamily="18" charset="0"/>
                      </a:rPr>
                      <a:t>1591</a:t>
                    </a:r>
                    <a:endParaRPr lang="en-US" altLang="zh-TW" sz="2400" b="1" dirty="0">
                      <a:solidFill>
                        <a:srgbClr val="FF3300"/>
                      </a:solidFill>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E63-43B2-9641-FBBD3092E205}"/>
                </c:ext>
              </c:extLst>
            </c:dLbl>
            <c:dLbl>
              <c:idx val="5"/>
              <c:layout>
                <c:manualLayout>
                  <c:x val="-9.0662160280213636E-2"/>
                  <c:y val="-4.6653727706314166E-2"/>
                </c:manualLayout>
              </c:layout>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rgbClr val="008000"/>
                        </a:solidFill>
                        <a:latin typeface="Times New Roman" panose="02020603050405020304" pitchFamily="18" charset="0"/>
                        <a:ea typeface="+mn-ea"/>
                        <a:cs typeface="Times New Roman" panose="02020603050405020304" pitchFamily="18" charset="0"/>
                      </a:defRPr>
                    </a:pPr>
                    <a:r>
                      <a:rPr lang="en-US" altLang="zh-TW" sz="2400" b="1" dirty="0">
                        <a:latin typeface="Times New Roman" pitchFamily="18" charset="0"/>
                        <a:cs typeface="Times New Roman" pitchFamily="18" charset="0"/>
                      </a:rPr>
                      <a:t>2019</a:t>
                    </a:r>
                    <a:endParaRPr lang="en-US" altLang="zh-TW" sz="2400" dirty="0">
                      <a:effectLst/>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E63-43B2-9641-FBBD3092E205}"/>
                </c:ext>
              </c:extLst>
            </c:dLbl>
            <c:dLbl>
              <c:idx val="6"/>
              <c:layout>
                <c:manualLayout>
                  <c:x val="-9.809348489334585E-2"/>
                  <c:y val="-3.3591383666996995E-2"/>
                </c:manualLayout>
              </c:layout>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rgbClr val="008000"/>
                        </a:solidFill>
                        <a:latin typeface="Times New Roman" panose="02020603050405020304" pitchFamily="18" charset="0"/>
                        <a:ea typeface="+mn-ea"/>
                        <a:cs typeface="Times New Roman" panose="02020603050405020304" pitchFamily="18" charset="0"/>
                      </a:defRPr>
                    </a:pPr>
                    <a:r>
                      <a:rPr lang="en-US" altLang="zh-TW" sz="2400" b="1" dirty="0">
                        <a:latin typeface="Times New Roman" pitchFamily="18" charset="0"/>
                        <a:cs typeface="Times New Roman" pitchFamily="18" charset="0"/>
                      </a:rPr>
                      <a:t>2397</a:t>
                    </a:r>
                    <a:endParaRPr lang="en-US" altLang="zh-TW" sz="2400" dirty="0">
                      <a:effectLst/>
                    </a:endParaRP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E63-43B2-9641-FBBD3092E205}"/>
                </c:ext>
              </c:extLst>
            </c:dLbl>
            <c:spPr>
              <a:noFill/>
              <a:ln>
                <a:noFill/>
              </a:ln>
              <a:effectLst/>
            </c:spPr>
            <c:txPr>
              <a:bodyPr rot="0" spcFirstLastPara="1" vertOverflow="ellipsis" vert="horz" wrap="square" anchor="ctr" anchorCtr="1"/>
              <a:lstStyle/>
              <a:p>
                <a:pPr>
                  <a:defRPr sz="24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工作表1!$A$2:$A$8</c:f>
              <c:strCache>
                <c:ptCount val="7"/>
                <c:pt idx="0">
                  <c:v>105年度</c:v>
                </c:pt>
                <c:pt idx="1">
                  <c:v>106年上半年</c:v>
                </c:pt>
                <c:pt idx="2">
                  <c:v>107年下半年</c:v>
                </c:pt>
                <c:pt idx="3">
                  <c:v>106下半年（加場）</c:v>
                </c:pt>
                <c:pt idx="4">
                  <c:v>107上半年</c:v>
                </c:pt>
                <c:pt idx="5">
                  <c:v>107下半年</c:v>
                </c:pt>
                <c:pt idx="6">
                  <c:v>108上半年</c:v>
                </c:pt>
              </c:strCache>
            </c:strRef>
          </c:cat>
          <c:val>
            <c:numRef>
              <c:f>工作表1!$B$2:$B$8</c:f>
              <c:numCache>
                <c:formatCode>General</c:formatCode>
                <c:ptCount val="7"/>
                <c:pt idx="0">
                  <c:v>493</c:v>
                </c:pt>
                <c:pt idx="1">
                  <c:v>741</c:v>
                </c:pt>
                <c:pt idx="2">
                  <c:v>1015</c:v>
                </c:pt>
                <c:pt idx="3">
                  <c:v>1295</c:v>
                </c:pt>
                <c:pt idx="4">
                  <c:v>1595</c:v>
                </c:pt>
                <c:pt idx="5">
                  <c:v>1995</c:v>
                </c:pt>
                <c:pt idx="6">
                  <c:v>2295</c:v>
                </c:pt>
              </c:numCache>
            </c:numRef>
          </c:val>
          <c:smooth val="0"/>
          <c:extLst xmlns:c16r2="http://schemas.microsoft.com/office/drawing/2015/06/chart">
            <c:ext xmlns:c16="http://schemas.microsoft.com/office/drawing/2014/chart" uri="{C3380CC4-5D6E-409C-BE32-E72D297353CC}">
              <c16:uniqueId val="{00000004-3645-4A37-B6A2-A082AAC83295}"/>
            </c:ext>
          </c:extLst>
        </c:ser>
        <c:dLbls>
          <c:showLegendKey val="0"/>
          <c:showVal val="1"/>
          <c:showCatName val="0"/>
          <c:showSerName val="0"/>
          <c:showPercent val="0"/>
          <c:showBubbleSize val="0"/>
        </c:dLbls>
        <c:marker val="1"/>
        <c:smooth val="0"/>
        <c:axId val="108980864"/>
        <c:axId val="109138304"/>
      </c:lineChart>
      <c:catAx>
        <c:axId val="108980864"/>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0" spcFirstLastPara="1" vertOverflow="ellipsis" vert="eaVert" wrap="square" anchor="ctr" anchorCtr="1"/>
          <a:lstStyle/>
          <a:p>
            <a:pPr>
              <a:defRPr sz="2400" b="0" i="0" u="none" strike="noStrike" kern="1200" baseline="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crossAx val="109138304"/>
        <c:crosses val="autoZero"/>
        <c:auto val="1"/>
        <c:lblAlgn val="ctr"/>
        <c:lblOffset val="100"/>
        <c:noMultiLvlLbl val="0"/>
      </c:catAx>
      <c:valAx>
        <c:axId val="109138304"/>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TW"/>
          </a:p>
        </c:txPr>
        <c:crossAx val="1089808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TW"/>
        </a:p>
      </c:txPr>
    </c:legend>
    <c:plotVisOnly val="1"/>
    <c:dispBlanksAs val="gap"/>
    <c:showDLblsOverMax val="0"/>
  </c:chart>
  <c:spPr>
    <a:noFill/>
    <a:ln w="6350" cap="flat" cmpd="sng" algn="ctr">
      <a:noFill/>
      <a:prstDash val="solid"/>
      <a:miter lim="800000"/>
    </a:ln>
    <a:effectLst/>
  </c:spPr>
  <c:txPr>
    <a:bodyPr/>
    <a:lstStyle/>
    <a:p>
      <a:pPr>
        <a:defRPr/>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6A905-1F08-47E8-9EF7-FEA9BAA0EFDE}" type="doc">
      <dgm:prSet loTypeId="urn:microsoft.com/office/officeart/2005/8/layout/cycle8" loCatId="cycle" qsTypeId="urn:microsoft.com/office/officeart/2005/8/quickstyle/simple1" qsCatId="simple" csTypeId="urn:microsoft.com/office/officeart/2005/8/colors/colorful4" csCatId="colorful" phldr="1"/>
      <dgm:spPr/>
    </dgm:pt>
    <dgm:pt modelId="{B904517E-F313-48DE-985A-2A00A3EC0C52}">
      <dgm:prSet phldrT="[文字]"/>
      <dgm:spPr/>
      <dgm:t>
        <a:bodyPr/>
        <a:lstStyle/>
        <a:p>
          <a:r>
            <a:rPr lang="zh-TW" altLang="en-US" b="1" dirty="0">
              <a:latin typeface="標楷體" panose="03000509000000000000" pitchFamily="65" charset="-120"/>
              <a:ea typeface="標楷體" panose="03000509000000000000" pitchFamily="65" charset="-120"/>
            </a:rPr>
            <a:t>運用提供</a:t>
          </a:r>
          <a:endParaRPr lang="en-US" altLang="zh-TW"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之增能課程</a:t>
          </a:r>
        </a:p>
      </dgm:t>
    </dgm:pt>
    <dgm:pt modelId="{FF449CEF-FA14-4834-A57B-7C3696DA04DD}" type="parTrans" cxnId="{8391CA30-FE13-48E4-BF3B-8DB419C3F20A}">
      <dgm:prSet/>
      <dgm:spPr/>
      <dgm:t>
        <a:bodyPr/>
        <a:lstStyle/>
        <a:p>
          <a:endParaRPr lang="zh-TW" altLang="en-US"/>
        </a:p>
      </dgm:t>
    </dgm:pt>
    <dgm:pt modelId="{C4AF98E6-AAEB-43F7-9FDE-E4BC35E84705}" type="sibTrans" cxnId="{8391CA30-FE13-48E4-BF3B-8DB419C3F20A}">
      <dgm:prSet/>
      <dgm:spPr/>
      <dgm:t>
        <a:bodyPr/>
        <a:lstStyle/>
        <a:p>
          <a:endParaRPr lang="zh-TW" altLang="en-US"/>
        </a:p>
      </dgm:t>
    </dgm:pt>
    <dgm:pt modelId="{FC168D4C-F21A-43AC-92DF-AA7520A18CAE}">
      <dgm:prSet phldrT="[文字]"/>
      <dgm:spPr>
        <a:solidFill>
          <a:srgbClr val="FF7C80"/>
        </a:solidFill>
      </dgm:spPr>
      <dgm:t>
        <a:bodyPr/>
        <a:lstStyle/>
        <a:p>
          <a:r>
            <a:rPr lang="zh-TW" altLang="en-US" b="1" dirty="0">
              <a:latin typeface="標楷體" panose="03000509000000000000" pitchFamily="65" charset="-120"/>
              <a:ea typeface="標楷體" panose="03000509000000000000" pitchFamily="65" charset="-120"/>
            </a:rPr>
            <a:t>善用培訓之</a:t>
          </a:r>
          <a:endParaRPr lang="en-US" altLang="zh-TW"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種子講師</a:t>
          </a:r>
        </a:p>
      </dgm:t>
    </dgm:pt>
    <dgm:pt modelId="{7B63DA6E-0EBA-4870-A332-D530AEC1AF85}" type="parTrans" cxnId="{8F28E448-8F2E-4DF7-9393-4590A95984CA}">
      <dgm:prSet/>
      <dgm:spPr/>
      <dgm:t>
        <a:bodyPr/>
        <a:lstStyle/>
        <a:p>
          <a:endParaRPr lang="zh-TW" altLang="en-US"/>
        </a:p>
      </dgm:t>
    </dgm:pt>
    <dgm:pt modelId="{A6682EFF-68D2-45C5-AFC6-81DB1776BB1C}" type="sibTrans" cxnId="{8F28E448-8F2E-4DF7-9393-4590A95984CA}">
      <dgm:prSet/>
      <dgm:spPr/>
      <dgm:t>
        <a:bodyPr/>
        <a:lstStyle/>
        <a:p>
          <a:endParaRPr lang="zh-TW" altLang="en-US"/>
        </a:p>
      </dgm:t>
    </dgm:pt>
    <dgm:pt modelId="{B633021F-26F4-4A4B-843D-7BC9ADE9F400}">
      <dgm:prSet phldrT="[文字]"/>
      <dgm:spPr/>
      <dgm:t>
        <a:bodyPr/>
        <a:lstStyle/>
        <a:p>
          <a:r>
            <a:rPr lang="zh-TW" altLang="en-US" b="1" dirty="0">
              <a:latin typeface="標楷體" panose="03000509000000000000" pitchFamily="65" charset="-120"/>
              <a:ea typeface="標楷體" panose="03000509000000000000" pitchFamily="65" charset="-120"/>
            </a:rPr>
            <a:t>設計實踐方式</a:t>
          </a:r>
        </a:p>
      </dgm:t>
    </dgm:pt>
    <dgm:pt modelId="{9B32A2D1-5D73-49B9-BBFA-32F8DDCFDE76}" type="parTrans" cxnId="{B714B152-0CDB-499A-83B4-E414A57464CD}">
      <dgm:prSet/>
      <dgm:spPr/>
      <dgm:t>
        <a:bodyPr/>
        <a:lstStyle/>
        <a:p>
          <a:endParaRPr lang="zh-TW" altLang="en-US"/>
        </a:p>
      </dgm:t>
    </dgm:pt>
    <dgm:pt modelId="{8BF4E9F2-B57C-4ABB-9267-66FB3FEA730E}" type="sibTrans" cxnId="{B714B152-0CDB-499A-83B4-E414A57464CD}">
      <dgm:prSet/>
      <dgm:spPr/>
      <dgm:t>
        <a:bodyPr/>
        <a:lstStyle/>
        <a:p>
          <a:endParaRPr lang="zh-TW" altLang="en-US"/>
        </a:p>
      </dgm:t>
    </dgm:pt>
    <dgm:pt modelId="{7ABD882D-09FD-401B-B80A-FDD7BAAC27D2}" type="pres">
      <dgm:prSet presAssocID="{35B6A905-1F08-47E8-9EF7-FEA9BAA0EFDE}" presName="compositeShape" presStyleCnt="0">
        <dgm:presLayoutVars>
          <dgm:chMax val="7"/>
          <dgm:dir/>
          <dgm:resizeHandles val="exact"/>
        </dgm:presLayoutVars>
      </dgm:prSet>
      <dgm:spPr/>
    </dgm:pt>
    <dgm:pt modelId="{48C7EFA7-83D0-4225-A1B8-CFB57DAF775F}" type="pres">
      <dgm:prSet presAssocID="{35B6A905-1F08-47E8-9EF7-FEA9BAA0EFDE}" presName="wedge1" presStyleLbl="node1" presStyleIdx="0" presStyleCnt="3"/>
      <dgm:spPr/>
      <dgm:t>
        <a:bodyPr/>
        <a:lstStyle/>
        <a:p>
          <a:endParaRPr lang="zh-TW" altLang="en-US"/>
        </a:p>
      </dgm:t>
    </dgm:pt>
    <dgm:pt modelId="{504D3DEA-8F1E-4F9F-920E-6E3A68B7BD7C}" type="pres">
      <dgm:prSet presAssocID="{35B6A905-1F08-47E8-9EF7-FEA9BAA0EFDE}" presName="dummy1a" presStyleCnt="0"/>
      <dgm:spPr/>
    </dgm:pt>
    <dgm:pt modelId="{A7FD60DA-2F5E-45F5-BB9C-3AEE0623294A}" type="pres">
      <dgm:prSet presAssocID="{35B6A905-1F08-47E8-9EF7-FEA9BAA0EFDE}" presName="dummy1b" presStyleCnt="0"/>
      <dgm:spPr/>
    </dgm:pt>
    <dgm:pt modelId="{A878C9B0-AA0E-4284-A992-7FBB025FB4EC}" type="pres">
      <dgm:prSet presAssocID="{35B6A905-1F08-47E8-9EF7-FEA9BAA0EFDE}" presName="wedge1Tx" presStyleLbl="node1" presStyleIdx="0" presStyleCnt="3">
        <dgm:presLayoutVars>
          <dgm:chMax val="0"/>
          <dgm:chPref val="0"/>
          <dgm:bulletEnabled val="1"/>
        </dgm:presLayoutVars>
      </dgm:prSet>
      <dgm:spPr/>
      <dgm:t>
        <a:bodyPr/>
        <a:lstStyle/>
        <a:p>
          <a:endParaRPr lang="zh-TW" altLang="en-US"/>
        </a:p>
      </dgm:t>
    </dgm:pt>
    <dgm:pt modelId="{8193E4A2-1392-4A64-9093-AEB18009BD42}" type="pres">
      <dgm:prSet presAssocID="{35B6A905-1F08-47E8-9EF7-FEA9BAA0EFDE}" presName="wedge2" presStyleLbl="node1" presStyleIdx="1" presStyleCnt="3"/>
      <dgm:spPr/>
      <dgm:t>
        <a:bodyPr/>
        <a:lstStyle/>
        <a:p>
          <a:endParaRPr lang="zh-TW" altLang="en-US"/>
        </a:p>
      </dgm:t>
    </dgm:pt>
    <dgm:pt modelId="{B3340B84-1459-44A2-A1DA-F4C7540F4136}" type="pres">
      <dgm:prSet presAssocID="{35B6A905-1F08-47E8-9EF7-FEA9BAA0EFDE}" presName="dummy2a" presStyleCnt="0"/>
      <dgm:spPr/>
    </dgm:pt>
    <dgm:pt modelId="{A5186855-5FF6-48A7-84D8-C529EFAFA3A5}" type="pres">
      <dgm:prSet presAssocID="{35B6A905-1F08-47E8-9EF7-FEA9BAA0EFDE}" presName="dummy2b" presStyleCnt="0"/>
      <dgm:spPr/>
    </dgm:pt>
    <dgm:pt modelId="{0DDA4A18-A0AA-4398-8726-7F34BD992DFA}" type="pres">
      <dgm:prSet presAssocID="{35B6A905-1F08-47E8-9EF7-FEA9BAA0EFDE}" presName="wedge2Tx" presStyleLbl="node1" presStyleIdx="1" presStyleCnt="3">
        <dgm:presLayoutVars>
          <dgm:chMax val="0"/>
          <dgm:chPref val="0"/>
          <dgm:bulletEnabled val="1"/>
        </dgm:presLayoutVars>
      </dgm:prSet>
      <dgm:spPr/>
      <dgm:t>
        <a:bodyPr/>
        <a:lstStyle/>
        <a:p>
          <a:endParaRPr lang="zh-TW" altLang="en-US"/>
        </a:p>
      </dgm:t>
    </dgm:pt>
    <dgm:pt modelId="{A23F44B0-C40C-4F25-BAC1-3F380B8FB01A}" type="pres">
      <dgm:prSet presAssocID="{35B6A905-1F08-47E8-9EF7-FEA9BAA0EFDE}" presName="wedge3" presStyleLbl="node1" presStyleIdx="2" presStyleCnt="3"/>
      <dgm:spPr/>
      <dgm:t>
        <a:bodyPr/>
        <a:lstStyle/>
        <a:p>
          <a:endParaRPr lang="zh-TW" altLang="en-US"/>
        </a:p>
      </dgm:t>
    </dgm:pt>
    <dgm:pt modelId="{46BA3A21-43CB-4173-8B70-BFFBF34779BE}" type="pres">
      <dgm:prSet presAssocID="{35B6A905-1F08-47E8-9EF7-FEA9BAA0EFDE}" presName="dummy3a" presStyleCnt="0"/>
      <dgm:spPr/>
    </dgm:pt>
    <dgm:pt modelId="{EC2D2C35-2D8D-4E31-937A-89348A072E91}" type="pres">
      <dgm:prSet presAssocID="{35B6A905-1F08-47E8-9EF7-FEA9BAA0EFDE}" presName="dummy3b" presStyleCnt="0"/>
      <dgm:spPr/>
    </dgm:pt>
    <dgm:pt modelId="{08D3C67A-E7EE-4BF8-A7FD-39444D0BA7C9}" type="pres">
      <dgm:prSet presAssocID="{35B6A905-1F08-47E8-9EF7-FEA9BAA0EFDE}" presName="wedge3Tx" presStyleLbl="node1" presStyleIdx="2" presStyleCnt="3">
        <dgm:presLayoutVars>
          <dgm:chMax val="0"/>
          <dgm:chPref val="0"/>
          <dgm:bulletEnabled val="1"/>
        </dgm:presLayoutVars>
      </dgm:prSet>
      <dgm:spPr/>
      <dgm:t>
        <a:bodyPr/>
        <a:lstStyle/>
        <a:p>
          <a:endParaRPr lang="zh-TW" altLang="en-US"/>
        </a:p>
      </dgm:t>
    </dgm:pt>
    <dgm:pt modelId="{1A66765D-279F-4601-B893-FCB4216DBBB9}" type="pres">
      <dgm:prSet presAssocID="{C4AF98E6-AAEB-43F7-9FDE-E4BC35E84705}" presName="arrowWedge1" presStyleLbl="fgSibTrans2D1" presStyleIdx="0" presStyleCnt="3"/>
      <dgm:spPr/>
    </dgm:pt>
    <dgm:pt modelId="{20115D21-4D4A-48ED-91B7-2EF0E6D16AB6}" type="pres">
      <dgm:prSet presAssocID="{A6682EFF-68D2-45C5-AFC6-81DB1776BB1C}" presName="arrowWedge2" presStyleLbl="fgSibTrans2D1" presStyleIdx="1" presStyleCnt="3"/>
      <dgm:spPr>
        <a:solidFill>
          <a:srgbClr val="FF7C80"/>
        </a:solidFill>
      </dgm:spPr>
    </dgm:pt>
    <dgm:pt modelId="{B314DC34-F624-42D9-8CBC-8886FEFC2A02}" type="pres">
      <dgm:prSet presAssocID="{8BF4E9F2-B57C-4ABB-9267-66FB3FEA730E}" presName="arrowWedge3" presStyleLbl="fgSibTrans2D1" presStyleIdx="2" presStyleCnt="3"/>
      <dgm:spPr/>
    </dgm:pt>
  </dgm:ptLst>
  <dgm:cxnLst>
    <dgm:cxn modelId="{E7CA7825-0A56-44FD-81CB-4CEA1CBFF1A8}" type="presOf" srcId="{35B6A905-1F08-47E8-9EF7-FEA9BAA0EFDE}" destId="{7ABD882D-09FD-401B-B80A-FDD7BAAC27D2}" srcOrd="0" destOrd="0" presId="urn:microsoft.com/office/officeart/2005/8/layout/cycle8"/>
    <dgm:cxn modelId="{E098CB05-D4B3-4F9D-94AD-BC3DF071296B}" type="presOf" srcId="{B904517E-F313-48DE-985A-2A00A3EC0C52}" destId="{A878C9B0-AA0E-4284-A992-7FBB025FB4EC}" srcOrd="1" destOrd="0" presId="urn:microsoft.com/office/officeart/2005/8/layout/cycle8"/>
    <dgm:cxn modelId="{8F28E448-8F2E-4DF7-9393-4590A95984CA}" srcId="{35B6A905-1F08-47E8-9EF7-FEA9BAA0EFDE}" destId="{FC168D4C-F21A-43AC-92DF-AA7520A18CAE}" srcOrd="1" destOrd="0" parTransId="{7B63DA6E-0EBA-4870-A332-D530AEC1AF85}" sibTransId="{A6682EFF-68D2-45C5-AFC6-81DB1776BB1C}"/>
    <dgm:cxn modelId="{6AA4FABB-228D-47F9-B230-B04F4CA4FD4D}" type="presOf" srcId="{B904517E-F313-48DE-985A-2A00A3EC0C52}" destId="{48C7EFA7-83D0-4225-A1B8-CFB57DAF775F}" srcOrd="0" destOrd="0" presId="urn:microsoft.com/office/officeart/2005/8/layout/cycle8"/>
    <dgm:cxn modelId="{B714B152-0CDB-499A-83B4-E414A57464CD}" srcId="{35B6A905-1F08-47E8-9EF7-FEA9BAA0EFDE}" destId="{B633021F-26F4-4A4B-843D-7BC9ADE9F400}" srcOrd="2" destOrd="0" parTransId="{9B32A2D1-5D73-49B9-BBFA-32F8DDCFDE76}" sibTransId="{8BF4E9F2-B57C-4ABB-9267-66FB3FEA730E}"/>
    <dgm:cxn modelId="{6A1427E3-15BD-485D-968D-8E47ABEEBF64}" type="presOf" srcId="{B633021F-26F4-4A4B-843D-7BC9ADE9F400}" destId="{A23F44B0-C40C-4F25-BAC1-3F380B8FB01A}" srcOrd="0" destOrd="0" presId="urn:microsoft.com/office/officeart/2005/8/layout/cycle8"/>
    <dgm:cxn modelId="{CCAAE743-AE20-42C1-97EC-C3BEA49A6569}" type="presOf" srcId="{B633021F-26F4-4A4B-843D-7BC9ADE9F400}" destId="{08D3C67A-E7EE-4BF8-A7FD-39444D0BA7C9}" srcOrd="1" destOrd="0" presId="urn:microsoft.com/office/officeart/2005/8/layout/cycle8"/>
    <dgm:cxn modelId="{8391CA30-FE13-48E4-BF3B-8DB419C3F20A}" srcId="{35B6A905-1F08-47E8-9EF7-FEA9BAA0EFDE}" destId="{B904517E-F313-48DE-985A-2A00A3EC0C52}" srcOrd="0" destOrd="0" parTransId="{FF449CEF-FA14-4834-A57B-7C3696DA04DD}" sibTransId="{C4AF98E6-AAEB-43F7-9FDE-E4BC35E84705}"/>
    <dgm:cxn modelId="{E89C7CE2-78DB-44AE-B681-226DBE3046A9}" type="presOf" srcId="{FC168D4C-F21A-43AC-92DF-AA7520A18CAE}" destId="{8193E4A2-1392-4A64-9093-AEB18009BD42}" srcOrd="0" destOrd="0" presId="urn:microsoft.com/office/officeart/2005/8/layout/cycle8"/>
    <dgm:cxn modelId="{A4CFF76F-564E-4D87-A71B-735A07115936}" type="presOf" srcId="{FC168D4C-F21A-43AC-92DF-AA7520A18CAE}" destId="{0DDA4A18-A0AA-4398-8726-7F34BD992DFA}" srcOrd="1" destOrd="0" presId="urn:microsoft.com/office/officeart/2005/8/layout/cycle8"/>
    <dgm:cxn modelId="{F4EF8716-ED92-4575-BD03-A3A3E5F72496}" type="presParOf" srcId="{7ABD882D-09FD-401B-B80A-FDD7BAAC27D2}" destId="{48C7EFA7-83D0-4225-A1B8-CFB57DAF775F}" srcOrd="0" destOrd="0" presId="urn:microsoft.com/office/officeart/2005/8/layout/cycle8"/>
    <dgm:cxn modelId="{EAE0B34B-223D-40F6-A284-E0B070237661}" type="presParOf" srcId="{7ABD882D-09FD-401B-B80A-FDD7BAAC27D2}" destId="{504D3DEA-8F1E-4F9F-920E-6E3A68B7BD7C}" srcOrd="1" destOrd="0" presId="urn:microsoft.com/office/officeart/2005/8/layout/cycle8"/>
    <dgm:cxn modelId="{C534D3E4-16FB-496C-B7D7-876C88968466}" type="presParOf" srcId="{7ABD882D-09FD-401B-B80A-FDD7BAAC27D2}" destId="{A7FD60DA-2F5E-45F5-BB9C-3AEE0623294A}" srcOrd="2" destOrd="0" presId="urn:microsoft.com/office/officeart/2005/8/layout/cycle8"/>
    <dgm:cxn modelId="{C5E39950-98CE-4681-91D8-F4ABD40A7403}" type="presParOf" srcId="{7ABD882D-09FD-401B-B80A-FDD7BAAC27D2}" destId="{A878C9B0-AA0E-4284-A992-7FBB025FB4EC}" srcOrd="3" destOrd="0" presId="urn:microsoft.com/office/officeart/2005/8/layout/cycle8"/>
    <dgm:cxn modelId="{B324D45F-0E5F-4AFE-AF14-2F2EB5D258FB}" type="presParOf" srcId="{7ABD882D-09FD-401B-B80A-FDD7BAAC27D2}" destId="{8193E4A2-1392-4A64-9093-AEB18009BD42}" srcOrd="4" destOrd="0" presId="urn:microsoft.com/office/officeart/2005/8/layout/cycle8"/>
    <dgm:cxn modelId="{BA5F4EC0-3CBC-4C5F-AEA2-9F3878F02A5F}" type="presParOf" srcId="{7ABD882D-09FD-401B-B80A-FDD7BAAC27D2}" destId="{B3340B84-1459-44A2-A1DA-F4C7540F4136}" srcOrd="5" destOrd="0" presId="urn:microsoft.com/office/officeart/2005/8/layout/cycle8"/>
    <dgm:cxn modelId="{A3F51FB4-03A0-4901-ADA2-D47459D5A5A9}" type="presParOf" srcId="{7ABD882D-09FD-401B-B80A-FDD7BAAC27D2}" destId="{A5186855-5FF6-48A7-84D8-C529EFAFA3A5}" srcOrd="6" destOrd="0" presId="urn:microsoft.com/office/officeart/2005/8/layout/cycle8"/>
    <dgm:cxn modelId="{7D765875-C3F2-41ED-A31A-F3EAF074D4F7}" type="presParOf" srcId="{7ABD882D-09FD-401B-B80A-FDD7BAAC27D2}" destId="{0DDA4A18-A0AA-4398-8726-7F34BD992DFA}" srcOrd="7" destOrd="0" presId="urn:microsoft.com/office/officeart/2005/8/layout/cycle8"/>
    <dgm:cxn modelId="{C9B80715-C85D-45D9-8B7E-BCC35B331E89}" type="presParOf" srcId="{7ABD882D-09FD-401B-B80A-FDD7BAAC27D2}" destId="{A23F44B0-C40C-4F25-BAC1-3F380B8FB01A}" srcOrd="8" destOrd="0" presId="urn:microsoft.com/office/officeart/2005/8/layout/cycle8"/>
    <dgm:cxn modelId="{29289E4D-C2E2-4298-8EB8-52B334CE17D1}" type="presParOf" srcId="{7ABD882D-09FD-401B-B80A-FDD7BAAC27D2}" destId="{46BA3A21-43CB-4173-8B70-BFFBF34779BE}" srcOrd="9" destOrd="0" presId="urn:microsoft.com/office/officeart/2005/8/layout/cycle8"/>
    <dgm:cxn modelId="{6AD18D0E-0C41-4296-8601-0ED8E2A9D1F0}" type="presParOf" srcId="{7ABD882D-09FD-401B-B80A-FDD7BAAC27D2}" destId="{EC2D2C35-2D8D-4E31-937A-89348A072E91}" srcOrd="10" destOrd="0" presId="urn:microsoft.com/office/officeart/2005/8/layout/cycle8"/>
    <dgm:cxn modelId="{E8D40315-0C9C-4239-9611-C7BEA45CD42B}" type="presParOf" srcId="{7ABD882D-09FD-401B-B80A-FDD7BAAC27D2}" destId="{08D3C67A-E7EE-4BF8-A7FD-39444D0BA7C9}" srcOrd="11" destOrd="0" presId="urn:microsoft.com/office/officeart/2005/8/layout/cycle8"/>
    <dgm:cxn modelId="{A5CC5505-DA3C-49A1-B7EA-CCD57EB5289D}" type="presParOf" srcId="{7ABD882D-09FD-401B-B80A-FDD7BAAC27D2}" destId="{1A66765D-279F-4601-B893-FCB4216DBBB9}" srcOrd="12" destOrd="0" presId="urn:microsoft.com/office/officeart/2005/8/layout/cycle8"/>
    <dgm:cxn modelId="{40B16081-DAD7-489E-A871-B3EAF94E6CAA}" type="presParOf" srcId="{7ABD882D-09FD-401B-B80A-FDD7BAAC27D2}" destId="{20115D21-4D4A-48ED-91B7-2EF0E6D16AB6}" srcOrd="13" destOrd="0" presId="urn:microsoft.com/office/officeart/2005/8/layout/cycle8"/>
    <dgm:cxn modelId="{9F28B634-90D8-418D-9E06-B0B8BC9BF665}" type="presParOf" srcId="{7ABD882D-09FD-401B-B80A-FDD7BAAC27D2}" destId="{B314DC34-F624-42D9-8CBC-8886FEFC2A0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66379-1785-4E58-9F79-503F3D2DF0C2}"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zh-TW" altLang="en-US"/>
        </a:p>
      </dgm:t>
    </dgm:pt>
    <dgm:pt modelId="{A653E40B-D2FB-4888-AFEC-85C71A5B03A0}">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5400" dirty="0"/>
            <a:t>增能共識聚焦</a:t>
          </a:r>
          <a:endParaRPr lang="en-US" altLang="zh-TW" sz="5400" dirty="0"/>
        </a:p>
        <a:p>
          <a:pPr defTabSz="1022350">
            <a:lnSpc>
              <a:spcPct val="90000"/>
            </a:lnSpc>
            <a:spcBef>
              <a:spcPct val="0"/>
            </a:spcBef>
            <a:spcAft>
              <a:spcPct val="35000"/>
            </a:spcAft>
          </a:pPr>
          <a:endParaRPr lang="zh-TW" altLang="en-US" sz="2000" dirty="0"/>
        </a:p>
      </dgm:t>
    </dgm:pt>
    <dgm:pt modelId="{899FC1B4-562C-40FD-AF74-03B2B7B2822F}" type="parTrans" cxnId="{F1AF7A57-A2BD-4061-AA56-24FCA045307F}">
      <dgm:prSet/>
      <dgm:spPr/>
      <dgm:t>
        <a:bodyPr/>
        <a:lstStyle/>
        <a:p>
          <a:endParaRPr lang="zh-TW" altLang="en-US"/>
        </a:p>
      </dgm:t>
    </dgm:pt>
    <dgm:pt modelId="{9E9F5706-E11B-45E8-BE8E-D45751182D06}" type="sibTrans" cxnId="{F1AF7A57-A2BD-4061-AA56-24FCA045307F}">
      <dgm:prSet/>
      <dgm:spPr/>
      <dgm:t>
        <a:bodyPr/>
        <a:lstStyle/>
        <a:p>
          <a:endParaRPr lang="zh-TW" altLang="en-US"/>
        </a:p>
      </dgm:t>
    </dgm:pt>
    <dgm:pt modelId="{93BFCC74-8650-4C67-B859-04DA3996E017}">
      <dgm:prSet phldrT="[文字]" custT="1"/>
      <dgm:spPr/>
      <dgm:t>
        <a:bodyPr/>
        <a:lstStyle/>
        <a:p>
          <a:endParaRPr lang="en-US" altLang="zh-TW" sz="2000" dirty="0"/>
        </a:p>
        <a:p>
          <a:r>
            <a:rPr lang="zh-TW" altLang="en-US" sz="5400" dirty="0"/>
            <a:t>提供規劃意見</a:t>
          </a:r>
        </a:p>
        <a:p>
          <a:endParaRPr lang="zh-TW" altLang="en-US" sz="2000" dirty="0"/>
        </a:p>
      </dgm:t>
    </dgm:pt>
    <dgm:pt modelId="{D8445A58-736E-4498-B6CB-E2AB770FE6BB}" type="parTrans" cxnId="{79A6F693-62C5-4530-9BB3-71D70BF44D12}">
      <dgm:prSet/>
      <dgm:spPr/>
      <dgm:t>
        <a:bodyPr/>
        <a:lstStyle/>
        <a:p>
          <a:endParaRPr lang="zh-TW" altLang="en-US"/>
        </a:p>
      </dgm:t>
    </dgm:pt>
    <dgm:pt modelId="{52101615-2F84-4CD4-9A4C-2B0E0EB2BD6A}" type="sibTrans" cxnId="{79A6F693-62C5-4530-9BB3-71D70BF44D12}">
      <dgm:prSet/>
      <dgm:spPr/>
      <dgm:t>
        <a:bodyPr/>
        <a:lstStyle/>
        <a:p>
          <a:endParaRPr lang="zh-TW" altLang="en-US"/>
        </a:p>
      </dgm:t>
    </dgm:pt>
    <dgm:pt modelId="{453E053A-EB51-4EC5-AD51-A2ED6D589AAD}">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altLang="zh-TW" sz="2300" dirty="0"/>
        </a:p>
        <a:p>
          <a:pPr marL="0" marR="0" indent="0" defTabSz="914400" eaLnBrk="1" fontAlgn="auto" latinLnBrk="0" hangingPunct="1">
            <a:lnSpc>
              <a:spcPct val="100000"/>
            </a:lnSpc>
            <a:spcBef>
              <a:spcPts val="0"/>
            </a:spcBef>
            <a:spcAft>
              <a:spcPts val="0"/>
            </a:spcAft>
            <a:buClrTx/>
            <a:buSzTx/>
            <a:buFontTx/>
            <a:buNone/>
            <a:tabLst/>
            <a:defRPr/>
          </a:pPr>
          <a:r>
            <a:rPr lang="zh-TW" altLang="en-US" sz="5400" dirty="0"/>
            <a:t>解決執行困境</a:t>
          </a:r>
          <a:endParaRPr lang="en-US" altLang="zh-TW" sz="5400" dirty="0"/>
        </a:p>
        <a:p>
          <a:pPr defTabSz="1022350">
            <a:lnSpc>
              <a:spcPct val="90000"/>
            </a:lnSpc>
            <a:spcBef>
              <a:spcPct val="0"/>
            </a:spcBef>
            <a:spcAft>
              <a:spcPct val="35000"/>
            </a:spcAft>
          </a:pPr>
          <a:endParaRPr lang="zh-TW" altLang="en-US" sz="2300" dirty="0"/>
        </a:p>
      </dgm:t>
    </dgm:pt>
    <dgm:pt modelId="{7152583D-5CE0-419A-A6CF-EC808D2D6C30}" type="parTrans" cxnId="{B4456AA4-DE0A-4C5E-A119-BD0AA8BE7AB7}">
      <dgm:prSet/>
      <dgm:spPr/>
      <dgm:t>
        <a:bodyPr/>
        <a:lstStyle/>
        <a:p>
          <a:endParaRPr lang="zh-TW" altLang="en-US"/>
        </a:p>
      </dgm:t>
    </dgm:pt>
    <dgm:pt modelId="{FAE2B696-89D1-4150-A9F6-C94D542A18E7}" type="sibTrans" cxnId="{B4456AA4-DE0A-4C5E-A119-BD0AA8BE7AB7}">
      <dgm:prSet/>
      <dgm:spPr/>
      <dgm:t>
        <a:bodyPr/>
        <a:lstStyle/>
        <a:p>
          <a:endParaRPr lang="zh-TW" altLang="en-US"/>
        </a:p>
      </dgm:t>
    </dgm:pt>
    <dgm:pt modelId="{9BFE66FB-98F9-4AEA-A9FE-D2FA64BE593C}" type="pres">
      <dgm:prSet presAssocID="{14A66379-1785-4E58-9F79-503F3D2DF0C2}" presName="linear" presStyleCnt="0">
        <dgm:presLayoutVars>
          <dgm:dir/>
          <dgm:resizeHandles val="exact"/>
        </dgm:presLayoutVars>
      </dgm:prSet>
      <dgm:spPr/>
      <dgm:t>
        <a:bodyPr/>
        <a:lstStyle/>
        <a:p>
          <a:endParaRPr lang="zh-TW" altLang="en-US"/>
        </a:p>
      </dgm:t>
    </dgm:pt>
    <dgm:pt modelId="{E1A519E8-E427-4732-88CE-53264AF19968}" type="pres">
      <dgm:prSet presAssocID="{A653E40B-D2FB-4888-AFEC-85C71A5B03A0}" presName="comp" presStyleCnt="0"/>
      <dgm:spPr/>
    </dgm:pt>
    <dgm:pt modelId="{760C33E5-077D-4E4D-B3A6-EE0CAAEBC29C}" type="pres">
      <dgm:prSet presAssocID="{A653E40B-D2FB-4888-AFEC-85C71A5B03A0}" presName="box" presStyleLbl="node1" presStyleIdx="0" presStyleCnt="3"/>
      <dgm:spPr/>
      <dgm:t>
        <a:bodyPr/>
        <a:lstStyle/>
        <a:p>
          <a:endParaRPr lang="zh-TW" altLang="en-US"/>
        </a:p>
      </dgm:t>
    </dgm:pt>
    <dgm:pt modelId="{16359C5C-7022-4E99-A2FF-3FAD0BA373F5}" type="pres">
      <dgm:prSet presAssocID="{A653E40B-D2FB-4888-AFEC-85C71A5B03A0}" presName="img" presStyleLbl="fgImgPlace1" presStyleIdx="0" presStyleCnt="3"/>
      <dgm:spPr/>
    </dgm:pt>
    <dgm:pt modelId="{E3800865-DF3D-4CE4-B4CD-4FD6BFF271CD}" type="pres">
      <dgm:prSet presAssocID="{A653E40B-D2FB-4888-AFEC-85C71A5B03A0}" presName="text" presStyleLbl="node1" presStyleIdx="0" presStyleCnt="3">
        <dgm:presLayoutVars>
          <dgm:bulletEnabled val="1"/>
        </dgm:presLayoutVars>
      </dgm:prSet>
      <dgm:spPr/>
      <dgm:t>
        <a:bodyPr/>
        <a:lstStyle/>
        <a:p>
          <a:endParaRPr lang="zh-TW" altLang="en-US"/>
        </a:p>
      </dgm:t>
    </dgm:pt>
    <dgm:pt modelId="{270586CF-DA18-4D02-9C61-C8570E5F5DB2}" type="pres">
      <dgm:prSet presAssocID="{9E9F5706-E11B-45E8-BE8E-D45751182D06}" presName="spacer" presStyleCnt="0"/>
      <dgm:spPr/>
    </dgm:pt>
    <dgm:pt modelId="{3E6C9B30-63C4-43C2-AD26-06FA30C8FD62}" type="pres">
      <dgm:prSet presAssocID="{93BFCC74-8650-4C67-B859-04DA3996E017}" presName="comp" presStyleCnt="0"/>
      <dgm:spPr/>
    </dgm:pt>
    <dgm:pt modelId="{C39B347D-00E7-404E-B27C-746CA771CECA}" type="pres">
      <dgm:prSet presAssocID="{93BFCC74-8650-4C67-B859-04DA3996E017}" presName="box" presStyleLbl="node1" presStyleIdx="1" presStyleCnt="3" custLinFactNeighborY="-1029"/>
      <dgm:spPr/>
      <dgm:t>
        <a:bodyPr/>
        <a:lstStyle/>
        <a:p>
          <a:endParaRPr lang="zh-TW" altLang="en-US"/>
        </a:p>
      </dgm:t>
    </dgm:pt>
    <dgm:pt modelId="{ECF0F397-823F-46A9-8772-11ADEA897FB7}" type="pres">
      <dgm:prSet presAssocID="{93BFCC74-8650-4C67-B859-04DA3996E017}" presName="img" presStyleLbl="fgImgPlace1" presStyleIdx="1" presStyleCnt="3"/>
      <dgm:spPr/>
    </dgm:pt>
    <dgm:pt modelId="{A9146A26-0EE0-4E46-8ECD-689C2253A14A}" type="pres">
      <dgm:prSet presAssocID="{93BFCC74-8650-4C67-B859-04DA3996E017}" presName="text" presStyleLbl="node1" presStyleIdx="1" presStyleCnt="3">
        <dgm:presLayoutVars>
          <dgm:bulletEnabled val="1"/>
        </dgm:presLayoutVars>
      </dgm:prSet>
      <dgm:spPr/>
      <dgm:t>
        <a:bodyPr/>
        <a:lstStyle/>
        <a:p>
          <a:endParaRPr lang="zh-TW" altLang="en-US"/>
        </a:p>
      </dgm:t>
    </dgm:pt>
    <dgm:pt modelId="{8AC439B8-4A39-4305-8FC1-27FB9D80EA99}" type="pres">
      <dgm:prSet presAssocID="{52101615-2F84-4CD4-9A4C-2B0E0EB2BD6A}" presName="spacer" presStyleCnt="0"/>
      <dgm:spPr/>
    </dgm:pt>
    <dgm:pt modelId="{7A7D4BAA-0B3F-45DD-9135-6A67F6A05ED5}" type="pres">
      <dgm:prSet presAssocID="{453E053A-EB51-4EC5-AD51-A2ED6D589AAD}" presName="comp" presStyleCnt="0"/>
      <dgm:spPr/>
    </dgm:pt>
    <dgm:pt modelId="{F598400B-62ED-475D-89CD-67D9B25CF36E}" type="pres">
      <dgm:prSet presAssocID="{453E053A-EB51-4EC5-AD51-A2ED6D589AAD}" presName="box" presStyleLbl="node1" presStyleIdx="2" presStyleCnt="3"/>
      <dgm:spPr/>
      <dgm:t>
        <a:bodyPr/>
        <a:lstStyle/>
        <a:p>
          <a:endParaRPr lang="zh-TW" altLang="en-US"/>
        </a:p>
      </dgm:t>
    </dgm:pt>
    <dgm:pt modelId="{58D3F180-A725-4AA1-885E-B16BA894A2F1}" type="pres">
      <dgm:prSet presAssocID="{453E053A-EB51-4EC5-AD51-A2ED6D589AAD}" presName="img" presStyleLbl="fgImgPlace1" presStyleIdx="2" presStyleCnt="3"/>
      <dgm:spPr/>
    </dgm:pt>
    <dgm:pt modelId="{46D90183-4502-49BE-BF10-9F7F5D72429C}" type="pres">
      <dgm:prSet presAssocID="{453E053A-EB51-4EC5-AD51-A2ED6D589AAD}" presName="text" presStyleLbl="node1" presStyleIdx="2" presStyleCnt="3">
        <dgm:presLayoutVars>
          <dgm:bulletEnabled val="1"/>
        </dgm:presLayoutVars>
      </dgm:prSet>
      <dgm:spPr/>
      <dgm:t>
        <a:bodyPr/>
        <a:lstStyle/>
        <a:p>
          <a:endParaRPr lang="zh-TW" altLang="en-US"/>
        </a:p>
      </dgm:t>
    </dgm:pt>
  </dgm:ptLst>
  <dgm:cxnLst>
    <dgm:cxn modelId="{F564B1A8-9B48-4232-900C-9C914C59CF66}" type="presOf" srcId="{453E053A-EB51-4EC5-AD51-A2ED6D589AAD}" destId="{46D90183-4502-49BE-BF10-9F7F5D72429C}" srcOrd="1" destOrd="0" presId="urn:microsoft.com/office/officeart/2005/8/layout/vList4#1"/>
    <dgm:cxn modelId="{7BC38A4E-D9C5-4F91-BAA6-A8F390FA9B9D}" type="presOf" srcId="{453E053A-EB51-4EC5-AD51-A2ED6D589AAD}" destId="{F598400B-62ED-475D-89CD-67D9B25CF36E}" srcOrd="0" destOrd="0" presId="urn:microsoft.com/office/officeart/2005/8/layout/vList4#1"/>
    <dgm:cxn modelId="{197E36C5-B8CB-4BE8-A33F-B1DCBE1EB0F9}" type="presOf" srcId="{14A66379-1785-4E58-9F79-503F3D2DF0C2}" destId="{9BFE66FB-98F9-4AEA-A9FE-D2FA64BE593C}" srcOrd="0" destOrd="0" presId="urn:microsoft.com/office/officeart/2005/8/layout/vList4#1"/>
    <dgm:cxn modelId="{76CD9441-2141-4AE1-8B36-8CEAB6FB37B9}" type="presOf" srcId="{A653E40B-D2FB-4888-AFEC-85C71A5B03A0}" destId="{760C33E5-077D-4E4D-B3A6-EE0CAAEBC29C}" srcOrd="0" destOrd="0" presId="urn:microsoft.com/office/officeart/2005/8/layout/vList4#1"/>
    <dgm:cxn modelId="{79A6F693-62C5-4530-9BB3-71D70BF44D12}" srcId="{14A66379-1785-4E58-9F79-503F3D2DF0C2}" destId="{93BFCC74-8650-4C67-B859-04DA3996E017}" srcOrd="1" destOrd="0" parTransId="{D8445A58-736E-4498-B6CB-E2AB770FE6BB}" sibTransId="{52101615-2F84-4CD4-9A4C-2B0E0EB2BD6A}"/>
    <dgm:cxn modelId="{79855BD0-2DB5-45A5-BCC0-5457DD22A9A9}" type="presOf" srcId="{93BFCC74-8650-4C67-B859-04DA3996E017}" destId="{C39B347D-00E7-404E-B27C-746CA771CECA}" srcOrd="0" destOrd="0" presId="urn:microsoft.com/office/officeart/2005/8/layout/vList4#1"/>
    <dgm:cxn modelId="{F1AF7A57-A2BD-4061-AA56-24FCA045307F}" srcId="{14A66379-1785-4E58-9F79-503F3D2DF0C2}" destId="{A653E40B-D2FB-4888-AFEC-85C71A5B03A0}" srcOrd="0" destOrd="0" parTransId="{899FC1B4-562C-40FD-AF74-03B2B7B2822F}" sibTransId="{9E9F5706-E11B-45E8-BE8E-D45751182D06}"/>
    <dgm:cxn modelId="{D7773D13-3EDD-4E17-8590-F57DE7027EAE}" type="presOf" srcId="{A653E40B-D2FB-4888-AFEC-85C71A5B03A0}" destId="{E3800865-DF3D-4CE4-B4CD-4FD6BFF271CD}" srcOrd="1" destOrd="0" presId="urn:microsoft.com/office/officeart/2005/8/layout/vList4#1"/>
    <dgm:cxn modelId="{B4456AA4-DE0A-4C5E-A119-BD0AA8BE7AB7}" srcId="{14A66379-1785-4E58-9F79-503F3D2DF0C2}" destId="{453E053A-EB51-4EC5-AD51-A2ED6D589AAD}" srcOrd="2" destOrd="0" parTransId="{7152583D-5CE0-419A-A6CF-EC808D2D6C30}" sibTransId="{FAE2B696-89D1-4150-A9F6-C94D542A18E7}"/>
    <dgm:cxn modelId="{4D127A0C-E39D-45C0-B4FC-4CBAE2A4E1B0}" type="presOf" srcId="{93BFCC74-8650-4C67-B859-04DA3996E017}" destId="{A9146A26-0EE0-4E46-8ECD-689C2253A14A}" srcOrd="1" destOrd="0" presId="urn:microsoft.com/office/officeart/2005/8/layout/vList4#1"/>
    <dgm:cxn modelId="{9023489E-3C94-435A-A545-804C153057D6}" type="presParOf" srcId="{9BFE66FB-98F9-4AEA-A9FE-D2FA64BE593C}" destId="{E1A519E8-E427-4732-88CE-53264AF19968}" srcOrd="0" destOrd="0" presId="urn:microsoft.com/office/officeart/2005/8/layout/vList4#1"/>
    <dgm:cxn modelId="{F60AD46D-4F6B-4E6C-88FD-FCAD35F38C08}" type="presParOf" srcId="{E1A519E8-E427-4732-88CE-53264AF19968}" destId="{760C33E5-077D-4E4D-B3A6-EE0CAAEBC29C}" srcOrd="0" destOrd="0" presId="urn:microsoft.com/office/officeart/2005/8/layout/vList4#1"/>
    <dgm:cxn modelId="{4D64D78A-6318-4FAB-866B-4016C26DBFFB}" type="presParOf" srcId="{E1A519E8-E427-4732-88CE-53264AF19968}" destId="{16359C5C-7022-4E99-A2FF-3FAD0BA373F5}" srcOrd="1" destOrd="0" presId="urn:microsoft.com/office/officeart/2005/8/layout/vList4#1"/>
    <dgm:cxn modelId="{E4F56FD7-CBF8-491E-BC99-313D828A925C}" type="presParOf" srcId="{E1A519E8-E427-4732-88CE-53264AF19968}" destId="{E3800865-DF3D-4CE4-B4CD-4FD6BFF271CD}" srcOrd="2" destOrd="0" presId="urn:microsoft.com/office/officeart/2005/8/layout/vList4#1"/>
    <dgm:cxn modelId="{DF028705-22FA-4F92-8E71-2E545A46FB9B}" type="presParOf" srcId="{9BFE66FB-98F9-4AEA-A9FE-D2FA64BE593C}" destId="{270586CF-DA18-4D02-9C61-C8570E5F5DB2}" srcOrd="1" destOrd="0" presId="urn:microsoft.com/office/officeart/2005/8/layout/vList4#1"/>
    <dgm:cxn modelId="{145E5D88-FC9C-4526-9D39-7759533CB471}" type="presParOf" srcId="{9BFE66FB-98F9-4AEA-A9FE-D2FA64BE593C}" destId="{3E6C9B30-63C4-43C2-AD26-06FA30C8FD62}" srcOrd="2" destOrd="0" presId="urn:microsoft.com/office/officeart/2005/8/layout/vList4#1"/>
    <dgm:cxn modelId="{20DA4FAD-C44C-40EA-A7D1-D874D8BECB1C}" type="presParOf" srcId="{3E6C9B30-63C4-43C2-AD26-06FA30C8FD62}" destId="{C39B347D-00E7-404E-B27C-746CA771CECA}" srcOrd="0" destOrd="0" presId="urn:microsoft.com/office/officeart/2005/8/layout/vList4#1"/>
    <dgm:cxn modelId="{D695F308-AA8F-425C-8F68-116972751318}" type="presParOf" srcId="{3E6C9B30-63C4-43C2-AD26-06FA30C8FD62}" destId="{ECF0F397-823F-46A9-8772-11ADEA897FB7}" srcOrd="1" destOrd="0" presId="urn:microsoft.com/office/officeart/2005/8/layout/vList4#1"/>
    <dgm:cxn modelId="{6D3F210C-2022-464D-B82B-0B6712060BD3}" type="presParOf" srcId="{3E6C9B30-63C4-43C2-AD26-06FA30C8FD62}" destId="{A9146A26-0EE0-4E46-8ECD-689C2253A14A}" srcOrd="2" destOrd="0" presId="urn:microsoft.com/office/officeart/2005/8/layout/vList4#1"/>
    <dgm:cxn modelId="{C6BF8D16-5C17-4F70-B172-D40F0A9F38F3}" type="presParOf" srcId="{9BFE66FB-98F9-4AEA-A9FE-D2FA64BE593C}" destId="{8AC439B8-4A39-4305-8FC1-27FB9D80EA99}" srcOrd="3" destOrd="0" presId="urn:microsoft.com/office/officeart/2005/8/layout/vList4#1"/>
    <dgm:cxn modelId="{E8DA3F70-0905-4DC0-B72A-8DA2B7129F9C}" type="presParOf" srcId="{9BFE66FB-98F9-4AEA-A9FE-D2FA64BE593C}" destId="{7A7D4BAA-0B3F-45DD-9135-6A67F6A05ED5}" srcOrd="4" destOrd="0" presId="urn:microsoft.com/office/officeart/2005/8/layout/vList4#1"/>
    <dgm:cxn modelId="{81FE69AE-4619-415D-B127-F26A5C1E7EEC}" type="presParOf" srcId="{7A7D4BAA-0B3F-45DD-9135-6A67F6A05ED5}" destId="{F598400B-62ED-475D-89CD-67D9B25CF36E}" srcOrd="0" destOrd="0" presId="urn:microsoft.com/office/officeart/2005/8/layout/vList4#1"/>
    <dgm:cxn modelId="{118AD9BA-CA98-4C2D-A68B-140D985599ED}" type="presParOf" srcId="{7A7D4BAA-0B3F-45DD-9135-6A67F6A05ED5}" destId="{58D3F180-A725-4AA1-885E-B16BA894A2F1}" srcOrd="1" destOrd="0" presId="urn:microsoft.com/office/officeart/2005/8/layout/vList4#1"/>
    <dgm:cxn modelId="{8D4D5C2D-FFF5-40A4-8DCC-ACFD7F7B3E49}" type="presParOf" srcId="{7A7D4BAA-0B3F-45DD-9135-6A67F6A05ED5}" destId="{46D90183-4502-49BE-BF10-9F7F5D72429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DF556-6006-4980-AD02-4EF550F29F09}"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zh-TW" altLang="en-US"/>
        </a:p>
      </dgm:t>
    </dgm:pt>
    <dgm:pt modelId="{235D9B21-C36E-4E81-B604-58CD14A25F1D}">
      <dgm:prSet phldrT="[文字]"/>
      <dgm:spPr/>
      <dgm:t>
        <a:bodyPr/>
        <a:lstStyle/>
        <a:p>
          <a:r>
            <a:rPr lang="zh-TW" altLang="en-US" dirty="0"/>
            <a:t>分享可行策略</a:t>
          </a:r>
        </a:p>
      </dgm:t>
    </dgm:pt>
    <dgm:pt modelId="{CF58D809-497C-4F4A-A2A6-7BD3A8FA70A5}" type="parTrans" cxnId="{7631B9CF-3A71-494A-86AA-424B6F6CAE7E}">
      <dgm:prSet/>
      <dgm:spPr/>
      <dgm:t>
        <a:bodyPr/>
        <a:lstStyle/>
        <a:p>
          <a:endParaRPr lang="zh-TW" altLang="en-US"/>
        </a:p>
      </dgm:t>
    </dgm:pt>
    <dgm:pt modelId="{09F7C36E-B0B3-44B0-ABF5-A0B7180A5175}" type="sibTrans" cxnId="{7631B9CF-3A71-494A-86AA-424B6F6CAE7E}">
      <dgm:prSet/>
      <dgm:spPr/>
      <dgm:t>
        <a:bodyPr/>
        <a:lstStyle/>
        <a:p>
          <a:endParaRPr lang="zh-TW" altLang="en-US"/>
        </a:p>
      </dgm:t>
    </dgm:pt>
    <dgm:pt modelId="{95035DA0-B50C-451F-BBC5-A116D8BD8C0B}">
      <dgm:prSet phldrT="[文字]"/>
      <dgm:spPr/>
      <dgm:t>
        <a:bodyPr/>
        <a:lstStyle/>
        <a:p>
          <a:pPr defTabSz="1244600">
            <a:lnSpc>
              <a:spcPct val="90000"/>
            </a:lnSpc>
            <a:spcBef>
              <a:spcPct val="0"/>
            </a:spcBef>
            <a:spcAft>
              <a:spcPct val="35000"/>
            </a:spcAft>
          </a:pPr>
          <a:r>
            <a:rPr lang="zh-TW" altLang="en-US" dirty="0"/>
            <a:t>反映縣市困境</a:t>
          </a:r>
        </a:p>
      </dgm:t>
    </dgm:pt>
    <dgm:pt modelId="{75F068C9-B805-454B-A8D0-1A20BF08AD58}" type="parTrans" cxnId="{B6529967-6F53-46FA-93BF-7A0CE651CE64}">
      <dgm:prSet/>
      <dgm:spPr/>
      <dgm:t>
        <a:bodyPr/>
        <a:lstStyle/>
        <a:p>
          <a:endParaRPr lang="zh-TW" altLang="en-US"/>
        </a:p>
      </dgm:t>
    </dgm:pt>
    <dgm:pt modelId="{500CAA5D-49B7-42C4-AAD8-0EE5DA702B56}" type="sibTrans" cxnId="{B6529967-6F53-46FA-93BF-7A0CE651CE64}">
      <dgm:prSet/>
      <dgm:spPr/>
      <dgm:t>
        <a:bodyPr/>
        <a:lstStyle/>
        <a:p>
          <a:endParaRPr lang="zh-TW" altLang="en-US"/>
        </a:p>
      </dgm:t>
    </dgm:pt>
    <dgm:pt modelId="{E1A01E8B-4B59-4E4D-8D17-A7BDD41CBD12}">
      <dgm:prSet phldrT="[文字]"/>
      <dgm:spPr/>
      <dgm:t>
        <a:bodyPr/>
        <a:lstStyle/>
        <a:p>
          <a:r>
            <a:rPr lang="zh-TW" altLang="en-US" dirty="0"/>
            <a:t>提供政策回饋</a:t>
          </a:r>
        </a:p>
      </dgm:t>
    </dgm:pt>
    <dgm:pt modelId="{14CBDF29-FBCE-4352-A257-2305AB185D1D}" type="parTrans" cxnId="{9B9C15FB-E414-42F7-A5D5-215139EC45FE}">
      <dgm:prSet/>
      <dgm:spPr/>
      <dgm:t>
        <a:bodyPr/>
        <a:lstStyle/>
        <a:p>
          <a:endParaRPr lang="zh-TW" altLang="en-US"/>
        </a:p>
      </dgm:t>
    </dgm:pt>
    <dgm:pt modelId="{235AD17D-3A61-4491-B85B-5A0F362FE336}" type="sibTrans" cxnId="{9B9C15FB-E414-42F7-A5D5-215139EC45FE}">
      <dgm:prSet/>
      <dgm:spPr/>
      <dgm:t>
        <a:bodyPr/>
        <a:lstStyle/>
        <a:p>
          <a:endParaRPr lang="zh-TW" altLang="en-US"/>
        </a:p>
      </dgm:t>
    </dgm:pt>
    <dgm:pt modelId="{0758731C-F2DF-4ADA-B3B4-80DF8AEEB20B}" type="pres">
      <dgm:prSet presAssocID="{5A5DF556-6006-4980-AD02-4EF550F29F09}" presName="linear" presStyleCnt="0">
        <dgm:presLayoutVars>
          <dgm:dir/>
          <dgm:resizeHandles val="exact"/>
        </dgm:presLayoutVars>
      </dgm:prSet>
      <dgm:spPr/>
      <dgm:t>
        <a:bodyPr/>
        <a:lstStyle/>
        <a:p>
          <a:endParaRPr lang="zh-TW" altLang="en-US"/>
        </a:p>
      </dgm:t>
    </dgm:pt>
    <dgm:pt modelId="{572BE51B-12ED-4980-B68F-9B180A557E2F}" type="pres">
      <dgm:prSet presAssocID="{235D9B21-C36E-4E81-B604-58CD14A25F1D}" presName="comp" presStyleCnt="0"/>
      <dgm:spPr/>
    </dgm:pt>
    <dgm:pt modelId="{E7D53452-9306-4E60-92D8-B5D6A7E68274}" type="pres">
      <dgm:prSet presAssocID="{235D9B21-C36E-4E81-B604-58CD14A25F1D}" presName="box" presStyleLbl="node1" presStyleIdx="0" presStyleCnt="3"/>
      <dgm:spPr/>
      <dgm:t>
        <a:bodyPr/>
        <a:lstStyle/>
        <a:p>
          <a:endParaRPr lang="zh-TW" altLang="en-US"/>
        </a:p>
      </dgm:t>
    </dgm:pt>
    <dgm:pt modelId="{F380B333-7D46-46DA-9D98-BA1087B40C77}" type="pres">
      <dgm:prSet presAssocID="{235D9B21-C36E-4E81-B604-58CD14A25F1D}" presName="img" presStyleLbl="fgImgPlace1" presStyleIdx="0" presStyleCnt="3"/>
      <dgm:spPr/>
    </dgm:pt>
    <dgm:pt modelId="{20CAB272-A5C8-46D8-9E84-5566C9BA4334}" type="pres">
      <dgm:prSet presAssocID="{235D9B21-C36E-4E81-B604-58CD14A25F1D}" presName="text" presStyleLbl="node1" presStyleIdx="0" presStyleCnt="3">
        <dgm:presLayoutVars>
          <dgm:bulletEnabled val="1"/>
        </dgm:presLayoutVars>
      </dgm:prSet>
      <dgm:spPr/>
      <dgm:t>
        <a:bodyPr/>
        <a:lstStyle/>
        <a:p>
          <a:endParaRPr lang="zh-TW" altLang="en-US"/>
        </a:p>
      </dgm:t>
    </dgm:pt>
    <dgm:pt modelId="{E6C824D3-1990-4D59-B9C2-05C093FE7C39}" type="pres">
      <dgm:prSet presAssocID="{09F7C36E-B0B3-44B0-ABF5-A0B7180A5175}" presName="spacer" presStyleCnt="0"/>
      <dgm:spPr/>
    </dgm:pt>
    <dgm:pt modelId="{53EABD6F-F2EA-4CB9-ABEE-F32B837BEE24}" type="pres">
      <dgm:prSet presAssocID="{95035DA0-B50C-451F-BBC5-A116D8BD8C0B}" presName="comp" presStyleCnt="0"/>
      <dgm:spPr/>
    </dgm:pt>
    <dgm:pt modelId="{51083169-9F80-450F-BD58-C42BB60E7857}" type="pres">
      <dgm:prSet presAssocID="{95035DA0-B50C-451F-BBC5-A116D8BD8C0B}" presName="box" presStyleLbl="node1" presStyleIdx="1" presStyleCnt="3"/>
      <dgm:spPr/>
      <dgm:t>
        <a:bodyPr/>
        <a:lstStyle/>
        <a:p>
          <a:endParaRPr lang="zh-TW" altLang="en-US"/>
        </a:p>
      </dgm:t>
    </dgm:pt>
    <dgm:pt modelId="{F00FAE57-4436-40D3-AC42-BB80F7828E2B}" type="pres">
      <dgm:prSet presAssocID="{95035DA0-B50C-451F-BBC5-A116D8BD8C0B}" presName="img" presStyleLbl="fgImgPlace1" presStyleIdx="1" presStyleCnt="3"/>
      <dgm:spPr/>
    </dgm:pt>
    <dgm:pt modelId="{9C4F4E46-5EBF-4DC7-AFAD-1F84FE0503F7}" type="pres">
      <dgm:prSet presAssocID="{95035DA0-B50C-451F-BBC5-A116D8BD8C0B}" presName="text" presStyleLbl="node1" presStyleIdx="1" presStyleCnt="3">
        <dgm:presLayoutVars>
          <dgm:bulletEnabled val="1"/>
        </dgm:presLayoutVars>
      </dgm:prSet>
      <dgm:spPr/>
      <dgm:t>
        <a:bodyPr/>
        <a:lstStyle/>
        <a:p>
          <a:endParaRPr lang="zh-TW" altLang="en-US"/>
        </a:p>
      </dgm:t>
    </dgm:pt>
    <dgm:pt modelId="{AB70941B-3CD6-4D53-A0D6-C2E113B0BEF4}" type="pres">
      <dgm:prSet presAssocID="{500CAA5D-49B7-42C4-AAD8-0EE5DA702B56}" presName="spacer" presStyleCnt="0"/>
      <dgm:spPr/>
    </dgm:pt>
    <dgm:pt modelId="{4535BB22-7107-49B1-8F56-4E861FA593FB}" type="pres">
      <dgm:prSet presAssocID="{E1A01E8B-4B59-4E4D-8D17-A7BDD41CBD12}" presName="comp" presStyleCnt="0"/>
      <dgm:spPr/>
    </dgm:pt>
    <dgm:pt modelId="{8F955084-4D63-4278-A91C-F3BC55027849}" type="pres">
      <dgm:prSet presAssocID="{E1A01E8B-4B59-4E4D-8D17-A7BDD41CBD12}" presName="box" presStyleLbl="node1" presStyleIdx="2" presStyleCnt="3"/>
      <dgm:spPr/>
      <dgm:t>
        <a:bodyPr/>
        <a:lstStyle/>
        <a:p>
          <a:endParaRPr lang="zh-TW" altLang="en-US"/>
        </a:p>
      </dgm:t>
    </dgm:pt>
    <dgm:pt modelId="{86C15352-BCDE-41B1-9BE2-C205B4D5DBCE}" type="pres">
      <dgm:prSet presAssocID="{E1A01E8B-4B59-4E4D-8D17-A7BDD41CBD12}" presName="img" presStyleLbl="fgImgPlace1" presStyleIdx="2" presStyleCnt="3"/>
      <dgm:spPr/>
    </dgm:pt>
    <dgm:pt modelId="{6C35F290-D594-4DC8-BB22-C696CA4DB0B6}" type="pres">
      <dgm:prSet presAssocID="{E1A01E8B-4B59-4E4D-8D17-A7BDD41CBD12}" presName="text" presStyleLbl="node1" presStyleIdx="2" presStyleCnt="3">
        <dgm:presLayoutVars>
          <dgm:bulletEnabled val="1"/>
        </dgm:presLayoutVars>
      </dgm:prSet>
      <dgm:spPr/>
      <dgm:t>
        <a:bodyPr/>
        <a:lstStyle/>
        <a:p>
          <a:endParaRPr lang="zh-TW" altLang="en-US"/>
        </a:p>
      </dgm:t>
    </dgm:pt>
  </dgm:ptLst>
  <dgm:cxnLst>
    <dgm:cxn modelId="{B6529967-6F53-46FA-93BF-7A0CE651CE64}" srcId="{5A5DF556-6006-4980-AD02-4EF550F29F09}" destId="{95035DA0-B50C-451F-BBC5-A116D8BD8C0B}" srcOrd="1" destOrd="0" parTransId="{75F068C9-B805-454B-A8D0-1A20BF08AD58}" sibTransId="{500CAA5D-49B7-42C4-AAD8-0EE5DA702B56}"/>
    <dgm:cxn modelId="{8D51D74D-8E48-41B7-9B0C-1DB8D2B66055}" type="presOf" srcId="{235D9B21-C36E-4E81-B604-58CD14A25F1D}" destId="{20CAB272-A5C8-46D8-9E84-5566C9BA4334}" srcOrd="1" destOrd="0" presId="urn:microsoft.com/office/officeart/2005/8/layout/vList4#2"/>
    <dgm:cxn modelId="{9E780B8A-CA61-4734-9C77-24A045810F1D}" type="presOf" srcId="{95035DA0-B50C-451F-BBC5-A116D8BD8C0B}" destId="{51083169-9F80-450F-BD58-C42BB60E7857}" srcOrd="0" destOrd="0" presId="urn:microsoft.com/office/officeart/2005/8/layout/vList4#2"/>
    <dgm:cxn modelId="{16EE8CAB-1AE0-4FD6-ACEE-01D8B7F17B7A}" type="presOf" srcId="{95035DA0-B50C-451F-BBC5-A116D8BD8C0B}" destId="{9C4F4E46-5EBF-4DC7-AFAD-1F84FE0503F7}" srcOrd="1" destOrd="0" presId="urn:microsoft.com/office/officeart/2005/8/layout/vList4#2"/>
    <dgm:cxn modelId="{9B9C15FB-E414-42F7-A5D5-215139EC45FE}" srcId="{5A5DF556-6006-4980-AD02-4EF550F29F09}" destId="{E1A01E8B-4B59-4E4D-8D17-A7BDD41CBD12}" srcOrd="2" destOrd="0" parTransId="{14CBDF29-FBCE-4352-A257-2305AB185D1D}" sibTransId="{235AD17D-3A61-4491-B85B-5A0F362FE336}"/>
    <dgm:cxn modelId="{EC404A5B-4291-49AA-B5FB-960869CC98D0}" type="presOf" srcId="{E1A01E8B-4B59-4E4D-8D17-A7BDD41CBD12}" destId="{8F955084-4D63-4278-A91C-F3BC55027849}" srcOrd="0" destOrd="0" presId="urn:microsoft.com/office/officeart/2005/8/layout/vList4#2"/>
    <dgm:cxn modelId="{7631B9CF-3A71-494A-86AA-424B6F6CAE7E}" srcId="{5A5DF556-6006-4980-AD02-4EF550F29F09}" destId="{235D9B21-C36E-4E81-B604-58CD14A25F1D}" srcOrd="0" destOrd="0" parTransId="{CF58D809-497C-4F4A-A2A6-7BD3A8FA70A5}" sibTransId="{09F7C36E-B0B3-44B0-ABF5-A0B7180A5175}"/>
    <dgm:cxn modelId="{4B4BD373-B2D1-4AF9-B6BB-6F279B826FA8}" type="presOf" srcId="{5A5DF556-6006-4980-AD02-4EF550F29F09}" destId="{0758731C-F2DF-4ADA-B3B4-80DF8AEEB20B}" srcOrd="0" destOrd="0" presId="urn:microsoft.com/office/officeart/2005/8/layout/vList4#2"/>
    <dgm:cxn modelId="{1A71830D-B7AA-47CA-88BF-5A85E55E8E84}" type="presOf" srcId="{235D9B21-C36E-4E81-B604-58CD14A25F1D}" destId="{E7D53452-9306-4E60-92D8-B5D6A7E68274}" srcOrd="0" destOrd="0" presId="urn:microsoft.com/office/officeart/2005/8/layout/vList4#2"/>
    <dgm:cxn modelId="{2705F45B-1B52-40AE-80AC-39F918999A33}" type="presOf" srcId="{E1A01E8B-4B59-4E4D-8D17-A7BDD41CBD12}" destId="{6C35F290-D594-4DC8-BB22-C696CA4DB0B6}" srcOrd="1" destOrd="0" presId="urn:microsoft.com/office/officeart/2005/8/layout/vList4#2"/>
    <dgm:cxn modelId="{81AF0A59-8870-4F4F-8AB9-83E822F0D0B6}" type="presParOf" srcId="{0758731C-F2DF-4ADA-B3B4-80DF8AEEB20B}" destId="{572BE51B-12ED-4980-B68F-9B180A557E2F}" srcOrd="0" destOrd="0" presId="urn:microsoft.com/office/officeart/2005/8/layout/vList4#2"/>
    <dgm:cxn modelId="{87A15897-CC68-44A3-A6A7-DA49B6942616}" type="presParOf" srcId="{572BE51B-12ED-4980-B68F-9B180A557E2F}" destId="{E7D53452-9306-4E60-92D8-B5D6A7E68274}" srcOrd="0" destOrd="0" presId="urn:microsoft.com/office/officeart/2005/8/layout/vList4#2"/>
    <dgm:cxn modelId="{3DF834E4-AE3E-4C68-A350-4F4BAF47B451}" type="presParOf" srcId="{572BE51B-12ED-4980-B68F-9B180A557E2F}" destId="{F380B333-7D46-46DA-9D98-BA1087B40C77}" srcOrd="1" destOrd="0" presId="urn:microsoft.com/office/officeart/2005/8/layout/vList4#2"/>
    <dgm:cxn modelId="{876C9B45-B12F-492B-A2F5-6FB602719016}" type="presParOf" srcId="{572BE51B-12ED-4980-B68F-9B180A557E2F}" destId="{20CAB272-A5C8-46D8-9E84-5566C9BA4334}" srcOrd="2" destOrd="0" presId="urn:microsoft.com/office/officeart/2005/8/layout/vList4#2"/>
    <dgm:cxn modelId="{10B73943-0850-47ED-8225-D3F31D69C507}" type="presParOf" srcId="{0758731C-F2DF-4ADA-B3B4-80DF8AEEB20B}" destId="{E6C824D3-1990-4D59-B9C2-05C093FE7C39}" srcOrd="1" destOrd="0" presId="urn:microsoft.com/office/officeart/2005/8/layout/vList4#2"/>
    <dgm:cxn modelId="{7C379B20-8376-402D-8763-B6E6116B86B1}" type="presParOf" srcId="{0758731C-F2DF-4ADA-B3B4-80DF8AEEB20B}" destId="{53EABD6F-F2EA-4CB9-ABEE-F32B837BEE24}" srcOrd="2" destOrd="0" presId="urn:microsoft.com/office/officeart/2005/8/layout/vList4#2"/>
    <dgm:cxn modelId="{190DE434-0273-486E-8865-FF10946B18FE}" type="presParOf" srcId="{53EABD6F-F2EA-4CB9-ABEE-F32B837BEE24}" destId="{51083169-9F80-450F-BD58-C42BB60E7857}" srcOrd="0" destOrd="0" presId="urn:microsoft.com/office/officeart/2005/8/layout/vList4#2"/>
    <dgm:cxn modelId="{322E7F28-3BE6-4A5D-8F21-1E84BE82A6BA}" type="presParOf" srcId="{53EABD6F-F2EA-4CB9-ABEE-F32B837BEE24}" destId="{F00FAE57-4436-40D3-AC42-BB80F7828E2B}" srcOrd="1" destOrd="0" presId="urn:microsoft.com/office/officeart/2005/8/layout/vList4#2"/>
    <dgm:cxn modelId="{AB407639-B1DD-4060-B112-FF1AB09A70A1}" type="presParOf" srcId="{53EABD6F-F2EA-4CB9-ABEE-F32B837BEE24}" destId="{9C4F4E46-5EBF-4DC7-AFAD-1F84FE0503F7}" srcOrd="2" destOrd="0" presId="urn:microsoft.com/office/officeart/2005/8/layout/vList4#2"/>
    <dgm:cxn modelId="{B97AF9BC-C04A-44A8-BFE5-69EFC8792DE0}" type="presParOf" srcId="{0758731C-F2DF-4ADA-B3B4-80DF8AEEB20B}" destId="{AB70941B-3CD6-4D53-A0D6-C2E113B0BEF4}" srcOrd="3" destOrd="0" presId="urn:microsoft.com/office/officeart/2005/8/layout/vList4#2"/>
    <dgm:cxn modelId="{90CBD7FE-380C-44BF-BDB6-019A11E9CF16}" type="presParOf" srcId="{0758731C-F2DF-4ADA-B3B4-80DF8AEEB20B}" destId="{4535BB22-7107-49B1-8F56-4E861FA593FB}" srcOrd="4" destOrd="0" presId="urn:microsoft.com/office/officeart/2005/8/layout/vList4#2"/>
    <dgm:cxn modelId="{28A2BB2B-EBC7-4DE2-9D0F-E71B85515137}" type="presParOf" srcId="{4535BB22-7107-49B1-8F56-4E861FA593FB}" destId="{8F955084-4D63-4278-A91C-F3BC55027849}" srcOrd="0" destOrd="0" presId="urn:microsoft.com/office/officeart/2005/8/layout/vList4#2"/>
    <dgm:cxn modelId="{C508BA8B-18AC-4B30-97FA-0948DF0F109F}" type="presParOf" srcId="{4535BB22-7107-49B1-8F56-4E861FA593FB}" destId="{86C15352-BCDE-41B1-9BE2-C205B4D5DBCE}" srcOrd="1" destOrd="0" presId="urn:microsoft.com/office/officeart/2005/8/layout/vList4#2"/>
    <dgm:cxn modelId="{B1325FF5-E874-4438-9E28-6268AE386462}" type="presParOf" srcId="{4535BB22-7107-49B1-8F56-4E861FA593FB}" destId="{6C35F290-D594-4DC8-BB22-C696CA4DB0B6}"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4C900-EF34-4257-A605-02EB25179579}" type="datetimeFigureOut">
              <a:rPr lang="zh-TW" altLang="en-US" smtClean="0"/>
              <a:pPr/>
              <a:t>2019/12/13</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1B451-31F4-4EA2-8456-A1D7A93C01BD}" type="slidenum">
              <a:rPr lang="zh-TW" altLang="en-US" smtClean="0"/>
              <a:pPr/>
              <a:t>‹#›</a:t>
            </a:fld>
            <a:endParaRPr lang="zh-TW" altLang="en-US"/>
          </a:p>
        </p:txBody>
      </p:sp>
    </p:spTree>
    <p:extLst>
      <p:ext uri="{BB962C8B-B14F-4D97-AF65-F5344CB8AC3E}">
        <p14:creationId xmlns:p14="http://schemas.microsoft.com/office/powerpoint/2010/main" val="4818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8032" y="2708920"/>
            <a:ext cx="7772400" cy="1470025"/>
          </a:xfrm>
        </p:spPr>
        <p:txBody>
          <a:bodyPr/>
          <a:lstStyle>
            <a:lvl1pPr>
              <a:defRPr b="1">
                <a:solidFill>
                  <a:schemeClr val="accent5">
                    <a:lumMod val="50000"/>
                  </a:schemeClr>
                </a:solidFill>
              </a:defRPr>
            </a:lvl1pPr>
          </a:lstStyle>
          <a:p>
            <a:r>
              <a:rPr lang="zh-TW" altLang="en-US" dirty="0"/>
              <a:t>按一下以編輯母片標題樣式</a:t>
            </a:r>
          </a:p>
        </p:txBody>
      </p:sp>
      <p:sp>
        <p:nvSpPr>
          <p:cNvPr id="3" name="副標題 2"/>
          <p:cNvSpPr>
            <a:spLocks noGrp="1"/>
          </p:cNvSpPr>
          <p:nvPr>
            <p:ph type="subTitle" idx="1"/>
          </p:nvPr>
        </p:nvSpPr>
        <p:spPr>
          <a:xfrm>
            <a:off x="1371600" y="4221088"/>
            <a:ext cx="6400800" cy="600472"/>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B4EBE323-27AD-48CD-9259-03C4B08878FA}" type="slidenum">
              <a:rPr lang="zh-TW" altLang="en-US" smtClean="0"/>
              <a:pPr/>
              <a:t>‹#›</a:t>
            </a:fld>
            <a:endParaRPr lang="zh-TW" altLang="en-US"/>
          </a:p>
        </p:txBody>
      </p:sp>
      <p:sp>
        <p:nvSpPr>
          <p:cNvPr id="16" name="矩形 15"/>
          <p:cNvSpPr/>
          <p:nvPr userDrawn="1"/>
        </p:nvSpPr>
        <p:spPr>
          <a:xfrm>
            <a:off x="-89270" y="115189"/>
            <a:ext cx="9289032" cy="361483"/>
          </a:xfrm>
          <a:prstGeom prst="rect">
            <a:avLst/>
          </a:prstGeom>
          <a:solidFill>
            <a:schemeClr val="accent6">
              <a:lumMod val="7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latin typeface="標楷體" panose="03000509000000000000" pitchFamily="65" charset="-120"/>
                <a:ea typeface="標楷體" panose="03000509000000000000" pitchFamily="65" charset="-120"/>
              </a:rPr>
              <a:t>國教署</a:t>
            </a:r>
            <a:r>
              <a:rPr lang="zh-TW" altLang="en-US" sz="1600" b="1" dirty="0">
                <a:solidFill>
                  <a:schemeClr val="bg1"/>
                </a:solidFill>
                <a:effectLst/>
                <a:latin typeface="標楷體" panose="03000509000000000000" pitchFamily="65" charset="-120"/>
                <a:ea typeface="標楷體" panose="03000509000000000000" pitchFamily="65" charset="-120"/>
              </a:rPr>
              <a:t>支持直轄市、縣（市）政府推動精進國民中學及國民小學教師教學專業與課程品質計畫</a:t>
            </a:r>
          </a:p>
        </p:txBody>
      </p:sp>
      <p:sp>
        <p:nvSpPr>
          <p:cNvPr id="7" name="矩形 6"/>
          <p:cNvSpPr/>
          <p:nvPr userDrawn="1"/>
        </p:nvSpPr>
        <p:spPr>
          <a:xfrm>
            <a:off x="1318545" y="620688"/>
            <a:ext cx="6506909" cy="584775"/>
          </a:xfrm>
          <a:prstGeom prst="rect">
            <a:avLst/>
          </a:prstGeom>
        </p:spPr>
        <p:txBody>
          <a:bodyPr wrap="non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b="1" dirty="0">
                <a:latin typeface="標楷體" panose="03000509000000000000" pitchFamily="65" charset="-120"/>
                <a:ea typeface="標楷體" panose="03000509000000000000" pitchFamily="65" charset="-120"/>
              </a:rPr>
              <a:t>109</a:t>
            </a:r>
            <a:r>
              <a:rPr lang="zh-CN" altLang="en-US" sz="3200" b="1" dirty="0">
                <a:latin typeface="標楷體" panose="03000509000000000000" pitchFamily="65" charset="-120"/>
                <a:ea typeface="標楷體" panose="03000509000000000000" pitchFamily="65" charset="-120"/>
              </a:rPr>
              <a:t>學</a:t>
            </a:r>
            <a:r>
              <a:rPr lang="zh-TW" altLang="en-US" sz="3200" b="1" dirty="0">
                <a:latin typeface="標楷體" panose="03000509000000000000" pitchFamily="65" charset="-120"/>
                <a:ea typeface="標楷體" panose="03000509000000000000" pitchFamily="65" charset="-120"/>
              </a:rPr>
              <a:t>年度精進教學計畫撰寫工作坊</a:t>
            </a:r>
          </a:p>
        </p:txBody>
      </p:sp>
    </p:spTree>
    <p:extLst>
      <p:ext uri="{BB962C8B-B14F-4D97-AF65-F5344CB8AC3E}">
        <p14:creationId xmlns:p14="http://schemas.microsoft.com/office/powerpoint/2010/main" val="126491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8229600" cy="1143000"/>
          </a:xfrm>
        </p:spPr>
        <p:txBody>
          <a:bodyPr/>
          <a:lstStyle>
            <a:lvl1pPr>
              <a:defRPr lang="zh-TW" altLang="en-US" sz="4400" b="1" kern="1200" dirty="0" smtClean="0">
                <a:solidFill>
                  <a:schemeClr val="tx2"/>
                </a:solidFill>
                <a:latin typeface="標楷體" panose="03000509000000000000" pitchFamily="65" charset="-120"/>
                <a:ea typeface="標楷體" panose="03000509000000000000" pitchFamily="65" charset="-120"/>
                <a:cs typeface="+mj-cs"/>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31775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lang="zh-TW" altLang="en-US" sz="4400" b="1" kern="1200" dirty="0" smtClean="0">
                <a:solidFill>
                  <a:schemeClr val="tx2"/>
                </a:solidFill>
                <a:latin typeface="標楷體" panose="03000509000000000000" pitchFamily="65" charset="-120"/>
                <a:ea typeface="標楷體" panose="03000509000000000000" pitchFamily="65" charset="-120"/>
                <a:cs typeface="+mj-cs"/>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389876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8256"/>
            <a:ext cx="8229600" cy="1143000"/>
          </a:xfrm>
        </p:spPr>
        <p:txBody>
          <a:bodyPr/>
          <a:lstStyle>
            <a:lvl1pPr>
              <a:defRPr lang="zh-TW" altLang="en-US" sz="4400" b="1" kern="1200" dirty="0" smtClean="0">
                <a:solidFill>
                  <a:schemeClr val="tx2"/>
                </a:solidFill>
                <a:latin typeface="標楷體" panose="03000509000000000000" pitchFamily="65" charset="-120"/>
                <a:ea typeface="標楷體" panose="03000509000000000000" pitchFamily="65" charset="-120"/>
                <a:cs typeface="+mj-cs"/>
              </a:defRPr>
            </a:lvl1pPr>
          </a:lstStyle>
          <a:p>
            <a:r>
              <a:rPr lang="zh-TW" altLang="en-US" dirty="0"/>
              <a:t>按一下以編輯母片標題樣式</a:t>
            </a:r>
          </a:p>
        </p:txBody>
      </p:sp>
      <p:sp>
        <p:nvSpPr>
          <p:cNvPr id="3" name="內容版面配置區 2"/>
          <p:cNvSpPr>
            <a:spLocks noGrp="1"/>
          </p:cNvSpPr>
          <p:nvPr>
            <p:ph idx="1"/>
          </p:nvPr>
        </p:nvSpPr>
        <p:spPr>
          <a:xfrm>
            <a:off x="457200" y="1268760"/>
            <a:ext cx="8229600" cy="4857403"/>
          </a:xfrm>
        </p:spPr>
        <p:txBody>
          <a:bodyPr/>
          <a:lstStyle>
            <a:lvl1pPr marL="457200" indent="-457200">
              <a:buClr>
                <a:schemeClr val="accent6">
                  <a:lumMod val="50000"/>
                </a:schemeClr>
              </a:buClr>
              <a:buFont typeface="Times New Roman" panose="02020603050405020304" pitchFamily="18" charset="0"/>
              <a:buChar cha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47918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lang="zh-TW" altLang="en-US" sz="4400" b="1" kern="1200" dirty="0" smtClean="0">
                <a:solidFill>
                  <a:schemeClr val="tx2"/>
                </a:solidFill>
                <a:latin typeface="標楷體" panose="03000509000000000000" pitchFamily="65" charset="-120"/>
                <a:ea typeface="標楷體" panose="03000509000000000000" pitchFamily="65" charset="-120"/>
                <a:cs typeface="+mj-cs"/>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296916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8229600" cy="1143000"/>
          </a:xfrm>
        </p:spPr>
        <p:txBody>
          <a:bodyPr/>
          <a:lstStyle>
            <a:lvl1pPr>
              <a:defRPr lang="zh-TW" altLang="en-US" sz="4400" b="1" kern="1200" dirty="0" smtClean="0">
                <a:solidFill>
                  <a:schemeClr val="tx2"/>
                </a:solidFill>
                <a:latin typeface="標楷體" panose="03000509000000000000" pitchFamily="65" charset="-120"/>
                <a:ea typeface="標楷體" panose="03000509000000000000" pitchFamily="65" charset="-120"/>
                <a:cs typeface="+mj-cs"/>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4"/>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6" name="頁尾版面配置區 5"/>
          <p:cNvSpPr>
            <a:spLocks noGrp="1"/>
          </p:cNvSpPr>
          <p:nvPr>
            <p:ph type="ftr" sz="quarter" idx="1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394859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8229600" cy="1143000"/>
          </a:xfrm>
        </p:spPr>
        <p:txBody>
          <a:bodyPr>
            <a:normAutofit/>
          </a:bodyPr>
          <a:lstStyle>
            <a:lvl1pPr algn="ctr" defTabSz="914400" rtl="0" eaLnBrk="1" latinLnBrk="0" hangingPunct="1">
              <a:spcBef>
                <a:spcPct val="0"/>
              </a:spcBef>
              <a:buNone/>
              <a:defRPr lang="zh-TW" altLang="en-US" sz="4400" b="1" kern="1200" dirty="0" smtClean="0">
                <a:solidFill>
                  <a:schemeClr val="tx2"/>
                </a:solidFill>
                <a:latin typeface="標楷體" panose="03000509000000000000" pitchFamily="65" charset="-120"/>
                <a:ea typeface="標楷體" panose="03000509000000000000" pitchFamily="65" charset="-120"/>
                <a:cs typeface="+mj-cs"/>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6"/>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149457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8229600" cy="1143000"/>
          </a:xfrm>
        </p:spPr>
        <p:txBody>
          <a:bodyPr/>
          <a:lstStyle>
            <a:lvl1pPr>
              <a:defRPr lang="zh-TW" altLang="en-US" sz="4400" b="1" kern="1200" dirty="0" smtClean="0">
                <a:solidFill>
                  <a:schemeClr val="tx2"/>
                </a:solidFill>
                <a:latin typeface="標楷體" panose="03000509000000000000" pitchFamily="65" charset="-120"/>
                <a:ea typeface="標楷體" panose="03000509000000000000" pitchFamily="65" charset="-120"/>
                <a:cs typeface="+mj-cs"/>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91364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136221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289750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435868E-5349-47B1-8D18-61A4CCF9A813}" type="datetimeFigureOut">
              <a:rPr lang="zh-TW" altLang="en-US" smtClean="0"/>
              <a:pPr/>
              <a:t>2019/12/13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4EBE323-27AD-48CD-9259-03C4B08878FA}" type="slidenum">
              <a:rPr lang="zh-TW" altLang="en-US" smtClean="0"/>
              <a:pPr/>
              <a:t>‹#›</a:t>
            </a:fld>
            <a:endParaRPr lang="zh-TW" altLang="en-US"/>
          </a:p>
        </p:txBody>
      </p:sp>
    </p:spTree>
    <p:extLst>
      <p:ext uri="{BB962C8B-B14F-4D97-AF65-F5344CB8AC3E}">
        <p14:creationId xmlns:p14="http://schemas.microsoft.com/office/powerpoint/2010/main" val="329255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9" name="Picture 3" descr="E:\108年\108機關\教育局\1080116新課綱簡報母片\0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標楷體" panose="03000509000000000000" pitchFamily="65" charset="-120"/>
                <a:ea typeface="標楷體" panose="03000509000000000000" pitchFamily="65" charset="-120"/>
              </a:defRPr>
            </a:lvl1pPr>
          </a:lstStyle>
          <a:p>
            <a:fld id="{9435868E-5349-47B1-8D18-61A4CCF9A813}" type="datetimeFigureOut">
              <a:rPr lang="zh-TW" altLang="en-US" smtClean="0"/>
              <a:pPr/>
              <a:t>2019/12/13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標楷體" panose="03000509000000000000" pitchFamily="65" charset="-120"/>
                <a:ea typeface="標楷體" panose="03000509000000000000" pitchFamily="65" charset="-12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標楷體" panose="03000509000000000000" pitchFamily="65" charset="-120"/>
                <a:ea typeface="標楷體" panose="03000509000000000000" pitchFamily="65" charset="-120"/>
              </a:defRPr>
            </a:lvl1pPr>
          </a:lstStyle>
          <a:p>
            <a:fld id="{B4EBE323-27AD-48CD-9259-03C4B08878FA}" type="slidenum">
              <a:rPr lang="zh-TW" altLang="en-US" smtClean="0"/>
              <a:pPr/>
              <a:t>‹#›</a:t>
            </a:fld>
            <a:endParaRPr lang="zh-TW" altLang="en-US"/>
          </a:p>
        </p:txBody>
      </p:sp>
      <p:pic>
        <p:nvPicPr>
          <p:cNvPr id="8" name="Picture 3" descr="E:\108年\108機關\教育局\1080116新課綱簡報母片\師大.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36377" y="6190077"/>
            <a:ext cx="487751" cy="487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108年\108機關\教育局\1080116新課綱簡報母片\教育部.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419872" y="6190077"/>
            <a:ext cx="487751" cy="487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108年\108機關\教育局\1080116新課綱簡報母片\金城.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067944" y="6299414"/>
            <a:ext cx="1008112" cy="26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2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標楷體" panose="03000509000000000000" pitchFamily="65" charset="-120"/>
          <a:ea typeface="標楷體" panose="03000509000000000000" pitchFamily="65"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2856"/>
            <a:ext cx="7772400" cy="2016224"/>
          </a:xfrm>
        </p:spPr>
        <p:txBody>
          <a:bodyPr>
            <a:normAutofit/>
          </a:bodyPr>
          <a:lstStyle/>
          <a:p>
            <a:r>
              <a:rPr lang="zh-TW" altLang="en-US" dirty="0"/>
              <a:t>精進教學品質計畫規劃思維</a:t>
            </a:r>
            <a:r>
              <a:rPr lang="en-US" altLang="zh-TW" dirty="0"/>
              <a:t/>
            </a:r>
            <a:br>
              <a:rPr lang="en-US" altLang="zh-TW" dirty="0"/>
            </a:br>
            <a:r>
              <a:rPr lang="zh-TW" altLang="en-US" sz="3200" dirty="0"/>
              <a:t>（含新課綱融入、諮詢委員運用策略等）</a:t>
            </a:r>
            <a:endParaRPr lang="zh-TW" altLang="en-US" sz="3200" dirty="0">
              <a:solidFill>
                <a:srgbClr val="0066FF"/>
              </a:solidFill>
            </a:endParaRPr>
          </a:p>
        </p:txBody>
      </p:sp>
      <p:sp>
        <p:nvSpPr>
          <p:cNvPr id="3" name="副標題 2"/>
          <p:cNvSpPr>
            <a:spLocks noGrp="1"/>
          </p:cNvSpPr>
          <p:nvPr>
            <p:ph type="subTitle" idx="1"/>
          </p:nvPr>
        </p:nvSpPr>
        <p:spPr>
          <a:xfrm>
            <a:off x="1371600" y="4365104"/>
            <a:ext cx="6400800" cy="1440160"/>
          </a:xfrm>
        </p:spPr>
        <p:txBody>
          <a:bodyPr anchor="ctr">
            <a:normAutofit fontScale="77500" lnSpcReduction="20000"/>
          </a:bodyPr>
          <a:lstStyle/>
          <a:p>
            <a:pPr>
              <a:lnSpc>
                <a:spcPct val="130000"/>
              </a:lnSpc>
              <a:spcBef>
                <a:spcPts val="0"/>
              </a:spcBef>
            </a:pPr>
            <a:r>
              <a:rPr lang="en-US" altLang="zh-TW" sz="3400" b="1" dirty="0">
                <a:solidFill>
                  <a:schemeClr val="tx2">
                    <a:lumMod val="75000"/>
                  </a:schemeClr>
                </a:solidFill>
                <a:latin typeface="Times New Roman" panose="02020603050405020304" pitchFamily="18" charset="0"/>
                <a:cs typeface="Times New Roman" panose="02020603050405020304" pitchFamily="18" charset="0"/>
              </a:rPr>
              <a:t>108</a:t>
            </a:r>
            <a:r>
              <a:rPr lang="zh-TW" altLang="en-US" sz="3400" b="1" dirty="0">
                <a:solidFill>
                  <a:schemeClr val="tx2">
                    <a:lumMod val="75000"/>
                  </a:schemeClr>
                </a:solidFill>
                <a:latin typeface="Times New Roman" panose="02020603050405020304" pitchFamily="18" charset="0"/>
                <a:cs typeface="Times New Roman" panose="02020603050405020304" pitchFamily="18" charset="0"/>
              </a:rPr>
              <a:t>年</a:t>
            </a:r>
            <a:r>
              <a:rPr lang="en-US" altLang="zh-TW" sz="3400" b="1" dirty="0">
                <a:solidFill>
                  <a:schemeClr val="tx2">
                    <a:lumMod val="75000"/>
                  </a:schemeClr>
                </a:solidFill>
                <a:latin typeface="Times New Roman" panose="02020603050405020304" pitchFamily="18" charset="0"/>
                <a:cs typeface="Times New Roman" panose="02020603050405020304" pitchFamily="18" charset="0"/>
              </a:rPr>
              <a:t>12</a:t>
            </a:r>
            <a:r>
              <a:rPr lang="zh-TW" altLang="en-US" sz="3400" b="1" dirty="0">
                <a:solidFill>
                  <a:schemeClr val="tx2">
                    <a:lumMod val="75000"/>
                  </a:schemeClr>
                </a:solidFill>
                <a:latin typeface="Times New Roman" panose="02020603050405020304" pitchFamily="18" charset="0"/>
                <a:cs typeface="Times New Roman" panose="02020603050405020304" pitchFamily="18" charset="0"/>
              </a:rPr>
              <a:t>月</a:t>
            </a:r>
            <a:r>
              <a:rPr lang="en-US" altLang="zh-TW" sz="3400" b="1" dirty="0">
                <a:solidFill>
                  <a:schemeClr val="tx2">
                    <a:lumMod val="75000"/>
                  </a:schemeClr>
                </a:solidFill>
                <a:latin typeface="Times New Roman" panose="02020603050405020304" pitchFamily="18" charset="0"/>
                <a:cs typeface="Times New Roman" panose="02020603050405020304" pitchFamily="18" charset="0"/>
              </a:rPr>
              <a:t>10</a:t>
            </a:r>
            <a:r>
              <a:rPr lang="zh-TW" altLang="en-US" sz="3400" b="1" dirty="0">
                <a:solidFill>
                  <a:schemeClr val="tx2">
                    <a:lumMod val="75000"/>
                  </a:schemeClr>
                </a:solidFill>
                <a:latin typeface="Times New Roman" panose="02020603050405020304" pitchFamily="18" charset="0"/>
                <a:cs typeface="Times New Roman" panose="02020603050405020304" pitchFamily="18" charset="0"/>
              </a:rPr>
              <a:t>日</a:t>
            </a:r>
            <a:endParaRPr lang="en-US" altLang="zh-TW" sz="3400" b="1" dirty="0">
              <a:solidFill>
                <a:schemeClr val="tx2">
                  <a:lumMod val="75000"/>
                </a:schemeClr>
              </a:solidFill>
              <a:latin typeface="Times New Roman" panose="02020603050405020304" pitchFamily="18" charset="0"/>
              <a:cs typeface="Times New Roman" panose="02020603050405020304" pitchFamily="18" charset="0"/>
            </a:endParaRPr>
          </a:p>
          <a:p>
            <a:pPr>
              <a:lnSpc>
                <a:spcPct val="130000"/>
              </a:lnSpc>
              <a:spcBef>
                <a:spcPts val="0"/>
              </a:spcBef>
            </a:pPr>
            <a:r>
              <a:rPr lang="zh-TW" altLang="zh-TW" sz="3100" dirty="0">
                <a:solidFill>
                  <a:srgbClr val="002060"/>
                </a:solidFill>
                <a:latin typeface="Times New Roman" panose="02020603050405020304" pitchFamily="18" charset="0"/>
                <a:cs typeface="Times New Roman" panose="02020603050405020304" pitchFamily="18" charset="0"/>
              </a:rPr>
              <a:t>國立臺灣師範大學</a:t>
            </a:r>
            <a:r>
              <a:rPr lang="en-US" altLang="zh-TW" sz="3100" dirty="0">
                <a:solidFill>
                  <a:srgbClr val="002060"/>
                </a:solidFill>
                <a:latin typeface="Times New Roman" panose="02020603050405020304" pitchFamily="18" charset="0"/>
                <a:cs typeface="Times New Roman" panose="02020603050405020304" pitchFamily="18" charset="0"/>
              </a:rPr>
              <a:t> </a:t>
            </a:r>
            <a:r>
              <a:rPr lang="zh-TW" altLang="zh-TW" sz="3100" dirty="0">
                <a:solidFill>
                  <a:srgbClr val="002060"/>
                </a:solidFill>
                <a:latin typeface="Times New Roman" panose="02020603050405020304" pitchFamily="18" charset="0"/>
                <a:cs typeface="Times New Roman" panose="02020603050405020304" pitchFamily="18" charset="0"/>
              </a:rPr>
              <a:t>張素貞</a:t>
            </a:r>
            <a:r>
              <a:rPr lang="zh-TW" altLang="en-US" sz="3100" dirty="0">
                <a:solidFill>
                  <a:srgbClr val="002060"/>
                </a:solidFill>
                <a:latin typeface="Times New Roman" panose="02020603050405020304" pitchFamily="18" charset="0"/>
                <a:cs typeface="Times New Roman" panose="02020603050405020304" pitchFamily="18" charset="0"/>
              </a:rPr>
              <a:t>副教授</a:t>
            </a:r>
            <a:endParaRPr lang="en-US" altLang="zh-TW" sz="3100" dirty="0">
              <a:solidFill>
                <a:srgbClr val="002060"/>
              </a:solidFill>
              <a:latin typeface="Times New Roman" panose="02020603050405020304" pitchFamily="18" charset="0"/>
              <a:cs typeface="Times New Roman" panose="02020603050405020304" pitchFamily="18" charset="0"/>
            </a:endParaRPr>
          </a:p>
          <a:p>
            <a:pPr>
              <a:lnSpc>
                <a:spcPct val="130000"/>
              </a:lnSpc>
              <a:spcBef>
                <a:spcPts val="0"/>
              </a:spcBef>
            </a:pPr>
            <a:r>
              <a:rPr lang="en-US" altLang="zh-TW" sz="3100" dirty="0">
                <a:solidFill>
                  <a:srgbClr val="002060"/>
                </a:solidFill>
                <a:latin typeface="Times New Roman" panose="02020603050405020304" pitchFamily="18" charset="0"/>
                <a:cs typeface="Times New Roman" panose="02020603050405020304" pitchFamily="18" charset="0"/>
              </a:rPr>
              <a:t>3867</a:t>
            </a:r>
            <a:r>
              <a:rPr lang="zh-TW" altLang="en-US" sz="3100" dirty="0">
                <a:solidFill>
                  <a:srgbClr val="002060"/>
                </a:solidFill>
                <a:latin typeface="Times New Roman" panose="02020603050405020304" pitchFamily="18" charset="0"/>
                <a:cs typeface="Times New Roman" panose="02020603050405020304" pitchFamily="18" charset="0"/>
              </a:rPr>
              <a:t>研究室專案團隊</a:t>
            </a:r>
            <a:endParaRPr lang="en-US" altLang="zh-TW" sz="3100" dirty="0">
              <a:solidFill>
                <a:srgbClr val="002060"/>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B4EBE323-27AD-48CD-9259-03C4B08878FA}" type="slidenum">
              <a:rPr lang="zh-TW" altLang="en-US" smtClean="0"/>
              <a:pPr/>
              <a:t>1</a:t>
            </a:fld>
            <a:endParaRPr lang="zh-TW" altLang="en-US"/>
          </a:p>
        </p:txBody>
      </p:sp>
    </p:spTree>
    <p:extLst>
      <p:ext uri="{BB962C8B-B14F-4D97-AF65-F5344CB8AC3E}">
        <p14:creationId xmlns:p14="http://schemas.microsoft.com/office/powerpoint/2010/main" val="324582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25811" y="224680"/>
            <a:ext cx="3692377" cy="648000"/>
          </a:xfrm>
        </p:spPr>
        <p:txBody>
          <a:bodyPr>
            <a:normAutofit fontScale="90000"/>
          </a:bodyPr>
          <a:lstStyle/>
          <a:p>
            <a:r>
              <a:rPr lang="zh-TW" altLang="en-US" dirty="0">
                <a:solidFill>
                  <a:srgbClr val="0070C0"/>
                </a:solidFill>
              </a:rPr>
              <a:t>專案的工作</a:t>
            </a:r>
          </a:p>
        </p:txBody>
      </p:sp>
      <p:grpSp>
        <p:nvGrpSpPr>
          <p:cNvPr id="30" name="群組 29"/>
          <p:cNvGrpSpPr/>
          <p:nvPr/>
        </p:nvGrpSpPr>
        <p:grpSpPr>
          <a:xfrm>
            <a:off x="1363424" y="1223243"/>
            <a:ext cx="6402234" cy="4607889"/>
            <a:chOff x="1363424" y="1223243"/>
            <a:chExt cx="6402234" cy="4607889"/>
          </a:xfrm>
        </p:grpSpPr>
        <p:grpSp>
          <p:nvGrpSpPr>
            <p:cNvPr id="28" name="群組 27"/>
            <p:cNvGrpSpPr/>
            <p:nvPr/>
          </p:nvGrpSpPr>
          <p:grpSpPr>
            <a:xfrm>
              <a:off x="1363424" y="1223243"/>
              <a:ext cx="1899861" cy="2235131"/>
              <a:chOff x="256477" y="1170883"/>
              <a:chExt cx="1899861" cy="2235131"/>
            </a:xfrm>
          </p:grpSpPr>
          <p:sp>
            <p:nvSpPr>
              <p:cNvPr id="6" name="矩形 5"/>
              <p:cNvSpPr/>
              <p:nvPr/>
            </p:nvSpPr>
            <p:spPr>
              <a:xfrm>
                <a:off x="256477" y="1170883"/>
                <a:ext cx="1899861" cy="2235131"/>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7" name="矩形 6"/>
              <p:cNvSpPr/>
              <p:nvPr/>
            </p:nvSpPr>
            <p:spPr>
              <a:xfrm>
                <a:off x="351470" y="1260289"/>
                <a:ext cx="1709875" cy="1452835"/>
              </a:xfrm>
              <a:prstGeom prst="rect">
                <a:avLst/>
              </a:prstGeom>
            </p:spPr>
            <p:style>
              <a:lnRef idx="3">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8" name="手繪多邊形 7"/>
              <p:cNvSpPr/>
              <p:nvPr/>
            </p:nvSpPr>
            <p:spPr>
              <a:xfrm>
                <a:off x="386335" y="1691978"/>
                <a:ext cx="1709875" cy="603485"/>
              </a:xfrm>
              <a:custGeom>
                <a:avLst/>
                <a:gdLst>
                  <a:gd name="connsiteX0" fmla="*/ 0 w 1709875"/>
                  <a:gd name="connsiteY0" fmla="*/ 0 h 603485"/>
                  <a:gd name="connsiteX1" fmla="*/ 1709875 w 1709875"/>
                  <a:gd name="connsiteY1" fmla="*/ 0 h 603485"/>
                  <a:gd name="connsiteX2" fmla="*/ 1709875 w 1709875"/>
                  <a:gd name="connsiteY2" fmla="*/ 603485 h 603485"/>
                  <a:gd name="connsiteX3" fmla="*/ 0 w 1709875"/>
                  <a:gd name="connsiteY3" fmla="*/ 603485 h 603485"/>
                  <a:gd name="connsiteX4" fmla="*/ 0 w 1709875"/>
                  <a:gd name="connsiteY4" fmla="*/ 0 h 60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875" h="603485">
                    <a:moveTo>
                      <a:pt x="0" y="0"/>
                    </a:moveTo>
                    <a:lnTo>
                      <a:pt x="1709875" y="0"/>
                    </a:lnTo>
                    <a:lnTo>
                      <a:pt x="1709875" y="603485"/>
                    </a:lnTo>
                    <a:lnTo>
                      <a:pt x="0" y="603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a:latin typeface="標楷體" panose="03000509000000000000" pitchFamily="65" charset="-120"/>
                    <a:ea typeface="標楷體" panose="03000509000000000000" pitchFamily="65" charset="-120"/>
                  </a:rPr>
                  <a:t>研發增能課程</a:t>
                </a:r>
              </a:p>
            </p:txBody>
          </p:sp>
        </p:grpSp>
        <p:grpSp>
          <p:nvGrpSpPr>
            <p:cNvPr id="29" name="群組 28"/>
            <p:cNvGrpSpPr/>
            <p:nvPr/>
          </p:nvGrpSpPr>
          <p:grpSpPr>
            <a:xfrm>
              <a:off x="3622070" y="1223471"/>
              <a:ext cx="4143588" cy="2235131"/>
              <a:chOff x="4743933" y="1170883"/>
              <a:chExt cx="4143588" cy="2235131"/>
            </a:xfrm>
          </p:grpSpPr>
          <p:sp>
            <p:nvSpPr>
              <p:cNvPr id="12" name="矩形 11"/>
              <p:cNvSpPr/>
              <p:nvPr/>
            </p:nvSpPr>
            <p:spPr>
              <a:xfrm>
                <a:off x="4743933" y="1170883"/>
                <a:ext cx="1899861" cy="2235131"/>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4838926" y="1260289"/>
                <a:ext cx="1709875" cy="1452835"/>
              </a:xfrm>
              <a:prstGeom prst="rect">
                <a:avLst/>
              </a:prstGeom>
            </p:spPr>
            <p:style>
              <a:lnRef idx="3">
                <a:schemeClr val="lt1">
                  <a:hueOff val="0"/>
                  <a:satOff val="0"/>
                  <a:lumOff val="0"/>
                  <a:alphaOff val="0"/>
                </a:schemeClr>
              </a:lnRef>
              <a:fillRef idx="1">
                <a:schemeClr val="accent5">
                  <a:tint val="50000"/>
                  <a:hueOff val="-2448118"/>
                  <a:satOff val="-5125"/>
                  <a:lumOff val="3521"/>
                  <a:alphaOff val="0"/>
                </a:schemeClr>
              </a:fillRef>
              <a:effectRef idx="1">
                <a:schemeClr val="accent5">
                  <a:tint val="50000"/>
                  <a:hueOff val="-2448118"/>
                  <a:satOff val="-5125"/>
                  <a:lumOff val="3521"/>
                  <a:alphaOff val="0"/>
                </a:schemeClr>
              </a:effectRef>
              <a:fontRef idx="minor">
                <a:schemeClr val="lt1">
                  <a:hueOff val="0"/>
                  <a:satOff val="0"/>
                  <a:lumOff val="0"/>
                  <a:alphaOff val="0"/>
                </a:schemeClr>
              </a:fontRef>
            </p:style>
          </p:sp>
          <p:sp>
            <p:nvSpPr>
              <p:cNvPr id="14" name="手繪多邊形 13"/>
              <p:cNvSpPr/>
              <p:nvPr/>
            </p:nvSpPr>
            <p:spPr>
              <a:xfrm>
                <a:off x="4838926" y="1726974"/>
                <a:ext cx="1709875" cy="603485"/>
              </a:xfrm>
              <a:custGeom>
                <a:avLst/>
                <a:gdLst>
                  <a:gd name="connsiteX0" fmla="*/ 0 w 1709875"/>
                  <a:gd name="connsiteY0" fmla="*/ 0 h 603485"/>
                  <a:gd name="connsiteX1" fmla="*/ 1709875 w 1709875"/>
                  <a:gd name="connsiteY1" fmla="*/ 0 h 603485"/>
                  <a:gd name="connsiteX2" fmla="*/ 1709875 w 1709875"/>
                  <a:gd name="connsiteY2" fmla="*/ 603485 h 603485"/>
                  <a:gd name="connsiteX3" fmla="*/ 0 w 1709875"/>
                  <a:gd name="connsiteY3" fmla="*/ 603485 h 603485"/>
                  <a:gd name="connsiteX4" fmla="*/ 0 w 1709875"/>
                  <a:gd name="connsiteY4" fmla="*/ 0 h 60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875" h="603485">
                    <a:moveTo>
                      <a:pt x="0" y="0"/>
                    </a:moveTo>
                    <a:lnTo>
                      <a:pt x="1709875" y="0"/>
                    </a:lnTo>
                    <a:lnTo>
                      <a:pt x="1709875" y="603485"/>
                    </a:lnTo>
                    <a:lnTo>
                      <a:pt x="0" y="603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a:latin typeface="標楷體" panose="03000509000000000000" pitchFamily="65" charset="-120"/>
                    <a:ea typeface="標楷體" panose="03000509000000000000" pitchFamily="65" charset="-120"/>
                  </a:rPr>
                  <a:t>持續修訂總綱領綱及公播版簡報</a:t>
                </a:r>
                <a:endParaRPr lang="en-US" altLang="zh-TW" sz="2000" b="0" kern="1200" dirty="0">
                  <a:latin typeface="標楷體" panose="03000509000000000000" pitchFamily="65" charset="-120"/>
                  <a:ea typeface="標楷體" panose="03000509000000000000" pitchFamily="65" charset="-120"/>
                </a:endParaRPr>
              </a:p>
            </p:txBody>
          </p:sp>
          <p:sp>
            <p:nvSpPr>
              <p:cNvPr id="15" name="矩形 14"/>
              <p:cNvSpPr/>
              <p:nvPr/>
            </p:nvSpPr>
            <p:spPr>
              <a:xfrm>
                <a:off x="6987660" y="1170883"/>
                <a:ext cx="1899861" cy="2235131"/>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7082654" y="1260289"/>
                <a:ext cx="1709875" cy="1452835"/>
              </a:xfrm>
              <a:prstGeom prst="rect">
                <a:avLst/>
              </a:prstGeom>
            </p:spPr>
            <p:style>
              <a:lnRef idx="3">
                <a:schemeClr val="lt1">
                  <a:hueOff val="0"/>
                  <a:satOff val="0"/>
                  <a:lumOff val="0"/>
                  <a:alphaOff val="0"/>
                </a:schemeClr>
              </a:lnRef>
              <a:fillRef idx="1">
                <a:schemeClr val="accent5">
                  <a:tint val="50000"/>
                  <a:hueOff val="-3672177"/>
                  <a:satOff val="-7688"/>
                  <a:lumOff val="5282"/>
                  <a:alphaOff val="0"/>
                </a:schemeClr>
              </a:fillRef>
              <a:effectRef idx="1">
                <a:schemeClr val="accent5">
                  <a:tint val="50000"/>
                  <a:hueOff val="-3672177"/>
                  <a:satOff val="-7688"/>
                  <a:lumOff val="5282"/>
                  <a:alphaOff val="0"/>
                </a:schemeClr>
              </a:effectRef>
              <a:fontRef idx="minor">
                <a:schemeClr val="lt1">
                  <a:hueOff val="0"/>
                  <a:satOff val="0"/>
                  <a:lumOff val="0"/>
                  <a:alphaOff val="0"/>
                </a:schemeClr>
              </a:fontRef>
            </p:style>
          </p:sp>
          <p:sp>
            <p:nvSpPr>
              <p:cNvPr id="17" name="手繪多邊形 16"/>
              <p:cNvSpPr/>
              <p:nvPr/>
            </p:nvSpPr>
            <p:spPr>
              <a:xfrm>
                <a:off x="7082654" y="1726974"/>
                <a:ext cx="1709875" cy="603485"/>
              </a:xfrm>
              <a:custGeom>
                <a:avLst/>
                <a:gdLst>
                  <a:gd name="connsiteX0" fmla="*/ 0 w 1709875"/>
                  <a:gd name="connsiteY0" fmla="*/ 0 h 603485"/>
                  <a:gd name="connsiteX1" fmla="*/ 1709875 w 1709875"/>
                  <a:gd name="connsiteY1" fmla="*/ 0 h 603485"/>
                  <a:gd name="connsiteX2" fmla="*/ 1709875 w 1709875"/>
                  <a:gd name="connsiteY2" fmla="*/ 603485 h 603485"/>
                  <a:gd name="connsiteX3" fmla="*/ 0 w 1709875"/>
                  <a:gd name="connsiteY3" fmla="*/ 603485 h 603485"/>
                  <a:gd name="connsiteX4" fmla="*/ 0 w 1709875"/>
                  <a:gd name="connsiteY4" fmla="*/ 0 h 60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875" h="603485">
                    <a:moveTo>
                      <a:pt x="0" y="0"/>
                    </a:moveTo>
                    <a:lnTo>
                      <a:pt x="1709875" y="0"/>
                    </a:lnTo>
                    <a:lnTo>
                      <a:pt x="1709875" y="603485"/>
                    </a:lnTo>
                    <a:lnTo>
                      <a:pt x="0" y="603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a:latin typeface="標楷體" panose="03000509000000000000" pitchFamily="65" charset="-120"/>
                    <a:ea typeface="標楷體" panose="03000509000000000000" pitchFamily="65" charset="-120"/>
                  </a:rPr>
                  <a:t>核心講師培力及課程設計引領手冊</a:t>
                </a:r>
                <a:endParaRPr lang="en-US" altLang="zh-TW" sz="2000" b="0" kern="1200" dirty="0">
                  <a:latin typeface="標楷體" panose="03000509000000000000" pitchFamily="65" charset="-120"/>
                  <a:ea typeface="標楷體" panose="03000509000000000000" pitchFamily="65" charset="-120"/>
                </a:endParaRPr>
              </a:p>
            </p:txBody>
          </p:sp>
        </p:grpSp>
        <p:grpSp>
          <p:nvGrpSpPr>
            <p:cNvPr id="27" name="群組 26"/>
            <p:cNvGrpSpPr/>
            <p:nvPr/>
          </p:nvGrpSpPr>
          <p:grpSpPr>
            <a:xfrm>
              <a:off x="1378341" y="3596001"/>
              <a:ext cx="6387317" cy="2235131"/>
              <a:chOff x="1378341" y="3596001"/>
              <a:chExt cx="6387317" cy="2235131"/>
            </a:xfrm>
          </p:grpSpPr>
          <p:sp>
            <p:nvSpPr>
              <p:cNvPr id="18" name="矩形 17"/>
              <p:cNvSpPr/>
              <p:nvPr/>
            </p:nvSpPr>
            <p:spPr>
              <a:xfrm>
                <a:off x="1378341" y="3596001"/>
                <a:ext cx="1899861" cy="2235131"/>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9" name="矩形 18"/>
              <p:cNvSpPr/>
              <p:nvPr/>
            </p:nvSpPr>
            <p:spPr>
              <a:xfrm>
                <a:off x="1473334" y="3685406"/>
                <a:ext cx="1709875" cy="1452835"/>
              </a:xfrm>
              <a:prstGeom prst="rect">
                <a:avLst/>
              </a:prstGeom>
            </p:spPr>
            <p:style>
              <a:lnRef idx="3">
                <a:schemeClr val="lt1">
                  <a:hueOff val="0"/>
                  <a:satOff val="0"/>
                  <a:lumOff val="0"/>
                  <a:alphaOff val="0"/>
                </a:schemeClr>
              </a:lnRef>
              <a:fillRef idx="1">
                <a:schemeClr val="accent5">
                  <a:tint val="50000"/>
                  <a:hueOff val="-4896237"/>
                  <a:satOff val="-10250"/>
                  <a:lumOff val="7043"/>
                  <a:alphaOff val="0"/>
                </a:schemeClr>
              </a:fillRef>
              <a:effectRef idx="1">
                <a:schemeClr val="accent5">
                  <a:tint val="50000"/>
                  <a:hueOff val="-4896237"/>
                  <a:satOff val="-10250"/>
                  <a:lumOff val="7043"/>
                  <a:alphaOff val="0"/>
                </a:schemeClr>
              </a:effectRef>
              <a:fontRef idx="minor">
                <a:schemeClr val="lt1">
                  <a:hueOff val="0"/>
                  <a:satOff val="0"/>
                  <a:lumOff val="0"/>
                  <a:alphaOff val="0"/>
                </a:schemeClr>
              </a:fontRef>
            </p:style>
          </p:sp>
          <p:sp>
            <p:nvSpPr>
              <p:cNvPr id="20" name="手繪多邊形 19"/>
              <p:cNvSpPr/>
              <p:nvPr/>
            </p:nvSpPr>
            <p:spPr>
              <a:xfrm>
                <a:off x="1473334" y="4104018"/>
                <a:ext cx="1709875" cy="603485"/>
              </a:xfrm>
              <a:custGeom>
                <a:avLst/>
                <a:gdLst>
                  <a:gd name="connsiteX0" fmla="*/ 0 w 1709875"/>
                  <a:gd name="connsiteY0" fmla="*/ 0 h 603485"/>
                  <a:gd name="connsiteX1" fmla="*/ 1709875 w 1709875"/>
                  <a:gd name="connsiteY1" fmla="*/ 0 h 603485"/>
                  <a:gd name="connsiteX2" fmla="*/ 1709875 w 1709875"/>
                  <a:gd name="connsiteY2" fmla="*/ 603485 h 603485"/>
                  <a:gd name="connsiteX3" fmla="*/ 0 w 1709875"/>
                  <a:gd name="connsiteY3" fmla="*/ 603485 h 603485"/>
                  <a:gd name="connsiteX4" fmla="*/ 0 w 1709875"/>
                  <a:gd name="connsiteY4" fmla="*/ 0 h 60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875" h="603485">
                    <a:moveTo>
                      <a:pt x="0" y="0"/>
                    </a:moveTo>
                    <a:lnTo>
                      <a:pt x="1709875" y="0"/>
                    </a:lnTo>
                    <a:lnTo>
                      <a:pt x="1709875" y="603485"/>
                    </a:lnTo>
                    <a:lnTo>
                      <a:pt x="0" y="603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0" kern="1200" dirty="0">
                    <a:latin typeface="標楷體" panose="03000509000000000000" pitchFamily="65" charset="-120"/>
                    <a:ea typeface="標楷體" panose="03000509000000000000" pitchFamily="65" charset="-120"/>
                  </a:rPr>
                  <a:t>提供地方政府及學校推動十二年課程綱要檢核表</a:t>
                </a:r>
                <a:endParaRPr lang="en-US" altLang="zh-TW" sz="2000" b="0" kern="1200" dirty="0">
                  <a:latin typeface="標楷體" panose="03000509000000000000" pitchFamily="65" charset="-120"/>
                  <a:ea typeface="標楷體" panose="03000509000000000000" pitchFamily="65" charset="-120"/>
                </a:endParaRPr>
              </a:p>
            </p:txBody>
          </p:sp>
          <p:sp>
            <p:nvSpPr>
              <p:cNvPr id="21" name="矩形 20"/>
              <p:cNvSpPr/>
              <p:nvPr/>
            </p:nvSpPr>
            <p:spPr>
              <a:xfrm>
                <a:off x="3622069" y="3596001"/>
                <a:ext cx="1899861" cy="2235131"/>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3717062" y="3685406"/>
                <a:ext cx="1709875" cy="1452835"/>
              </a:xfrm>
              <a:prstGeom prst="rect">
                <a:avLst/>
              </a:prstGeom>
            </p:spPr>
            <p:style>
              <a:lnRef idx="3">
                <a:schemeClr val="lt1">
                  <a:hueOff val="0"/>
                  <a:satOff val="0"/>
                  <a:lumOff val="0"/>
                  <a:alphaOff val="0"/>
                </a:schemeClr>
              </a:lnRef>
              <a:fillRef idx="1">
                <a:schemeClr val="accent5">
                  <a:tint val="50000"/>
                  <a:hueOff val="-6120295"/>
                  <a:satOff val="-12812"/>
                  <a:lumOff val="8803"/>
                  <a:alphaOff val="0"/>
                </a:schemeClr>
              </a:fillRef>
              <a:effectRef idx="1">
                <a:schemeClr val="accent5">
                  <a:tint val="50000"/>
                  <a:hueOff val="-6120295"/>
                  <a:satOff val="-12812"/>
                  <a:lumOff val="8803"/>
                  <a:alphaOff val="0"/>
                </a:schemeClr>
              </a:effectRef>
              <a:fontRef idx="minor">
                <a:schemeClr val="lt1">
                  <a:hueOff val="0"/>
                  <a:satOff val="0"/>
                  <a:lumOff val="0"/>
                  <a:alphaOff val="0"/>
                </a:schemeClr>
              </a:fontRef>
            </p:style>
          </p:sp>
          <p:sp>
            <p:nvSpPr>
              <p:cNvPr id="23" name="手繪多邊形 22"/>
              <p:cNvSpPr/>
              <p:nvPr/>
            </p:nvSpPr>
            <p:spPr>
              <a:xfrm>
                <a:off x="3717062" y="4139014"/>
                <a:ext cx="1709875" cy="603485"/>
              </a:xfrm>
              <a:custGeom>
                <a:avLst/>
                <a:gdLst>
                  <a:gd name="connsiteX0" fmla="*/ 0 w 1709875"/>
                  <a:gd name="connsiteY0" fmla="*/ 0 h 603485"/>
                  <a:gd name="connsiteX1" fmla="*/ 1709875 w 1709875"/>
                  <a:gd name="connsiteY1" fmla="*/ 0 h 603485"/>
                  <a:gd name="connsiteX2" fmla="*/ 1709875 w 1709875"/>
                  <a:gd name="connsiteY2" fmla="*/ 603485 h 603485"/>
                  <a:gd name="connsiteX3" fmla="*/ 0 w 1709875"/>
                  <a:gd name="connsiteY3" fmla="*/ 603485 h 603485"/>
                  <a:gd name="connsiteX4" fmla="*/ 0 w 1709875"/>
                  <a:gd name="connsiteY4" fmla="*/ 0 h 60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875" h="603485">
                    <a:moveTo>
                      <a:pt x="0" y="0"/>
                    </a:moveTo>
                    <a:lnTo>
                      <a:pt x="1709875" y="0"/>
                    </a:lnTo>
                    <a:lnTo>
                      <a:pt x="1709875" y="603485"/>
                    </a:lnTo>
                    <a:lnTo>
                      <a:pt x="0" y="603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0" kern="1200" dirty="0">
                    <a:latin typeface="標楷體" panose="03000509000000000000" pitchFamily="65" charset="-120"/>
                    <a:ea typeface="標楷體" panose="03000509000000000000" pitchFamily="65" charset="-120"/>
                  </a:rPr>
                  <a:t>協作地方政府承辦國教署委辦之總綱、領綱及主題進階回流研習</a:t>
                </a:r>
                <a:endParaRPr lang="en-US" altLang="zh-TW" sz="1800" b="0" kern="1200" dirty="0">
                  <a:latin typeface="標楷體" panose="03000509000000000000" pitchFamily="65" charset="-120"/>
                  <a:ea typeface="標楷體" panose="03000509000000000000" pitchFamily="65" charset="-120"/>
                </a:endParaRPr>
              </a:p>
            </p:txBody>
          </p:sp>
          <p:sp>
            <p:nvSpPr>
              <p:cNvPr id="24" name="矩形 23"/>
              <p:cNvSpPr/>
              <p:nvPr/>
            </p:nvSpPr>
            <p:spPr>
              <a:xfrm>
                <a:off x="5865797" y="3596001"/>
                <a:ext cx="1899861" cy="2235131"/>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5" name="矩形 24"/>
              <p:cNvSpPr/>
              <p:nvPr/>
            </p:nvSpPr>
            <p:spPr>
              <a:xfrm>
                <a:off x="5960790" y="3685406"/>
                <a:ext cx="1709875" cy="1452835"/>
              </a:xfrm>
              <a:prstGeom prst="rect">
                <a:avLst/>
              </a:prstGeom>
            </p:spPr>
            <p:style>
              <a:lnRef idx="3">
                <a:schemeClr val="lt1">
                  <a:hueOff val="0"/>
                  <a:satOff val="0"/>
                  <a:lumOff val="0"/>
                  <a:alphaOff val="0"/>
                </a:schemeClr>
              </a:lnRef>
              <a:fillRef idx="1">
                <a:schemeClr val="accent5">
                  <a:tint val="50000"/>
                  <a:hueOff val="-7344354"/>
                  <a:satOff val="-15375"/>
                  <a:lumOff val="10564"/>
                  <a:alphaOff val="0"/>
                </a:schemeClr>
              </a:fillRef>
              <a:effectRef idx="1">
                <a:schemeClr val="accent5">
                  <a:tint val="50000"/>
                  <a:hueOff val="-7344354"/>
                  <a:satOff val="-15375"/>
                  <a:lumOff val="10564"/>
                  <a:alphaOff val="0"/>
                </a:schemeClr>
              </a:effectRef>
              <a:fontRef idx="minor">
                <a:schemeClr val="lt1">
                  <a:hueOff val="0"/>
                  <a:satOff val="0"/>
                  <a:lumOff val="0"/>
                  <a:alphaOff val="0"/>
                </a:schemeClr>
              </a:fontRef>
            </p:style>
          </p:sp>
          <p:sp>
            <p:nvSpPr>
              <p:cNvPr id="26" name="手繪多邊形 25"/>
              <p:cNvSpPr/>
              <p:nvPr/>
            </p:nvSpPr>
            <p:spPr>
              <a:xfrm>
                <a:off x="5960790" y="4104018"/>
                <a:ext cx="1709875" cy="603485"/>
              </a:xfrm>
              <a:custGeom>
                <a:avLst/>
                <a:gdLst>
                  <a:gd name="connsiteX0" fmla="*/ 0 w 1709875"/>
                  <a:gd name="connsiteY0" fmla="*/ 0 h 603485"/>
                  <a:gd name="connsiteX1" fmla="*/ 1709875 w 1709875"/>
                  <a:gd name="connsiteY1" fmla="*/ 0 h 603485"/>
                  <a:gd name="connsiteX2" fmla="*/ 1709875 w 1709875"/>
                  <a:gd name="connsiteY2" fmla="*/ 603485 h 603485"/>
                  <a:gd name="connsiteX3" fmla="*/ 0 w 1709875"/>
                  <a:gd name="connsiteY3" fmla="*/ 603485 h 603485"/>
                  <a:gd name="connsiteX4" fmla="*/ 0 w 1709875"/>
                  <a:gd name="connsiteY4" fmla="*/ 0 h 60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875" h="603485">
                    <a:moveTo>
                      <a:pt x="0" y="0"/>
                    </a:moveTo>
                    <a:lnTo>
                      <a:pt x="1709875" y="0"/>
                    </a:lnTo>
                    <a:lnTo>
                      <a:pt x="1709875" y="603485"/>
                    </a:lnTo>
                    <a:lnTo>
                      <a:pt x="0" y="603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0" kern="1200" dirty="0">
                    <a:latin typeface="標楷體" panose="03000509000000000000" pitchFamily="65" charset="-120"/>
                    <a:ea typeface="標楷體" panose="03000509000000000000" pitchFamily="65" charset="-120"/>
                  </a:rPr>
                  <a:t>十二年課程綱要總綱推動之</a:t>
                </a:r>
                <a:r>
                  <a:rPr lang="en-US" altLang="zh-TW" sz="1800" b="0" kern="1200" dirty="0">
                    <a:latin typeface="標楷體" panose="03000509000000000000" pitchFamily="65" charset="-120"/>
                    <a:ea typeface="標楷體" panose="03000509000000000000" pitchFamily="65" charset="-120"/>
                  </a:rPr>
                  <a:t>QA</a:t>
                </a:r>
                <a:r>
                  <a:rPr lang="zh-TW" altLang="en-US" sz="1800" b="0" kern="1200" dirty="0">
                    <a:latin typeface="標楷體" panose="03000509000000000000" pitchFamily="65" charset="-120"/>
                    <a:ea typeface="標楷體" panose="03000509000000000000" pitchFamily="65" charset="-120"/>
                  </a:rPr>
                  <a:t>手冊修訂</a:t>
                </a:r>
                <a:endParaRPr lang="en-US" altLang="zh-TW" sz="1800" b="0" kern="1200" dirty="0">
                  <a:latin typeface="標楷體" panose="03000509000000000000" pitchFamily="65" charset="-120"/>
                  <a:ea typeface="標楷體" panose="03000509000000000000" pitchFamily="65" charset="-120"/>
                </a:endParaRPr>
              </a:p>
            </p:txBody>
          </p:sp>
        </p:grpSp>
      </p:grpSp>
    </p:spTree>
    <p:extLst>
      <p:ext uri="{BB962C8B-B14F-4D97-AF65-F5344CB8AC3E}">
        <p14:creationId xmlns:p14="http://schemas.microsoft.com/office/powerpoint/2010/main" val="414607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3063"/>
            <a:ext cx="8229600" cy="955768"/>
          </a:xfrm>
        </p:spPr>
        <p:txBody>
          <a:bodyPr>
            <a:normAutofit/>
          </a:bodyPr>
          <a:lstStyle/>
          <a:p>
            <a:r>
              <a:rPr lang="zh-TW" altLang="en-US" sz="4000" dirty="0"/>
              <a:t>研發增能課程模組</a:t>
            </a:r>
          </a:p>
        </p:txBody>
      </p:sp>
      <p:sp>
        <p:nvSpPr>
          <p:cNvPr id="3" name="內容版面配置區 2"/>
          <p:cNvSpPr>
            <a:spLocks noGrp="1"/>
          </p:cNvSpPr>
          <p:nvPr>
            <p:ph idx="1"/>
          </p:nvPr>
        </p:nvSpPr>
        <p:spPr>
          <a:xfrm>
            <a:off x="457200" y="1688295"/>
            <a:ext cx="8229600" cy="4407706"/>
          </a:xfrm>
        </p:spPr>
        <p:txBody>
          <a:bodyPr>
            <a:normAutofit/>
          </a:bodyPr>
          <a:lstStyle/>
          <a:p>
            <a:pPr marL="363538" indent="-363538">
              <a:spcBef>
                <a:spcPts val="1200"/>
              </a:spcBef>
            </a:pPr>
            <a:r>
              <a:rPr lang="zh-TW" altLang="en-US" dirty="0"/>
              <a:t>設計</a:t>
            </a:r>
            <a:r>
              <a:rPr lang="en-US" altLang="zh-TW" dirty="0"/>
              <a:t>108</a:t>
            </a:r>
            <a:r>
              <a:rPr lang="zh-TW" altLang="en-US" dirty="0"/>
              <a:t>學年度、</a:t>
            </a:r>
            <a:r>
              <a:rPr lang="en-US" altLang="zh-TW" dirty="0"/>
              <a:t>109</a:t>
            </a:r>
            <a:r>
              <a:rPr lang="zh-TW" altLang="en-US" dirty="0"/>
              <a:t>學年度十二年國民基本教育課程綱要專業</a:t>
            </a:r>
            <a:r>
              <a:rPr lang="zh-TW" altLang="en-US" u="sng" dirty="0"/>
              <a:t>增能課程模組</a:t>
            </a:r>
            <a:r>
              <a:rPr lang="zh-TW" altLang="en-US" dirty="0"/>
              <a:t>規劃參考及說明。</a:t>
            </a:r>
            <a:endParaRPr lang="en-US" altLang="zh-TW" dirty="0"/>
          </a:p>
          <a:p>
            <a:pPr marL="363538" indent="-363538">
              <a:spcBef>
                <a:spcPts val="1200"/>
              </a:spcBef>
            </a:pPr>
            <a:r>
              <a:rPr lang="zh-TW" altLang="en-US" dirty="0"/>
              <a:t>主要係因應十二年國民基本教育之推動，提供課綱專業增能課程於規劃「</a:t>
            </a:r>
            <a:r>
              <a:rPr lang="zh-TW" altLang="zh-TW" dirty="0"/>
              <a:t>精進教學計畫</a:t>
            </a:r>
            <a:r>
              <a:rPr lang="zh-TW" altLang="en-US" dirty="0"/>
              <a:t>」時運用。</a:t>
            </a:r>
            <a:endParaRPr lang="en-US" altLang="zh-TW" dirty="0"/>
          </a:p>
          <a:p>
            <a:pPr marL="363538" indent="-363538"/>
            <a:endParaRPr lang="en-US" altLang="zh-TW" dirty="0"/>
          </a:p>
          <a:p>
            <a:pPr marL="363538" indent="-363538"/>
            <a:endParaRPr lang="zh-TW" altLang="en-US" dirty="0"/>
          </a:p>
        </p:txBody>
      </p:sp>
    </p:spTree>
    <p:extLst>
      <p:ext uri="{BB962C8B-B14F-4D97-AF65-F5344CB8AC3E}">
        <p14:creationId xmlns:p14="http://schemas.microsoft.com/office/powerpoint/2010/main" val="69885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3063"/>
            <a:ext cx="8229600" cy="955768"/>
          </a:xfrm>
        </p:spPr>
        <p:txBody>
          <a:bodyPr/>
          <a:lstStyle/>
          <a:p>
            <a:r>
              <a:rPr lang="zh-TW" altLang="en-US" dirty="0"/>
              <a:t>增能課程模組</a:t>
            </a:r>
            <a:r>
              <a:rPr lang="en-US" altLang="zh-TW" dirty="0"/>
              <a:t>-1</a:t>
            </a:r>
            <a:endParaRPr lang="zh-TW" altLang="en-US" dirty="0"/>
          </a:p>
        </p:txBody>
      </p:sp>
      <p:sp>
        <p:nvSpPr>
          <p:cNvPr id="3" name="內容版面配置區 2"/>
          <p:cNvSpPr>
            <a:spLocks noGrp="1"/>
          </p:cNvSpPr>
          <p:nvPr>
            <p:ph idx="1"/>
          </p:nvPr>
        </p:nvSpPr>
        <p:spPr>
          <a:xfrm>
            <a:off x="457200" y="1448149"/>
            <a:ext cx="8229600" cy="1201270"/>
          </a:xfrm>
        </p:spPr>
        <p:txBody>
          <a:bodyPr>
            <a:normAutofit/>
          </a:bodyPr>
          <a:lstStyle/>
          <a:p>
            <a:pPr marL="363538" indent="-363538"/>
            <a:r>
              <a:rPr lang="zh-TW" altLang="en-US" dirty="0"/>
              <a:t>課程主題一</a:t>
            </a:r>
          </a:p>
        </p:txBody>
      </p:sp>
      <p:pic>
        <p:nvPicPr>
          <p:cNvPr id="4" name="圖片 3"/>
          <p:cNvPicPr>
            <a:picLocks noChangeAspect="1"/>
          </p:cNvPicPr>
          <p:nvPr/>
        </p:nvPicPr>
        <p:blipFill>
          <a:blip r:embed="rId2"/>
          <a:stretch>
            <a:fillRect/>
          </a:stretch>
        </p:blipFill>
        <p:spPr>
          <a:xfrm>
            <a:off x="951201" y="2152372"/>
            <a:ext cx="7038254" cy="3891240"/>
          </a:xfrm>
          <a:prstGeom prst="rect">
            <a:avLst/>
          </a:prstGeom>
        </p:spPr>
      </p:pic>
    </p:spTree>
    <p:extLst>
      <p:ext uri="{BB962C8B-B14F-4D97-AF65-F5344CB8AC3E}">
        <p14:creationId xmlns:p14="http://schemas.microsoft.com/office/powerpoint/2010/main" val="272383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3063"/>
            <a:ext cx="8229600" cy="955768"/>
          </a:xfrm>
        </p:spPr>
        <p:txBody>
          <a:bodyPr/>
          <a:lstStyle/>
          <a:p>
            <a:r>
              <a:rPr lang="zh-TW" altLang="en-US" dirty="0"/>
              <a:t>增能課程模組</a:t>
            </a:r>
            <a:r>
              <a:rPr lang="en-US" altLang="zh-TW" dirty="0"/>
              <a:t>-2</a:t>
            </a:r>
            <a:endParaRPr lang="zh-TW" altLang="en-US" dirty="0"/>
          </a:p>
        </p:txBody>
      </p:sp>
      <p:sp>
        <p:nvSpPr>
          <p:cNvPr id="3" name="內容版面配置區 2"/>
          <p:cNvSpPr>
            <a:spLocks noGrp="1"/>
          </p:cNvSpPr>
          <p:nvPr>
            <p:ph idx="1"/>
          </p:nvPr>
        </p:nvSpPr>
        <p:spPr>
          <a:xfrm>
            <a:off x="457200" y="1448149"/>
            <a:ext cx="8229600" cy="1201270"/>
          </a:xfrm>
        </p:spPr>
        <p:txBody>
          <a:bodyPr>
            <a:normAutofit/>
          </a:bodyPr>
          <a:lstStyle/>
          <a:p>
            <a:pPr marL="363538" indent="-363538"/>
            <a:r>
              <a:rPr lang="zh-TW" altLang="en-US" dirty="0"/>
              <a:t>課程主題二</a:t>
            </a:r>
          </a:p>
        </p:txBody>
      </p:sp>
      <p:pic>
        <p:nvPicPr>
          <p:cNvPr id="7" name="圖片 6"/>
          <p:cNvPicPr>
            <a:picLocks noChangeAspect="1"/>
          </p:cNvPicPr>
          <p:nvPr/>
        </p:nvPicPr>
        <p:blipFill>
          <a:blip r:embed="rId2"/>
          <a:stretch>
            <a:fillRect/>
          </a:stretch>
        </p:blipFill>
        <p:spPr>
          <a:xfrm>
            <a:off x="1010156" y="2048784"/>
            <a:ext cx="6979300" cy="3900496"/>
          </a:xfrm>
          <a:prstGeom prst="rect">
            <a:avLst/>
          </a:prstGeom>
        </p:spPr>
      </p:pic>
    </p:spTree>
    <p:extLst>
      <p:ext uri="{BB962C8B-B14F-4D97-AF65-F5344CB8AC3E}">
        <p14:creationId xmlns:p14="http://schemas.microsoft.com/office/powerpoint/2010/main" val="174763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3063"/>
            <a:ext cx="8229600" cy="955768"/>
          </a:xfrm>
        </p:spPr>
        <p:txBody>
          <a:bodyPr/>
          <a:lstStyle/>
          <a:p>
            <a:r>
              <a:rPr lang="zh-TW" altLang="en-US" dirty="0"/>
              <a:t>增能課程模組</a:t>
            </a:r>
            <a:r>
              <a:rPr lang="en-US" altLang="zh-TW" dirty="0"/>
              <a:t>-3</a:t>
            </a:r>
            <a:endParaRPr lang="zh-TW" altLang="en-US" dirty="0"/>
          </a:p>
        </p:txBody>
      </p:sp>
      <p:sp>
        <p:nvSpPr>
          <p:cNvPr id="3" name="內容版面配置區 2"/>
          <p:cNvSpPr>
            <a:spLocks noGrp="1"/>
          </p:cNvSpPr>
          <p:nvPr>
            <p:ph idx="1"/>
          </p:nvPr>
        </p:nvSpPr>
        <p:spPr>
          <a:xfrm>
            <a:off x="457200" y="1448149"/>
            <a:ext cx="8229600" cy="1201270"/>
          </a:xfrm>
        </p:spPr>
        <p:txBody>
          <a:bodyPr>
            <a:normAutofit/>
          </a:bodyPr>
          <a:lstStyle/>
          <a:p>
            <a:pPr marL="363538" indent="-363538"/>
            <a:r>
              <a:rPr lang="zh-TW" altLang="en-US" dirty="0"/>
              <a:t>課程主題三</a:t>
            </a:r>
          </a:p>
        </p:txBody>
      </p:sp>
      <p:pic>
        <p:nvPicPr>
          <p:cNvPr id="7" name="圖片 6"/>
          <p:cNvPicPr>
            <a:picLocks noChangeAspect="1"/>
          </p:cNvPicPr>
          <p:nvPr/>
        </p:nvPicPr>
        <p:blipFill>
          <a:blip r:embed="rId2"/>
          <a:stretch>
            <a:fillRect/>
          </a:stretch>
        </p:blipFill>
        <p:spPr>
          <a:xfrm>
            <a:off x="934762" y="2152372"/>
            <a:ext cx="6978911" cy="3580884"/>
          </a:xfrm>
          <a:prstGeom prst="rect">
            <a:avLst/>
          </a:prstGeom>
        </p:spPr>
      </p:pic>
    </p:spTree>
    <p:extLst>
      <p:ext uri="{BB962C8B-B14F-4D97-AF65-F5344CB8AC3E}">
        <p14:creationId xmlns:p14="http://schemas.microsoft.com/office/powerpoint/2010/main" val="176665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3063"/>
            <a:ext cx="8229600" cy="955768"/>
          </a:xfrm>
        </p:spPr>
        <p:txBody>
          <a:bodyPr/>
          <a:lstStyle/>
          <a:p>
            <a:r>
              <a:rPr lang="zh-TW" altLang="en-US" dirty="0"/>
              <a:t>增能課程模組</a:t>
            </a:r>
            <a:r>
              <a:rPr lang="en-US" altLang="zh-TW" dirty="0"/>
              <a:t>-4</a:t>
            </a:r>
            <a:endParaRPr lang="zh-TW" altLang="en-US" dirty="0"/>
          </a:p>
        </p:txBody>
      </p:sp>
      <p:sp>
        <p:nvSpPr>
          <p:cNvPr id="3" name="內容版面配置區 2"/>
          <p:cNvSpPr>
            <a:spLocks noGrp="1"/>
          </p:cNvSpPr>
          <p:nvPr>
            <p:ph idx="1"/>
          </p:nvPr>
        </p:nvSpPr>
        <p:spPr>
          <a:xfrm>
            <a:off x="457200" y="1448149"/>
            <a:ext cx="8229600" cy="1201270"/>
          </a:xfrm>
        </p:spPr>
        <p:txBody>
          <a:bodyPr>
            <a:normAutofit/>
          </a:bodyPr>
          <a:lstStyle/>
          <a:p>
            <a:pPr marL="363538" indent="-363538"/>
            <a:r>
              <a:rPr lang="zh-TW" altLang="en-US" dirty="0"/>
              <a:t>課程主題四</a:t>
            </a:r>
          </a:p>
        </p:txBody>
      </p:sp>
      <p:pic>
        <p:nvPicPr>
          <p:cNvPr id="7" name="圖片 6"/>
          <p:cNvPicPr>
            <a:picLocks noChangeAspect="1"/>
          </p:cNvPicPr>
          <p:nvPr/>
        </p:nvPicPr>
        <p:blipFill>
          <a:blip r:embed="rId2"/>
          <a:stretch>
            <a:fillRect/>
          </a:stretch>
        </p:blipFill>
        <p:spPr>
          <a:xfrm>
            <a:off x="951201" y="2152372"/>
            <a:ext cx="7038254" cy="3580884"/>
          </a:xfrm>
          <a:prstGeom prst="rect">
            <a:avLst/>
          </a:prstGeom>
        </p:spPr>
      </p:pic>
    </p:spTree>
    <p:extLst>
      <p:ext uri="{BB962C8B-B14F-4D97-AF65-F5344CB8AC3E}">
        <p14:creationId xmlns:p14="http://schemas.microsoft.com/office/powerpoint/2010/main" val="2843319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631107" y="92679"/>
            <a:ext cx="8229600" cy="1390245"/>
          </a:xfrm>
        </p:spPr>
        <p:txBody>
          <a:bodyPr>
            <a:noAutofit/>
          </a:bodyPr>
          <a:lstStyle/>
          <a:p>
            <a:pPr>
              <a:lnSpc>
                <a:spcPts val="2300"/>
              </a:lnSpc>
              <a:spcAft>
                <a:spcPts val="50"/>
              </a:spcAft>
            </a:pPr>
            <a:r>
              <a:rPr lang="zh-TW" altLang="en-US" sz="2400" dirty="0"/>
              <a:t>十二年國教課綱推動及教育人員專業增能</a:t>
            </a:r>
            <a:r>
              <a:rPr lang="en-US" altLang="zh-TW" sz="2400" dirty="0"/>
              <a:t/>
            </a:r>
            <a:br>
              <a:rPr lang="en-US" altLang="zh-TW" sz="2400" dirty="0"/>
            </a:br>
            <a:r>
              <a:rPr lang="zh-TW" altLang="en-US" sz="2400" dirty="0"/>
              <a:t>研習活動之進程規劃－</a:t>
            </a:r>
            <a:r>
              <a:rPr lang="en-US" altLang="zh-TW" sz="2400" dirty="0"/>
              <a:t/>
            </a:r>
            <a:br>
              <a:rPr lang="en-US" altLang="zh-TW" sz="2400" dirty="0"/>
            </a:br>
            <a:r>
              <a:rPr lang="zh-TW" altLang="zh-TW" sz="2400" kern="100" dirty="0"/>
              <a:t>十二年國民基本教育課程綱要（總綱）</a:t>
            </a:r>
            <a:r>
              <a:rPr lang="en-US" altLang="zh-TW" sz="2400" kern="100" dirty="0"/>
              <a:t/>
            </a:r>
            <a:br>
              <a:rPr lang="en-US" altLang="zh-TW" sz="2400" kern="100" dirty="0"/>
            </a:br>
            <a:r>
              <a:rPr lang="zh-TW" altLang="zh-TW" sz="2400" kern="100" dirty="0"/>
              <a:t>國民中小學階段種子講師培訓研習</a:t>
            </a:r>
            <a:endParaRPr lang="zh-TW" altLang="en-US" sz="2400" dirty="0"/>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3119729330"/>
              </p:ext>
            </p:extLst>
          </p:nvPr>
        </p:nvGraphicFramePr>
        <p:xfrm>
          <a:off x="683568" y="1591628"/>
          <a:ext cx="7704856" cy="4429664"/>
        </p:xfrm>
        <a:graphic>
          <a:graphicData uri="http://schemas.openxmlformats.org/drawingml/2006/table">
            <a:tbl>
              <a:tblPr firstRow="1" firstCol="1" bandRow="1">
                <a:tableStyleId>{5C22544A-7EE6-4342-B048-85BDC9FD1C3A}</a:tableStyleId>
              </a:tblPr>
              <a:tblGrid>
                <a:gridCol w="1713137">
                  <a:extLst>
                    <a:ext uri="{9D8B030D-6E8A-4147-A177-3AD203B41FA5}">
                      <a16:colId xmlns:a16="http://schemas.microsoft.com/office/drawing/2014/main" xmlns="" val="2025349040"/>
                    </a:ext>
                  </a:extLst>
                </a:gridCol>
                <a:gridCol w="1713137">
                  <a:extLst>
                    <a:ext uri="{9D8B030D-6E8A-4147-A177-3AD203B41FA5}">
                      <a16:colId xmlns:a16="http://schemas.microsoft.com/office/drawing/2014/main" xmlns="" val="2528891692"/>
                    </a:ext>
                  </a:extLst>
                </a:gridCol>
                <a:gridCol w="2139291">
                  <a:extLst>
                    <a:ext uri="{9D8B030D-6E8A-4147-A177-3AD203B41FA5}">
                      <a16:colId xmlns:a16="http://schemas.microsoft.com/office/drawing/2014/main" xmlns="" val="4117806826"/>
                    </a:ext>
                  </a:extLst>
                </a:gridCol>
                <a:gridCol w="2139291">
                  <a:extLst>
                    <a:ext uri="{9D8B030D-6E8A-4147-A177-3AD203B41FA5}">
                      <a16:colId xmlns:a16="http://schemas.microsoft.com/office/drawing/2014/main" xmlns="" val="3871645948"/>
                    </a:ext>
                  </a:extLst>
                </a:gridCol>
              </a:tblGrid>
              <a:tr h="294554">
                <a:tc>
                  <a:txBody>
                    <a:bodyPr/>
                    <a:lstStyle/>
                    <a:p>
                      <a:pPr algn="ctr">
                        <a:spcAft>
                          <a:spcPts val="0"/>
                        </a:spcAft>
                      </a:pPr>
                      <a:r>
                        <a:rPr lang="en-US" sz="1400" dirty="0" err="1">
                          <a:effectLst/>
                          <a:latin typeface="標楷體" panose="03000509000000000000" pitchFamily="65" charset="-120"/>
                          <a:ea typeface="標楷體" panose="03000509000000000000" pitchFamily="65" charset="-120"/>
                        </a:rPr>
                        <a:t>年度</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err="1">
                          <a:effectLst/>
                          <a:latin typeface="標楷體" panose="03000509000000000000" pitchFamily="65" charset="-120"/>
                          <a:ea typeface="標楷體" panose="03000509000000000000" pitchFamily="65" charset="-120"/>
                        </a:rPr>
                        <a:t>研習名稱</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1400">
                          <a:effectLst/>
                          <a:latin typeface="標楷體" panose="03000509000000000000" pitchFamily="65" charset="-120"/>
                          <a:ea typeface="標楷體" panose="03000509000000000000" pitchFamily="65" charset="-120"/>
                        </a:rPr>
                        <a:t>預定辦理</a:t>
                      </a:r>
                      <a:r>
                        <a:rPr lang="en-US" sz="1400">
                          <a:effectLst/>
                          <a:latin typeface="標楷體" panose="03000509000000000000" pitchFamily="65" charset="-120"/>
                          <a:ea typeface="標楷體" panose="03000509000000000000" pitchFamily="65" charset="-120"/>
                        </a:rPr>
                        <a:t>時間</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a:effectLst/>
                          <a:latin typeface="標楷體" panose="03000509000000000000" pitchFamily="65" charset="-120"/>
                          <a:ea typeface="標楷體" panose="03000509000000000000" pitchFamily="65" charset="-120"/>
                        </a:rPr>
                        <a:t>承辦</a:t>
                      </a:r>
                      <a:r>
                        <a:rPr lang="zh-TW" sz="1400">
                          <a:effectLst/>
                          <a:latin typeface="標楷體" panose="03000509000000000000" pitchFamily="65" charset="-120"/>
                          <a:ea typeface="標楷體" panose="03000509000000000000" pitchFamily="65" charset="-120"/>
                        </a:rPr>
                        <a:t>單位</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4233038284"/>
                  </a:ext>
                </a:extLst>
              </a:tr>
              <a:tr h="294554">
                <a:tc rowSpan="7">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109上半年</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err="1">
                          <a:effectLst/>
                          <a:latin typeface="標楷體" panose="03000509000000000000" pitchFamily="65" charset="-120"/>
                          <a:ea typeface="標楷體" panose="03000509000000000000" pitchFamily="65" charset="-120"/>
                        </a:rPr>
                        <a:t>基礎培訓研習</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109/2-3</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rowSpan="2">
                  <a:txBody>
                    <a:bodyPr/>
                    <a:lstStyle/>
                    <a:p>
                      <a:pPr algn="ctr">
                        <a:spcAft>
                          <a:spcPts val="0"/>
                        </a:spcAft>
                      </a:pPr>
                      <a:r>
                        <a:rPr lang="zh-TW" sz="1400">
                          <a:effectLst/>
                          <a:latin typeface="標楷體" panose="03000509000000000000" pitchFamily="65" charset="-120"/>
                          <a:ea typeface="標楷體" panose="03000509000000000000" pitchFamily="65" charset="-120"/>
                        </a:rPr>
                        <a:t>臺北市政府教育局</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444547905"/>
                  </a:ext>
                </a:extLst>
              </a:tr>
              <a:tr h="294554">
                <a:tc vMerge="1">
                  <a:txBody>
                    <a:bodyPr/>
                    <a:lstStyle/>
                    <a:p>
                      <a:endParaRPr lang="zh-TW" altLang="en-US"/>
                    </a:p>
                  </a:txBody>
                  <a:tcPr/>
                </a:tc>
                <a:tc>
                  <a:txBody>
                    <a:bodyPr/>
                    <a:lstStyle/>
                    <a:p>
                      <a:pPr algn="ctr">
                        <a:spcAft>
                          <a:spcPts val="0"/>
                        </a:spcAft>
                      </a:pPr>
                      <a:r>
                        <a:rPr lang="en-US" sz="1400" dirty="0" err="1">
                          <a:effectLst/>
                          <a:latin typeface="標楷體" panose="03000509000000000000" pitchFamily="65" charset="-120"/>
                          <a:ea typeface="標楷體" panose="03000509000000000000" pitchFamily="65" charset="-120"/>
                        </a:rPr>
                        <a:t>回流培訓研習</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109/4-6</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xmlns="" val="1689739367"/>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基礎培訓研習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109/2-3</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rowSpan="3">
                  <a:txBody>
                    <a:bodyPr/>
                    <a:lstStyle/>
                    <a:p>
                      <a:pPr algn="ctr">
                        <a:spcAft>
                          <a:spcPts val="0"/>
                        </a:spcAft>
                      </a:pPr>
                      <a:r>
                        <a:rPr lang="zh-TW" sz="1400" dirty="0">
                          <a:effectLst/>
                          <a:latin typeface="標楷體" panose="03000509000000000000" pitchFamily="65" charset="-120"/>
                          <a:ea typeface="標楷體" panose="03000509000000000000" pitchFamily="65" charset="-120"/>
                        </a:rPr>
                        <a:t>國立彰化師範大學</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995341581"/>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回流培訓研習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109/4-6</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xmlns="" val="1583848011"/>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108</a:t>
                      </a:r>
                      <a:r>
                        <a:rPr lang="zh-TW" sz="1400">
                          <a:effectLst/>
                          <a:latin typeface="標楷體" panose="03000509000000000000" pitchFamily="65" charset="-120"/>
                          <a:ea typeface="標楷體" panose="03000509000000000000" pitchFamily="65" charset="-120"/>
                        </a:rPr>
                        <a:t>補回流場</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109/3</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xmlns="" val="3053639123"/>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基礎培訓研習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109/2-3</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rowSpan="2">
                  <a:txBody>
                    <a:bodyPr/>
                    <a:lstStyle/>
                    <a:p>
                      <a:pPr algn="ctr">
                        <a:spcAft>
                          <a:spcPts val="0"/>
                        </a:spcAft>
                      </a:pPr>
                      <a:r>
                        <a:rPr lang="zh-TW" sz="1400" dirty="0">
                          <a:effectLst/>
                          <a:latin typeface="標楷體" panose="03000509000000000000" pitchFamily="65" charset="-120"/>
                          <a:ea typeface="標楷體" panose="03000509000000000000" pitchFamily="65" charset="-120"/>
                        </a:rPr>
                        <a:t>臺南市政府教育局</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340166662"/>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回流培訓研習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109/4-6</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xmlns="" val="2869819298"/>
                  </a:ext>
                </a:extLst>
              </a:tr>
              <a:tr h="294554">
                <a:tc rowSpan="6">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109下半年</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基礎培訓研習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109/7</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rowSpan="2">
                  <a:txBody>
                    <a:bodyPr/>
                    <a:lstStyle/>
                    <a:p>
                      <a:pPr algn="ctr">
                        <a:spcAft>
                          <a:spcPts val="0"/>
                        </a:spcAft>
                      </a:pPr>
                      <a:r>
                        <a:rPr lang="zh-TW" sz="1400" dirty="0">
                          <a:effectLst/>
                          <a:latin typeface="標楷體" panose="03000509000000000000" pitchFamily="65" charset="-120"/>
                          <a:ea typeface="標楷體" panose="03000509000000000000" pitchFamily="65" charset="-120"/>
                        </a:rPr>
                        <a:t>南投縣政府教育處</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785775082"/>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回流培訓研習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109/9</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xmlns="" val="1281445324"/>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基礎培訓研習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109/8-9</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rowSpan="2">
                  <a:txBody>
                    <a:bodyPr/>
                    <a:lstStyle/>
                    <a:p>
                      <a:pPr algn="ctr">
                        <a:spcAft>
                          <a:spcPts val="0"/>
                        </a:spcAft>
                      </a:pPr>
                      <a:r>
                        <a:rPr lang="zh-TW" sz="1400" dirty="0">
                          <a:effectLst/>
                          <a:latin typeface="標楷體" panose="03000509000000000000" pitchFamily="65" charset="-120"/>
                          <a:ea typeface="標楷體" panose="03000509000000000000" pitchFamily="65" charset="-120"/>
                        </a:rPr>
                        <a:t>桃園市政府教育局</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38266610"/>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回流培訓研習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109/11/21</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xmlns="" val="1688790617"/>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基礎培訓研習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a:effectLst/>
                          <a:latin typeface="標楷體" panose="03000509000000000000" pitchFamily="65" charset="-120"/>
                          <a:ea typeface="標楷體" panose="03000509000000000000" pitchFamily="65" charset="-120"/>
                        </a:rPr>
                        <a:t>109/8-9</a:t>
                      </a:r>
                      <a:endParaRPr lang="zh-TW" sz="140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rowSpan="2">
                  <a:txBody>
                    <a:bodyPr/>
                    <a:lstStyle/>
                    <a:p>
                      <a:pPr algn="ctr">
                        <a:spcAft>
                          <a:spcPts val="0"/>
                        </a:spcAft>
                      </a:pPr>
                      <a:r>
                        <a:rPr lang="zh-TW" sz="1400" dirty="0">
                          <a:effectLst/>
                          <a:latin typeface="標楷體" panose="03000509000000000000" pitchFamily="65" charset="-120"/>
                          <a:ea typeface="標楷體" panose="03000509000000000000" pitchFamily="65" charset="-120"/>
                        </a:rPr>
                        <a:t>國立彰化師範大學</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651195230"/>
                  </a:ext>
                </a:extLst>
              </a:tr>
              <a:tr h="294554">
                <a:tc vMerge="1">
                  <a:txBody>
                    <a:bodyPr/>
                    <a:lstStyle/>
                    <a:p>
                      <a:endParaRPr lang="zh-TW" altLang="en-US"/>
                    </a:p>
                  </a:txBody>
                  <a:tcPr/>
                </a:tc>
                <a:tc>
                  <a:txBody>
                    <a:bodyPr/>
                    <a:lstStyle/>
                    <a:p>
                      <a:pPr algn="ctr">
                        <a:spcAft>
                          <a:spcPts val="0"/>
                        </a:spcAft>
                      </a:pPr>
                      <a:r>
                        <a:rPr lang="en-US" sz="1400">
                          <a:effectLst/>
                          <a:latin typeface="標楷體" panose="03000509000000000000" pitchFamily="65" charset="-120"/>
                          <a:ea typeface="標楷體" panose="03000509000000000000" pitchFamily="65" charset="-120"/>
                        </a:rPr>
                        <a:t>回流培訓研習</a:t>
                      </a:r>
                      <a:endParaRPr lang="zh-TW" sz="14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109/10/17</a:t>
                      </a:r>
                      <a:endParaRPr lang="zh-TW" sz="14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xmlns="" val="3764000810"/>
                  </a:ext>
                </a:extLst>
              </a:tr>
              <a:tr h="305908">
                <a:tc>
                  <a:txBody>
                    <a:bodyPr/>
                    <a:lstStyle/>
                    <a:p>
                      <a:pPr algn="ctr">
                        <a:spcAft>
                          <a:spcPts val="0"/>
                        </a:spcAft>
                      </a:pPr>
                      <a:r>
                        <a:rPr lang="en-US" sz="1400" dirty="0">
                          <a:effectLst/>
                          <a:latin typeface="標楷體" panose="03000509000000000000" pitchFamily="65" charset="-120"/>
                          <a:ea typeface="標楷體" panose="03000509000000000000" pitchFamily="65" charset="-120"/>
                        </a:rPr>
                        <a:t>109下半年</a:t>
                      </a:r>
                      <a:endParaRPr lang="zh-TW" sz="14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600" dirty="0" err="1">
                          <a:effectLst/>
                          <a:latin typeface="標楷體" panose="03000509000000000000" pitchFamily="65" charset="-120"/>
                          <a:ea typeface="標楷體" panose="03000509000000000000" pitchFamily="65" charset="-120"/>
                        </a:rPr>
                        <a:t>基礎培訓研習</a:t>
                      </a:r>
                      <a:endParaRPr lang="zh-TW" sz="1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en-US" sz="1600" dirty="0">
                          <a:effectLst/>
                          <a:latin typeface="標楷體" panose="03000509000000000000" pitchFamily="65" charset="-120"/>
                          <a:ea typeface="標楷體" panose="03000509000000000000" pitchFamily="65" charset="-120"/>
                        </a:rPr>
                        <a:t>109/8-9</a:t>
                      </a:r>
                      <a:endParaRPr lang="zh-TW" sz="1600" dirty="0">
                        <a:effectLst/>
                        <a:latin typeface="標楷體" panose="03000509000000000000" pitchFamily="65" charset="-120"/>
                        <a:ea typeface="標楷體" panose="03000509000000000000" pitchFamily="65" charset="-120"/>
                        <a:cs typeface="新細明體" panose="02020500000000000000" pitchFamily="18" charset="-120"/>
                      </a:endParaRPr>
                    </a:p>
                  </a:txBody>
                  <a:tcPr marL="68580" marR="68580" marT="0" marB="0" anchor="ctr"/>
                </a:tc>
                <a:tc>
                  <a:txBody>
                    <a:bodyPr/>
                    <a:lstStyle/>
                    <a:p>
                      <a:pPr algn="ctr">
                        <a:spcAft>
                          <a:spcPts val="0"/>
                        </a:spcAft>
                      </a:pPr>
                      <a:r>
                        <a:rPr lang="zh-TW" sz="1600" dirty="0">
                          <a:effectLst/>
                          <a:latin typeface="標楷體" panose="03000509000000000000" pitchFamily="65" charset="-120"/>
                          <a:ea typeface="標楷體" panose="03000509000000000000" pitchFamily="65" charset="-120"/>
                        </a:rPr>
                        <a:t>臺南市政府教育局</a:t>
                      </a:r>
                      <a:endParaRPr lang="zh-TW" sz="1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3188941267"/>
                  </a:ext>
                </a:extLst>
              </a:tr>
            </a:tbl>
          </a:graphicData>
        </a:graphic>
      </p:graphicFrame>
    </p:spTree>
    <p:extLst>
      <p:ext uri="{BB962C8B-B14F-4D97-AF65-F5344CB8AC3E}">
        <p14:creationId xmlns:p14="http://schemas.microsoft.com/office/powerpoint/2010/main" val="3164969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9847" y="116632"/>
            <a:ext cx="8003232" cy="1060870"/>
          </a:xfrm>
        </p:spPr>
        <p:txBody>
          <a:bodyPr>
            <a:normAutofit fontScale="90000"/>
          </a:bodyPr>
          <a:lstStyle/>
          <a:p>
            <a:pPr>
              <a:lnSpc>
                <a:spcPts val="2300"/>
              </a:lnSpc>
              <a:spcAft>
                <a:spcPts val="50"/>
              </a:spcAft>
            </a:pPr>
            <a:r>
              <a:rPr lang="zh-TW" altLang="en-US" sz="2400" kern="100" dirty="0"/>
              <a:t>十二年國教課綱推動及教育人員專業增能</a:t>
            </a:r>
            <a:r>
              <a:rPr lang="en-US" altLang="zh-TW" sz="2400" kern="100" dirty="0"/>
              <a:t/>
            </a:r>
            <a:br>
              <a:rPr lang="en-US" altLang="zh-TW" sz="2400" kern="100" dirty="0"/>
            </a:br>
            <a:r>
              <a:rPr lang="zh-TW" altLang="en-US" sz="2400" kern="100" dirty="0"/>
              <a:t>研習活動之進程規劃－</a:t>
            </a:r>
            <a:r>
              <a:rPr lang="en-US" altLang="zh-TW" sz="2400" kern="100" dirty="0"/>
              <a:t/>
            </a:r>
            <a:br>
              <a:rPr lang="en-US" altLang="zh-TW" sz="2400" kern="100" dirty="0"/>
            </a:br>
            <a:r>
              <a:rPr lang="zh-TW" altLang="zh-TW" sz="2400" kern="100" dirty="0"/>
              <a:t>十二年國民基本教育課程綱要（總綱）種子講師</a:t>
            </a:r>
            <a:r>
              <a:rPr lang="en-US" altLang="zh-TW" sz="2400" kern="100" dirty="0"/>
              <a:t/>
            </a:r>
            <a:br>
              <a:rPr lang="en-US" altLang="zh-TW" sz="2400" kern="100" dirty="0"/>
            </a:br>
            <a:r>
              <a:rPr lang="zh-TW" altLang="zh-TW" sz="2400" kern="100" dirty="0"/>
              <a:t>領域課程綱要培訓研習</a:t>
            </a:r>
            <a:endParaRPr lang="zh-TW" altLang="en-US" sz="2400" kern="1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836883251"/>
              </p:ext>
            </p:extLst>
          </p:nvPr>
        </p:nvGraphicFramePr>
        <p:xfrm>
          <a:off x="576232" y="1261734"/>
          <a:ext cx="7956207" cy="5083937"/>
        </p:xfrm>
        <a:graphic>
          <a:graphicData uri="http://schemas.openxmlformats.org/drawingml/2006/table">
            <a:tbl>
              <a:tblPr firstRow="1" firstCol="1" bandRow="1">
                <a:tableStyleId>{5C22544A-7EE6-4342-B048-85BDC9FD1C3A}</a:tableStyleId>
              </a:tblPr>
              <a:tblGrid>
                <a:gridCol w="2668106">
                  <a:extLst>
                    <a:ext uri="{9D8B030D-6E8A-4147-A177-3AD203B41FA5}">
                      <a16:colId xmlns:a16="http://schemas.microsoft.com/office/drawing/2014/main" xmlns="" val="1623480680"/>
                    </a:ext>
                  </a:extLst>
                </a:gridCol>
                <a:gridCol w="2930545">
                  <a:extLst>
                    <a:ext uri="{9D8B030D-6E8A-4147-A177-3AD203B41FA5}">
                      <a16:colId xmlns:a16="http://schemas.microsoft.com/office/drawing/2014/main" xmlns="" val="2207689733"/>
                    </a:ext>
                  </a:extLst>
                </a:gridCol>
                <a:gridCol w="2357556">
                  <a:extLst>
                    <a:ext uri="{9D8B030D-6E8A-4147-A177-3AD203B41FA5}">
                      <a16:colId xmlns:a16="http://schemas.microsoft.com/office/drawing/2014/main" xmlns="" val="223861432"/>
                    </a:ext>
                  </a:extLst>
                </a:gridCol>
              </a:tblGrid>
              <a:tr h="390017">
                <a:tc>
                  <a:txBody>
                    <a:bodyPr/>
                    <a:lstStyle/>
                    <a:p>
                      <a:pPr algn="ctr">
                        <a:spcAft>
                          <a:spcPts val="0"/>
                        </a:spcAft>
                      </a:pPr>
                      <a:r>
                        <a:rPr lang="zh-TW" sz="1400" kern="0" dirty="0">
                          <a:effectLst/>
                          <a:latin typeface="標楷體" panose="03000509000000000000" pitchFamily="65" charset="-120"/>
                          <a:ea typeface="標楷體" panose="03000509000000000000" pitchFamily="65" charset="-120"/>
                        </a:rPr>
                        <a:t>領域（科目）／承辦單位</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sz="1400" kern="0" dirty="0">
                          <a:effectLst/>
                          <a:latin typeface="標楷體" panose="03000509000000000000" pitchFamily="65" charset="-120"/>
                          <a:ea typeface="標楷體" panose="03000509000000000000" pitchFamily="65" charset="-120"/>
                        </a:rPr>
                        <a:t>承辦學校</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sz="1400" kern="0" dirty="0">
                          <a:effectLst/>
                          <a:latin typeface="標楷體" panose="03000509000000000000" pitchFamily="65" charset="-120"/>
                          <a:ea typeface="標楷體" panose="03000509000000000000" pitchFamily="65" charset="-120"/>
                        </a:rPr>
                        <a:t>研習辦理期程</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410783711"/>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國語文</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zh-TW" sz="1400" kern="100" dirty="0">
                          <a:effectLst/>
                          <a:latin typeface="標楷體" panose="03000509000000000000" pitchFamily="65" charset="-120"/>
                          <a:ea typeface="標楷體" panose="03000509000000000000" pitchFamily="65" charset="-120"/>
                        </a:rPr>
                        <a:t>高雄</a:t>
                      </a:r>
                      <a:r>
                        <a:rPr lang="zh-TW" sz="1400" kern="100" dirty="0">
                          <a:effectLst/>
                          <a:latin typeface="標楷體" panose="03000509000000000000" pitchFamily="65" charset="-120"/>
                          <a:ea typeface="標楷體" panose="03000509000000000000" pitchFamily="65" charset="-120"/>
                        </a:rPr>
                        <a:t>市政府教育局</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高雄市獅甲國小</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400" kern="100" dirty="0" smtClean="0">
                          <a:effectLst/>
                          <a:latin typeface="標楷體" panose="03000509000000000000" pitchFamily="65" charset="-120"/>
                          <a:ea typeface="標楷體" panose="03000509000000000000" pitchFamily="65" charset="-120"/>
                        </a:rPr>
                        <a:t>10</a:t>
                      </a:r>
                      <a:r>
                        <a:rPr lang="en-US" sz="1400" kern="100" dirty="0">
                          <a:effectLst/>
                          <a:latin typeface="標楷體" panose="03000509000000000000" pitchFamily="65" charset="-120"/>
                          <a:ea typeface="標楷體" panose="03000509000000000000" pitchFamily="65" charset="-120"/>
                        </a:rPr>
                        <a:t>9</a:t>
                      </a:r>
                      <a:r>
                        <a:rPr lang="en-US" sz="1400" kern="100" dirty="0" smtClean="0">
                          <a:effectLst/>
                          <a:latin typeface="標楷體" panose="03000509000000000000" pitchFamily="65" charset="-120"/>
                          <a:ea typeface="標楷體" panose="03000509000000000000" pitchFamily="65" charset="-120"/>
                        </a:rPr>
                        <a:t>/04/</a:t>
                      </a:r>
                      <a:r>
                        <a:rPr lang="en-US" altLang="zh-TW" sz="1400" kern="100" dirty="0" smtClean="0">
                          <a:effectLst/>
                          <a:latin typeface="標楷體" panose="03000509000000000000" pitchFamily="65" charset="-120"/>
                          <a:ea typeface="標楷體" panose="03000509000000000000" pitchFamily="65" charset="-120"/>
                        </a:rPr>
                        <a:t>16</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31153348"/>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本土語文</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zh-TW" sz="1400" kern="100" dirty="0">
                          <a:effectLst/>
                          <a:latin typeface="標楷體" panose="03000509000000000000" pitchFamily="65" charset="-120"/>
                          <a:ea typeface="標楷體" panose="03000509000000000000" pitchFamily="65" charset="-120"/>
                        </a:rPr>
                        <a:t>臺南</a:t>
                      </a:r>
                      <a:r>
                        <a:rPr lang="zh-TW" sz="1400" kern="100" dirty="0">
                          <a:effectLst/>
                          <a:latin typeface="標楷體" panose="03000509000000000000" pitchFamily="65" charset="-120"/>
                          <a:ea typeface="標楷體" panose="03000509000000000000" pitchFamily="65" charset="-120"/>
                        </a:rPr>
                        <a:t>市政府教育局</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臺南市文化國小</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109/04/15</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13274422"/>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生活課程</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en-US" sz="1400" kern="100" dirty="0">
                          <a:effectLst/>
                          <a:latin typeface="標楷體" panose="03000509000000000000" pitchFamily="65" charset="-120"/>
                          <a:ea typeface="標楷體" panose="03000509000000000000" pitchFamily="65" charset="-120"/>
                        </a:rPr>
                        <a:t>新北市</a:t>
                      </a:r>
                      <a:r>
                        <a:rPr lang="zh-TW" sz="1400" kern="100" dirty="0">
                          <a:effectLst/>
                          <a:latin typeface="標楷體" panose="03000509000000000000" pitchFamily="65" charset="-120"/>
                          <a:ea typeface="標楷體" panose="03000509000000000000" pitchFamily="65" charset="-120"/>
                        </a:rPr>
                        <a:t>政府教育</a:t>
                      </a:r>
                      <a:r>
                        <a:rPr lang="zh-TW" altLang="en-US" sz="1400" kern="100" dirty="0">
                          <a:effectLst/>
                          <a:latin typeface="標楷體" panose="03000509000000000000" pitchFamily="65" charset="-120"/>
                          <a:ea typeface="標楷體" panose="03000509000000000000" pitchFamily="65" charset="-120"/>
                        </a:rPr>
                        <a:t>局</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新北市秀朗國小</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109/04/30</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045578439"/>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英語文</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zh-TW" sz="1400" kern="100" dirty="0">
                          <a:effectLst/>
                          <a:latin typeface="標楷體" panose="03000509000000000000" pitchFamily="65" charset="-120"/>
                          <a:ea typeface="標楷體" panose="03000509000000000000" pitchFamily="65" charset="-120"/>
                        </a:rPr>
                        <a:t>高雄市政府教育局</a:t>
                      </a:r>
                      <a:endParaRPr lang="zh-TW"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高雄市獅甲國中</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109/02/13</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79057235"/>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健康與體育</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zh-TW" sz="1400" kern="100" dirty="0">
                          <a:effectLst/>
                          <a:latin typeface="標楷體" panose="03000509000000000000" pitchFamily="65" charset="-120"/>
                          <a:ea typeface="標楷體" panose="03000509000000000000" pitchFamily="65" charset="-120"/>
                        </a:rPr>
                        <a:t>臺南市政府教育局</a:t>
                      </a:r>
                      <a:endParaRPr lang="zh-TW"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臺南市文化國小</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109/03/26</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292224341"/>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數學</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en-US" sz="1400" kern="100" dirty="0">
                          <a:effectLst/>
                          <a:latin typeface="標楷體" panose="03000509000000000000" pitchFamily="65" charset="-120"/>
                          <a:ea typeface="標楷體" panose="03000509000000000000" pitchFamily="65" charset="-120"/>
                        </a:rPr>
                        <a:t>新北市</a:t>
                      </a:r>
                      <a:r>
                        <a:rPr lang="zh-TW" altLang="zh-TW" sz="1400" kern="100" dirty="0">
                          <a:effectLst/>
                          <a:latin typeface="標楷體" panose="03000509000000000000" pitchFamily="65" charset="-120"/>
                          <a:ea typeface="標楷體" panose="03000509000000000000" pitchFamily="65" charset="-120"/>
                        </a:rPr>
                        <a:t>政府教育</a:t>
                      </a:r>
                      <a:r>
                        <a:rPr lang="zh-TW" altLang="en-US" sz="1400" kern="100" dirty="0">
                          <a:effectLst/>
                          <a:latin typeface="標楷體" panose="03000509000000000000" pitchFamily="65" charset="-120"/>
                          <a:ea typeface="標楷體" panose="03000509000000000000" pitchFamily="65" charset="-120"/>
                        </a:rPr>
                        <a:t>局</a:t>
                      </a:r>
                      <a:endParaRPr lang="zh-TW"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新北市三和國中</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109/02/12</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399557057"/>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自然科學</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zh-TW" sz="1400" kern="100" dirty="0">
                          <a:effectLst/>
                          <a:latin typeface="標楷體" panose="03000509000000000000" pitchFamily="65" charset="-120"/>
                          <a:ea typeface="標楷體" panose="03000509000000000000" pitchFamily="65" charset="-120"/>
                        </a:rPr>
                        <a:t>臺北市政府教育局</a:t>
                      </a:r>
                      <a:endParaRPr lang="zh-TW" alt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臺北市金華國小</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109/04/09</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483572807"/>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科技</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sz="1400" kern="100" dirty="0">
                          <a:effectLst/>
                          <a:latin typeface="標楷體" panose="03000509000000000000" pitchFamily="65" charset="-120"/>
                          <a:ea typeface="標楷體" panose="03000509000000000000" pitchFamily="65" charset="-120"/>
                        </a:rPr>
                        <a:t>臺中市政府教育局</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臺中市崇倫國中</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109/04/09</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489652708"/>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綜合活動</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zh-TW" sz="1400" kern="100" dirty="0">
                          <a:effectLst/>
                          <a:latin typeface="標楷體" panose="03000509000000000000" pitchFamily="65" charset="-120"/>
                          <a:ea typeface="標楷體" panose="03000509000000000000" pitchFamily="65" charset="-120"/>
                        </a:rPr>
                        <a:t>臺北</a:t>
                      </a:r>
                      <a:r>
                        <a:rPr lang="zh-TW" sz="1400" kern="100" dirty="0">
                          <a:effectLst/>
                          <a:latin typeface="標楷體" panose="03000509000000000000" pitchFamily="65" charset="-120"/>
                          <a:ea typeface="標楷體" panose="03000509000000000000" pitchFamily="65" charset="-120"/>
                        </a:rPr>
                        <a:t>市政府教育局</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臺北市金華國小</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109/03/13</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05396404"/>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藝術</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sz="1400" kern="100" dirty="0">
                          <a:effectLst/>
                          <a:latin typeface="標楷體" panose="03000509000000000000" pitchFamily="65" charset="-120"/>
                          <a:ea typeface="標楷體" panose="03000509000000000000" pitchFamily="65" charset="-120"/>
                        </a:rPr>
                        <a:t>雲林縣政府教育處</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雲林縣文昌國小</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109/04/29</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543230845"/>
                  </a:ext>
                </a:extLst>
              </a:tr>
              <a:tr h="390017">
                <a:tc>
                  <a:txBody>
                    <a:bodyPr/>
                    <a:lstStyle/>
                    <a:p>
                      <a:pPr algn="ctr">
                        <a:spcAft>
                          <a:spcPts val="0"/>
                        </a:spcAft>
                      </a:pPr>
                      <a:r>
                        <a:rPr lang="zh-TW" sz="1400" kern="100" dirty="0">
                          <a:effectLst/>
                          <a:latin typeface="標楷體" panose="03000509000000000000" pitchFamily="65" charset="-120"/>
                          <a:ea typeface="標楷體" panose="03000509000000000000" pitchFamily="65" charset="-120"/>
                        </a:rPr>
                        <a:t>社會</a:t>
                      </a:r>
                      <a:endParaRPr lang="zh-TW" sz="1600" kern="100" dirty="0">
                        <a:effectLst/>
                        <a:latin typeface="標楷體" panose="03000509000000000000" pitchFamily="65" charset="-120"/>
                        <a:ea typeface="標楷體" panose="03000509000000000000" pitchFamily="65" charset="-120"/>
                      </a:endParaRPr>
                    </a:p>
                    <a:p>
                      <a:pPr algn="ctr">
                        <a:spcAft>
                          <a:spcPts val="0"/>
                        </a:spcAft>
                      </a:pPr>
                      <a:r>
                        <a:rPr lang="zh-TW" altLang="zh-TW" sz="1400" kern="100" dirty="0">
                          <a:effectLst/>
                          <a:latin typeface="標楷體" panose="03000509000000000000" pitchFamily="65" charset="-120"/>
                          <a:ea typeface="標楷體" panose="03000509000000000000" pitchFamily="65" charset="-120"/>
                        </a:rPr>
                        <a:t>臺中</a:t>
                      </a:r>
                      <a:r>
                        <a:rPr lang="zh-TW" sz="1400" kern="100" dirty="0">
                          <a:effectLst/>
                          <a:latin typeface="標楷體" panose="03000509000000000000" pitchFamily="65" charset="-120"/>
                          <a:ea typeface="標楷體" panose="03000509000000000000" pitchFamily="65" charset="-120"/>
                        </a:rPr>
                        <a:t>市政府教育局</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spcAft>
                          <a:spcPts val="0"/>
                        </a:spcAft>
                      </a:pPr>
                      <a:r>
                        <a:rPr lang="zh-TW" altLang="en-US" sz="1400" kern="100" dirty="0">
                          <a:effectLst/>
                          <a:latin typeface="標楷體" panose="03000509000000000000" pitchFamily="65" charset="-120"/>
                          <a:ea typeface="標楷體" panose="03000509000000000000" pitchFamily="65" charset="-120"/>
                        </a:rPr>
                        <a:t>臺中市神圳國中</a:t>
                      </a: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smtClean="0">
                          <a:ln>
                            <a:noFill/>
                          </a:ln>
                          <a:solidFill>
                            <a:prstClr val="black"/>
                          </a:solidFill>
                          <a:effectLst/>
                          <a:uLnTx/>
                          <a:uFillTx/>
                          <a:latin typeface="標楷體" panose="03000509000000000000" pitchFamily="65" charset="-120"/>
                          <a:ea typeface="標楷體" panose="03000509000000000000" pitchFamily="65" charset="-120"/>
                          <a:cs typeface="+mn-cs"/>
                        </a:rPr>
                        <a:t>109/03/27</a:t>
                      </a:r>
                      <a:endParaRPr kumimoji="0" lang="zh-TW" altLang="zh-TW" sz="1600" b="0" i="0" u="none" strike="noStrike" kern="1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a:txBody>
                  <a:tcPr marL="46502" marR="46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601271504"/>
                  </a:ext>
                </a:extLst>
              </a:tr>
            </a:tbl>
          </a:graphicData>
        </a:graphic>
      </p:graphicFrame>
    </p:spTree>
    <p:extLst>
      <p:ext uri="{BB962C8B-B14F-4D97-AF65-F5344CB8AC3E}">
        <p14:creationId xmlns:p14="http://schemas.microsoft.com/office/powerpoint/2010/main" val="1877950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9847" y="620688"/>
            <a:ext cx="8003232" cy="648000"/>
          </a:xfrm>
        </p:spPr>
        <p:txBody>
          <a:bodyPr>
            <a:noAutofit/>
          </a:bodyPr>
          <a:lstStyle/>
          <a:p>
            <a:pPr>
              <a:lnSpc>
                <a:spcPts val="2300"/>
              </a:lnSpc>
            </a:pPr>
            <a:r>
              <a:rPr lang="zh-TW" altLang="en-US" sz="2400" kern="100" dirty="0"/>
              <a:t>十二年國教課綱推動及教育人員專業增能</a:t>
            </a:r>
            <a:r>
              <a:rPr lang="en-US" altLang="zh-TW" sz="2400" kern="100" dirty="0"/>
              <a:t/>
            </a:r>
            <a:br>
              <a:rPr lang="en-US" altLang="zh-TW" sz="2400" kern="100" dirty="0"/>
            </a:br>
            <a:r>
              <a:rPr lang="zh-TW" altLang="en-US" sz="2400" kern="100" dirty="0"/>
              <a:t>研習活動之進程規劃－</a:t>
            </a:r>
            <a:r>
              <a:rPr lang="en-US" altLang="zh-TW" sz="2400" kern="100" dirty="0"/>
              <a:t/>
            </a:r>
            <a:br>
              <a:rPr lang="en-US" altLang="zh-TW" sz="2400" kern="100" dirty="0"/>
            </a:br>
            <a:r>
              <a:rPr lang="zh-TW" altLang="zh-TW" sz="2400" kern="100" dirty="0"/>
              <a:t>十二年國民基本教育課程綱要（總綱）種子講師</a:t>
            </a:r>
            <a:r>
              <a:rPr lang="en-US" altLang="zh-TW" sz="2400" kern="100" dirty="0"/>
              <a:t/>
            </a:r>
            <a:br>
              <a:rPr lang="en-US" altLang="zh-TW" sz="2400" kern="100" dirty="0"/>
            </a:br>
            <a:r>
              <a:rPr lang="zh-TW" altLang="zh-TW" sz="2400" kern="100" dirty="0"/>
              <a:t>主題進階回流培訓研習</a:t>
            </a:r>
            <a:r>
              <a:rPr lang="zh-TW" altLang="en-US" sz="2400" kern="100" dirty="0"/>
              <a:t>（四）</a:t>
            </a:r>
          </a:p>
        </p:txBody>
      </p:sp>
      <p:graphicFrame>
        <p:nvGraphicFramePr>
          <p:cNvPr id="7" name="表格 6"/>
          <p:cNvGraphicFramePr>
            <a:graphicFrameLocks noGrp="1"/>
          </p:cNvGraphicFramePr>
          <p:nvPr>
            <p:extLst/>
          </p:nvPr>
        </p:nvGraphicFramePr>
        <p:xfrm>
          <a:off x="586496" y="1700808"/>
          <a:ext cx="8021583" cy="4400136"/>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xmlns="" val="854884354"/>
                    </a:ext>
                  </a:extLst>
                </a:gridCol>
                <a:gridCol w="3913496">
                  <a:extLst>
                    <a:ext uri="{9D8B030D-6E8A-4147-A177-3AD203B41FA5}">
                      <a16:colId xmlns:a16="http://schemas.microsoft.com/office/drawing/2014/main" xmlns="" val="1886343424"/>
                    </a:ext>
                  </a:extLst>
                </a:gridCol>
                <a:gridCol w="1775136">
                  <a:extLst>
                    <a:ext uri="{9D8B030D-6E8A-4147-A177-3AD203B41FA5}">
                      <a16:colId xmlns:a16="http://schemas.microsoft.com/office/drawing/2014/main" xmlns="" val="1095583225"/>
                    </a:ext>
                  </a:extLst>
                </a:gridCol>
                <a:gridCol w="1396847">
                  <a:extLst>
                    <a:ext uri="{9D8B030D-6E8A-4147-A177-3AD203B41FA5}">
                      <a16:colId xmlns:a16="http://schemas.microsoft.com/office/drawing/2014/main" xmlns="" val="3687507924"/>
                    </a:ext>
                  </a:extLst>
                </a:gridCol>
              </a:tblGrid>
              <a:tr h="338472">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課程</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場次／主題</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ctr">
                        <a:spcAft>
                          <a:spcPts val="0"/>
                        </a:spcAft>
                      </a:pPr>
                      <a:r>
                        <a:rPr lang="zh-TW" sz="1800" kern="100" dirty="0">
                          <a:effectLst/>
                          <a:latin typeface="標楷體" panose="03000509000000000000" pitchFamily="65" charset="-120"/>
                          <a:ea typeface="標楷體" panose="03000509000000000000" pitchFamily="65" charset="-120"/>
                        </a:rPr>
                        <a:t>辦理時間</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ctr"/>
                      <a:r>
                        <a:rPr lang="zh-TW" sz="1800" kern="100" dirty="0">
                          <a:effectLst/>
                          <a:latin typeface="標楷體" panose="03000509000000000000" pitchFamily="65" charset="-120"/>
                          <a:ea typeface="標楷體" panose="03000509000000000000" pitchFamily="65" charset="-120"/>
                        </a:rPr>
                        <a:t>承辦縣市</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3894331790"/>
                  </a:ext>
                </a:extLst>
              </a:tr>
              <a:tr h="338472">
                <a:tc rowSpan="12">
                  <a:txBody>
                    <a:bodyPr/>
                    <a:lstStyle/>
                    <a:p>
                      <a:pPr algn="ctr">
                        <a:spcAft>
                          <a:spcPts val="0"/>
                        </a:spcAft>
                      </a:pPr>
                      <a:r>
                        <a:rPr lang="zh-TW" altLang="en-US" sz="1800" kern="100" dirty="0">
                          <a:effectLst/>
                          <a:latin typeface="標楷體" panose="03000509000000000000" pitchFamily="65" charset="-120"/>
                          <a:ea typeface="標楷體" panose="03000509000000000000" pitchFamily="65" charset="-120"/>
                          <a:cs typeface="Times New Roman" panose="02020603050405020304" pitchFamily="18" charset="0"/>
                        </a:rPr>
                        <a:t>主題</a:t>
                      </a:r>
                      <a:endPar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en-US" sz="1800" kern="100" dirty="0">
                          <a:effectLst/>
                          <a:latin typeface="標楷體" panose="03000509000000000000" pitchFamily="65" charset="-120"/>
                          <a:ea typeface="標楷體" panose="03000509000000000000" pitchFamily="65" charset="-120"/>
                          <a:cs typeface="Times New Roman" panose="02020603050405020304" pitchFamily="18" charset="0"/>
                        </a:rPr>
                        <a:t>課程</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一、學校本位課程的發展與實施</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109/3/13(</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五</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zh-TW" sz="1800" b="0" kern="100" dirty="0">
                          <a:solidFill>
                            <a:schemeClr val="tx1"/>
                          </a:solidFill>
                          <a:effectLst/>
                          <a:latin typeface="標楷體" panose="03000509000000000000" pitchFamily="65" charset="-120"/>
                          <a:ea typeface="標楷體" panose="03000509000000000000" pitchFamily="65" charset="-120"/>
                        </a:rPr>
                        <a:t>臺北市</a:t>
                      </a:r>
                      <a:r>
                        <a:rPr lang="zh-TW" altLang="zh-TW" sz="1800" b="0" kern="100" dirty="0">
                          <a:solidFill>
                            <a:schemeClr val="tx1"/>
                          </a:solidFill>
                          <a:effectLst/>
                          <a:latin typeface="標楷體" panose="03000509000000000000" pitchFamily="65" charset="-120"/>
                          <a:ea typeface="標楷體" panose="03000509000000000000" pitchFamily="65" charset="-120"/>
                        </a:rPr>
                        <a:t>政府教育局</a:t>
                      </a:r>
                      <a:endParaRPr lang="en-US" altLang="zh-TW" sz="1800" b="0" kern="100" dirty="0">
                        <a:solidFill>
                          <a:schemeClr val="tx1"/>
                        </a:solidFill>
                        <a:effectLst/>
                        <a:latin typeface="標楷體" panose="03000509000000000000" pitchFamily="65" charset="-120"/>
                        <a:ea typeface="標楷體" panose="03000509000000000000" pitchFamily="65" charset="-120"/>
                      </a:endParaRPr>
                    </a:p>
                  </a:txBody>
                  <a:tcPr marL="37716" marR="37716" marT="0" marB="0" anchor="ctr"/>
                </a:tc>
                <a:extLst>
                  <a:ext uri="{0D108BD9-81ED-4DB2-BD59-A6C34878D82A}">
                    <a16:rowId xmlns:a16="http://schemas.microsoft.com/office/drawing/2014/main" xmlns="" val="2406554743"/>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二、素養導向的課程設計與教學實踐</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4/30(</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3539639337"/>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三、素養導向的學習評量</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5/13(</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三</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69864251"/>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四、學校本位課程評鑑</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6/4(</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3611641775"/>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一、學校本位課程的發展與實施</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3/27(</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五</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zh-TW" sz="1800" b="0" kern="100" dirty="0">
                          <a:solidFill>
                            <a:schemeClr val="tx1"/>
                          </a:solidFill>
                          <a:effectLst/>
                          <a:latin typeface="標楷體" panose="03000509000000000000" pitchFamily="65" charset="-120"/>
                          <a:ea typeface="標楷體" panose="03000509000000000000" pitchFamily="65" charset="-120"/>
                        </a:rPr>
                        <a:t>臺中市政府教育局</a:t>
                      </a:r>
                      <a:endParaRPr lang="en-US" altLang="zh-HK" sz="1800" b="0" kern="100" dirty="0">
                        <a:solidFill>
                          <a:schemeClr val="tx1"/>
                        </a:solidFill>
                        <a:effectLst/>
                        <a:latin typeface="標楷體" panose="03000509000000000000" pitchFamily="65" charset="-120"/>
                        <a:ea typeface="標楷體" panose="03000509000000000000" pitchFamily="65" charset="-120"/>
                      </a:endParaRPr>
                    </a:p>
                  </a:txBody>
                  <a:tcPr marL="37716" marR="37716" marT="0" marB="0" anchor="ctr"/>
                </a:tc>
                <a:extLst>
                  <a:ext uri="{0D108BD9-81ED-4DB2-BD59-A6C34878D82A}">
                    <a16:rowId xmlns:a16="http://schemas.microsoft.com/office/drawing/2014/main" xmlns="" val="1131445246"/>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二、素養導向的課程設計與教學實踐</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4/23(</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1991692905"/>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三、素養導向的學習評量</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5/29(</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五</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3064956817"/>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四、學校本位課程評鑑</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8/20(</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756514019"/>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一、學校本位課程的發展與實施</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5/1(</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五</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zh-TW" sz="1800" b="0" kern="100" dirty="0">
                          <a:solidFill>
                            <a:schemeClr val="tx1"/>
                          </a:solidFill>
                          <a:effectLst/>
                          <a:latin typeface="標楷體" panose="03000509000000000000" pitchFamily="65" charset="-120"/>
                          <a:ea typeface="標楷體" panose="03000509000000000000" pitchFamily="65" charset="-120"/>
                        </a:rPr>
                        <a:t>臺南市政府教育局</a:t>
                      </a:r>
                    </a:p>
                  </a:txBody>
                  <a:tcPr marL="37716" marR="37716" marT="0" marB="0" anchor="ctr"/>
                </a:tc>
                <a:extLst>
                  <a:ext uri="{0D108BD9-81ED-4DB2-BD59-A6C34878D82A}">
                    <a16:rowId xmlns:a16="http://schemas.microsoft.com/office/drawing/2014/main" xmlns="" val="4262593155"/>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二、素養導向的課程設計與教學實踐</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5/21(</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1509527237"/>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三、素養導向的學習評量</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9/18(</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五</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1733479636"/>
                  </a:ext>
                </a:extLst>
              </a:tr>
              <a:tr h="338472">
                <a:tc vMerge="1">
                  <a:txBody>
                    <a:bodyPr/>
                    <a:lstStyle/>
                    <a:p>
                      <a:pPr algn="ctr">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tc>
                  <a:txBody>
                    <a:bodyPr/>
                    <a:lstStyle/>
                    <a:p>
                      <a:pPr algn="just">
                        <a:spcAft>
                          <a:spcPts val="0"/>
                        </a:spcAft>
                      </a:pPr>
                      <a:r>
                        <a:rPr lang="zh-HK" sz="1800" b="0" kern="100" dirty="0">
                          <a:solidFill>
                            <a:schemeClr val="tx1"/>
                          </a:solidFill>
                          <a:effectLst/>
                          <a:latin typeface="標楷體" panose="03000509000000000000" pitchFamily="65" charset="-120"/>
                          <a:ea typeface="標楷體" panose="03000509000000000000" pitchFamily="65" charset="-120"/>
                        </a:rPr>
                        <a:t>四、學校本位課程評鑑</a:t>
                      </a: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031" marR="68031" marT="0" marB="0" anchor="ctr"/>
                </a:tc>
                <a:tc>
                  <a:txBody>
                    <a:bodyPr/>
                    <a:lstStyle/>
                    <a:p>
                      <a:pPr algn="ctr">
                        <a:spcAft>
                          <a:spcPts val="0"/>
                        </a:spcAft>
                      </a:pPr>
                      <a:r>
                        <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rPr>
                        <a:t>109/</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2/21(</a:t>
                      </a:r>
                      <a:r>
                        <a:rPr lang="zh-HK" sz="1800" kern="100" dirty="0">
                          <a:effectLst/>
                          <a:latin typeface="標楷體" panose="03000509000000000000" pitchFamily="65" charset="-120"/>
                          <a:ea typeface="標楷體" panose="03000509000000000000" pitchFamily="65" charset="-120"/>
                          <a:cs typeface="Times New Roman" panose="02020603050405020304" pitchFamily="18" charset="0"/>
                        </a:rPr>
                        <a:t>五</a:t>
                      </a:r>
                      <a:r>
                        <a:rPr lang="en-US" sz="18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vMerge="1">
                  <a:txBody>
                    <a:bodyPr/>
                    <a:lstStyle/>
                    <a:p>
                      <a:pPr algn="ct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37716" marR="37716" marT="0" marB="0" anchor="ctr"/>
                </a:tc>
                <a:extLst>
                  <a:ext uri="{0D108BD9-81ED-4DB2-BD59-A6C34878D82A}">
                    <a16:rowId xmlns:a16="http://schemas.microsoft.com/office/drawing/2014/main" xmlns="" val="265485679"/>
                  </a:ext>
                </a:extLst>
              </a:tr>
            </a:tbl>
          </a:graphicData>
        </a:graphic>
      </p:graphicFrame>
    </p:spTree>
    <p:extLst>
      <p:ext uri="{BB962C8B-B14F-4D97-AF65-F5344CB8AC3E}">
        <p14:creationId xmlns:p14="http://schemas.microsoft.com/office/powerpoint/2010/main" val="20570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0"/>
            <a:ext cx="6696744" cy="993650"/>
          </a:xfrm>
          <a:prstGeom prst="rect">
            <a:avLst/>
          </a:prstGeom>
          <a:noFill/>
          <a:ln>
            <a:noFill/>
          </a:ln>
        </p:spPr>
      </p:pic>
      <p:sp>
        <p:nvSpPr>
          <p:cNvPr id="2" name="標題 1"/>
          <p:cNvSpPr>
            <a:spLocks noGrp="1"/>
          </p:cNvSpPr>
          <p:nvPr>
            <p:ph type="title"/>
          </p:nvPr>
        </p:nvSpPr>
        <p:spPr/>
        <p:txBody>
          <a:bodyPr>
            <a:normAutofit/>
          </a:bodyPr>
          <a:lstStyle/>
          <a:p>
            <a:r>
              <a:rPr lang="zh-TW" altLang="en-US" sz="4000" dirty="0">
                <a:solidFill>
                  <a:srgbClr val="0070C0"/>
                </a:solidFill>
              </a:rPr>
              <a:t>種子講師可宣講項目之說明</a:t>
            </a:r>
          </a:p>
        </p:txBody>
      </p:sp>
      <p:graphicFrame>
        <p:nvGraphicFramePr>
          <p:cNvPr id="6" name="內容版面配置區 5"/>
          <p:cNvGraphicFramePr>
            <a:graphicFrameLocks/>
          </p:cNvGraphicFramePr>
          <p:nvPr>
            <p:extLst/>
          </p:nvPr>
        </p:nvGraphicFramePr>
        <p:xfrm>
          <a:off x="651012" y="808376"/>
          <a:ext cx="7864338" cy="3787639"/>
        </p:xfrm>
        <a:graphic>
          <a:graphicData uri="http://schemas.openxmlformats.org/drawingml/2006/table">
            <a:tbl>
              <a:tblPr firstRow="1" firstCol="1" bandRow="1"/>
              <a:tblGrid>
                <a:gridCol w="505050">
                  <a:extLst>
                    <a:ext uri="{9D8B030D-6E8A-4147-A177-3AD203B41FA5}">
                      <a16:colId xmlns:a16="http://schemas.microsoft.com/office/drawing/2014/main" xmlns="" val="767619988"/>
                    </a:ext>
                  </a:extLst>
                </a:gridCol>
                <a:gridCol w="793648">
                  <a:extLst>
                    <a:ext uri="{9D8B030D-6E8A-4147-A177-3AD203B41FA5}">
                      <a16:colId xmlns:a16="http://schemas.microsoft.com/office/drawing/2014/main" xmlns="" val="2365642531"/>
                    </a:ext>
                  </a:extLst>
                </a:gridCol>
                <a:gridCol w="2380946">
                  <a:extLst>
                    <a:ext uri="{9D8B030D-6E8A-4147-A177-3AD203B41FA5}">
                      <a16:colId xmlns:a16="http://schemas.microsoft.com/office/drawing/2014/main" xmlns="" val="1071463420"/>
                    </a:ext>
                  </a:extLst>
                </a:gridCol>
                <a:gridCol w="432900">
                  <a:extLst>
                    <a:ext uri="{9D8B030D-6E8A-4147-A177-3AD203B41FA5}">
                      <a16:colId xmlns:a16="http://schemas.microsoft.com/office/drawing/2014/main" xmlns="" val="860390674"/>
                    </a:ext>
                  </a:extLst>
                </a:gridCol>
                <a:gridCol w="3751794">
                  <a:extLst>
                    <a:ext uri="{9D8B030D-6E8A-4147-A177-3AD203B41FA5}">
                      <a16:colId xmlns:a16="http://schemas.microsoft.com/office/drawing/2014/main" xmlns="" val="3543401011"/>
                    </a:ext>
                  </a:extLst>
                </a:gridCol>
              </a:tblGrid>
              <a:tr h="373879">
                <a:tc gridSpan="5">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通過認證</a:t>
                      </a:r>
                    </a:p>
                  </a:txBody>
                  <a:tcPr marL="16354" marR="16354" marT="0" marB="0" anchor="ctr">
                    <a:lnL>
                      <a:noFill/>
                    </a:lnL>
                    <a:lnR>
                      <a:noFill/>
                    </a:lnR>
                    <a:lnT>
                      <a:noFill/>
                    </a:lnT>
                    <a:lnB>
                      <a:noFill/>
                    </a:lnB>
                    <a:solidFill>
                      <a:srgbClr val="FF66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86517122"/>
                  </a:ext>
                </a:extLst>
              </a:tr>
              <a:tr h="139275">
                <a:tc gridSpan="3">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a:noFill/>
                    </a:lnT>
                    <a:lnB>
                      <a:noFill/>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539324"/>
                  </a:ext>
                </a:extLst>
              </a:tr>
              <a:tr h="221232">
                <a:tc gridSpan="3">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研習</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可宣講項目</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5193313"/>
                  </a:ext>
                </a:extLst>
              </a:tr>
              <a:tr h="221232">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a:noFill/>
                    </a:lnT>
                    <a:lnB>
                      <a:noFill/>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4474469"/>
                  </a:ext>
                </a:extLst>
              </a:tr>
              <a:tr h="221232">
                <a:tc rowSpan="7">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）總綱研習</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a:noFill/>
                    </a:lnT>
                    <a:lnB>
                      <a:noFill/>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僅能宣講（</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）總綱</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9732221"/>
                  </a:ext>
                </a:extLst>
              </a:tr>
              <a:tr h="221232">
                <a:tc vMerge="1">
                  <a:txBody>
                    <a:bodyPr/>
                    <a:lstStyle/>
                    <a:p>
                      <a:endParaRPr lang="zh-TW" altLang="en-US"/>
                    </a:p>
                  </a:txBody>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a:noFill/>
                    </a:lnT>
                    <a:lnB>
                      <a:noFill/>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742034"/>
                  </a:ext>
                </a:extLst>
              </a:tr>
              <a:tr h="442464">
                <a:tc vMerge="1">
                  <a:txBody>
                    <a:bodyPr/>
                    <a:lstStyle/>
                    <a:p>
                      <a:endParaRPr lang="zh-TW" altLang="en-US"/>
                    </a:p>
                  </a:txBody>
                  <a:tcPr/>
                </a:tc>
                <a:tc>
                  <a:txBody>
                    <a:bodyPr/>
                    <a:lstStyle/>
                    <a:p>
                      <a:pPr algn="ctr">
                        <a:spcAft>
                          <a:spcPts val="0"/>
                        </a:spcAft>
                      </a:pPr>
                      <a:r>
                        <a:rPr lang="en-US" sz="1600" b="0"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）主題進階回流研習</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可宣講（</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）總綱</a:t>
                      </a:r>
                    </a:p>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）十二年國教重要課題</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9833529"/>
                  </a:ext>
                </a:extLst>
              </a:tr>
              <a:tr h="221232">
                <a:tc vMerge="1">
                  <a:txBody>
                    <a:bodyPr/>
                    <a:lstStyle/>
                    <a:p>
                      <a:endParaRPr lang="zh-TW" altLang="en-US"/>
                    </a:p>
                  </a:txBody>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4911660"/>
                  </a:ext>
                </a:extLst>
              </a:tr>
              <a:tr h="442464">
                <a:tc vMerge="1">
                  <a:txBody>
                    <a:bodyPr/>
                    <a:lstStyle/>
                    <a:p>
                      <a:endParaRPr lang="zh-TW" altLang="en-US"/>
                    </a:p>
                  </a:txBody>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）領綱研習</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可宣講（</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）總綱</a:t>
                      </a:r>
                    </a:p>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）通過領域之領綱</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2517643"/>
                  </a:ext>
                </a:extLst>
              </a:tr>
              <a:tr h="221232">
                <a:tc vMerge="1">
                  <a:txBody>
                    <a:bodyPr/>
                    <a:lstStyle/>
                    <a:p>
                      <a:endParaRPr lang="zh-TW" altLang="en-US"/>
                    </a:p>
                  </a:txBody>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b="1"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1414164"/>
                  </a:ext>
                </a:extLst>
              </a:tr>
              <a:tr h="663697">
                <a:tc vMerge="1">
                  <a:txBody>
                    <a:bodyPr/>
                    <a:lstStyle/>
                    <a:p>
                      <a:endParaRPr lang="zh-TW" altLang="en-US"/>
                    </a:p>
                  </a:txBody>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）主題進階回流研習</a:t>
                      </a:r>
                    </a:p>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）領綱研習</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可宣講（</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）總綱、</a:t>
                      </a:r>
                    </a:p>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）十二年國教重要課題、</a:t>
                      </a:r>
                      <a:endParaRPr lang="en-US" alt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）通過領域之領綱</a:t>
                      </a:r>
                    </a:p>
                  </a:txBody>
                  <a:tcPr marL="16354" marR="16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0660316"/>
                  </a:ext>
                </a:extLst>
              </a:tr>
            </a:tbl>
          </a:graphicData>
        </a:graphic>
      </p:graphicFrame>
      <p:graphicFrame>
        <p:nvGraphicFramePr>
          <p:cNvPr id="7" name="表格 6"/>
          <p:cNvGraphicFramePr>
            <a:graphicFrameLocks noGrp="1"/>
          </p:cNvGraphicFramePr>
          <p:nvPr>
            <p:extLst/>
          </p:nvPr>
        </p:nvGraphicFramePr>
        <p:xfrm>
          <a:off x="651012" y="4611141"/>
          <a:ext cx="7864338" cy="2299149"/>
        </p:xfrm>
        <a:graphic>
          <a:graphicData uri="http://schemas.openxmlformats.org/drawingml/2006/table">
            <a:tbl>
              <a:tblPr firstRow="1" firstCol="1" bandRow="1"/>
              <a:tblGrid>
                <a:gridCol w="493323">
                  <a:extLst>
                    <a:ext uri="{9D8B030D-6E8A-4147-A177-3AD203B41FA5}">
                      <a16:colId xmlns:a16="http://schemas.microsoft.com/office/drawing/2014/main" xmlns="" val="1836662745"/>
                    </a:ext>
                  </a:extLst>
                </a:gridCol>
                <a:gridCol w="802887">
                  <a:extLst>
                    <a:ext uri="{9D8B030D-6E8A-4147-A177-3AD203B41FA5}">
                      <a16:colId xmlns:a16="http://schemas.microsoft.com/office/drawing/2014/main" xmlns="" val="3974776352"/>
                    </a:ext>
                  </a:extLst>
                </a:gridCol>
                <a:gridCol w="2386361">
                  <a:extLst>
                    <a:ext uri="{9D8B030D-6E8A-4147-A177-3AD203B41FA5}">
                      <a16:colId xmlns:a16="http://schemas.microsoft.com/office/drawing/2014/main" xmlns="" val="1016038901"/>
                    </a:ext>
                  </a:extLst>
                </a:gridCol>
                <a:gridCol w="423747">
                  <a:extLst>
                    <a:ext uri="{9D8B030D-6E8A-4147-A177-3AD203B41FA5}">
                      <a16:colId xmlns:a16="http://schemas.microsoft.com/office/drawing/2014/main" xmlns="" val="3577928890"/>
                    </a:ext>
                  </a:extLst>
                </a:gridCol>
                <a:gridCol w="3758020">
                  <a:extLst>
                    <a:ext uri="{9D8B030D-6E8A-4147-A177-3AD203B41FA5}">
                      <a16:colId xmlns:a16="http://schemas.microsoft.com/office/drawing/2014/main" xmlns="" val="2861807112"/>
                    </a:ext>
                  </a:extLst>
                </a:gridCol>
              </a:tblGrid>
              <a:tr h="266403">
                <a:tc gridSpan="5">
                  <a:txBody>
                    <a:bodyPr/>
                    <a:lstStyle/>
                    <a:p>
                      <a:pPr algn="ctr">
                        <a:lnSpc>
                          <a:spcPts val="2250"/>
                        </a:lnSpc>
                        <a:spcAft>
                          <a:spcPts val="0"/>
                        </a:spcAft>
                      </a:pPr>
                      <a:r>
                        <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通過領綱培訓研習，尚待參與總綱培訓研習</a:t>
                      </a:r>
                    </a:p>
                  </a:txBody>
                  <a:tcPr marL="14518" marR="14518" marT="0" marB="0" anchor="ctr">
                    <a:lnL>
                      <a:noFill/>
                    </a:lnL>
                    <a:lnR>
                      <a:noFill/>
                    </a:lnR>
                    <a:lnT>
                      <a:noFill/>
                    </a:lnT>
                    <a:lnB>
                      <a:noFill/>
                    </a:lnB>
                    <a:solidFill>
                      <a:srgbClr val="8EAAD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4423155"/>
                  </a:ext>
                </a:extLst>
              </a:tr>
              <a:tr h="123142">
                <a:tc>
                  <a:txBody>
                    <a:bodyPr/>
                    <a:lstStyle/>
                    <a:p>
                      <a:pPr algn="ctr">
                        <a:lnSpc>
                          <a:spcPts val="800"/>
                        </a:lnSpc>
                        <a:spcAft>
                          <a:spcPts val="0"/>
                        </a:spcAft>
                      </a:pP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800"/>
                        </a:lnSpc>
                        <a:spcAft>
                          <a:spcPts val="0"/>
                        </a:spcAft>
                      </a:pPr>
                      <a:r>
                        <a:rPr lang="en-US" sz="1600" b="1" i="0"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i="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a:noFill/>
                    </a:lnL>
                    <a:lnR>
                      <a:noFill/>
                    </a:lnR>
                    <a:lnT>
                      <a:noFill/>
                    </a:lnT>
                    <a:lnB>
                      <a:noFill/>
                    </a:lnB>
                  </a:tcPr>
                </a:tc>
                <a:tc>
                  <a:txBody>
                    <a:bodyPr/>
                    <a:lstStyle/>
                    <a:p>
                      <a:pPr algn="just">
                        <a:lnSpc>
                          <a:spcPts val="800"/>
                        </a:lnSpc>
                        <a:spcAft>
                          <a:spcPts val="0"/>
                        </a:spcAft>
                      </a:pP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800"/>
                        </a:lnSpc>
                        <a:spcAft>
                          <a:spcPts val="0"/>
                        </a:spcAft>
                      </a:pPr>
                      <a:r>
                        <a:rPr lang="en-US" sz="1600" b="1" i="0"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i="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a:noFill/>
                    </a:lnL>
                    <a:lnR>
                      <a:noFill/>
                    </a:lnR>
                    <a:lnT>
                      <a:noFill/>
                    </a:lnT>
                    <a:lnB>
                      <a:noFill/>
                    </a:lnB>
                  </a:tcPr>
                </a:tc>
                <a:tc>
                  <a:txBody>
                    <a:bodyPr/>
                    <a:lstStyle/>
                    <a:p>
                      <a:pPr algn="ctr">
                        <a:lnSpc>
                          <a:spcPts val="800"/>
                        </a:lnSpc>
                        <a:spcAft>
                          <a:spcPts val="0"/>
                        </a:spcAft>
                      </a:pPr>
                      <a:r>
                        <a:rPr lang="en-US" sz="1600" b="1" i="0" kern="10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600" b="1" i="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1409228"/>
                  </a:ext>
                </a:extLst>
              </a:tr>
              <a:tr h="559294">
                <a:tc rowSpan="3">
                  <a:txBody>
                    <a:bodyPr/>
                    <a:lstStyle/>
                    <a:p>
                      <a:pPr algn="ctr">
                        <a:lnSpc>
                          <a:spcPts val="2250"/>
                        </a:lnSpc>
                        <a:spcAft>
                          <a:spcPts val="0"/>
                        </a:spcAft>
                      </a:pPr>
                      <a:r>
                        <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）領綱研習</a:t>
                      </a: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250"/>
                        </a:lnSpc>
                        <a:spcAft>
                          <a:spcPts val="0"/>
                        </a:spcAft>
                      </a:pPr>
                      <a:r>
                        <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參與並通過總綱研習</a:t>
                      </a: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600" b="1" i="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i="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250"/>
                        </a:lnSpc>
                        <a:spcAft>
                          <a:spcPts val="0"/>
                        </a:spcAft>
                      </a:pPr>
                      <a:r>
                        <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可宣講（</a:t>
                      </a: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）總綱</a:t>
                      </a:r>
                    </a:p>
                    <a:p>
                      <a:pPr algn="ctr">
                        <a:lnSpc>
                          <a:spcPts val="2250"/>
                        </a:lnSpc>
                        <a:spcAft>
                          <a:spcPts val="0"/>
                        </a:spcAft>
                      </a:pPr>
                      <a:r>
                        <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）通過領域之領綱</a:t>
                      </a: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0019143"/>
                  </a:ext>
                </a:extLst>
              </a:tr>
              <a:tr h="559294">
                <a:tc vMerge="1">
                  <a:txBody>
                    <a:bodyPr/>
                    <a:lstStyle/>
                    <a:p>
                      <a:endParaRPr lang="zh-TW" altLang="en-US"/>
                    </a:p>
                  </a:txBody>
                  <a:tcPr/>
                </a:tc>
                <a:tc>
                  <a:txBody>
                    <a:bodyPr/>
                    <a:lstStyle/>
                    <a:p>
                      <a:pPr algn="ctr">
                        <a:lnSpc>
                          <a:spcPts val="2250"/>
                        </a:lnSpc>
                        <a:spcAft>
                          <a:spcPts val="0"/>
                        </a:spcAft>
                      </a:pP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250"/>
                        </a:lnSpc>
                        <a:spcAft>
                          <a:spcPts val="0"/>
                        </a:spcAft>
                      </a:pP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未參與或未通過總綱研習</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250"/>
                        </a:lnSpc>
                        <a:spcAft>
                          <a:spcPts val="0"/>
                        </a:spcAft>
                      </a:pP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僅能宣講（</a:t>
                      </a:r>
                      <a:r>
                        <a:rPr lang="en-US"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）通過領域之領綱</a:t>
                      </a:r>
                    </a:p>
                    <a:p>
                      <a:pPr algn="ctr">
                        <a:lnSpc>
                          <a:spcPts val="2250"/>
                        </a:lnSpc>
                        <a:spcAft>
                          <a:spcPts val="0"/>
                        </a:spcAft>
                      </a:pP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31</a:t>
                      </a: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（原本）</a:t>
                      </a:r>
                      <a:endPar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8510521"/>
                  </a:ext>
                </a:extLst>
              </a:tr>
              <a:tr h="715507">
                <a:tc vMerge="1">
                  <a:txBody>
                    <a:bodyPr/>
                    <a:lstStyle/>
                    <a:p>
                      <a:endParaRPr lang="zh-TW" altLang="en-US"/>
                    </a:p>
                  </a:txBody>
                  <a:tcPr/>
                </a:tc>
                <a:tc>
                  <a:txBody>
                    <a:bodyPr/>
                    <a:lstStyle/>
                    <a:p>
                      <a:pPr algn="ctr">
                        <a:lnSpc>
                          <a:spcPts val="2250"/>
                        </a:lnSpc>
                        <a:spcAft>
                          <a:spcPts val="0"/>
                        </a:spcAft>
                      </a:pP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250"/>
                        </a:lnSpc>
                        <a:spcAft>
                          <a:spcPts val="0"/>
                        </a:spcAft>
                      </a:pP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參與並通過</a:t>
                      </a:r>
                    </a:p>
                    <a:p>
                      <a:pPr algn="ctr">
                        <a:lnSpc>
                          <a:spcPts val="2250"/>
                        </a:lnSpc>
                        <a:spcAft>
                          <a:spcPts val="0"/>
                        </a:spcAft>
                      </a:pP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總綱線上研習課程</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50"/>
                        </a:lnSpc>
                        <a:spcAft>
                          <a:spcPts val="0"/>
                        </a:spcAft>
                      </a:pPr>
                      <a:r>
                        <a:rPr 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Wingdings 3" panose="05040102010807070707" pitchFamily="18" charset="2"/>
                        </a:rPr>
                        <a:t></a:t>
                      </a:r>
                      <a:endParaRPr 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250"/>
                        </a:lnSpc>
                        <a:spcAft>
                          <a:spcPts val="0"/>
                        </a:spcAft>
                      </a:pP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僅能宣講（</a:t>
                      </a:r>
                      <a:r>
                        <a:rPr lang="en-US"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）通過領域之領綱</a:t>
                      </a:r>
                    </a:p>
                    <a:p>
                      <a:pPr algn="ctr">
                        <a:lnSpc>
                          <a:spcPts val="2250"/>
                        </a:lnSpc>
                        <a:spcAft>
                          <a:spcPts val="0"/>
                        </a:spcAft>
                      </a:pP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31</a:t>
                      </a:r>
                      <a:r>
                        <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rPr>
                        <a:t>（修正）</a:t>
                      </a:r>
                      <a:endParaRPr lang="zh-TW" altLang="zh-TW" sz="1600" b="1"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518" marR="145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4600191"/>
                  </a:ext>
                </a:extLst>
              </a:tr>
            </a:tbl>
          </a:graphicData>
        </a:graphic>
      </p:graphicFrame>
    </p:spTree>
    <p:extLst>
      <p:ext uri="{BB962C8B-B14F-4D97-AF65-F5344CB8AC3E}">
        <p14:creationId xmlns:p14="http://schemas.microsoft.com/office/powerpoint/2010/main" val="131017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080083C-295E-401B-8402-C22C6CAA17F6}"/>
              </a:ext>
            </a:extLst>
          </p:cNvPr>
          <p:cNvSpPr>
            <a:spLocks noGrp="1"/>
          </p:cNvSpPr>
          <p:nvPr>
            <p:ph type="title"/>
          </p:nvPr>
        </p:nvSpPr>
        <p:spPr>
          <a:xfrm>
            <a:off x="354360" y="2564904"/>
            <a:ext cx="8435280" cy="1143000"/>
          </a:xfrm>
        </p:spPr>
        <p:txBody>
          <a:bodyPr>
            <a:normAutofit fontScale="90000"/>
          </a:bodyPr>
          <a:lstStyle/>
          <a:p>
            <a:r>
              <a:rPr lang="zh-TW" altLang="en-US" dirty="0"/>
              <a:t>新課綱融入精進教學計畫推動之實踐</a:t>
            </a:r>
          </a:p>
        </p:txBody>
      </p:sp>
    </p:spTree>
    <p:extLst>
      <p:ext uri="{BB962C8B-B14F-4D97-AF65-F5344CB8AC3E}">
        <p14:creationId xmlns:p14="http://schemas.microsoft.com/office/powerpoint/2010/main" val="874088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77280" y="152672"/>
            <a:ext cx="6717432" cy="648000"/>
          </a:xfrm>
        </p:spPr>
        <p:txBody>
          <a:bodyPr>
            <a:normAutofit fontScale="90000"/>
          </a:bodyPr>
          <a:lstStyle/>
          <a:p>
            <a:r>
              <a:rPr lang="zh-TW" altLang="en-US" dirty="0">
                <a:solidFill>
                  <a:srgbClr val="0070C0"/>
                </a:solidFill>
              </a:rPr>
              <a:t>融入精進教學計畫之案例</a:t>
            </a:r>
          </a:p>
        </p:txBody>
      </p:sp>
      <p:graphicFrame>
        <p:nvGraphicFramePr>
          <p:cNvPr id="5" name="內容版面配置區 3"/>
          <p:cNvGraphicFramePr>
            <a:graphicFrameLocks/>
          </p:cNvGraphicFramePr>
          <p:nvPr>
            <p:extLst>
              <p:ext uri="{D42A27DB-BD31-4B8C-83A1-F6EECF244321}">
                <p14:modId xmlns:p14="http://schemas.microsoft.com/office/powerpoint/2010/main" val="543409977"/>
              </p:ext>
            </p:extLst>
          </p:nvPr>
        </p:nvGraphicFramePr>
        <p:xfrm>
          <a:off x="827584" y="1103986"/>
          <a:ext cx="749917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弧形箭號 (左彎) 5"/>
          <p:cNvSpPr/>
          <p:nvPr/>
        </p:nvSpPr>
        <p:spPr>
          <a:xfrm>
            <a:off x="6377103" y="1431107"/>
            <a:ext cx="1199313" cy="3942109"/>
          </a:xfrm>
          <a:prstGeom prst="curvedLeftArrow">
            <a:avLst>
              <a:gd name="adj1" fmla="val 25000"/>
              <a:gd name="adj2" fmla="val 49536"/>
              <a:gd name="adj3" fmla="val 25000"/>
            </a:avLst>
          </a:prstGeom>
          <a:solidFill>
            <a:srgbClr val="7030A0"/>
          </a:solidFill>
          <a:ln>
            <a:solidFill>
              <a:srgbClr val="7030A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solidFill>
                <a:schemeClr val="tx1"/>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6660232" y="2375009"/>
            <a:ext cx="324036" cy="2062103"/>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回饋系統</a:t>
            </a:r>
          </a:p>
        </p:txBody>
      </p:sp>
      <p:sp>
        <p:nvSpPr>
          <p:cNvPr id="8" name="弧形向右箭號 7"/>
          <p:cNvSpPr/>
          <p:nvPr/>
        </p:nvSpPr>
        <p:spPr>
          <a:xfrm>
            <a:off x="1527918" y="1431107"/>
            <a:ext cx="1243882" cy="3942109"/>
          </a:xfrm>
          <a:prstGeom prst="curvedRightArrow">
            <a:avLst/>
          </a:prstGeom>
          <a:solidFill>
            <a:srgbClr val="7030A0"/>
          </a:solidFill>
          <a:ln>
            <a:solidFill>
              <a:srgbClr val="7030A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solidFill>
                <a:schemeClr val="tx1"/>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2055211" y="1894180"/>
            <a:ext cx="536569" cy="3046988"/>
          </a:xfrm>
          <a:prstGeom prst="rect">
            <a:avLst/>
          </a:prstGeom>
          <a:noFill/>
        </p:spPr>
        <p:txBody>
          <a:bodyPr wrap="square" rtlCol="0">
            <a:spAutoFit/>
          </a:bodyPr>
          <a:lstStyle/>
          <a:p>
            <a:pPr algn="ctr"/>
            <a:r>
              <a:rPr lang="zh-TW" altLang="en-US" sz="3200" dirty="0">
                <a:latin typeface="標楷體" panose="03000509000000000000" pitchFamily="65" charset="-120"/>
                <a:ea typeface="標楷體" panose="03000509000000000000" pitchFamily="65" charset="-120"/>
              </a:rPr>
              <a:t>蒐集</a:t>
            </a:r>
            <a:endParaRPr lang="en-US" altLang="zh-TW" sz="3200" dirty="0">
              <a:latin typeface="標楷體" panose="03000509000000000000" pitchFamily="65" charset="-120"/>
              <a:ea typeface="標楷體" panose="03000509000000000000" pitchFamily="65" charset="-120"/>
            </a:endParaRPr>
          </a:p>
          <a:p>
            <a:pPr algn="ctr"/>
            <a:r>
              <a:rPr lang="en-US" altLang="zh-TW" sz="3200" dirty="0">
                <a:latin typeface="標楷體" panose="03000509000000000000" pitchFamily="65" charset="-120"/>
                <a:ea typeface="標楷體" panose="03000509000000000000" pitchFamily="65" charset="-120"/>
              </a:rPr>
              <a:t>Q</a:t>
            </a:r>
          </a:p>
          <a:p>
            <a:pPr algn="ctr"/>
            <a:r>
              <a:rPr lang="zh-TW" altLang="en-US" sz="3200" dirty="0">
                <a:latin typeface="標楷體" panose="03000509000000000000" pitchFamily="65" charset="-120"/>
                <a:ea typeface="標楷體" panose="03000509000000000000" pitchFamily="65" charset="-120"/>
              </a:rPr>
              <a:t>回應</a:t>
            </a:r>
            <a:r>
              <a:rPr lang="en-US" altLang="zh-TW" sz="3200" dirty="0">
                <a:latin typeface="標楷體" panose="03000509000000000000" pitchFamily="65" charset="-120"/>
                <a:ea typeface="標楷體" panose="03000509000000000000" pitchFamily="65" charset="-120"/>
              </a:rPr>
              <a:t>A</a:t>
            </a:r>
            <a:endParaRPr lang="zh-TW" altLang="en-US" sz="3200" dirty="0">
              <a:latin typeface="標楷體" panose="03000509000000000000" pitchFamily="65" charset="-120"/>
              <a:ea typeface="標楷體" panose="03000509000000000000" pitchFamily="65" charset="-120"/>
            </a:endParaRPr>
          </a:p>
        </p:txBody>
      </p:sp>
      <p:sp>
        <p:nvSpPr>
          <p:cNvPr id="10" name="向上箭號 9"/>
          <p:cNvSpPr/>
          <p:nvPr/>
        </p:nvSpPr>
        <p:spPr>
          <a:xfrm>
            <a:off x="3419872" y="5085184"/>
            <a:ext cx="2232248" cy="1296144"/>
          </a:xfrm>
          <a:prstGeom prst="upArrow">
            <a:avLst/>
          </a:prstGeom>
          <a:solidFill>
            <a:schemeClr val="tx2"/>
          </a:solidFill>
          <a:ln>
            <a:solidFill>
              <a:schemeClr val="accent5"/>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標楷體" panose="03000509000000000000" pitchFamily="65" charset="-120"/>
                <a:ea typeface="標楷體" panose="03000509000000000000" pitchFamily="65" charset="-120"/>
              </a:rPr>
              <a:t>前導學校案例</a:t>
            </a:r>
          </a:p>
        </p:txBody>
      </p:sp>
    </p:spTree>
    <p:extLst>
      <p:ext uri="{BB962C8B-B14F-4D97-AF65-F5344CB8AC3E}">
        <p14:creationId xmlns:p14="http://schemas.microsoft.com/office/powerpoint/2010/main" val="362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77479" y="257860"/>
            <a:ext cx="3261048" cy="648000"/>
          </a:xfrm>
        </p:spPr>
        <p:txBody>
          <a:bodyPr>
            <a:normAutofit fontScale="90000"/>
          </a:bodyPr>
          <a:lstStyle/>
          <a:p>
            <a:r>
              <a:rPr lang="zh-TW" altLang="en-US" dirty="0"/>
              <a:t>前導學校</a:t>
            </a:r>
          </a:p>
        </p:txBody>
      </p:sp>
      <p:graphicFrame>
        <p:nvGraphicFramePr>
          <p:cNvPr id="4" name="內容版面配置區 3"/>
          <p:cNvGraphicFramePr>
            <a:graphicFrameLocks noGrp="1"/>
          </p:cNvGraphicFramePr>
          <p:nvPr>
            <p:ph idx="1"/>
            <p:extLst/>
          </p:nvPr>
        </p:nvGraphicFramePr>
        <p:xfrm>
          <a:off x="1043609" y="1340768"/>
          <a:ext cx="7128789" cy="1218416"/>
        </p:xfrm>
        <a:graphic>
          <a:graphicData uri="http://schemas.openxmlformats.org/drawingml/2006/table">
            <a:tbl>
              <a:tblPr firstRow="1" firstCol="1" bandRow="1">
                <a:tableStyleId>{7DF18680-E054-41AD-8BC1-D1AEF772440D}</a:tableStyleId>
              </a:tblPr>
              <a:tblGrid>
                <a:gridCol w="720079">
                  <a:extLst>
                    <a:ext uri="{9D8B030D-6E8A-4147-A177-3AD203B41FA5}">
                      <a16:colId xmlns:a16="http://schemas.microsoft.com/office/drawing/2014/main" xmlns="" val="20000"/>
                    </a:ext>
                  </a:extLst>
                </a:gridCol>
                <a:gridCol w="1281742">
                  <a:extLst>
                    <a:ext uri="{9D8B030D-6E8A-4147-A177-3AD203B41FA5}">
                      <a16:colId xmlns:a16="http://schemas.microsoft.com/office/drawing/2014/main" xmlns="" val="20001"/>
                    </a:ext>
                  </a:extLst>
                </a:gridCol>
                <a:gridCol w="1281742">
                  <a:extLst>
                    <a:ext uri="{9D8B030D-6E8A-4147-A177-3AD203B41FA5}">
                      <a16:colId xmlns:a16="http://schemas.microsoft.com/office/drawing/2014/main" xmlns="" val="20002"/>
                    </a:ext>
                  </a:extLst>
                </a:gridCol>
                <a:gridCol w="1281742">
                  <a:extLst>
                    <a:ext uri="{9D8B030D-6E8A-4147-A177-3AD203B41FA5}">
                      <a16:colId xmlns:a16="http://schemas.microsoft.com/office/drawing/2014/main" xmlns="" val="20003"/>
                    </a:ext>
                  </a:extLst>
                </a:gridCol>
                <a:gridCol w="1281742">
                  <a:extLst>
                    <a:ext uri="{9D8B030D-6E8A-4147-A177-3AD203B41FA5}">
                      <a16:colId xmlns:a16="http://schemas.microsoft.com/office/drawing/2014/main" xmlns="" val="4158726523"/>
                    </a:ext>
                  </a:extLst>
                </a:gridCol>
                <a:gridCol w="1281742">
                  <a:extLst>
                    <a:ext uri="{9D8B030D-6E8A-4147-A177-3AD203B41FA5}">
                      <a16:colId xmlns:a16="http://schemas.microsoft.com/office/drawing/2014/main" xmlns="" val="565128862"/>
                    </a:ext>
                  </a:extLst>
                </a:gridCol>
              </a:tblGrid>
              <a:tr h="587866">
                <a:tc rowSpan="2">
                  <a:txBody>
                    <a:bodyPr/>
                    <a:lstStyle/>
                    <a:p>
                      <a:pPr algn="ctr">
                        <a:lnSpc>
                          <a:spcPts val="1500"/>
                        </a:lnSpc>
                        <a:spcAft>
                          <a:spcPts val="240"/>
                        </a:spcAft>
                      </a:pPr>
                      <a:r>
                        <a:rPr lang="zh-TW" altLang="zh-TW" sz="2800" dirty="0">
                          <a:latin typeface="標楷體" panose="03000509000000000000" pitchFamily="65" charset="-120"/>
                          <a:ea typeface="標楷體" panose="03000509000000000000" pitchFamily="65" charset="-120"/>
                          <a:cs typeface="Times New Roman" panose="02020603050405020304" pitchFamily="18" charset="0"/>
                        </a:rPr>
                        <a:t>校</a:t>
                      </a: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algn="ctr">
                        <a:lnSpc>
                          <a:spcPts val="1500"/>
                        </a:lnSpc>
                        <a:spcAft>
                          <a:spcPts val="240"/>
                        </a:spcAft>
                      </a:pP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algn="ctr">
                        <a:lnSpc>
                          <a:spcPts val="1500"/>
                        </a:lnSpc>
                        <a:spcAft>
                          <a:spcPts val="240"/>
                        </a:spcAft>
                      </a:pPr>
                      <a:r>
                        <a:rPr lang="zh-TW" altLang="zh-TW" sz="2800" dirty="0">
                          <a:latin typeface="標楷體" panose="03000509000000000000" pitchFamily="65" charset="-120"/>
                          <a:ea typeface="標楷體" panose="03000509000000000000" pitchFamily="65" charset="-120"/>
                          <a:cs typeface="Times New Roman" panose="02020603050405020304" pitchFamily="18" charset="0"/>
                        </a:rPr>
                        <a:t>數</a:t>
                      </a:r>
                    </a:p>
                  </a:txBody>
                  <a:tcPr marL="68580" marR="68580" marT="0" marB="0" anchor="ctr">
                    <a:solidFill>
                      <a:srgbClr val="FF7C80"/>
                    </a:solidFill>
                  </a:tcPr>
                </a:tc>
                <a:tc>
                  <a:txBody>
                    <a:bodyPr/>
                    <a:lstStyle/>
                    <a:p>
                      <a:pPr algn="ct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104</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學年</a:t>
                      </a:r>
                    </a:p>
                  </a:txBody>
                  <a:tcPr marL="68580" marR="68580" marT="0" marB="0" anchor="ctr">
                    <a:solidFill>
                      <a:srgbClr val="FF7C80"/>
                    </a:solidFill>
                  </a:tcPr>
                </a:tc>
                <a:tc>
                  <a:txBody>
                    <a:bodyPr/>
                    <a:lstStyle/>
                    <a:p>
                      <a:pPr algn="ct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105</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學年</a:t>
                      </a:r>
                    </a:p>
                  </a:txBody>
                  <a:tcPr marL="68580" marR="68580" marT="0" marB="0" anchor="ctr">
                    <a:solidFill>
                      <a:srgbClr val="FF7C80"/>
                    </a:solidFill>
                  </a:tcPr>
                </a:tc>
                <a:tc>
                  <a:txBody>
                    <a:bodyPr/>
                    <a:lstStyle/>
                    <a:p>
                      <a:pPr algn="ct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106</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學年</a:t>
                      </a:r>
                    </a:p>
                  </a:txBody>
                  <a:tcPr marL="68580" marR="68580" marT="0" marB="0" anchor="ctr">
                    <a:solidFill>
                      <a:srgbClr val="FF7C80"/>
                    </a:solidFill>
                  </a:tcPr>
                </a:tc>
                <a:tc>
                  <a:txBody>
                    <a:bodyPr/>
                    <a:lstStyle/>
                    <a:p>
                      <a:pPr algn="ct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107</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學年</a:t>
                      </a:r>
                    </a:p>
                  </a:txBody>
                  <a:tcPr marL="68580" marR="68580" marT="0" marB="0" anchor="ctr">
                    <a:solidFill>
                      <a:srgbClr val="FF7C80"/>
                    </a:solidFill>
                  </a:tcPr>
                </a:tc>
                <a:tc>
                  <a:txBody>
                    <a:bodyPr/>
                    <a:lstStyle/>
                    <a:p>
                      <a:pPr algn="ct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108</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學年</a:t>
                      </a:r>
                    </a:p>
                  </a:txBody>
                  <a:tcPr marL="68580" marR="68580" marT="0" marB="0" anchor="ctr">
                    <a:solidFill>
                      <a:srgbClr val="FF7C80"/>
                    </a:solidFill>
                  </a:tcPr>
                </a:tc>
                <a:extLst>
                  <a:ext uri="{0D108BD9-81ED-4DB2-BD59-A6C34878D82A}">
                    <a16:rowId xmlns:a16="http://schemas.microsoft.com/office/drawing/2014/main" xmlns="" val="10000"/>
                  </a:ext>
                </a:extLst>
              </a:tr>
              <a:tr h="630550">
                <a:tc vMerge="1">
                  <a:txBody>
                    <a:bodyPr/>
                    <a:lstStyle/>
                    <a:p>
                      <a:pPr algn="ctr">
                        <a:lnSpc>
                          <a:spcPts val="1500"/>
                        </a:lnSpc>
                        <a:spcAft>
                          <a:spcPts val="240"/>
                        </a:spcAft>
                      </a:pPr>
                      <a:endParaRPr lang="zh-TW" sz="40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marL="101600" indent="-101600" algn="ctr">
                        <a:lnSpc>
                          <a:spcPts val="1500"/>
                        </a:lnSpc>
                        <a:spcAft>
                          <a:spcPts val="0"/>
                        </a:spcAft>
                      </a:pPr>
                      <a:r>
                        <a:rPr lang="en-US" sz="2400" dirty="0">
                          <a:latin typeface="標楷體" panose="03000509000000000000" pitchFamily="65" charset="-120"/>
                          <a:ea typeface="標楷體" panose="03000509000000000000" pitchFamily="65" charset="-120"/>
                          <a:cs typeface="Times New Roman" panose="02020603050405020304" pitchFamily="18" charset="0"/>
                        </a:rPr>
                        <a:t>46</a:t>
                      </a:r>
                      <a:r>
                        <a:rPr lang="zh-TW" sz="2400" dirty="0">
                          <a:latin typeface="標楷體" panose="03000509000000000000" pitchFamily="65" charset="-120"/>
                          <a:ea typeface="標楷體" panose="03000509000000000000" pitchFamily="65" charset="-120"/>
                          <a:cs typeface="Times New Roman" panose="02020603050405020304" pitchFamily="18" charset="0"/>
                        </a:rPr>
                        <a:t>校</a:t>
                      </a:r>
                    </a:p>
                  </a:txBody>
                  <a:tcPr marL="68580" marR="68580" marT="0" marB="0" anchor="ctr">
                    <a:solidFill>
                      <a:srgbClr val="FFCCCC"/>
                    </a:solidFill>
                  </a:tcPr>
                </a:tc>
                <a:tc>
                  <a:txBody>
                    <a:bodyPr/>
                    <a:lstStyle/>
                    <a:p>
                      <a:pPr marL="101600" indent="-101600" algn="ctr">
                        <a:lnSpc>
                          <a:spcPts val="1500"/>
                        </a:lnSpc>
                        <a:spcAft>
                          <a:spcPts val="0"/>
                        </a:spcAft>
                      </a:pPr>
                      <a:r>
                        <a:rPr lang="en-US" sz="2400" dirty="0">
                          <a:latin typeface="標楷體" panose="03000509000000000000" pitchFamily="65" charset="-120"/>
                          <a:ea typeface="標楷體" panose="03000509000000000000" pitchFamily="65" charset="-120"/>
                          <a:cs typeface="Times New Roman" panose="02020603050405020304" pitchFamily="18" charset="0"/>
                        </a:rPr>
                        <a:t>74</a:t>
                      </a:r>
                      <a:r>
                        <a:rPr lang="zh-TW" sz="2400" dirty="0">
                          <a:latin typeface="標楷體" panose="03000509000000000000" pitchFamily="65" charset="-120"/>
                          <a:ea typeface="標楷體" panose="03000509000000000000" pitchFamily="65" charset="-120"/>
                          <a:cs typeface="Times New Roman" panose="02020603050405020304" pitchFamily="18" charset="0"/>
                        </a:rPr>
                        <a:t>校</a:t>
                      </a:r>
                    </a:p>
                  </a:txBody>
                  <a:tcPr marL="68580" marR="68580" marT="0" marB="0" anchor="ctr">
                    <a:solidFill>
                      <a:srgbClr val="FFCCCC"/>
                    </a:solidFill>
                  </a:tcPr>
                </a:tc>
                <a:tc>
                  <a:txBody>
                    <a:bodyPr/>
                    <a:lstStyle/>
                    <a:p>
                      <a:pPr algn="ctr">
                        <a:lnSpc>
                          <a:spcPts val="1500"/>
                        </a:lnSpc>
                        <a:spcAft>
                          <a:spcPts val="0"/>
                        </a:spcAft>
                      </a:pPr>
                      <a:r>
                        <a:rPr lang="en-US" sz="2400" dirty="0">
                          <a:latin typeface="標楷體" panose="03000509000000000000" pitchFamily="65" charset="-120"/>
                          <a:ea typeface="標楷體" panose="03000509000000000000" pitchFamily="65" charset="-120"/>
                          <a:cs typeface="Times New Roman" panose="02020603050405020304" pitchFamily="18" charset="0"/>
                        </a:rPr>
                        <a:t>1</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8</a:t>
                      </a:r>
                      <a:r>
                        <a:rPr lang="en-US" sz="2400" dirty="0">
                          <a:latin typeface="標楷體" panose="03000509000000000000" pitchFamily="65" charset="-120"/>
                          <a:ea typeface="標楷體" panose="03000509000000000000" pitchFamily="65" charset="-120"/>
                          <a:cs typeface="Times New Roman" panose="02020603050405020304" pitchFamily="18" charset="0"/>
                        </a:rPr>
                        <a:t>9</a:t>
                      </a:r>
                      <a:r>
                        <a:rPr lang="zh-TW" sz="2400" dirty="0">
                          <a:latin typeface="標楷體" panose="03000509000000000000" pitchFamily="65" charset="-120"/>
                          <a:ea typeface="標楷體" panose="03000509000000000000" pitchFamily="65" charset="-120"/>
                          <a:cs typeface="Times New Roman" panose="02020603050405020304" pitchFamily="18" charset="0"/>
                        </a:rPr>
                        <a:t>校</a:t>
                      </a:r>
                    </a:p>
                  </a:txBody>
                  <a:tcPr marL="68580" marR="68580" marT="0" marB="0" anchor="ctr">
                    <a:solidFill>
                      <a:srgbClr val="FFCCCC"/>
                    </a:solidFill>
                  </a:tcPr>
                </a:tc>
                <a:tc>
                  <a:txBody>
                    <a:bodyPr/>
                    <a:lstStyle/>
                    <a:p>
                      <a:pPr algn="ctr">
                        <a:lnSpc>
                          <a:spcPts val="1500"/>
                        </a:lnSpc>
                        <a:spcAft>
                          <a:spcPts val="0"/>
                        </a:spcAft>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515</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校</a:t>
                      </a:r>
                      <a:endParaRPr lang="zh-TW"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solidFill>
                      <a:srgbClr val="FFCCCC"/>
                    </a:solidFill>
                  </a:tcPr>
                </a:tc>
                <a:tc>
                  <a:txBody>
                    <a:bodyPr/>
                    <a:lstStyle/>
                    <a:p>
                      <a:pPr algn="ctr">
                        <a:lnSpc>
                          <a:spcPts val="1500"/>
                        </a:lnSpc>
                        <a:spcAft>
                          <a:spcPts val="0"/>
                        </a:spcAft>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604</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校</a:t>
                      </a:r>
                      <a:endParaRPr lang="zh-TW" sz="2400" dirty="0">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solidFill>
                      <a:srgbClr val="FFCCCC"/>
                    </a:solidFill>
                  </a:tcPr>
                </a:tc>
                <a:extLst>
                  <a:ext uri="{0D108BD9-81ED-4DB2-BD59-A6C34878D82A}">
                    <a16:rowId xmlns:a16="http://schemas.microsoft.com/office/drawing/2014/main" xmlns="" val="10001"/>
                  </a:ext>
                </a:extLst>
              </a:tr>
            </a:tbl>
          </a:graphicData>
        </a:graphic>
      </p:graphicFrame>
      <p:graphicFrame>
        <p:nvGraphicFramePr>
          <p:cNvPr id="6" name="內容版面配置區 3"/>
          <p:cNvGraphicFramePr>
            <a:graphicFrameLocks/>
          </p:cNvGraphicFramePr>
          <p:nvPr>
            <p:extLst/>
          </p:nvPr>
        </p:nvGraphicFramePr>
        <p:xfrm>
          <a:off x="1043609" y="3429000"/>
          <a:ext cx="7128788" cy="1872208"/>
        </p:xfrm>
        <a:graphic>
          <a:graphicData uri="http://schemas.openxmlformats.org/drawingml/2006/table">
            <a:tbl>
              <a:tblPr firstRow="1" firstCol="1" bandRow="1">
                <a:tableStyleId>{93296810-A885-4BE3-A3E7-6D5BEEA58F35}</a:tableStyleId>
              </a:tblPr>
              <a:tblGrid>
                <a:gridCol w="720079">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008109">
                  <a:extLst>
                    <a:ext uri="{9D8B030D-6E8A-4147-A177-3AD203B41FA5}">
                      <a16:colId xmlns:a16="http://schemas.microsoft.com/office/drawing/2014/main" xmlns="" val="2234000828"/>
                    </a:ext>
                  </a:extLst>
                </a:gridCol>
              </a:tblGrid>
              <a:tr h="729386">
                <a:tc rowSpan="2">
                  <a:txBody>
                    <a:bodyPr/>
                    <a:lstStyle/>
                    <a:p>
                      <a:pPr algn="ctr">
                        <a:lnSpc>
                          <a:spcPts val="3000"/>
                        </a:lnSpc>
                        <a:spcAft>
                          <a:spcPts val="240"/>
                        </a:spcAft>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學年度</a:t>
                      </a:r>
                      <a:endParaRPr lang="zh-TW"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1"/>
                    </a:solidFill>
                  </a:tcP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核心學校</a:t>
                      </a:r>
                    </a:p>
                  </a:txBody>
                  <a:tcPr marL="68580" marR="68580" marT="0" marB="0" anchor="ctr">
                    <a:solidFill>
                      <a:schemeClr val="accent1"/>
                    </a:solidFill>
                  </a:tcP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中堅學校</a:t>
                      </a:r>
                    </a:p>
                  </a:txBody>
                  <a:tcPr marL="68580" marR="68580" marT="0" marB="0" anchor="ctr">
                    <a:solidFill>
                      <a:schemeClr val="accent1"/>
                    </a:solidFill>
                  </a:tcP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導入學校</a:t>
                      </a:r>
                    </a:p>
                  </a:txBody>
                  <a:tcPr marL="68580" marR="68580" marT="0" marB="0" anchor="ctr">
                    <a:solidFill>
                      <a:schemeClr val="accent1"/>
                    </a:solidFill>
                  </a:tcP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科技</a:t>
                      </a:r>
                    </a:p>
                  </a:txBody>
                  <a:tcPr marL="68580" marR="68580" marT="0" marB="0" anchor="ctr">
                    <a:solidFill>
                      <a:schemeClr val="accent1"/>
                    </a:solidFill>
                  </a:tcPr>
                </a:tc>
                <a:extLst>
                  <a:ext uri="{0D108BD9-81ED-4DB2-BD59-A6C34878D82A}">
                    <a16:rowId xmlns:a16="http://schemas.microsoft.com/office/drawing/2014/main" xmlns="" val="10000"/>
                  </a:ext>
                </a:extLst>
              </a:tr>
              <a:tr h="1142822">
                <a:tc vMerge="1">
                  <a:txBody>
                    <a:bodyPr/>
                    <a:lstStyle/>
                    <a:p>
                      <a:pPr algn="ctr">
                        <a:lnSpc>
                          <a:spcPts val="1500"/>
                        </a:lnSpc>
                        <a:spcAft>
                          <a:spcPts val="240"/>
                        </a:spcAft>
                      </a:pPr>
                      <a:endParaRPr lang="zh-TW" sz="40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marL="101600" indent="-101600" algn="ctr">
                        <a:lnSpc>
                          <a:spcPts val="1500"/>
                        </a:lnSpc>
                        <a:spcAft>
                          <a:spcPts val="0"/>
                        </a:spcAft>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79</a:t>
                      </a:r>
                      <a:r>
                        <a:rPr lang="zh-TW" sz="2800" dirty="0">
                          <a:latin typeface="Times New Roman" panose="02020603050405020304" pitchFamily="18" charset="0"/>
                          <a:ea typeface="標楷體" panose="03000509000000000000" pitchFamily="65" charset="-120"/>
                          <a:cs typeface="Times New Roman" panose="02020603050405020304" pitchFamily="18" charset="0"/>
                        </a:rPr>
                        <a:t>校</a:t>
                      </a:r>
                    </a:p>
                  </a:txBody>
                  <a:tcPr marL="68580" marR="68580" marT="0" marB="0" anchor="ctr">
                    <a:solidFill>
                      <a:schemeClr val="accent1">
                        <a:lumMod val="20000"/>
                        <a:lumOff val="80000"/>
                      </a:schemeClr>
                    </a:solidFill>
                  </a:tcPr>
                </a:tc>
                <a:tc>
                  <a:txBody>
                    <a:bodyPr/>
                    <a:lstStyle/>
                    <a:p>
                      <a:pPr marL="101600" indent="-101600" algn="ctr">
                        <a:lnSpc>
                          <a:spcPts val="1500"/>
                        </a:lnSpc>
                        <a:spcAft>
                          <a:spcPts val="0"/>
                        </a:spcAft>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142</a:t>
                      </a:r>
                      <a:r>
                        <a:rPr lang="zh-TW" sz="2800" dirty="0">
                          <a:latin typeface="Times New Roman" panose="02020603050405020304" pitchFamily="18" charset="0"/>
                          <a:ea typeface="標楷體" panose="03000509000000000000" pitchFamily="65" charset="-120"/>
                          <a:cs typeface="Times New Roman" panose="02020603050405020304" pitchFamily="18" charset="0"/>
                        </a:rPr>
                        <a:t>校</a:t>
                      </a:r>
                    </a:p>
                  </a:txBody>
                  <a:tcPr marL="68580" marR="68580" marT="0" marB="0" anchor="ctr">
                    <a:solidFill>
                      <a:schemeClr val="accent1">
                        <a:lumMod val="20000"/>
                        <a:lumOff val="80000"/>
                      </a:schemeClr>
                    </a:solidFill>
                  </a:tcPr>
                </a:tc>
                <a:tc>
                  <a:txBody>
                    <a:bodyPr/>
                    <a:lstStyle/>
                    <a:p>
                      <a:pPr algn="ctr">
                        <a:lnSpc>
                          <a:spcPts val="1500"/>
                        </a:lnSpc>
                        <a:spcAft>
                          <a:spcPts val="0"/>
                        </a:spcAft>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358</a:t>
                      </a:r>
                      <a:r>
                        <a:rPr lang="zh-TW" sz="2800" dirty="0">
                          <a:latin typeface="Times New Roman" panose="02020603050405020304" pitchFamily="18" charset="0"/>
                          <a:ea typeface="標楷體" panose="03000509000000000000" pitchFamily="65" charset="-120"/>
                          <a:cs typeface="Times New Roman" panose="02020603050405020304" pitchFamily="18" charset="0"/>
                        </a:rPr>
                        <a:t>校</a:t>
                      </a:r>
                    </a:p>
                  </a:txBody>
                  <a:tcPr marL="68580" marR="68580" marT="0" marB="0" anchor="ctr">
                    <a:solidFill>
                      <a:schemeClr val="accent1">
                        <a:lumMod val="20000"/>
                        <a:lumOff val="80000"/>
                      </a:schemeClr>
                    </a:solidFill>
                  </a:tcPr>
                </a:tc>
                <a:tc>
                  <a:txBody>
                    <a:bodyPr/>
                    <a:lstStyle/>
                    <a:p>
                      <a:pPr algn="ctr">
                        <a:lnSpc>
                          <a:spcPts val="1500"/>
                        </a:lnSpc>
                        <a:spcAft>
                          <a:spcPts val="0"/>
                        </a:spcAft>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校</a:t>
                      </a:r>
                      <a:endParaRPr lang="zh-TW"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6498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8425" y="260648"/>
            <a:ext cx="8118373" cy="864096"/>
          </a:xfrm>
        </p:spPr>
        <p:txBody>
          <a:bodyPr>
            <a:noAutofit/>
          </a:bodyPr>
          <a:lstStyle/>
          <a:p>
            <a:pPr lvl="0" fontAlgn="base">
              <a:spcAft>
                <a:spcPct val="0"/>
              </a:spcAft>
            </a:pPr>
            <a:r>
              <a:rPr lang="en-US" altLang="zh-TW" sz="2600" dirty="0">
                <a:solidFill>
                  <a:srgbClr val="002060"/>
                </a:solidFill>
              </a:rPr>
              <a:t>105</a:t>
            </a:r>
            <a:r>
              <a:rPr lang="zh-TW" altLang="en-US" sz="2600" dirty="0">
                <a:solidFill>
                  <a:srgbClr val="002060"/>
                </a:solidFill>
              </a:rPr>
              <a:t>年至</a:t>
            </a:r>
            <a:r>
              <a:rPr lang="en-US" altLang="zh-TW" sz="2600" dirty="0">
                <a:solidFill>
                  <a:srgbClr val="002060"/>
                </a:solidFill>
              </a:rPr>
              <a:t>108</a:t>
            </a:r>
            <a:r>
              <a:rPr lang="zh-TW" altLang="en-US" sz="2600" dirty="0">
                <a:solidFill>
                  <a:srgbClr val="002060"/>
                </a:solidFill>
              </a:rPr>
              <a:t>年</a:t>
            </a:r>
            <a:r>
              <a:rPr lang="en-US" altLang="zh-TW" sz="2600" dirty="0">
                <a:solidFill>
                  <a:srgbClr val="002060"/>
                </a:solidFill>
              </a:rPr>
              <a:t/>
            </a:r>
            <a:br>
              <a:rPr lang="en-US" altLang="zh-TW" sz="2600" dirty="0">
                <a:solidFill>
                  <a:srgbClr val="002060"/>
                </a:solidFill>
              </a:rPr>
            </a:br>
            <a:r>
              <a:rPr lang="zh-TW" altLang="en-US" sz="2600" dirty="0">
                <a:solidFill>
                  <a:srgbClr val="002060"/>
                </a:solidFill>
              </a:rPr>
              <a:t>十二年國民基本教育</a:t>
            </a:r>
            <a:r>
              <a:rPr lang="en-US" altLang="zh-TW" sz="2600" dirty="0">
                <a:solidFill>
                  <a:srgbClr val="002060"/>
                </a:solidFill>
              </a:rPr>
              <a:t>(</a:t>
            </a:r>
            <a:r>
              <a:rPr lang="zh-TW" altLang="en-US" sz="2600" dirty="0">
                <a:solidFill>
                  <a:srgbClr val="002060"/>
                </a:solidFill>
              </a:rPr>
              <a:t>總綱</a:t>
            </a:r>
            <a:r>
              <a:rPr lang="en-US" altLang="zh-TW" sz="2600" dirty="0">
                <a:solidFill>
                  <a:srgbClr val="002060"/>
                </a:solidFill>
              </a:rPr>
              <a:t>)</a:t>
            </a:r>
            <a:r>
              <a:rPr lang="zh-TW" altLang="en-US" sz="2600" dirty="0">
                <a:solidFill>
                  <a:srgbClr val="002060"/>
                </a:solidFill>
              </a:rPr>
              <a:t>種子講師培訓研習人數統計</a:t>
            </a:r>
          </a:p>
        </p:txBody>
      </p:sp>
      <p:graphicFrame>
        <p:nvGraphicFramePr>
          <p:cNvPr id="4" name="內容版面配置區 3"/>
          <p:cNvGraphicFramePr>
            <a:graphicFrameLocks noGrp="1"/>
          </p:cNvGraphicFramePr>
          <p:nvPr>
            <p:ph idx="1"/>
            <p:extLst/>
          </p:nvPr>
        </p:nvGraphicFramePr>
        <p:xfrm>
          <a:off x="739180" y="1268760"/>
          <a:ext cx="7776865" cy="4824536"/>
        </p:xfrm>
        <a:graphic>
          <a:graphicData uri="http://schemas.openxmlformats.org/drawingml/2006/table">
            <a:tbl>
              <a:tblPr>
                <a:tableStyleId>{5940675A-B579-460E-94D1-54222C63F5DA}</a:tableStyleId>
              </a:tblPr>
              <a:tblGrid>
                <a:gridCol w="2448272">
                  <a:extLst>
                    <a:ext uri="{9D8B030D-6E8A-4147-A177-3AD203B41FA5}">
                      <a16:colId xmlns:a16="http://schemas.microsoft.com/office/drawing/2014/main" xmlns="" val="1293964239"/>
                    </a:ext>
                  </a:extLst>
                </a:gridCol>
                <a:gridCol w="3038473">
                  <a:extLst>
                    <a:ext uri="{9D8B030D-6E8A-4147-A177-3AD203B41FA5}">
                      <a16:colId xmlns:a16="http://schemas.microsoft.com/office/drawing/2014/main" xmlns="" val="3412527344"/>
                    </a:ext>
                  </a:extLst>
                </a:gridCol>
                <a:gridCol w="2290120">
                  <a:extLst>
                    <a:ext uri="{9D8B030D-6E8A-4147-A177-3AD203B41FA5}">
                      <a16:colId xmlns:a16="http://schemas.microsoft.com/office/drawing/2014/main" xmlns="" val="3722032584"/>
                    </a:ext>
                  </a:extLst>
                </a:gridCol>
              </a:tblGrid>
              <a:tr h="600288">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108</a:t>
                      </a:r>
                      <a:r>
                        <a:rPr lang="zh-TW" altLang="en-US" sz="1800" u="none" strike="noStrike">
                          <a:effectLst/>
                          <a:latin typeface="標楷體" panose="03000509000000000000" pitchFamily="65" charset="-120"/>
                          <a:ea typeface="標楷體" panose="03000509000000000000" pitchFamily="65" charset="-120"/>
                        </a:rPr>
                        <a:t>上</a:t>
                      </a:r>
                      <a:r>
                        <a:rPr lang="en-US" altLang="zh-TW" sz="1800" u="none" strike="noStrike">
                          <a:effectLst/>
                          <a:latin typeface="標楷體" panose="03000509000000000000" pitchFamily="65" charset="-120"/>
                          <a:ea typeface="標楷體" panose="03000509000000000000" pitchFamily="65" charset="-120"/>
                        </a:rPr>
                        <a:t>(</a:t>
                      </a:r>
                      <a:r>
                        <a:rPr lang="zh-TW" altLang="en-US" sz="1800" u="none" strike="noStrike">
                          <a:effectLst/>
                          <a:latin typeface="標楷體" panose="03000509000000000000" pitchFamily="65" charset="-120"/>
                          <a:ea typeface="標楷體" panose="03000509000000000000" pitchFamily="65" charset="-120"/>
                        </a:rPr>
                        <a:t>南投</a:t>
                      </a:r>
                      <a:r>
                        <a:rPr lang="en-US" altLang="zh-TW" sz="1800" u="none" strike="noStrike">
                          <a:effectLst/>
                          <a:latin typeface="標楷體" panose="03000509000000000000" pitchFamily="65" charset="-120"/>
                          <a:ea typeface="標楷體" panose="03000509000000000000" pitchFamily="65" charset="-120"/>
                        </a:rPr>
                        <a:t>)</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3200" u="none" strike="noStrike">
                          <a:effectLst/>
                          <a:latin typeface="標楷體" panose="03000509000000000000" pitchFamily="65" charset="-120"/>
                          <a:ea typeface="標楷體" panose="03000509000000000000" pitchFamily="65" charset="-120"/>
                        </a:rPr>
                        <a:t>378</a:t>
                      </a:r>
                      <a:endParaRPr lang="en-US" altLang="zh-TW" sz="3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rowSpan="8">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合計</a:t>
                      </a:r>
                      <a:endParaRPr lang="en-US" altLang="zh-TW" sz="3200" u="none" strike="noStrike" dirty="0">
                        <a:effectLst/>
                        <a:latin typeface="標楷體" panose="03000509000000000000" pitchFamily="65" charset="-120"/>
                        <a:ea typeface="標楷體" panose="03000509000000000000" pitchFamily="65" charset="-120"/>
                      </a:endParaRPr>
                    </a:p>
                    <a:p>
                      <a:pPr algn="ctr" fontAlgn="ctr"/>
                      <a:r>
                        <a:rPr lang="en-US" altLang="zh-TW" sz="3200" u="none" strike="noStrike" dirty="0">
                          <a:effectLst/>
                          <a:latin typeface="標楷體" panose="03000509000000000000" pitchFamily="65" charset="-120"/>
                          <a:ea typeface="標楷體" panose="03000509000000000000" pitchFamily="65" charset="-120"/>
                        </a:rPr>
                        <a:t>2397</a:t>
                      </a:r>
                      <a:endParaRPr lang="en-US" altLang="zh-TW" sz="3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extLst>
                  <a:ext uri="{0D108BD9-81ED-4DB2-BD59-A6C34878D82A}">
                    <a16:rowId xmlns:a16="http://schemas.microsoft.com/office/drawing/2014/main" xmlns="" val="711203187"/>
                  </a:ext>
                </a:extLst>
              </a:tr>
              <a:tr h="600288">
                <a:tc>
                  <a:txBody>
                    <a:bodyPr/>
                    <a:lstStyle/>
                    <a:p>
                      <a:pPr algn="ctr" fontAlgn="ctr"/>
                      <a:r>
                        <a:rPr lang="en-US" altLang="zh-TW" sz="1800" u="none" strike="noStrike" dirty="0">
                          <a:effectLst/>
                          <a:latin typeface="標楷體" panose="03000509000000000000" pitchFamily="65" charset="-120"/>
                          <a:ea typeface="標楷體" panose="03000509000000000000" pitchFamily="65" charset="-120"/>
                        </a:rPr>
                        <a:t>107</a:t>
                      </a:r>
                      <a:r>
                        <a:rPr lang="zh-TW" altLang="en-US" sz="1800" u="none" strike="noStrike" dirty="0">
                          <a:effectLst/>
                          <a:latin typeface="標楷體" panose="03000509000000000000" pitchFamily="65" charset="-120"/>
                          <a:ea typeface="標楷體" panose="03000509000000000000" pitchFamily="65" charset="-120"/>
                        </a:rPr>
                        <a:t>下</a:t>
                      </a:r>
                      <a:r>
                        <a:rPr lang="en-US" altLang="zh-TW" sz="1800" u="none" strike="noStrike" dirty="0">
                          <a:effectLst/>
                          <a:latin typeface="標楷體" panose="03000509000000000000" pitchFamily="65" charset="-120"/>
                          <a:ea typeface="標楷體" panose="03000509000000000000" pitchFamily="65" charset="-120"/>
                        </a:rPr>
                        <a:t>(</a:t>
                      </a:r>
                      <a:r>
                        <a:rPr lang="zh-TW" altLang="en-US" sz="1800" u="none" strike="noStrike" dirty="0">
                          <a:effectLst/>
                          <a:latin typeface="標楷體" panose="03000509000000000000" pitchFamily="65" charset="-120"/>
                          <a:ea typeface="標楷體" panose="03000509000000000000" pitchFamily="65" charset="-120"/>
                        </a:rPr>
                        <a:t>南投</a:t>
                      </a:r>
                      <a:r>
                        <a:rPr lang="en-US" altLang="zh-TW" sz="1800" u="none" strike="noStrike" dirty="0">
                          <a:effectLst/>
                          <a:latin typeface="標楷體" panose="03000509000000000000" pitchFamily="65" charset="-120"/>
                          <a:ea typeface="標楷體" panose="03000509000000000000" pitchFamily="65" charset="-120"/>
                        </a:rPr>
                        <a:t>)</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3200" u="none" strike="noStrike">
                          <a:effectLst/>
                          <a:latin typeface="標楷體" panose="03000509000000000000" pitchFamily="65" charset="-120"/>
                          <a:ea typeface="標楷體" panose="03000509000000000000" pitchFamily="65" charset="-120"/>
                        </a:rPr>
                        <a:t>428</a:t>
                      </a:r>
                      <a:endParaRPr lang="en-US" altLang="zh-TW" sz="3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vMerge="1">
                  <a:txBody>
                    <a:bodyPr/>
                    <a:lstStyle/>
                    <a:p>
                      <a:endParaRPr lang="zh-TW" altLang="en-US"/>
                    </a:p>
                  </a:txBody>
                  <a:tcPr/>
                </a:tc>
                <a:extLst>
                  <a:ext uri="{0D108BD9-81ED-4DB2-BD59-A6C34878D82A}">
                    <a16:rowId xmlns:a16="http://schemas.microsoft.com/office/drawing/2014/main" xmlns="" val="3216363126"/>
                  </a:ext>
                </a:extLst>
              </a:tr>
              <a:tr h="600288">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107</a:t>
                      </a:r>
                      <a:r>
                        <a:rPr lang="zh-TW" altLang="en-US" sz="1800" u="none" strike="noStrike">
                          <a:effectLst/>
                          <a:latin typeface="標楷體" panose="03000509000000000000" pitchFamily="65" charset="-120"/>
                          <a:ea typeface="標楷體" panose="03000509000000000000" pitchFamily="65" charset="-120"/>
                        </a:rPr>
                        <a:t>上</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3200" u="none" strike="noStrike">
                          <a:effectLst/>
                          <a:latin typeface="標楷體" panose="03000509000000000000" pitchFamily="65" charset="-120"/>
                          <a:ea typeface="標楷體" panose="03000509000000000000" pitchFamily="65" charset="-120"/>
                        </a:rPr>
                        <a:t>291</a:t>
                      </a:r>
                      <a:endParaRPr lang="en-US" altLang="zh-TW" sz="3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vMerge="1">
                  <a:txBody>
                    <a:bodyPr/>
                    <a:lstStyle/>
                    <a:p>
                      <a:endParaRPr lang="zh-TW" altLang="en-US"/>
                    </a:p>
                  </a:txBody>
                  <a:tcPr/>
                </a:tc>
                <a:extLst>
                  <a:ext uri="{0D108BD9-81ED-4DB2-BD59-A6C34878D82A}">
                    <a16:rowId xmlns:a16="http://schemas.microsoft.com/office/drawing/2014/main" xmlns="" val="4066667557"/>
                  </a:ext>
                </a:extLst>
              </a:tr>
              <a:tr h="600288">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106</a:t>
                      </a:r>
                      <a:r>
                        <a:rPr lang="zh-TW" altLang="en-US" sz="1800" u="none" strike="noStrike">
                          <a:effectLst/>
                          <a:latin typeface="標楷體" panose="03000509000000000000" pitchFamily="65" charset="-120"/>
                          <a:ea typeface="標楷體" panose="03000509000000000000" pitchFamily="65" charset="-120"/>
                        </a:rPr>
                        <a:t>下（加場）</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3200" u="none" strike="noStrike" dirty="0">
                          <a:effectLst/>
                          <a:latin typeface="標楷體" panose="03000509000000000000" pitchFamily="65" charset="-120"/>
                          <a:ea typeface="標楷體" panose="03000509000000000000" pitchFamily="65" charset="-120"/>
                        </a:rPr>
                        <a:t>285</a:t>
                      </a:r>
                      <a:endParaRPr lang="en-US" altLang="zh-TW" sz="3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vMerge="1">
                  <a:txBody>
                    <a:bodyPr/>
                    <a:lstStyle/>
                    <a:p>
                      <a:endParaRPr lang="zh-TW" altLang="en-US"/>
                    </a:p>
                  </a:txBody>
                  <a:tcPr/>
                </a:tc>
                <a:extLst>
                  <a:ext uri="{0D108BD9-81ED-4DB2-BD59-A6C34878D82A}">
                    <a16:rowId xmlns:a16="http://schemas.microsoft.com/office/drawing/2014/main" xmlns="" val="3596859774"/>
                  </a:ext>
                </a:extLst>
              </a:tr>
              <a:tr h="600288">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106</a:t>
                      </a:r>
                      <a:r>
                        <a:rPr lang="zh-TW" altLang="en-US" sz="1800" u="none" strike="noStrike">
                          <a:effectLst/>
                          <a:latin typeface="標楷體" panose="03000509000000000000" pitchFamily="65" charset="-120"/>
                          <a:ea typeface="標楷體" panose="03000509000000000000" pitchFamily="65" charset="-120"/>
                        </a:rPr>
                        <a:t>下</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3200" u="none" strike="noStrike">
                          <a:effectLst/>
                          <a:latin typeface="標楷體" panose="03000509000000000000" pitchFamily="65" charset="-120"/>
                          <a:ea typeface="標楷體" panose="03000509000000000000" pitchFamily="65" charset="-120"/>
                        </a:rPr>
                        <a:t>274</a:t>
                      </a:r>
                      <a:endParaRPr lang="en-US" altLang="zh-TW" sz="3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vMerge="1">
                  <a:txBody>
                    <a:bodyPr/>
                    <a:lstStyle/>
                    <a:p>
                      <a:endParaRPr lang="zh-TW" altLang="en-US"/>
                    </a:p>
                  </a:txBody>
                  <a:tcPr/>
                </a:tc>
                <a:extLst>
                  <a:ext uri="{0D108BD9-81ED-4DB2-BD59-A6C34878D82A}">
                    <a16:rowId xmlns:a16="http://schemas.microsoft.com/office/drawing/2014/main" xmlns="" val="502194689"/>
                  </a:ext>
                </a:extLst>
              </a:tr>
              <a:tr h="600288">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106</a:t>
                      </a:r>
                      <a:r>
                        <a:rPr lang="zh-TW" altLang="en-US" sz="1800" u="none" strike="noStrike">
                          <a:effectLst/>
                          <a:latin typeface="標楷體" panose="03000509000000000000" pitchFamily="65" charset="-120"/>
                          <a:ea typeface="標楷體" panose="03000509000000000000" pitchFamily="65" charset="-120"/>
                        </a:rPr>
                        <a:t>上</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3200" u="none" strike="noStrike">
                          <a:effectLst/>
                          <a:latin typeface="標楷體" panose="03000509000000000000" pitchFamily="65" charset="-120"/>
                          <a:ea typeface="標楷體" panose="03000509000000000000" pitchFamily="65" charset="-120"/>
                        </a:rPr>
                        <a:t>248</a:t>
                      </a:r>
                      <a:endParaRPr lang="en-US" altLang="zh-TW" sz="3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vMerge="1">
                  <a:txBody>
                    <a:bodyPr/>
                    <a:lstStyle/>
                    <a:p>
                      <a:endParaRPr lang="zh-TW" altLang="en-US"/>
                    </a:p>
                  </a:txBody>
                  <a:tcPr/>
                </a:tc>
                <a:extLst>
                  <a:ext uri="{0D108BD9-81ED-4DB2-BD59-A6C34878D82A}">
                    <a16:rowId xmlns:a16="http://schemas.microsoft.com/office/drawing/2014/main" xmlns="" val="4282723810"/>
                  </a:ext>
                </a:extLst>
              </a:tr>
              <a:tr h="600288">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105</a:t>
                      </a:r>
                      <a:r>
                        <a:rPr lang="zh-TW" altLang="en-US" sz="1800" u="none" strike="noStrike">
                          <a:effectLst/>
                          <a:latin typeface="標楷體" panose="03000509000000000000" pitchFamily="65" charset="-120"/>
                          <a:ea typeface="標楷體" panose="03000509000000000000" pitchFamily="65" charset="-120"/>
                        </a:rPr>
                        <a:t>下</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3200" u="none" strike="noStrike">
                          <a:effectLst/>
                          <a:latin typeface="標楷體" panose="03000509000000000000" pitchFamily="65" charset="-120"/>
                          <a:ea typeface="標楷體" panose="03000509000000000000" pitchFamily="65" charset="-120"/>
                        </a:rPr>
                        <a:t>259</a:t>
                      </a:r>
                      <a:endParaRPr lang="en-US" altLang="zh-TW" sz="3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vMerge="1">
                  <a:txBody>
                    <a:bodyPr/>
                    <a:lstStyle/>
                    <a:p>
                      <a:endParaRPr lang="zh-TW" altLang="en-US"/>
                    </a:p>
                  </a:txBody>
                  <a:tcPr/>
                </a:tc>
                <a:extLst>
                  <a:ext uri="{0D108BD9-81ED-4DB2-BD59-A6C34878D82A}">
                    <a16:rowId xmlns:a16="http://schemas.microsoft.com/office/drawing/2014/main" xmlns="" val="3567192156"/>
                  </a:ext>
                </a:extLst>
              </a:tr>
              <a:tr h="622520">
                <a:tc>
                  <a:txBody>
                    <a:bodyPr/>
                    <a:lstStyle/>
                    <a:p>
                      <a:pPr algn="ctr" fontAlgn="ctr"/>
                      <a:r>
                        <a:rPr lang="en-US" altLang="zh-TW" sz="1800" u="none" strike="noStrike">
                          <a:effectLst/>
                          <a:latin typeface="標楷體" panose="03000509000000000000" pitchFamily="65" charset="-120"/>
                          <a:ea typeface="標楷體" panose="03000509000000000000" pitchFamily="65" charset="-120"/>
                        </a:rPr>
                        <a:t>105</a:t>
                      </a:r>
                      <a:r>
                        <a:rPr lang="zh-TW" altLang="en-US" sz="1800" u="none" strike="noStrike">
                          <a:effectLst/>
                          <a:latin typeface="標楷體" panose="03000509000000000000" pitchFamily="65" charset="-120"/>
                          <a:ea typeface="標楷體" panose="03000509000000000000" pitchFamily="65" charset="-120"/>
                        </a:rPr>
                        <a:t>上</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3200" u="none" strike="noStrike" dirty="0">
                          <a:effectLst/>
                          <a:latin typeface="標楷體" panose="03000509000000000000" pitchFamily="65" charset="-120"/>
                          <a:ea typeface="標楷體" panose="03000509000000000000" pitchFamily="65" charset="-120"/>
                        </a:rPr>
                        <a:t>234</a:t>
                      </a:r>
                      <a:endParaRPr lang="en-US" altLang="zh-TW" sz="3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vMerge="1">
                  <a:txBody>
                    <a:bodyPr/>
                    <a:lstStyle/>
                    <a:p>
                      <a:endParaRPr lang="zh-TW" altLang="en-US"/>
                    </a:p>
                  </a:txBody>
                  <a:tcPr/>
                </a:tc>
                <a:extLst>
                  <a:ext uri="{0D108BD9-81ED-4DB2-BD59-A6C34878D82A}">
                    <a16:rowId xmlns:a16="http://schemas.microsoft.com/office/drawing/2014/main" xmlns="" val="1927966460"/>
                  </a:ext>
                </a:extLst>
              </a:tr>
            </a:tbl>
          </a:graphicData>
        </a:graphic>
      </p:graphicFrame>
    </p:spTree>
    <p:extLst>
      <p:ext uri="{BB962C8B-B14F-4D97-AF65-F5344CB8AC3E}">
        <p14:creationId xmlns:p14="http://schemas.microsoft.com/office/powerpoint/2010/main" val="171932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720"/>
            <a:ext cx="7956884" cy="648000"/>
          </a:xfrm>
        </p:spPr>
        <p:txBody>
          <a:bodyPr>
            <a:noAutofit/>
          </a:bodyPr>
          <a:lstStyle/>
          <a:p>
            <a:r>
              <a:rPr lang="zh-TW" altLang="en-US" sz="3400" dirty="0">
                <a:solidFill>
                  <a:schemeClr val="accent5">
                    <a:lumMod val="75000"/>
                  </a:schemeClr>
                </a:solidFill>
              </a:rPr>
              <a:t>新課綱融入精進教學計畫具體作法建議</a:t>
            </a:r>
            <a:r>
              <a:rPr lang="en-US" altLang="zh-TW" sz="3400" dirty="0">
                <a:solidFill>
                  <a:schemeClr val="accent5">
                    <a:lumMod val="75000"/>
                  </a:schemeClr>
                </a:solidFill>
              </a:rPr>
              <a:t>-1</a:t>
            </a:r>
            <a:endParaRPr lang="zh-TW" altLang="en-US" sz="3400" dirty="0">
              <a:solidFill>
                <a:schemeClr val="accent5">
                  <a:lumMod val="75000"/>
                </a:schemeClr>
              </a:solidFill>
            </a:endParaRPr>
          </a:p>
        </p:txBody>
      </p:sp>
      <p:sp>
        <p:nvSpPr>
          <p:cNvPr id="3" name="內容版面配置區 2"/>
          <p:cNvSpPr>
            <a:spLocks noGrp="1"/>
          </p:cNvSpPr>
          <p:nvPr>
            <p:ph idx="1"/>
          </p:nvPr>
        </p:nvSpPr>
        <p:spPr>
          <a:xfrm>
            <a:off x="611561" y="1340768"/>
            <a:ext cx="7920880" cy="4608512"/>
          </a:xfrm>
          <a:solidFill>
            <a:schemeClr val="bg1">
              <a:lumMod val="95000"/>
            </a:schemeClr>
          </a:solidFill>
          <a:ln w="127000" cmpd="thickThin">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noAutofit/>
          </a:bodyPr>
          <a:lstStyle/>
          <a:p>
            <a:pPr indent="-180000">
              <a:lnSpc>
                <a:spcPts val="4000"/>
              </a:lnSpc>
            </a:pPr>
            <a:r>
              <a:rPr lang="zh-TW" altLang="en-US" sz="2800" b="1" spc="60" dirty="0">
                <a:solidFill>
                  <a:srgbClr val="0070C0"/>
                </a:solidFill>
                <a:latin typeface="標楷體" panose="03000509000000000000" pitchFamily="65" charset="-120"/>
                <a:ea typeface="標楷體" panose="03000509000000000000" pitchFamily="65" charset="-120"/>
              </a:rPr>
              <a:t>掌握中央推動之關鍵進程訂定地方的進程</a:t>
            </a:r>
            <a:endParaRPr lang="en-US" altLang="zh-TW" sz="2800" b="1" spc="60" dirty="0">
              <a:solidFill>
                <a:srgbClr val="0070C0"/>
              </a:solidFill>
              <a:latin typeface="標楷體" panose="03000509000000000000" pitchFamily="65" charset="-120"/>
              <a:ea typeface="標楷體" panose="03000509000000000000" pitchFamily="65" charset="-120"/>
            </a:endParaRPr>
          </a:p>
          <a:p>
            <a:pPr indent="-180000">
              <a:lnSpc>
                <a:spcPts val="4000"/>
              </a:lnSpc>
            </a:pPr>
            <a:r>
              <a:rPr lang="zh-TW" altLang="en-US" sz="2800" b="1" spc="60" dirty="0">
                <a:solidFill>
                  <a:srgbClr val="0070C0"/>
                </a:solidFill>
                <a:latin typeface="標楷體" panose="03000509000000000000" pitchFamily="65" charset="-120"/>
                <a:ea typeface="標楷體" panose="03000509000000000000" pitchFamily="65" charset="-120"/>
              </a:rPr>
              <a:t>中央的配套措施要轉化訂定地方之作業要點</a:t>
            </a:r>
            <a:endParaRPr lang="en-US" altLang="zh-TW" sz="2800" b="1" spc="60" dirty="0">
              <a:solidFill>
                <a:srgbClr val="0070C0"/>
              </a:solidFill>
              <a:latin typeface="標楷體" panose="03000509000000000000" pitchFamily="65" charset="-120"/>
              <a:ea typeface="標楷體" panose="03000509000000000000" pitchFamily="65" charset="-120"/>
            </a:endParaRPr>
          </a:p>
          <a:p>
            <a:pPr indent="-180000">
              <a:lnSpc>
                <a:spcPct val="150000"/>
              </a:lnSpc>
            </a:pPr>
            <a:r>
              <a:rPr lang="zh-TW" altLang="en-US" sz="2800" b="1" spc="60" dirty="0">
                <a:solidFill>
                  <a:srgbClr val="0070C0"/>
                </a:solidFill>
                <a:latin typeface="標楷體" panose="03000509000000000000" pitchFamily="65" charset="-120"/>
                <a:ea typeface="標楷體" panose="03000509000000000000" pitchFamily="65" charset="-120"/>
              </a:rPr>
              <a:t>宣講及推動者先培力、共識並建立人才資料庫</a:t>
            </a:r>
            <a:endParaRPr lang="en-US" altLang="zh-TW" sz="2800" b="1" spc="60" dirty="0">
              <a:solidFill>
                <a:srgbClr val="0070C0"/>
              </a:solidFill>
              <a:latin typeface="標楷體" panose="03000509000000000000" pitchFamily="65" charset="-120"/>
              <a:ea typeface="標楷體" panose="03000509000000000000" pitchFamily="65" charset="-120"/>
            </a:endParaRPr>
          </a:p>
          <a:p>
            <a:pPr indent="-180000">
              <a:lnSpc>
                <a:spcPts val="4000"/>
              </a:lnSpc>
            </a:pPr>
            <a:r>
              <a:rPr lang="zh-TW" altLang="en-US" sz="2800" b="1" spc="60" dirty="0">
                <a:solidFill>
                  <a:srgbClr val="0070C0"/>
                </a:solidFill>
                <a:latin typeface="標楷體" panose="03000509000000000000" pitchFamily="65" charset="-120"/>
                <a:ea typeface="標楷體" panose="03000509000000000000" pitchFamily="65" charset="-120"/>
              </a:rPr>
              <a:t>推薦種子講師研習應有順序及重視均衡性</a:t>
            </a:r>
            <a:r>
              <a:rPr lang="en-US" altLang="zh-TW" sz="2800" b="1" spc="60" dirty="0">
                <a:solidFill>
                  <a:srgbClr val="0070C0"/>
                </a:solidFill>
                <a:latin typeface="標楷體" panose="03000509000000000000" pitchFamily="65" charset="-120"/>
                <a:ea typeface="標楷體" panose="03000509000000000000" pitchFamily="65" charset="-120"/>
              </a:rPr>
              <a:t/>
            </a:r>
            <a:br>
              <a:rPr lang="en-US" altLang="zh-TW" sz="2800" b="1" spc="60" dirty="0">
                <a:solidFill>
                  <a:srgbClr val="0070C0"/>
                </a:solidFill>
                <a:latin typeface="標楷體" panose="03000509000000000000" pitchFamily="65" charset="-120"/>
                <a:ea typeface="標楷體" panose="03000509000000000000" pitchFamily="65" charset="-120"/>
              </a:rPr>
            </a:br>
            <a:r>
              <a:rPr lang="zh-TW" altLang="en-US" sz="2800" b="1" spc="60" dirty="0">
                <a:solidFill>
                  <a:srgbClr val="0070C0"/>
                </a:solidFill>
                <a:latin typeface="標楷體" panose="03000509000000000000" pitchFamily="65" charset="-120"/>
                <a:ea typeface="標楷體" panose="03000509000000000000" pitchFamily="65" charset="-120"/>
              </a:rPr>
              <a:t>（從推動新課綱的關鍵人物優先）</a:t>
            </a:r>
            <a:endParaRPr lang="en-US" altLang="zh-TW" sz="2800" b="1" spc="60" dirty="0">
              <a:solidFill>
                <a:srgbClr val="0070C0"/>
              </a:solidFill>
              <a:latin typeface="標楷體" panose="03000509000000000000" pitchFamily="65" charset="-120"/>
              <a:ea typeface="標楷體" panose="03000509000000000000" pitchFamily="65" charset="-120"/>
            </a:endParaRPr>
          </a:p>
          <a:p>
            <a:pPr indent="-180000">
              <a:lnSpc>
                <a:spcPts val="4000"/>
              </a:lnSpc>
            </a:pPr>
            <a:r>
              <a:rPr lang="zh-TW" altLang="en-US" sz="2800" b="1" spc="60" dirty="0">
                <a:solidFill>
                  <a:srgbClr val="0070C0"/>
                </a:solidFill>
                <a:latin typeface="標楷體" panose="03000509000000000000" pitchFamily="65" charset="-120"/>
                <a:ea typeface="標楷體" panose="03000509000000000000" pitchFamily="65" charset="-120"/>
              </a:rPr>
              <a:t>善用前導學校的開發案例與試作經驗</a:t>
            </a:r>
            <a:endParaRPr lang="en-US" altLang="zh-TW" sz="2800" b="1" spc="60" dirty="0">
              <a:solidFill>
                <a:srgbClr val="0070C0"/>
              </a:solidFill>
              <a:latin typeface="標楷體" panose="03000509000000000000" pitchFamily="65" charset="-120"/>
              <a:ea typeface="標楷體" panose="03000509000000000000" pitchFamily="65" charset="-120"/>
            </a:endParaRPr>
          </a:p>
          <a:p>
            <a:pPr indent="-180000">
              <a:lnSpc>
                <a:spcPts val="4000"/>
              </a:lnSpc>
            </a:pPr>
            <a:r>
              <a:rPr lang="zh-TW" altLang="en-US" sz="2800" b="1" spc="60" dirty="0">
                <a:solidFill>
                  <a:srgbClr val="0070C0"/>
                </a:solidFill>
                <a:latin typeface="標楷體" panose="03000509000000000000" pitchFamily="65" charset="-120"/>
                <a:ea typeface="標楷體" panose="03000509000000000000" pitchFamily="65" charset="-120"/>
              </a:rPr>
              <a:t>引入陪伴力量支持學校申辦活化計畫的實施</a:t>
            </a:r>
            <a:endParaRPr lang="en-US" altLang="zh-TW" sz="2800" b="1" spc="6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960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7848872" cy="720000"/>
          </a:xfrm>
        </p:spPr>
        <p:txBody>
          <a:bodyPr>
            <a:noAutofit/>
          </a:bodyPr>
          <a:lstStyle/>
          <a:p>
            <a:r>
              <a:rPr lang="zh-TW" altLang="en-US" sz="3300" dirty="0">
                <a:solidFill>
                  <a:schemeClr val="accent5">
                    <a:lumMod val="75000"/>
                  </a:schemeClr>
                </a:solidFill>
              </a:rPr>
              <a:t>新課綱融入精進教學計畫具體作法建議</a:t>
            </a:r>
            <a:r>
              <a:rPr lang="en-US" altLang="zh-TW" sz="3300" dirty="0">
                <a:solidFill>
                  <a:schemeClr val="accent5">
                    <a:lumMod val="75000"/>
                  </a:schemeClr>
                </a:solidFill>
              </a:rPr>
              <a:t>-2</a:t>
            </a:r>
            <a:endParaRPr lang="zh-TW" altLang="en-US" sz="3300" dirty="0">
              <a:solidFill>
                <a:schemeClr val="accent5">
                  <a:lumMod val="75000"/>
                </a:schemeClr>
              </a:solidFill>
            </a:endParaRPr>
          </a:p>
        </p:txBody>
      </p:sp>
      <p:sp>
        <p:nvSpPr>
          <p:cNvPr id="4" name="內容版面配置區 2"/>
          <p:cNvSpPr txBox="1">
            <a:spLocks/>
          </p:cNvSpPr>
          <p:nvPr/>
        </p:nvSpPr>
        <p:spPr>
          <a:xfrm>
            <a:off x="611560" y="1268760"/>
            <a:ext cx="7920880" cy="4320480"/>
          </a:xfrm>
          <a:prstGeom prst="rect">
            <a:avLst/>
          </a:prstGeom>
          <a:solidFill>
            <a:schemeClr val="bg1">
              <a:lumMod val="95000"/>
            </a:schemeClr>
          </a:solidFill>
          <a:ln w="127000" cap="flat" cmpd="thickThin" algn="ctr">
            <a:solidFill>
              <a:schemeClr val="accent5">
                <a:lumMod val="50000"/>
              </a:schemeClr>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marL="457200" indent="-457200" algn="l" defTabSz="914400" rtl="0" eaLnBrk="1" latinLnBrk="0" hangingPunct="1">
              <a:spcBef>
                <a:spcPct val="20000"/>
              </a:spcBef>
              <a:buClr>
                <a:schemeClr val="accent6">
                  <a:lumMod val="50000"/>
                </a:schemeClr>
              </a:buClr>
              <a:buFont typeface="Times New Roman" panose="02020603050405020304" pitchFamily="18" charset="0"/>
              <a:buChar char="‣"/>
              <a:defRPr sz="3200" kern="1200">
                <a:solidFill>
                  <a:schemeClr val="accent5">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5">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5">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5">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5">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indent="-180000"/>
            <a:r>
              <a:rPr lang="zh-TW" altLang="en-US" sz="2800" b="1" spc="60" dirty="0">
                <a:solidFill>
                  <a:srgbClr val="0070C0"/>
                </a:solidFill>
                <a:latin typeface="標楷體" panose="03000509000000000000" pitchFamily="65" charset="-120"/>
                <a:ea typeface="標楷體" panose="03000509000000000000" pitchFamily="65" charset="-120"/>
              </a:rPr>
              <a:t>相關課程與教學推動專案的橫向聯絡</a:t>
            </a:r>
            <a:endParaRPr lang="en-US" altLang="zh-TW" sz="2800" b="1" spc="60" dirty="0">
              <a:solidFill>
                <a:srgbClr val="0070C0"/>
              </a:solidFill>
              <a:latin typeface="標楷體" panose="03000509000000000000" pitchFamily="65" charset="-120"/>
              <a:ea typeface="標楷體" panose="03000509000000000000" pitchFamily="65" charset="-120"/>
            </a:endParaRPr>
          </a:p>
          <a:p>
            <a:pPr indent="-180000"/>
            <a:r>
              <a:rPr lang="zh-TW" altLang="en-US" sz="2800" b="1" spc="60" dirty="0">
                <a:solidFill>
                  <a:srgbClr val="0070C0"/>
                </a:solidFill>
                <a:latin typeface="標楷體" panose="03000509000000000000" pitchFamily="65" charset="-120"/>
                <a:ea typeface="標楷體" panose="03000509000000000000" pitchFamily="65" charset="-120"/>
              </a:rPr>
              <a:t>善用中央提供的資源</a:t>
            </a:r>
            <a:endParaRPr lang="en-US" altLang="zh-TW" sz="2800" b="1" spc="60" dirty="0">
              <a:solidFill>
                <a:srgbClr val="0070C0"/>
              </a:solidFill>
              <a:latin typeface="標楷體" panose="03000509000000000000" pitchFamily="65" charset="-120"/>
              <a:ea typeface="標楷體" panose="03000509000000000000" pitchFamily="65" charset="-120"/>
            </a:endParaRPr>
          </a:p>
          <a:p>
            <a:pPr indent="-180000"/>
            <a:r>
              <a:rPr lang="zh-TW" altLang="en-US" sz="2800" b="1" spc="60" dirty="0">
                <a:solidFill>
                  <a:srgbClr val="0070C0"/>
                </a:solidFill>
                <a:latin typeface="標楷體" panose="03000509000000000000" pitchFamily="65" charset="-120"/>
                <a:ea typeface="標楷體" panose="03000509000000000000" pitchFamily="65" charset="-120"/>
              </a:rPr>
              <a:t>地方要設法將新課綱推動到</a:t>
            </a:r>
            <a:r>
              <a:rPr lang="zh-TW" altLang="en-US" sz="2800" b="1" u="sng" spc="60" dirty="0">
                <a:solidFill>
                  <a:srgbClr val="0070C0"/>
                </a:solidFill>
                <a:latin typeface="標楷體" panose="03000509000000000000" pitchFamily="65" charset="-120"/>
                <a:ea typeface="標楷體" panose="03000509000000000000" pitchFamily="65" charset="-120"/>
              </a:rPr>
              <a:t>學校及教室</a:t>
            </a:r>
            <a:endParaRPr lang="en-US" altLang="zh-TW" sz="2800" b="1" u="sng" spc="60" dirty="0">
              <a:solidFill>
                <a:srgbClr val="0070C0"/>
              </a:solidFill>
              <a:latin typeface="標楷體" panose="03000509000000000000" pitchFamily="65" charset="-120"/>
              <a:ea typeface="標楷體" panose="03000509000000000000" pitchFamily="65" charset="-120"/>
            </a:endParaRPr>
          </a:p>
          <a:p>
            <a:pPr indent="-180000"/>
            <a:r>
              <a:rPr lang="zh-TW" altLang="en-US" sz="2800" b="1" spc="60" dirty="0">
                <a:solidFill>
                  <a:srgbClr val="0070C0"/>
                </a:solidFill>
                <a:latin typeface="標楷體" panose="03000509000000000000" pitchFamily="65" charset="-120"/>
                <a:ea typeface="標楷體" panose="03000509000000000000" pitchFamily="65" charset="-120"/>
              </a:rPr>
              <a:t>關注學校</a:t>
            </a:r>
            <a:r>
              <a:rPr lang="zh-TW" altLang="en-US" sz="2800" b="1" u="sng" spc="60" dirty="0">
                <a:solidFill>
                  <a:srgbClr val="0070C0"/>
                </a:solidFill>
                <a:latin typeface="標楷體" panose="03000509000000000000" pitchFamily="65" charset="-120"/>
                <a:ea typeface="標楷體" panose="03000509000000000000" pitchFamily="65" charset="-120"/>
              </a:rPr>
              <a:t>課程計畫備查完成後的實</a:t>
            </a:r>
            <a:r>
              <a:rPr lang="zh-TW" altLang="en-US" sz="2800" b="1" spc="60" dirty="0">
                <a:solidFill>
                  <a:srgbClr val="0070C0"/>
                </a:solidFill>
                <a:latin typeface="標楷體" panose="03000509000000000000" pitchFamily="65" charset="-120"/>
                <a:ea typeface="標楷體" panose="03000509000000000000" pitchFamily="65" charset="-120"/>
              </a:rPr>
              <a:t>施</a:t>
            </a:r>
            <a:endParaRPr lang="en-US" altLang="zh-TW" sz="2800" b="1" spc="60" dirty="0">
              <a:solidFill>
                <a:srgbClr val="0070C0"/>
              </a:solidFill>
              <a:latin typeface="標楷體" panose="03000509000000000000" pitchFamily="65" charset="-120"/>
              <a:ea typeface="標楷體" panose="03000509000000000000" pitchFamily="65" charset="-120"/>
            </a:endParaRPr>
          </a:p>
          <a:p>
            <a:pPr indent="-180000"/>
            <a:r>
              <a:rPr lang="zh-TW" altLang="en-US" sz="2800" b="1" spc="60" dirty="0">
                <a:solidFill>
                  <a:srgbClr val="0070C0"/>
                </a:solidFill>
                <a:latin typeface="標楷體" panose="03000509000000000000" pitchFamily="65" charset="-120"/>
                <a:ea typeface="標楷體" panose="03000509000000000000" pitchFamily="65" charset="-120"/>
              </a:rPr>
              <a:t>地方應於精進教學計畫</a:t>
            </a:r>
            <a:r>
              <a:rPr lang="zh-TW" altLang="en-US" sz="2800" b="1" u="sng" spc="60" dirty="0">
                <a:solidFill>
                  <a:srgbClr val="0070C0"/>
                </a:solidFill>
                <a:latin typeface="標楷體" panose="03000509000000000000" pitchFamily="65" charset="-120"/>
                <a:ea typeface="標楷體" panose="03000509000000000000" pitchFamily="65" charset="-120"/>
              </a:rPr>
              <a:t>強化學校層級</a:t>
            </a:r>
            <a:r>
              <a:rPr lang="zh-TW" altLang="en-US" sz="2800" b="1" spc="60" dirty="0">
                <a:solidFill>
                  <a:srgbClr val="0070C0"/>
                </a:solidFill>
                <a:latin typeface="標楷體" panose="03000509000000000000" pitchFamily="65" charset="-120"/>
                <a:ea typeface="標楷體" panose="03000509000000000000" pitchFamily="65" charset="-120"/>
              </a:rPr>
              <a:t>的推動</a:t>
            </a:r>
            <a:endParaRPr lang="en-US" altLang="zh-TW" sz="2800" b="1" spc="60" dirty="0">
              <a:solidFill>
                <a:srgbClr val="0070C0"/>
              </a:solidFill>
              <a:latin typeface="標楷體" panose="03000509000000000000" pitchFamily="65" charset="-120"/>
              <a:ea typeface="標楷體" panose="03000509000000000000" pitchFamily="65" charset="-120"/>
            </a:endParaRPr>
          </a:p>
          <a:p>
            <a:pPr marL="277200" indent="0">
              <a:buNone/>
            </a:pPr>
            <a:endParaRPr lang="en-US" altLang="zh-TW" sz="1200" b="1" spc="60" dirty="0">
              <a:solidFill>
                <a:srgbClr val="0070C0"/>
              </a:solidFill>
              <a:latin typeface="標楷體" panose="03000509000000000000" pitchFamily="65" charset="-120"/>
              <a:ea typeface="標楷體" panose="03000509000000000000" pitchFamily="65" charset="-120"/>
            </a:endParaRPr>
          </a:p>
          <a:p>
            <a:pPr indent="-180000"/>
            <a:r>
              <a:rPr lang="zh-TW" altLang="en-US" b="1" dirty="0">
                <a:solidFill>
                  <a:srgbClr val="C00000"/>
                </a:solidFill>
                <a:latin typeface="標楷體" panose="03000509000000000000" pitchFamily="65" charset="-120"/>
                <a:ea typeface="標楷體" panose="03000509000000000000" pitchFamily="65" charset="-120"/>
              </a:rPr>
              <a:t>整合精進教學計畫三大主軸</a:t>
            </a:r>
            <a:r>
              <a:rPr lang="en-US" altLang="zh-TW" b="1" dirty="0">
                <a:solidFill>
                  <a:srgbClr val="C00000"/>
                </a:solidFill>
                <a:latin typeface="標楷體" panose="03000509000000000000" pitchFamily="65" charset="-120"/>
                <a:ea typeface="標楷體" panose="03000509000000000000" pitchFamily="65" charset="-120"/>
              </a:rPr>
              <a:t>=</a:t>
            </a:r>
            <a:r>
              <a:rPr lang="zh-TW" altLang="en-US" b="1" dirty="0">
                <a:solidFill>
                  <a:srgbClr val="C00000"/>
                </a:solidFill>
                <a:latin typeface="標楷體" panose="03000509000000000000" pitchFamily="65" charset="-120"/>
                <a:ea typeface="標楷體" panose="03000509000000000000" pitchFamily="65" charset="-120"/>
              </a:rPr>
              <a:t>課程推動</a:t>
            </a:r>
            <a:r>
              <a:rPr lang="en-US" altLang="zh-TW" b="1" dirty="0">
                <a:solidFill>
                  <a:srgbClr val="C00000"/>
                </a:solidFill>
                <a:latin typeface="標楷體" panose="03000509000000000000" pitchFamily="65" charset="-120"/>
                <a:ea typeface="標楷體" panose="03000509000000000000" pitchFamily="65" charset="-120"/>
              </a:rPr>
              <a:t>+</a:t>
            </a:r>
            <a:r>
              <a:rPr lang="zh-TW" altLang="en-US" b="1" dirty="0">
                <a:solidFill>
                  <a:srgbClr val="C00000"/>
                </a:solidFill>
                <a:latin typeface="標楷體" panose="03000509000000000000" pitchFamily="65" charset="-120"/>
                <a:ea typeface="標楷體" panose="03000509000000000000" pitchFamily="65" charset="-120"/>
              </a:rPr>
              <a:t>專業成長</a:t>
            </a:r>
            <a:r>
              <a:rPr lang="en-US" altLang="zh-TW" b="1" dirty="0">
                <a:solidFill>
                  <a:srgbClr val="C00000"/>
                </a:solidFill>
                <a:latin typeface="標楷體" panose="03000509000000000000" pitchFamily="65" charset="-120"/>
                <a:ea typeface="標楷體" panose="03000509000000000000" pitchFamily="65" charset="-120"/>
              </a:rPr>
              <a:t>+</a:t>
            </a:r>
            <a:r>
              <a:rPr lang="zh-TW" altLang="en-US" b="1" dirty="0">
                <a:solidFill>
                  <a:srgbClr val="C00000"/>
                </a:solidFill>
                <a:latin typeface="標楷體" panose="03000509000000000000" pitchFamily="65" charset="-120"/>
                <a:ea typeface="標楷體" panose="03000509000000000000" pitchFamily="65" charset="-120"/>
              </a:rPr>
              <a:t>輔導支持</a:t>
            </a:r>
          </a:p>
        </p:txBody>
      </p:sp>
    </p:spTree>
    <p:extLst>
      <p:ext uri="{BB962C8B-B14F-4D97-AF65-F5344CB8AC3E}">
        <p14:creationId xmlns:p14="http://schemas.microsoft.com/office/powerpoint/2010/main" val="4100233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080083C-295E-401B-8402-C22C6CAA17F6}"/>
              </a:ext>
            </a:extLst>
          </p:cNvPr>
          <p:cNvSpPr>
            <a:spLocks noGrp="1"/>
          </p:cNvSpPr>
          <p:nvPr>
            <p:ph type="title"/>
          </p:nvPr>
        </p:nvSpPr>
        <p:spPr>
          <a:xfrm>
            <a:off x="457200" y="2492896"/>
            <a:ext cx="8229600" cy="1143000"/>
          </a:xfrm>
        </p:spPr>
        <p:txBody>
          <a:bodyPr/>
          <a:lstStyle/>
          <a:p>
            <a:r>
              <a:rPr lang="zh-TW" altLang="en-US" dirty="0"/>
              <a:t>新課綱人力資源整合</a:t>
            </a:r>
          </a:p>
        </p:txBody>
      </p:sp>
    </p:spTree>
    <p:extLst>
      <p:ext uri="{BB962C8B-B14F-4D97-AF65-F5344CB8AC3E}">
        <p14:creationId xmlns:p14="http://schemas.microsoft.com/office/powerpoint/2010/main" val="236612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單箭頭接點 31"/>
          <p:cNvCxnSpPr/>
          <p:nvPr/>
        </p:nvCxnSpPr>
        <p:spPr>
          <a:xfrm>
            <a:off x="1764008" y="4509120"/>
            <a:ext cx="2880000" cy="0"/>
          </a:xfrm>
          <a:prstGeom prst="straightConnector1">
            <a:avLst/>
          </a:prstGeom>
          <a:noFill/>
          <a:ln w="38100" cap="flat" cmpd="sng" algn="ctr">
            <a:solidFill>
              <a:srgbClr val="00B0F0"/>
            </a:solidFill>
            <a:prstDash val="solid"/>
            <a:tailEnd type="triangle" w="lg" len="lg"/>
          </a:ln>
          <a:effectLst/>
        </p:spPr>
      </p:cxnSp>
      <p:cxnSp>
        <p:nvCxnSpPr>
          <p:cNvPr id="33" name="直線單箭頭接點 32"/>
          <p:cNvCxnSpPr/>
          <p:nvPr/>
        </p:nvCxnSpPr>
        <p:spPr>
          <a:xfrm>
            <a:off x="1763688" y="2708920"/>
            <a:ext cx="2880000" cy="0"/>
          </a:xfrm>
          <a:prstGeom prst="straightConnector1">
            <a:avLst/>
          </a:prstGeom>
          <a:noFill/>
          <a:ln w="38100" cap="flat" cmpd="sng" algn="ctr">
            <a:solidFill>
              <a:srgbClr val="00B0F0"/>
            </a:solidFill>
            <a:prstDash val="solid"/>
            <a:tailEnd type="triangle" w="lg" len="lg"/>
          </a:ln>
          <a:effectLst/>
        </p:spPr>
      </p:cxnSp>
      <p:cxnSp>
        <p:nvCxnSpPr>
          <p:cNvPr id="34" name="直線單箭頭接點 33"/>
          <p:cNvCxnSpPr/>
          <p:nvPr/>
        </p:nvCxnSpPr>
        <p:spPr>
          <a:xfrm>
            <a:off x="1763760" y="1844824"/>
            <a:ext cx="2880000" cy="0"/>
          </a:xfrm>
          <a:prstGeom prst="straightConnector1">
            <a:avLst/>
          </a:prstGeom>
          <a:noFill/>
          <a:ln w="38100" cap="flat" cmpd="sng" algn="ctr">
            <a:solidFill>
              <a:srgbClr val="00B0F0"/>
            </a:solidFill>
            <a:prstDash val="solid"/>
            <a:tailEnd type="triangle" w="lg" len="lg"/>
          </a:ln>
          <a:effectLst/>
        </p:spPr>
      </p:cxnSp>
      <p:cxnSp>
        <p:nvCxnSpPr>
          <p:cNvPr id="35" name="直線單箭頭接點 34"/>
          <p:cNvCxnSpPr/>
          <p:nvPr/>
        </p:nvCxnSpPr>
        <p:spPr>
          <a:xfrm>
            <a:off x="1763760" y="3645024"/>
            <a:ext cx="2880000" cy="0"/>
          </a:xfrm>
          <a:prstGeom prst="straightConnector1">
            <a:avLst/>
          </a:prstGeom>
          <a:noFill/>
          <a:ln w="38100" cap="flat" cmpd="sng" algn="ctr">
            <a:solidFill>
              <a:srgbClr val="00B0F0"/>
            </a:solidFill>
            <a:prstDash val="solid"/>
            <a:tailEnd type="triangle" w="lg" len="lg"/>
          </a:ln>
          <a:effectLst/>
        </p:spPr>
      </p:cxnSp>
      <p:cxnSp>
        <p:nvCxnSpPr>
          <p:cNvPr id="63" name="直線單箭頭接點 62"/>
          <p:cNvCxnSpPr/>
          <p:nvPr/>
        </p:nvCxnSpPr>
        <p:spPr>
          <a:xfrm>
            <a:off x="1763688" y="5229200"/>
            <a:ext cx="2880000" cy="0"/>
          </a:xfrm>
          <a:prstGeom prst="straightConnector1">
            <a:avLst/>
          </a:prstGeom>
          <a:noFill/>
          <a:ln w="38100" cap="flat" cmpd="sng" algn="ctr">
            <a:solidFill>
              <a:srgbClr val="00B0F0"/>
            </a:solidFill>
            <a:prstDash val="solid"/>
            <a:tailEnd type="triangle" w="lg" len="lg"/>
          </a:ln>
          <a:effectLst/>
        </p:spPr>
      </p:cxnSp>
      <p:cxnSp>
        <p:nvCxnSpPr>
          <p:cNvPr id="64" name="直線單箭頭接點 63"/>
          <p:cNvCxnSpPr/>
          <p:nvPr/>
        </p:nvCxnSpPr>
        <p:spPr>
          <a:xfrm>
            <a:off x="1836016" y="1196752"/>
            <a:ext cx="2880000" cy="0"/>
          </a:xfrm>
          <a:prstGeom prst="straightConnector1">
            <a:avLst/>
          </a:prstGeom>
          <a:noFill/>
          <a:ln w="38100" cap="flat" cmpd="sng" algn="ctr">
            <a:solidFill>
              <a:srgbClr val="00B0F0"/>
            </a:solidFill>
            <a:prstDash val="solid"/>
            <a:tailEnd type="triangle" w="lg" len="lg"/>
          </a:ln>
          <a:effectLst/>
        </p:spPr>
      </p:cxnSp>
      <p:sp>
        <p:nvSpPr>
          <p:cNvPr id="36" name="圓角矩形 35"/>
          <p:cNvSpPr/>
          <p:nvPr/>
        </p:nvSpPr>
        <p:spPr>
          <a:xfrm>
            <a:off x="4687244" y="944784"/>
            <a:ext cx="604836" cy="4572448"/>
          </a:xfrm>
          <a:prstGeom prst="roundRect">
            <a:avLst/>
          </a:prstGeom>
          <a:solidFill>
            <a:srgbClr val="F79646">
              <a:lumMod val="20000"/>
              <a:lumOff val="80000"/>
            </a:srgbClr>
          </a:solidFill>
          <a:ln w="57150" cap="flat" cmpd="sng" algn="ctr">
            <a:solidFill>
              <a:srgbClr val="F79646"/>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學　　校</a:t>
            </a:r>
          </a:p>
        </p:txBody>
      </p:sp>
      <p:sp>
        <p:nvSpPr>
          <p:cNvPr id="37" name="圓角矩形 36"/>
          <p:cNvSpPr/>
          <p:nvPr/>
        </p:nvSpPr>
        <p:spPr>
          <a:xfrm>
            <a:off x="251520" y="1111642"/>
            <a:ext cx="720080" cy="418956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44450" cap="flat" cmpd="sng" algn="ctr">
            <a:solidFill>
              <a:srgbClr val="FF0066"/>
            </a:solidFill>
            <a:prstDash val="solid"/>
          </a:ln>
          <a:effectLst>
            <a:outerShdw blurRad="40000" dist="20000" dir="5400000" rotWithShape="0">
              <a:srgbClr val="000000">
                <a:alpha val="38000"/>
              </a:srgb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十二年國教課綱之實踐與落實</a:t>
            </a:r>
          </a:p>
        </p:txBody>
      </p:sp>
      <p:sp>
        <p:nvSpPr>
          <p:cNvPr id="38" name="圓角矩形 37"/>
          <p:cNvSpPr/>
          <p:nvPr/>
        </p:nvSpPr>
        <p:spPr>
          <a:xfrm>
            <a:off x="8172400" y="1340768"/>
            <a:ext cx="720080" cy="367537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44450" cap="flat" cmpd="sng" algn="ctr">
            <a:solidFill>
              <a:srgbClr val="FF0066"/>
            </a:solidFill>
            <a:prstDash val="solid"/>
          </a:ln>
          <a:effectLst>
            <a:outerShdw blurRad="40000" dist="20000" dir="5400000" rotWithShape="0">
              <a:srgbClr val="000000">
                <a:alpha val="38000"/>
              </a:srgbClr>
            </a:outerShdw>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教師教學與學生學習</a:t>
            </a:r>
          </a:p>
        </p:txBody>
      </p:sp>
      <p:cxnSp>
        <p:nvCxnSpPr>
          <p:cNvPr id="39" name="肘形接點 38"/>
          <p:cNvCxnSpPr>
            <a:stCxn id="36" idx="3"/>
            <a:endCxn id="46" idx="1"/>
          </p:cNvCxnSpPr>
          <p:nvPr/>
        </p:nvCxnSpPr>
        <p:spPr>
          <a:xfrm flipV="1">
            <a:off x="5292080" y="1484824"/>
            <a:ext cx="569244" cy="1746184"/>
          </a:xfrm>
          <a:prstGeom prst="bentConnector3">
            <a:avLst>
              <a:gd name="adj1" fmla="val 50000"/>
            </a:avLst>
          </a:prstGeom>
          <a:noFill/>
          <a:ln w="28575" cap="flat" cmpd="sng" algn="ctr">
            <a:solidFill>
              <a:srgbClr val="F79646">
                <a:shade val="95000"/>
                <a:satMod val="105000"/>
              </a:srgbClr>
            </a:solidFill>
            <a:prstDash val="solid"/>
          </a:ln>
          <a:effectLst/>
        </p:spPr>
      </p:cxnSp>
      <p:cxnSp>
        <p:nvCxnSpPr>
          <p:cNvPr id="40" name="肘形接點 39"/>
          <p:cNvCxnSpPr>
            <a:stCxn id="36" idx="3"/>
            <a:endCxn id="47" idx="1"/>
          </p:cNvCxnSpPr>
          <p:nvPr/>
        </p:nvCxnSpPr>
        <p:spPr>
          <a:xfrm flipV="1">
            <a:off x="5292080" y="2348920"/>
            <a:ext cx="551292" cy="882088"/>
          </a:xfrm>
          <a:prstGeom prst="bentConnector3">
            <a:avLst>
              <a:gd name="adj1" fmla="val 50000"/>
            </a:avLst>
          </a:prstGeom>
          <a:noFill/>
          <a:ln w="28575" cap="flat" cmpd="sng" algn="ctr">
            <a:solidFill>
              <a:srgbClr val="F79646">
                <a:shade val="95000"/>
                <a:satMod val="105000"/>
              </a:srgbClr>
            </a:solidFill>
            <a:prstDash val="solid"/>
          </a:ln>
          <a:effectLst/>
        </p:spPr>
      </p:cxnSp>
      <p:cxnSp>
        <p:nvCxnSpPr>
          <p:cNvPr id="41" name="肘形接點 40"/>
          <p:cNvCxnSpPr>
            <a:stCxn id="36" idx="3"/>
            <a:endCxn id="48" idx="1"/>
          </p:cNvCxnSpPr>
          <p:nvPr/>
        </p:nvCxnSpPr>
        <p:spPr>
          <a:xfrm>
            <a:off x="5292080" y="3231008"/>
            <a:ext cx="551292" cy="54016"/>
          </a:xfrm>
          <a:prstGeom prst="bentConnector3">
            <a:avLst>
              <a:gd name="adj1" fmla="val 50000"/>
            </a:avLst>
          </a:prstGeom>
          <a:noFill/>
          <a:ln w="28575" cap="flat" cmpd="sng" algn="ctr">
            <a:solidFill>
              <a:srgbClr val="F79646">
                <a:shade val="95000"/>
                <a:satMod val="105000"/>
              </a:srgbClr>
            </a:solidFill>
            <a:prstDash val="solid"/>
          </a:ln>
          <a:effectLst/>
        </p:spPr>
      </p:cxnSp>
      <p:cxnSp>
        <p:nvCxnSpPr>
          <p:cNvPr id="42" name="肘形接點 41"/>
          <p:cNvCxnSpPr>
            <a:stCxn id="36" idx="3"/>
            <a:endCxn id="51" idx="1"/>
          </p:cNvCxnSpPr>
          <p:nvPr/>
        </p:nvCxnSpPr>
        <p:spPr>
          <a:xfrm>
            <a:off x="5292080" y="3231008"/>
            <a:ext cx="569244" cy="792032"/>
          </a:xfrm>
          <a:prstGeom prst="bentConnector3">
            <a:avLst>
              <a:gd name="adj1" fmla="val 50000"/>
            </a:avLst>
          </a:prstGeom>
          <a:noFill/>
          <a:ln w="28575" cap="flat" cmpd="sng" algn="ctr">
            <a:solidFill>
              <a:srgbClr val="F79646">
                <a:shade val="95000"/>
                <a:satMod val="105000"/>
              </a:srgbClr>
            </a:solidFill>
            <a:prstDash val="solid"/>
          </a:ln>
          <a:effectLst/>
        </p:spPr>
      </p:cxnSp>
      <p:cxnSp>
        <p:nvCxnSpPr>
          <p:cNvPr id="43" name="直線單箭頭接點 42"/>
          <p:cNvCxnSpPr/>
          <p:nvPr/>
        </p:nvCxnSpPr>
        <p:spPr>
          <a:xfrm>
            <a:off x="971528" y="3213016"/>
            <a:ext cx="468000" cy="0"/>
          </a:xfrm>
          <a:prstGeom prst="straightConnector1">
            <a:avLst/>
          </a:prstGeom>
          <a:noFill/>
          <a:ln w="38100" cap="flat" cmpd="sng" algn="ctr">
            <a:solidFill>
              <a:srgbClr val="FF3300"/>
            </a:solidFill>
            <a:prstDash val="solid"/>
            <a:tailEnd type="triangle" w="lg" len="lg"/>
          </a:ln>
          <a:effectLst/>
        </p:spPr>
      </p:cxnSp>
      <p:cxnSp>
        <p:nvCxnSpPr>
          <p:cNvPr id="44" name="直線單箭頭接點 43"/>
          <p:cNvCxnSpPr/>
          <p:nvPr/>
        </p:nvCxnSpPr>
        <p:spPr>
          <a:xfrm>
            <a:off x="971600" y="2276872"/>
            <a:ext cx="468000" cy="0"/>
          </a:xfrm>
          <a:prstGeom prst="straightConnector1">
            <a:avLst/>
          </a:prstGeom>
          <a:noFill/>
          <a:ln w="38100" cap="flat" cmpd="sng" algn="ctr">
            <a:solidFill>
              <a:srgbClr val="FF3300"/>
            </a:solidFill>
            <a:prstDash val="solid"/>
            <a:tailEnd type="triangle" w="lg" len="lg"/>
          </a:ln>
          <a:effectLst/>
        </p:spPr>
      </p:cxnSp>
      <p:cxnSp>
        <p:nvCxnSpPr>
          <p:cNvPr id="45" name="直線單箭頭接點 44"/>
          <p:cNvCxnSpPr/>
          <p:nvPr/>
        </p:nvCxnSpPr>
        <p:spPr>
          <a:xfrm>
            <a:off x="971600" y="4149080"/>
            <a:ext cx="468000" cy="0"/>
          </a:xfrm>
          <a:prstGeom prst="straightConnector1">
            <a:avLst/>
          </a:prstGeom>
          <a:noFill/>
          <a:ln w="38100" cap="flat" cmpd="sng" algn="ctr">
            <a:solidFill>
              <a:srgbClr val="FF3300"/>
            </a:solidFill>
            <a:prstDash val="solid"/>
            <a:tailEnd type="triangle" w="lg" len="lg"/>
          </a:ln>
          <a:effectLst/>
        </p:spPr>
      </p:cxnSp>
      <p:sp>
        <p:nvSpPr>
          <p:cNvPr id="46" name="流程圖: 替代處理程序 35"/>
          <p:cNvSpPr/>
          <p:nvPr/>
        </p:nvSpPr>
        <p:spPr>
          <a:xfrm>
            <a:off x="5861324" y="1124824"/>
            <a:ext cx="2088000" cy="720000"/>
          </a:xfrm>
          <a:prstGeom prst="flowChartAlternateProcess">
            <a:avLst/>
          </a:prstGeom>
          <a:solidFill>
            <a:srgbClr val="FF9933">
              <a:alpha val="69804"/>
            </a:srgbClr>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強化課發會運作</a:t>
            </a:r>
          </a:p>
        </p:txBody>
      </p:sp>
      <p:sp>
        <p:nvSpPr>
          <p:cNvPr id="47" name="流程圖: 替代處理程序 36"/>
          <p:cNvSpPr/>
          <p:nvPr/>
        </p:nvSpPr>
        <p:spPr>
          <a:xfrm>
            <a:off x="5843372" y="1988920"/>
            <a:ext cx="2088000" cy="720000"/>
          </a:xfrm>
          <a:prstGeom prst="flowChartAlternateProcess">
            <a:avLst/>
          </a:prstGeom>
          <a:solidFill>
            <a:srgbClr val="FF9933">
              <a:alpha val="69804"/>
            </a:srgbClr>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發展學校總體課程計畫</a:t>
            </a:r>
            <a:endParaRPr kumimoji="0" lang="en-US" altLang="zh-TW" sz="18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規劃彈性學習課程</a:t>
            </a:r>
          </a:p>
        </p:txBody>
      </p:sp>
      <p:sp>
        <p:nvSpPr>
          <p:cNvPr id="48" name="流程圖: 替代處理程序 37"/>
          <p:cNvSpPr/>
          <p:nvPr/>
        </p:nvSpPr>
        <p:spPr>
          <a:xfrm>
            <a:off x="5843372" y="2925024"/>
            <a:ext cx="2088000" cy="720000"/>
          </a:xfrm>
          <a:prstGeom prst="flowChartAlternateProcess">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師資、課務、</a:t>
            </a:r>
            <a:endParaRPr kumimoji="0" lang="en-US" altLang="zh-TW" sz="20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Adobe 繁黑體 Std B" pitchFamily="34" charset="-120"/>
                <a:ea typeface="Adobe 繁黑體 Std B" pitchFamily="34" charset="-120"/>
                <a:cs typeface="+mn-cs"/>
              </a:rPr>
              <a:t>評量、資源管理</a:t>
            </a:r>
          </a:p>
        </p:txBody>
      </p:sp>
      <p:sp>
        <p:nvSpPr>
          <p:cNvPr id="49" name="Shape 89"/>
          <p:cNvSpPr/>
          <p:nvPr/>
        </p:nvSpPr>
        <p:spPr>
          <a:xfrm>
            <a:off x="6012160" y="4365104"/>
            <a:ext cx="1800000" cy="468000"/>
          </a:xfrm>
          <a:prstGeom prst="roundRect">
            <a:avLst>
              <a:gd name="adj" fmla="val 50000"/>
            </a:avLst>
          </a:prstGeom>
          <a:solidFill>
            <a:srgbClr val="FFFF66">
              <a:alpha val="80000"/>
            </a:srgbClr>
          </a:solidFill>
          <a:ln>
            <a:solidFill>
              <a:srgbClr val="FFC000"/>
            </a:solidFill>
          </a:ln>
        </p:spPr>
        <p:txBody>
          <a:bodyPr wrap="square" lIns="91425" tIns="91425" rIns="91425" bIns="91425" anchor="ctr" anchorCtr="0">
            <a:noAutofit/>
          </a:bodyPr>
          <a:lstStyle/>
          <a:p>
            <a:pPr algn="ctr"/>
            <a:r>
              <a:rPr lang="zh-TW" altLang="en-US" sz="2000" dirty="0">
                <a:solidFill>
                  <a:prstClr val="black"/>
                </a:solidFill>
                <a:latin typeface="Adobe 繁黑體 Std B" pitchFamily="34" charset="-120"/>
                <a:ea typeface="Adobe 繁黑體 Std B" pitchFamily="34" charset="-120"/>
                <a:cs typeface="Roboto"/>
                <a:sym typeface="Roboto"/>
              </a:rPr>
              <a:t>教學研究會</a:t>
            </a:r>
            <a:endParaRPr lang="en" sz="2000" dirty="0">
              <a:solidFill>
                <a:prstClr val="black"/>
              </a:solidFill>
              <a:latin typeface="Adobe 繁黑體 Std B" pitchFamily="34" charset="-120"/>
              <a:ea typeface="Adobe 繁黑體 Std B" pitchFamily="34" charset="-120"/>
              <a:cs typeface="Roboto"/>
              <a:sym typeface="Roboto"/>
            </a:endParaRPr>
          </a:p>
        </p:txBody>
      </p:sp>
      <p:sp>
        <p:nvSpPr>
          <p:cNvPr id="50" name="Shape 89"/>
          <p:cNvSpPr/>
          <p:nvPr/>
        </p:nvSpPr>
        <p:spPr>
          <a:xfrm>
            <a:off x="5724128" y="4941168"/>
            <a:ext cx="2448024" cy="468000"/>
          </a:xfrm>
          <a:prstGeom prst="roundRect">
            <a:avLst>
              <a:gd name="adj" fmla="val 50000"/>
            </a:avLst>
          </a:prstGeom>
          <a:solidFill>
            <a:srgbClr val="FFFF99">
              <a:alpha val="80000"/>
            </a:srgbClr>
          </a:solidFill>
          <a:ln>
            <a:solidFill>
              <a:srgbClr val="FFFF00"/>
            </a:solidFill>
          </a:ln>
        </p:spPr>
        <p:txBody>
          <a:bodyPr wrap="square" lIns="91425" tIns="91425" rIns="91425" bIns="91425" anchor="ctr" anchorCtr="0">
            <a:noAutofit/>
          </a:bodyPr>
          <a:lstStyle/>
          <a:p>
            <a:pPr algn="ctr"/>
            <a:r>
              <a:rPr lang="zh-TW" altLang="en-US" sz="2000" dirty="0">
                <a:solidFill>
                  <a:prstClr val="black"/>
                </a:solidFill>
                <a:latin typeface="Adobe 繁黑體 Std B" pitchFamily="34" charset="-120"/>
                <a:ea typeface="Adobe 繁黑體 Std B" pitchFamily="34" charset="-120"/>
                <a:cs typeface="Roboto"/>
                <a:sym typeface="Roboto"/>
              </a:rPr>
              <a:t>年級或年段研究會</a:t>
            </a:r>
            <a:endParaRPr lang="en" sz="2000" dirty="0">
              <a:solidFill>
                <a:prstClr val="black"/>
              </a:solidFill>
              <a:latin typeface="Adobe 繁黑體 Std B" pitchFamily="34" charset="-120"/>
              <a:ea typeface="Adobe 繁黑體 Std B" pitchFamily="34" charset="-120"/>
              <a:cs typeface="Roboto"/>
              <a:sym typeface="Roboto"/>
            </a:endParaRPr>
          </a:p>
        </p:txBody>
      </p:sp>
      <p:sp>
        <p:nvSpPr>
          <p:cNvPr id="51" name="Shape 89"/>
          <p:cNvSpPr/>
          <p:nvPr/>
        </p:nvSpPr>
        <p:spPr>
          <a:xfrm>
            <a:off x="5861324" y="3789040"/>
            <a:ext cx="2052000" cy="468000"/>
          </a:xfrm>
          <a:prstGeom prst="roundRect">
            <a:avLst>
              <a:gd name="adj" fmla="val 50000"/>
            </a:avLst>
          </a:prstGeom>
          <a:solidFill>
            <a:srgbClr val="FFFF00">
              <a:alpha val="80000"/>
            </a:srgbClr>
          </a:solidFill>
          <a:ln>
            <a:noFill/>
          </a:ln>
        </p:spPr>
        <p:txBody>
          <a:bodyPr wrap="square" lIns="91425" tIns="91425" rIns="91425" bIns="91425" anchor="ctr" anchorCtr="0">
            <a:noAutofit/>
          </a:bodyPr>
          <a:lstStyle/>
          <a:p>
            <a:pPr algn="ctr"/>
            <a:r>
              <a:rPr lang="zh-TW" altLang="en-US" sz="2200" b="1" dirty="0">
                <a:solidFill>
                  <a:srgbClr val="FF3300"/>
                </a:solidFill>
                <a:effectLst>
                  <a:outerShdw blurRad="38100" dist="38100" dir="2700000" algn="tl">
                    <a:srgbClr val="000000">
                      <a:alpha val="43137"/>
                    </a:srgbClr>
                  </a:outerShdw>
                </a:effectLst>
                <a:latin typeface="Adobe 繁黑體 Std B" pitchFamily="34" charset="-120"/>
                <a:ea typeface="Adobe 繁黑體 Std B" pitchFamily="34" charset="-120"/>
                <a:cs typeface="Roboto"/>
                <a:sym typeface="Roboto"/>
              </a:rPr>
              <a:t>社群 與 增能</a:t>
            </a:r>
            <a:endParaRPr lang="en" sz="2200" b="1" dirty="0">
              <a:solidFill>
                <a:srgbClr val="FF3300"/>
              </a:solidFill>
              <a:effectLst>
                <a:outerShdw blurRad="38100" dist="38100" dir="2700000" algn="tl">
                  <a:srgbClr val="000000">
                    <a:alpha val="43137"/>
                  </a:srgbClr>
                </a:outerShdw>
              </a:effectLst>
              <a:latin typeface="Adobe 繁黑體 Std B" pitchFamily="34" charset="-120"/>
              <a:ea typeface="Adobe 繁黑體 Std B" pitchFamily="34" charset="-120"/>
              <a:cs typeface="Roboto"/>
              <a:sym typeface="Roboto"/>
            </a:endParaRPr>
          </a:p>
        </p:txBody>
      </p:sp>
      <p:cxnSp>
        <p:nvCxnSpPr>
          <p:cNvPr id="52" name="直線單箭頭接點 51"/>
          <p:cNvCxnSpPr/>
          <p:nvPr/>
        </p:nvCxnSpPr>
        <p:spPr>
          <a:xfrm>
            <a:off x="7913396" y="4032937"/>
            <a:ext cx="252000" cy="0"/>
          </a:xfrm>
          <a:prstGeom prst="straightConnector1">
            <a:avLst/>
          </a:prstGeom>
          <a:noFill/>
          <a:ln w="38100" cap="flat" cmpd="sng" algn="ctr">
            <a:solidFill>
              <a:srgbClr val="FF3300"/>
            </a:solidFill>
            <a:prstDash val="solid"/>
            <a:tailEnd type="triangle" w="med" len="med"/>
          </a:ln>
          <a:effectLst/>
        </p:spPr>
      </p:cxnSp>
      <p:cxnSp>
        <p:nvCxnSpPr>
          <p:cNvPr id="53" name="直線單箭頭接點 52"/>
          <p:cNvCxnSpPr/>
          <p:nvPr/>
        </p:nvCxnSpPr>
        <p:spPr>
          <a:xfrm>
            <a:off x="7923284" y="3298832"/>
            <a:ext cx="252000" cy="0"/>
          </a:xfrm>
          <a:prstGeom prst="straightConnector1">
            <a:avLst/>
          </a:prstGeom>
          <a:noFill/>
          <a:ln w="38100" cap="flat" cmpd="sng" algn="ctr">
            <a:solidFill>
              <a:srgbClr val="FF3300"/>
            </a:solidFill>
            <a:prstDash val="solid"/>
            <a:tailEnd type="triangle" w="med" len="med"/>
          </a:ln>
          <a:effectLst/>
        </p:spPr>
      </p:cxnSp>
      <p:cxnSp>
        <p:nvCxnSpPr>
          <p:cNvPr id="54" name="直線單箭頭接點 53"/>
          <p:cNvCxnSpPr/>
          <p:nvPr/>
        </p:nvCxnSpPr>
        <p:spPr>
          <a:xfrm>
            <a:off x="7931372" y="2348872"/>
            <a:ext cx="252000" cy="0"/>
          </a:xfrm>
          <a:prstGeom prst="straightConnector1">
            <a:avLst/>
          </a:prstGeom>
          <a:noFill/>
          <a:ln w="38100" cap="flat" cmpd="sng" algn="ctr">
            <a:solidFill>
              <a:srgbClr val="FF3300"/>
            </a:solidFill>
            <a:prstDash val="solid"/>
            <a:tailEnd type="triangle" w="med" len="med"/>
          </a:ln>
          <a:effectLst/>
        </p:spPr>
      </p:cxnSp>
      <p:cxnSp>
        <p:nvCxnSpPr>
          <p:cNvPr id="55" name="直線單箭頭接點 54"/>
          <p:cNvCxnSpPr/>
          <p:nvPr/>
        </p:nvCxnSpPr>
        <p:spPr>
          <a:xfrm>
            <a:off x="7951920" y="1642543"/>
            <a:ext cx="252000" cy="0"/>
          </a:xfrm>
          <a:prstGeom prst="straightConnector1">
            <a:avLst/>
          </a:prstGeom>
          <a:noFill/>
          <a:ln w="38100" cap="flat" cmpd="sng" algn="ctr">
            <a:solidFill>
              <a:srgbClr val="FF3300"/>
            </a:solidFill>
            <a:prstDash val="solid"/>
            <a:tailEnd type="triangle" w="med" len="med"/>
          </a:ln>
          <a:effectLst/>
        </p:spPr>
      </p:cxnSp>
      <p:sp>
        <p:nvSpPr>
          <p:cNvPr id="56" name="流程圖: 替代處理程序 1"/>
          <p:cNvSpPr/>
          <p:nvPr/>
        </p:nvSpPr>
        <p:spPr>
          <a:xfrm>
            <a:off x="1439712" y="944784"/>
            <a:ext cx="540000" cy="4572448"/>
          </a:xfrm>
          <a:prstGeom prst="flowChartAlternateProcess">
            <a:avLst/>
          </a:prstGeom>
          <a:solidFill>
            <a:srgbClr val="0066FF">
              <a:alpha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500" b="0" i="0" u="none" strike="noStrike" kern="0" cap="none" spc="0" normalizeH="0" baseline="0" noProof="0" dirty="0">
                <a:ln>
                  <a:noFill/>
                </a:ln>
                <a:solidFill>
                  <a:prstClr val="white"/>
                </a:solidFill>
                <a:effectLst/>
                <a:uLnTx/>
                <a:uFillTx/>
                <a:latin typeface="Adobe 繁黑體 Std B" pitchFamily="34" charset="-120"/>
                <a:ea typeface="Adobe 繁黑體 Std B" pitchFamily="34" charset="-120"/>
                <a:cs typeface="+mn-cs"/>
              </a:rPr>
              <a:t>地方政府成立課推組織</a:t>
            </a:r>
          </a:p>
        </p:txBody>
      </p:sp>
      <p:sp>
        <p:nvSpPr>
          <p:cNvPr id="57" name="文字方塊 56"/>
          <p:cNvSpPr txBox="1"/>
          <p:nvPr/>
        </p:nvSpPr>
        <p:spPr>
          <a:xfrm>
            <a:off x="2124048" y="1628800"/>
            <a:ext cx="2160000" cy="540000"/>
          </a:xfrm>
          <a:prstGeom prst="rect">
            <a:avLst/>
          </a:prstGeom>
          <a:solidFill>
            <a:sysClr val="window" lastClr="FFFFFF"/>
          </a:solidFill>
          <a:ln w="25400" cap="flat" cmpd="sng" algn="ctr">
            <a:solidFill>
              <a:srgbClr val="00B050"/>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2400" b="1" kern="0" noProof="0" dirty="0">
                <a:solidFill>
                  <a:prstClr val="black"/>
                </a:solidFill>
                <a:latin typeface="微軟正黑體" panose="020B0604030504040204" pitchFamily="34" charset="-120"/>
                <a:ea typeface="微軟正黑體" panose="020B0604030504040204" pitchFamily="34" charset="-120"/>
                <a:cs typeface="Times New Roman" pitchFamily="18" charset="0"/>
              </a:rPr>
              <a:t>活化</a:t>
            </a: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rPr>
              <a:t>教學計畫</a:t>
            </a:r>
          </a:p>
        </p:txBody>
      </p:sp>
      <p:sp>
        <p:nvSpPr>
          <p:cNvPr id="58" name="文字方塊 57"/>
          <p:cNvSpPr txBox="1"/>
          <p:nvPr/>
        </p:nvSpPr>
        <p:spPr>
          <a:xfrm>
            <a:off x="2124048" y="4260374"/>
            <a:ext cx="2160000" cy="540000"/>
          </a:xfrm>
          <a:prstGeom prst="rect">
            <a:avLst/>
          </a:prstGeom>
          <a:solidFill>
            <a:sysClr val="window" lastClr="FFFFFF"/>
          </a:solidFill>
          <a:ln w="25400" cap="flat" cmpd="sng" algn="ctr">
            <a:solidFill>
              <a:srgbClr val="00B050"/>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rPr>
              <a:t>課推配套措施</a:t>
            </a:r>
          </a:p>
        </p:txBody>
      </p:sp>
      <p:sp>
        <p:nvSpPr>
          <p:cNvPr id="59" name="文字方塊 58"/>
          <p:cNvSpPr txBox="1"/>
          <p:nvPr/>
        </p:nvSpPr>
        <p:spPr>
          <a:xfrm>
            <a:off x="2142053" y="4977232"/>
            <a:ext cx="2160000" cy="540000"/>
          </a:xfrm>
          <a:prstGeom prst="rect">
            <a:avLst/>
          </a:prstGeom>
          <a:solidFill>
            <a:sysClr val="window" lastClr="FFFFFF"/>
          </a:solidFill>
          <a:ln w="25400" cap="flat" cmpd="sng" algn="ctr">
            <a:solidFill>
              <a:srgbClr val="00B050"/>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rPr>
              <a:t>輔導支持人力</a:t>
            </a:r>
          </a:p>
        </p:txBody>
      </p:sp>
      <p:sp>
        <p:nvSpPr>
          <p:cNvPr id="60" name="文字方塊 59"/>
          <p:cNvSpPr txBox="1"/>
          <p:nvPr/>
        </p:nvSpPr>
        <p:spPr>
          <a:xfrm>
            <a:off x="2124048" y="3140968"/>
            <a:ext cx="2160000" cy="900000"/>
          </a:xfrm>
          <a:prstGeom prst="rect">
            <a:avLst/>
          </a:prstGeom>
          <a:solidFill>
            <a:sysClr val="window" lastClr="FFFFFF"/>
          </a:solidFill>
          <a:ln w="57150" cap="flat" cmpd="sng" algn="ctr">
            <a:solidFill>
              <a:srgbClr val="FF6600"/>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rPr>
              <a:t>十二年國教</a:t>
            </a:r>
            <a:endPar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rPr>
              <a:t>課綱宣導計畫</a:t>
            </a:r>
          </a:p>
        </p:txBody>
      </p:sp>
      <p:sp>
        <p:nvSpPr>
          <p:cNvPr id="61" name="文字方塊 60"/>
          <p:cNvSpPr txBox="1"/>
          <p:nvPr/>
        </p:nvSpPr>
        <p:spPr>
          <a:xfrm>
            <a:off x="2124288" y="2420888"/>
            <a:ext cx="2160000" cy="540000"/>
          </a:xfrm>
          <a:prstGeom prst="rect">
            <a:avLst/>
          </a:prstGeom>
          <a:solidFill>
            <a:sysClr val="window" lastClr="FFFFFF"/>
          </a:solidFill>
          <a:ln w="25400" cap="flat" cmpd="sng" algn="ctr">
            <a:solidFill>
              <a:srgbClr val="00B050"/>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rPr>
              <a:t>精進教學計畫</a:t>
            </a:r>
          </a:p>
        </p:txBody>
      </p:sp>
      <p:sp>
        <p:nvSpPr>
          <p:cNvPr id="62" name="文字方塊 61"/>
          <p:cNvSpPr txBox="1"/>
          <p:nvPr/>
        </p:nvSpPr>
        <p:spPr>
          <a:xfrm>
            <a:off x="2124008" y="944784"/>
            <a:ext cx="2160000" cy="540000"/>
          </a:xfrm>
          <a:prstGeom prst="rect">
            <a:avLst/>
          </a:prstGeom>
          <a:solidFill>
            <a:sysClr val="window" lastClr="FFFFFF"/>
          </a:solidFill>
          <a:ln w="25400" cap="flat" cmpd="sng" algn="ctr">
            <a:solidFill>
              <a:srgbClr val="00B050"/>
            </a:solidFill>
            <a:prstDash val="solid"/>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2400" b="1" kern="0" dirty="0">
                <a:solidFill>
                  <a:prstClr val="black"/>
                </a:solidFill>
                <a:latin typeface="微軟正黑體" panose="020B0604030504040204" pitchFamily="34" charset="-120"/>
                <a:ea typeface="微軟正黑體" panose="020B0604030504040204" pitchFamily="34" charset="-120"/>
                <a:cs typeface="Times New Roman" pitchFamily="18" charset="0"/>
              </a:rPr>
              <a:t>前導學校</a:t>
            </a: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rPr>
              <a:t>計畫</a:t>
            </a:r>
          </a:p>
        </p:txBody>
      </p:sp>
      <p:sp>
        <p:nvSpPr>
          <p:cNvPr id="2" name="投影片編號版面配置區 1"/>
          <p:cNvSpPr>
            <a:spLocks noGrp="1"/>
          </p:cNvSpPr>
          <p:nvPr>
            <p:ph type="sldNum" sz="quarter" idx="12"/>
          </p:nvPr>
        </p:nvSpPr>
        <p:spPr/>
        <p:txBody>
          <a:bodyPr/>
          <a:lstStyle/>
          <a:p>
            <a:fld id="{B4EBE323-27AD-48CD-9259-03C4B08878FA}" type="slidenum">
              <a:rPr lang="zh-TW" altLang="en-US" smtClean="0"/>
              <a:pPr/>
              <a:t>26</a:t>
            </a:fld>
            <a:endParaRPr lang="zh-TW" altLang="en-US"/>
          </a:p>
        </p:txBody>
      </p:sp>
    </p:spTree>
    <p:extLst>
      <p:ext uri="{BB962C8B-B14F-4D97-AF65-F5344CB8AC3E}">
        <p14:creationId xmlns:p14="http://schemas.microsoft.com/office/powerpoint/2010/main" val="8945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500"/>
                                        <p:tgtEl>
                                          <p:spTgt spid="55"/>
                                        </p:tgtEl>
                                      </p:cBhvr>
                                    </p:animEffect>
                                  </p:childTnLst>
                                </p:cTn>
                              </p:par>
                              <p:par>
                                <p:cTn id="61" presetID="22" presetClass="entr" presetSubtype="8"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par>
                                <p:cTn id="64" presetID="22" presetClass="entr" presetSubtype="8"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par>
                                <p:cTn id="67" presetID="22" presetClass="entr" presetSubtype="8"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500"/>
                                        <p:tgtEl>
                                          <p:spTgt spid="5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6" grpId="0" animBg="1"/>
      <p:bldP spid="47" grpId="0" animBg="1"/>
      <p:bldP spid="48" grpId="0" animBg="1"/>
      <p:bldP spid="49" grpId="0" animBg="1"/>
      <p:bldP spid="50" grpId="0" animBg="1"/>
      <p:bldP spid="51" grpId="0" animBg="1"/>
      <p:bldP spid="56" grpId="0" animBg="1"/>
      <p:bldP spid="57" grpId="0" animBg="1"/>
      <p:bldP spid="58" grpId="0" animBg="1"/>
      <p:bldP spid="59" grpId="0" animBg="1"/>
      <p:bldP spid="60" grpId="0" animBg="1"/>
      <p:bldP spid="61" grpId="0" animBg="1"/>
      <p:bldP spid="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7991056" cy="1362075"/>
          </a:xfrm>
        </p:spPr>
        <p:txBody>
          <a:bodyPr>
            <a:normAutofit fontScale="90000"/>
          </a:bodyPr>
          <a:lstStyle/>
          <a:p>
            <a:pPr algn="ctr"/>
            <a:r>
              <a:rPr lang="en-US" altLang="zh-TW" dirty="0"/>
              <a:t>109-110</a:t>
            </a:r>
            <a:r>
              <a:rPr lang="zh-TW" altLang="en-US" dirty="0"/>
              <a:t>十二年國教課綱種子講師培訓研習計畫執行架構</a:t>
            </a:r>
          </a:p>
        </p:txBody>
      </p:sp>
      <p:sp>
        <p:nvSpPr>
          <p:cNvPr id="4" name="圓角矩形 3"/>
          <p:cNvSpPr/>
          <p:nvPr/>
        </p:nvSpPr>
        <p:spPr>
          <a:xfrm>
            <a:off x="5057880" y="2132856"/>
            <a:ext cx="3600000" cy="3816104"/>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4" algn="ctr"/>
            <a:r>
              <a:rPr lang="zh-TW" altLang="en-US" sz="3400" b="1" dirty="0">
                <a:solidFill>
                  <a:srgbClr val="FF0000"/>
                </a:solidFill>
                <a:latin typeface="微軟正黑體" panose="020B0604030504040204" pitchFamily="34" charset="-120"/>
                <a:ea typeface="微軟正黑體" panose="020B0604030504040204" pitchFamily="34" charset="-120"/>
              </a:rPr>
              <a:t>延伸產出資源</a:t>
            </a:r>
            <a:endParaRPr lang="en-US" altLang="zh-TW" sz="3400" b="1" dirty="0">
              <a:solidFill>
                <a:srgbClr val="FF0000"/>
              </a:solidFill>
              <a:latin typeface="微軟正黑體" panose="020B0604030504040204" pitchFamily="34" charset="-120"/>
              <a:ea typeface="微軟正黑體" panose="020B0604030504040204" pitchFamily="34" charset="-120"/>
            </a:endParaRPr>
          </a:p>
          <a:p>
            <a:pPr marL="0" lvl="4" algn="ctr">
              <a:lnSpc>
                <a:spcPct val="150000"/>
              </a:lnSpc>
            </a:pPr>
            <a:r>
              <a:rPr lang="zh-TW" altLang="en-US" sz="2400" dirty="0">
                <a:solidFill>
                  <a:schemeClr val="accent2">
                    <a:lumMod val="75000"/>
                  </a:schemeClr>
                </a:solidFill>
                <a:latin typeface="微軟正黑體" pitchFamily="34" charset="-120"/>
                <a:ea typeface="微軟正黑體" pitchFamily="34" charset="-120"/>
              </a:rPr>
              <a:t>種子講師人力資源</a:t>
            </a:r>
            <a:endParaRPr lang="en-US" altLang="zh-TW" sz="2400" dirty="0">
              <a:solidFill>
                <a:schemeClr val="accent2">
                  <a:lumMod val="75000"/>
                </a:schemeClr>
              </a:solidFill>
              <a:latin typeface="微軟正黑體" pitchFamily="34" charset="-120"/>
              <a:ea typeface="微軟正黑體" pitchFamily="34" charset="-120"/>
            </a:endParaRPr>
          </a:p>
          <a:p>
            <a:pPr marL="0" lvl="4" algn="ctr">
              <a:lnSpc>
                <a:spcPct val="150000"/>
              </a:lnSpc>
            </a:pPr>
            <a:r>
              <a:rPr lang="zh-TW" altLang="en-US" sz="2400" dirty="0">
                <a:solidFill>
                  <a:schemeClr val="accent2">
                    <a:lumMod val="75000"/>
                  </a:schemeClr>
                </a:solidFill>
                <a:latin typeface="微軟正黑體" pitchFamily="34" charset="-120"/>
                <a:ea typeface="微軟正黑體" pitchFamily="34" charset="-120"/>
              </a:rPr>
              <a:t>課綱增能模組</a:t>
            </a:r>
            <a:endParaRPr lang="en-US" altLang="zh-TW" sz="2400" dirty="0">
              <a:solidFill>
                <a:schemeClr val="accent2">
                  <a:lumMod val="75000"/>
                </a:schemeClr>
              </a:solidFill>
              <a:latin typeface="微軟正黑體" pitchFamily="34" charset="-120"/>
              <a:ea typeface="微軟正黑體" pitchFamily="34" charset="-120"/>
            </a:endParaRPr>
          </a:p>
          <a:p>
            <a:pPr marL="0" lvl="4" algn="ctr">
              <a:lnSpc>
                <a:spcPct val="150000"/>
              </a:lnSpc>
            </a:pPr>
            <a:r>
              <a:rPr lang="zh-TW" altLang="en-US" sz="2400" dirty="0">
                <a:solidFill>
                  <a:schemeClr val="accent2">
                    <a:lumMod val="75000"/>
                  </a:schemeClr>
                </a:solidFill>
                <a:latin typeface="微軟正黑體" pitchFamily="34" charset="-120"/>
                <a:ea typeface="微軟正黑體" pitchFamily="34" charset="-120"/>
              </a:rPr>
              <a:t>文宣品</a:t>
            </a:r>
            <a:endParaRPr lang="en-US" altLang="zh-TW" sz="2400" dirty="0">
              <a:solidFill>
                <a:schemeClr val="accent2">
                  <a:lumMod val="75000"/>
                </a:schemeClr>
              </a:solidFill>
              <a:latin typeface="微軟正黑體" pitchFamily="34" charset="-120"/>
              <a:ea typeface="微軟正黑體" pitchFamily="34" charset="-120"/>
            </a:endParaRPr>
          </a:p>
        </p:txBody>
      </p:sp>
      <p:sp>
        <p:nvSpPr>
          <p:cNvPr id="5" name="圓角矩形 4"/>
          <p:cNvSpPr/>
          <p:nvPr/>
        </p:nvSpPr>
        <p:spPr>
          <a:xfrm>
            <a:off x="827584" y="2132856"/>
            <a:ext cx="3600000" cy="3816104"/>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3600" b="1" dirty="0">
                <a:solidFill>
                  <a:srgbClr val="FF0000"/>
                </a:solidFill>
                <a:latin typeface="微軟正黑體" panose="020B0604030504040204" pitchFamily="34" charset="-120"/>
                <a:ea typeface="微軟正黑體" panose="020B0604030504040204" pitchFamily="34" charset="-120"/>
              </a:rPr>
              <a:t>研習辦理</a:t>
            </a:r>
            <a:endParaRPr lang="en-US" altLang="zh-TW" sz="36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400" dirty="0">
                <a:solidFill>
                  <a:schemeClr val="accent2">
                    <a:lumMod val="75000"/>
                  </a:schemeClr>
                </a:solidFill>
                <a:latin typeface="微軟正黑體" pitchFamily="34" charset="-120"/>
                <a:ea typeface="微軟正黑體" pitchFamily="34" charset="-120"/>
              </a:rPr>
              <a:t>總綱種子講師培訓研習</a:t>
            </a:r>
            <a:endParaRPr lang="en-US" altLang="zh-TW" sz="2400" dirty="0">
              <a:solidFill>
                <a:schemeClr val="accent2">
                  <a:lumMod val="75000"/>
                </a:schemeClr>
              </a:solidFill>
              <a:latin typeface="微軟正黑體" pitchFamily="34" charset="-120"/>
              <a:ea typeface="微軟正黑體" pitchFamily="34" charset="-120"/>
            </a:endParaRPr>
          </a:p>
          <a:p>
            <a:pPr>
              <a:lnSpc>
                <a:spcPct val="150000"/>
              </a:lnSpc>
            </a:pPr>
            <a:r>
              <a:rPr lang="zh-TW" altLang="en-US" sz="2400" dirty="0">
                <a:solidFill>
                  <a:schemeClr val="accent2">
                    <a:lumMod val="75000"/>
                  </a:schemeClr>
                </a:solidFill>
                <a:latin typeface="微軟正黑體" pitchFamily="34" charset="-120"/>
                <a:ea typeface="微軟正黑體" pitchFamily="34" charset="-120"/>
              </a:rPr>
              <a:t>領域課程綱要培訓研習</a:t>
            </a:r>
            <a:endParaRPr lang="en-US" altLang="zh-TW" sz="2400" dirty="0">
              <a:solidFill>
                <a:schemeClr val="accent2">
                  <a:lumMod val="75000"/>
                </a:schemeClr>
              </a:solidFill>
              <a:latin typeface="微軟正黑體" pitchFamily="34" charset="-120"/>
              <a:ea typeface="微軟正黑體" pitchFamily="34" charset="-120"/>
            </a:endParaRPr>
          </a:p>
          <a:p>
            <a:pPr>
              <a:lnSpc>
                <a:spcPct val="150000"/>
              </a:lnSpc>
            </a:pPr>
            <a:r>
              <a:rPr lang="zh-TW" altLang="en-US" sz="2400" dirty="0">
                <a:solidFill>
                  <a:schemeClr val="accent2">
                    <a:lumMod val="75000"/>
                  </a:schemeClr>
                </a:solidFill>
                <a:latin typeface="微軟正黑體" pitchFamily="34" charset="-120"/>
                <a:ea typeface="微軟正黑體" pitchFamily="34" charset="-120"/>
              </a:rPr>
              <a:t>主題進階回流培訓研習</a:t>
            </a:r>
            <a:endParaRPr lang="en-US" altLang="zh-TW" sz="2400" dirty="0">
              <a:solidFill>
                <a:schemeClr val="accent2">
                  <a:lumMod val="75000"/>
                </a:schemeClr>
              </a:solidFill>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B4EBE323-27AD-48CD-9259-03C4B08878FA}" type="slidenum">
              <a:rPr lang="zh-TW" altLang="en-US" smtClean="0"/>
              <a:pPr/>
              <a:t>27</a:t>
            </a:fld>
            <a:endParaRPr lang="zh-TW" altLang="en-US"/>
          </a:p>
        </p:txBody>
      </p:sp>
    </p:spTree>
    <p:extLst>
      <p:ext uri="{BB962C8B-B14F-4D97-AF65-F5344CB8AC3E}">
        <p14:creationId xmlns:p14="http://schemas.microsoft.com/office/powerpoint/2010/main" val="137134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55576" y="2420888"/>
            <a:ext cx="7772400" cy="1500187"/>
          </a:xfrm>
        </p:spPr>
        <p:txBody>
          <a:bodyPr anchor="ctr">
            <a:normAutofit/>
          </a:bodyPr>
          <a:lstStyle/>
          <a:p>
            <a:pPr algn="ctr"/>
            <a:r>
              <a:rPr lang="zh-TW" altLang="en-US" sz="4000" b="1" dirty="0">
                <a:solidFill>
                  <a:srgbClr val="FF3300"/>
                </a:solidFill>
                <a:latin typeface="微軟正黑體" panose="020B0604030504040204" pitchFamily="34" charset="-120"/>
                <a:ea typeface="微軟正黑體" panose="020B0604030504040204" pitchFamily="34" charset="-120"/>
              </a:rPr>
              <a:t>研習辦理－「宣導與增能」－</a:t>
            </a:r>
            <a:endParaRPr lang="en-US" altLang="zh-TW" sz="4000" b="1" dirty="0">
              <a:solidFill>
                <a:srgbClr val="FF3300"/>
              </a:solidFill>
              <a:latin typeface="微軟正黑體" panose="020B0604030504040204" pitchFamily="34" charset="-120"/>
              <a:ea typeface="微軟正黑體" panose="020B0604030504040204" pitchFamily="34" charset="-120"/>
            </a:endParaRPr>
          </a:p>
          <a:p>
            <a:pPr algn="ctr"/>
            <a:r>
              <a:rPr lang="zh-TW" altLang="en-US" sz="4000" b="1" dirty="0">
                <a:solidFill>
                  <a:srgbClr val="0070C0"/>
                </a:solidFill>
                <a:latin typeface="微軟正黑體" panose="020B0604030504040204" pitchFamily="34" charset="-120"/>
                <a:ea typeface="微軟正黑體" panose="020B0604030504040204" pitchFamily="34" charset="-120"/>
              </a:rPr>
              <a:t>擴充專業支持人力</a:t>
            </a:r>
          </a:p>
        </p:txBody>
      </p:sp>
      <p:sp>
        <p:nvSpPr>
          <p:cNvPr id="2" name="投影片編號版面配置區 1"/>
          <p:cNvSpPr>
            <a:spLocks noGrp="1"/>
          </p:cNvSpPr>
          <p:nvPr>
            <p:ph type="sldNum" sz="quarter" idx="12"/>
          </p:nvPr>
        </p:nvSpPr>
        <p:spPr/>
        <p:txBody>
          <a:bodyPr/>
          <a:lstStyle/>
          <a:p>
            <a:fld id="{B4EBE323-27AD-48CD-9259-03C4B08878FA}" type="slidenum">
              <a:rPr lang="zh-TW" altLang="en-US" smtClean="0"/>
              <a:pPr/>
              <a:t>28</a:t>
            </a:fld>
            <a:endParaRPr lang="zh-TW" altLang="en-US"/>
          </a:p>
        </p:txBody>
      </p:sp>
    </p:spTree>
    <p:extLst>
      <p:ext uri="{BB962C8B-B14F-4D97-AF65-F5344CB8AC3E}">
        <p14:creationId xmlns:p14="http://schemas.microsoft.com/office/powerpoint/2010/main" val="88794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95536" y="407401"/>
            <a:ext cx="8352928" cy="6405975"/>
          </a:xfrm>
          <a:prstGeom prst="rect">
            <a:avLst/>
          </a:prstGeom>
        </p:spPr>
      </p:pic>
    </p:spTree>
    <p:extLst>
      <p:ext uri="{BB962C8B-B14F-4D97-AF65-F5344CB8AC3E}">
        <p14:creationId xmlns:p14="http://schemas.microsoft.com/office/powerpoint/2010/main" val="164984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62193"/>
            <a:ext cx="7200800" cy="648000"/>
          </a:xfrm>
        </p:spPr>
        <p:txBody>
          <a:bodyPr>
            <a:normAutofit fontScale="90000"/>
          </a:bodyPr>
          <a:lstStyle/>
          <a:p>
            <a:r>
              <a:rPr lang="zh-TW" altLang="en-US" dirty="0"/>
              <a:t>規劃與發展精進教學計畫</a:t>
            </a:r>
          </a:p>
        </p:txBody>
      </p:sp>
      <p:grpSp>
        <p:nvGrpSpPr>
          <p:cNvPr id="10" name="群組 9"/>
          <p:cNvGrpSpPr/>
          <p:nvPr/>
        </p:nvGrpSpPr>
        <p:grpSpPr>
          <a:xfrm>
            <a:off x="323528" y="1391248"/>
            <a:ext cx="8579296" cy="4486024"/>
            <a:chOff x="323528" y="1391248"/>
            <a:chExt cx="8579296" cy="4486024"/>
          </a:xfrm>
        </p:grpSpPr>
        <p:grpSp>
          <p:nvGrpSpPr>
            <p:cNvPr id="11" name="Shape 70"/>
            <p:cNvGrpSpPr/>
            <p:nvPr/>
          </p:nvGrpSpPr>
          <p:grpSpPr>
            <a:xfrm>
              <a:off x="3683975" y="4725144"/>
              <a:ext cx="2101738" cy="1152128"/>
              <a:chOff x="3683975" y="3700684"/>
              <a:chExt cx="2101738" cy="1152128"/>
            </a:xfrm>
          </p:grpSpPr>
          <p:cxnSp>
            <p:nvCxnSpPr>
              <p:cNvPr id="29" name="Shape 71"/>
              <p:cNvCxnSpPr/>
              <p:nvPr/>
            </p:nvCxnSpPr>
            <p:spPr>
              <a:xfrm rot="10800000">
                <a:off x="4644009" y="3700684"/>
                <a:ext cx="0" cy="460500"/>
              </a:xfrm>
              <a:prstGeom prst="straightConnector1">
                <a:avLst/>
              </a:prstGeom>
              <a:noFill/>
              <a:ln w="19050" cap="flat" cmpd="sng">
                <a:solidFill>
                  <a:srgbClr val="0F9D58"/>
                </a:solidFill>
                <a:prstDash val="solid"/>
                <a:round/>
                <a:headEnd type="oval" w="lg" len="lg"/>
                <a:tailEnd type="none" w="med" len="med"/>
              </a:ln>
            </p:spPr>
          </p:cxnSp>
          <p:sp>
            <p:nvSpPr>
              <p:cNvPr id="30" name="Shape 72"/>
              <p:cNvSpPr txBox="1"/>
              <p:nvPr/>
            </p:nvSpPr>
            <p:spPr>
              <a:xfrm>
                <a:off x="3683975" y="4183212"/>
                <a:ext cx="2101738" cy="669600"/>
              </a:xfrm>
              <a:prstGeom prst="rect">
                <a:avLst/>
              </a:prstGeom>
              <a:noFill/>
              <a:ln>
                <a:noFill/>
              </a:ln>
            </p:spPr>
            <p:txBody>
              <a:bodyPr wrap="square" lIns="91425" tIns="91425" rIns="91425" bIns="91425" anchor="ctr" anchorCtr="0">
                <a:noAutofit/>
              </a:bodyPr>
              <a:lstStyle/>
              <a:p>
                <a:pPr lvl="0" algn="ctr"/>
                <a:r>
                  <a:rPr lang="zh-TW" altLang="en-US" sz="2800" dirty="0">
                    <a:ln w="0"/>
                    <a:solidFill>
                      <a:sysClr val="windowText" lastClr="000000"/>
                    </a:solidFill>
                    <a:latin typeface="標楷體" pitchFamily="65" charset="-120"/>
                    <a:ea typeface="標楷體" pitchFamily="65" charset="-120"/>
                  </a:rPr>
                  <a:t>領導的作為</a:t>
                </a:r>
              </a:p>
            </p:txBody>
          </p:sp>
        </p:grpSp>
        <p:grpSp>
          <p:nvGrpSpPr>
            <p:cNvPr id="12" name="群組 11"/>
            <p:cNvGrpSpPr>
              <a:grpSpLocks noChangeAspect="1"/>
            </p:cNvGrpSpPr>
            <p:nvPr/>
          </p:nvGrpSpPr>
          <p:grpSpPr>
            <a:xfrm>
              <a:off x="2987823" y="1391248"/>
              <a:ext cx="3384000" cy="3450915"/>
              <a:chOff x="3219027" y="1030157"/>
              <a:chExt cx="2704097" cy="2757568"/>
            </a:xfrm>
            <a:effectLst>
              <a:outerShdw blurRad="50800" dist="38100" dir="5400000" algn="t" rotWithShape="0">
                <a:prstClr val="black">
                  <a:alpha val="40000"/>
                </a:prstClr>
              </a:outerShdw>
            </a:effectLst>
          </p:grpSpPr>
          <p:sp>
            <p:nvSpPr>
              <p:cNvPr id="20" name="Shape 55"/>
              <p:cNvSpPr/>
              <p:nvPr/>
            </p:nvSpPr>
            <p:spPr>
              <a:xfrm rot="1800047">
                <a:off x="3219027" y="1087572"/>
                <a:ext cx="2690936" cy="2690936"/>
              </a:xfrm>
              <a:prstGeom prst="blockArc">
                <a:avLst>
                  <a:gd name="adj1" fmla="val 14414370"/>
                  <a:gd name="adj2" fmla="val 20635"/>
                  <a:gd name="adj3" fmla="val 19389"/>
                </a:avLst>
              </a:prstGeom>
              <a:solidFill>
                <a:srgbClr val="ACD4C1"/>
              </a:solidFill>
              <a:ln>
                <a:noFill/>
              </a:ln>
            </p:spPr>
            <p:txBody>
              <a:bodyPr wrap="square" lIns="91425" tIns="91425" rIns="91425" bIns="91425" anchor="ctr" anchorCtr="0">
                <a:noAutofit/>
              </a:bodyPr>
              <a:lstStyle/>
              <a:p>
                <a:pPr lvl="0">
                  <a:spcBef>
                    <a:spcPts val="0"/>
                  </a:spcBef>
                  <a:buNone/>
                </a:pPr>
                <a:r>
                  <a:rPr lang="en"/>
                  <a:t>   </a:t>
                </a:r>
              </a:p>
            </p:txBody>
          </p:sp>
          <p:sp>
            <p:nvSpPr>
              <p:cNvPr id="21" name="Shape 58"/>
              <p:cNvSpPr/>
              <p:nvPr/>
            </p:nvSpPr>
            <p:spPr>
              <a:xfrm rot="-9000757" flipH="1">
                <a:off x="3220137" y="1085946"/>
                <a:ext cx="2690226" cy="2690226"/>
              </a:xfrm>
              <a:prstGeom prst="blockArc">
                <a:avLst>
                  <a:gd name="adj1" fmla="val 14344287"/>
                  <a:gd name="adj2" fmla="val 104576"/>
                  <a:gd name="adj3" fmla="val 19394"/>
                </a:avLst>
              </a:prstGeom>
              <a:solidFill>
                <a:srgbClr val="0E9352"/>
              </a:solidFill>
              <a:ln>
                <a:noFill/>
              </a:ln>
            </p:spPr>
            <p:txBody>
              <a:bodyPr wrap="square" lIns="91425" tIns="91425" rIns="91425" bIns="91425" anchor="ctr" anchorCtr="0">
                <a:noAutofit/>
              </a:bodyPr>
              <a:lstStyle/>
              <a:p>
                <a:pPr lvl="0">
                  <a:spcBef>
                    <a:spcPts val="0"/>
                  </a:spcBef>
                  <a:buNone/>
                </a:pPr>
                <a:endParaRPr/>
              </a:p>
            </p:txBody>
          </p:sp>
          <p:sp>
            <p:nvSpPr>
              <p:cNvPr id="22" name="Shape 56"/>
              <p:cNvSpPr>
                <a:spLocks noChangeAspect="1"/>
              </p:cNvSpPr>
              <p:nvPr/>
            </p:nvSpPr>
            <p:spPr>
              <a:xfrm rot="1800047">
                <a:off x="3227857" y="1095651"/>
                <a:ext cx="2690936" cy="2690936"/>
              </a:xfrm>
              <a:prstGeom prst="blockArc">
                <a:avLst>
                  <a:gd name="adj1" fmla="val 14414370"/>
                  <a:gd name="adj2" fmla="val 21507196"/>
                  <a:gd name="adj3" fmla="val 9337"/>
                </a:avLst>
              </a:prstGeom>
              <a:solidFill>
                <a:srgbClr val="B7E1CD"/>
              </a:solidFill>
              <a:ln w="9525" cap="flat" cmpd="sng">
                <a:solidFill>
                  <a:srgbClr val="BFEBD6"/>
                </a:solidFill>
                <a:prstDash val="solid"/>
                <a:round/>
                <a:headEnd type="none" w="med" len="med"/>
                <a:tailEnd type="none" w="med" len="med"/>
              </a:ln>
              <a:effectLst>
                <a:outerShdw blurRad="85725" dist="9525" dir="5400000" algn="bl" rotWithShape="0">
                  <a:srgbClr val="000000">
                    <a:alpha val="15000"/>
                  </a:srgbClr>
                </a:outerShdw>
              </a:effectLst>
            </p:spPr>
            <p:txBody>
              <a:bodyPr wrap="square" lIns="91425" tIns="91425" rIns="91425" bIns="91425" anchor="ctr" anchorCtr="0">
                <a:noAutofit/>
              </a:bodyPr>
              <a:lstStyle/>
              <a:p>
                <a:pPr lvl="0">
                  <a:spcBef>
                    <a:spcPts val="0"/>
                  </a:spcBef>
                  <a:buNone/>
                </a:pPr>
                <a:endParaRPr/>
              </a:p>
            </p:txBody>
          </p:sp>
          <p:sp>
            <p:nvSpPr>
              <p:cNvPr id="23" name="Shape 57"/>
              <p:cNvSpPr/>
              <p:nvPr/>
            </p:nvSpPr>
            <p:spPr>
              <a:xfrm rot="19799953" flipH="1">
                <a:off x="3229153" y="1096789"/>
                <a:ext cx="2690936" cy="2690936"/>
              </a:xfrm>
              <a:prstGeom prst="blockArc">
                <a:avLst>
                  <a:gd name="adj1" fmla="val 14388565"/>
                  <a:gd name="adj2" fmla="val 6447"/>
                  <a:gd name="adj3" fmla="val 19407"/>
                </a:avLst>
              </a:prstGeom>
              <a:solidFill>
                <a:srgbClr val="0A783E"/>
              </a:solidFill>
              <a:ln>
                <a:noFill/>
              </a:ln>
            </p:spPr>
            <p:txBody>
              <a:bodyPr wrap="square" lIns="91425" tIns="91425" rIns="91425" bIns="91425" anchor="ctr" anchorCtr="0">
                <a:noAutofit/>
              </a:bodyPr>
              <a:lstStyle/>
              <a:p>
                <a:pPr lvl="0">
                  <a:spcBef>
                    <a:spcPts val="0"/>
                  </a:spcBef>
                  <a:buNone/>
                </a:pPr>
                <a:endParaRPr/>
              </a:p>
            </p:txBody>
          </p:sp>
          <p:sp>
            <p:nvSpPr>
              <p:cNvPr id="24" name="Shape 59"/>
              <p:cNvSpPr/>
              <p:nvPr/>
            </p:nvSpPr>
            <p:spPr>
              <a:xfrm rot="19799953" flipH="1">
                <a:off x="3232188" y="1095651"/>
                <a:ext cx="2690936" cy="2690936"/>
              </a:xfrm>
              <a:prstGeom prst="blockArc">
                <a:avLst>
                  <a:gd name="adj1" fmla="val 14348563"/>
                  <a:gd name="adj2" fmla="val 21472873"/>
                  <a:gd name="adj3" fmla="val 9381"/>
                </a:avLst>
              </a:prstGeom>
              <a:solidFill>
                <a:srgbClr val="0B8043"/>
              </a:solidFill>
              <a:ln w="9525" cap="flat" cmpd="sng">
                <a:solidFill>
                  <a:srgbClr val="0E9352"/>
                </a:solidFill>
                <a:prstDash val="solid"/>
                <a:round/>
                <a:headEnd type="none" w="med" len="med"/>
                <a:tailEnd type="none" w="med" len="med"/>
              </a:ln>
              <a:effectLst>
                <a:outerShdw blurRad="142875" dist="19050" dir="5400000" algn="bl" rotWithShape="0">
                  <a:srgbClr val="000000">
                    <a:alpha val="15000"/>
                  </a:srgbClr>
                </a:outerShdw>
              </a:effectLst>
            </p:spPr>
            <p:txBody>
              <a:bodyPr wrap="square" lIns="91425" tIns="91425" rIns="91425" bIns="91425" anchor="ctr" anchorCtr="0">
                <a:noAutofit/>
              </a:bodyPr>
              <a:lstStyle/>
              <a:p>
                <a:pPr lvl="0">
                  <a:spcBef>
                    <a:spcPts val="0"/>
                  </a:spcBef>
                  <a:buNone/>
                </a:pPr>
                <a:endParaRPr/>
              </a:p>
            </p:txBody>
          </p:sp>
          <p:sp>
            <p:nvSpPr>
              <p:cNvPr id="25" name="Shape 60"/>
              <p:cNvSpPr/>
              <p:nvPr/>
            </p:nvSpPr>
            <p:spPr>
              <a:xfrm rot="12599243" flipH="1">
                <a:off x="3228967" y="1094025"/>
                <a:ext cx="2690226" cy="2690226"/>
              </a:xfrm>
              <a:prstGeom prst="blockArc">
                <a:avLst>
                  <a:gd name="adj1" fmla="val 14316164"/>
                  <a:gd name="adj2" fmla="val 21500011"/>
                  <a:gd name="adj3" fmla="val 9143"/>
                </a:avLst>
              </a:prstGeom>
              <a:solidFill>
                <a:srgbClr val="0F9D58"/>
              </a:solidFill>
              <a:ln w="9525" cap="flat" cmpd="sng">
                <a:solidFill>
                  <a:srgbClr val="11B666"/>
                </a:solidFill>
                <a:prstDash val="solid"/>
                <a:round/>
                <a:headEnd type="none" w="med" len="med"/>
                <a:tailEnd type="none" w="med" len="med"/>
              </a:ln>
              <a:effectLst>
                <a:outerShdw blurRad="142875" dist="19050" dir="5400000" algn="bl" rotWithShape="0">
                  <a:srgbClr val="000000">
                    <a:alpha val="15000"/>
                  </a:srgbClr>
                </a:outerShdw>
              </a:effectLst>
            </p:spPr>
            <p:txBody>
              <a:bodyPr wrap="square" lIns="91425" tIns="91425" rIns="91425" bIns="91425" anchor="ctr" anchorCtr="0">
                <a:noAutofit/>
              </a:bodyPr>
              <a:lstStyle/>
              <a:p>
                <a:pPr lvl="0">
                  <a:spcBef>
                    <a:spcPts val="0"/>
                  </a:spcBef>
                  <a:buNone/>
                </a:pPr>
                <a:endParaRPr/>
              </a:p>
            </p:txBody>
          </p:sp>
          <p:sp>
            <p:nvSpPr>
              <p:cNvPr id="26" name="Shape 61"/>
              <p:cNvSpPr/>
              <p:nvPr/>
            </p:nvSpPr>
            <p:spPr>
              <a:xfrm rot="6359841">
                <a:off x="3323815" y="2852216"/>
                <a:ext cx="363580" cy="363580"/>
              </a:xfrm>
              <a:prstGeom prst="rtTriangle">
                <a:avLst/>
              </a:prstGeom>
              <a:solidFill>
                <a:srgbClr val="0F9D58"/>
              </a:solidFill>
              <a:ln>
                <a:noFill/>
              </a:ln>
            </p:spPr>
            <p:txBody>
              <a:bodyPr wrap="square" lIns="91425" tIns="91425" rIns="91425" bIns="91425" anchor="ctr" anchorCtr="0">
                <a:noAutofit/>
              </a:bodyPr>
              <a:lstStyle/>
              <a:p>
                <a:pPr lvl="0">
                  <a:spcBef>
                    <a:spcPts val="0"/>
                  </a:spcBef>
                  <a:buNone/>
                </a:pPr>
                <a:endParaRPr/>
              </a:p>
            </p:txBody>
          </p:sp>
          <p:sp>
            <p:nvSpPr>
              <p:cNvPr id="27" name="Shape 62"/>
              <p:cNvSpPr/>
              <p:nvPr/>
            </p:nvSpPr>
            <p:spPr>
              <a:xfrm rot="20572139">
                <a:off x="5493888" y="2859049"/>
                <a:ext cx="312672" cy="312672"/>
              </a:xfrm>
              <a:prstGeom prst="rtTriangle">
                <a:avLst/>
              </a:prstGeom>
              <a:solidFill>
                <a:srgbClr val="B7E1CD"/>
              </a:solidFill>
              <a:ln>
                <a:noFill/>
              </a:ln>
            </p:spPr>
            <p:txBody>
              <a:bodyPr wrap="square" lIns="91425" tIns="91425" rIns="91425" bIns="91425" anchor="ctr" anchorCtr="0">
                <a:noAutofit/>
              </a:bodyPr>
              <a:lstStyle/>
              <a:p>
                <a:pPr lvl="0">
                  <a:spcBef>
                    <a:spcPts val="0"/>
                  </a:spcBef>
                  <a:buNone/>
                </a:pPr>
                <a:endParaRPr/>
              </a:p>
            </p:txBody>
          </p:sp>
          <p:sp>
            <p:nvSpPr>
              <p:cNvPr id="28" name="Shape 63"/>
              <p:cNvSpPr/>
              <p:nvPr/>
            </p:nvSpPr>
            <p:spPr>
              <a:xfrm rot="13500000">
                <a:off x="4395492" y="1030157"/>
                <a:ext cx="363170" cy="363170"/>
              </a:xfrm>
              <a:prstGeom prst="rtTriangle">
                <a:avLst/>
              </a:prstGeom>
              <a:solidFill>
                <a:srgbClr val="0B8043"/>
              </a:solidFill>
              <a:ln>
                <a:noFill/>
              </a:ln>
            </p:spPr>
            <p:txBody>
              <a:bodyPr wrap="square" lIns="91425" tIns="91425" rIns="91425" bIns="91425" anchor="ctr" anchorCtr="0">
                <a:noAutofit/>
              </a:bodyPr>
              <a:lstStyle/>
              <a:p>
                <a:pPr lvl="0">
                  <a:spcBef>
                    <a:spcPts val="0"/>
                  </a:spcBef>
                  <a:buNone/>
                </a:pPr>
                <a:endParaRPr/>
              </a:p>
            </p:txBody>
          </p:sp>
        </p:grpSp>
        <p:grpSp>
          <p:nvGrpSpPr>
            <p:cNvPr id="13" name="Shape 64"/>
            <p:cNvGrpSpPr/>
            <p:nvPr/>
          </p:nvGrpSpPr>
          <p:grpSpPr>
            <a:xfrm>
              <a:off x="323528" y="1967312"/>
              <a:ext cx="2952328" cy="669600"/>
              <a:chOff x="660141" y="1232450"/>
              <a:chExt cx="2952328" cy="669600"/>
            </a:xfrm>
          </p:grpSpPr>
          <p:cxnSp>
            <p:nvCxnSpPr>
              <p:cNvPr id="18" name="Shape 65"/>
              <p:cNvCxnSpPr/>
              <p:nvPr/>
            </p:nvCxnSpPr>
            <p:spPr>
              <a:xfrm>
                <a:off x="3178969" y="1638300"/>
                <a:ext cx="433500" cy="252300"/>
              </a:xfrm>
              <a:prstGeom prst="straightConnector1">
                <a:avLst/>
              </a:prstGeom>
              <a:noFill/>
              <a:ln w="19050" cap="flat" cmpd="sng">
                <a:solidFill>
                  <a:srgbClr val="0B8043"/>
                </a:solidFill>
                <a:prstDash val="solid"/>
                <a:round/>
                <a:headEnd type="oval" w="lg" len="lg"/>
                <a:tailEnd type="none" w="med" len="med"/>
              </a:ln>
            </p:spPr>
          </p:cxnSp>
          <p:sp>
            <p:nvSpPr>
              <p:cNvPr id="19" name="Shape 66"/>
              <p:cNvSpPr txBox="1"/>
              <p:nvPr/>
            </p:nvSpPr>
            <p:spPr>
              <a:xfrm>
                <a:off x="660141" y="1232450"/>
                <a:ext cx="2513656" cy="669600"/>
              </a:xfrm>
              <a:prstGeom prst="rect">
                <a:avLst/>
              </a:prstGeom>
              <a:noFill/>
              <a:ln>
                <a:noFill/>
              </a:ln>
            </p:spPr>
            <p:txBody>
              <a:bodyPr wrap="square" lIns="91425" tIns="91425" rIns="91425" bIns="91425" anchor="ctr" anchorCtr="0">
                <a:noAutofit/>
              </a:bodyPr>
              <a:lstStyle/>
              <a:p>
                <a:pPr lvl="0" algn="ctr"/>
                <a:r>
                  <a:rPr lang="zh-TW" altLang="en-US" sz="2800" dirty="0">
                    <a:ln w="0"/>
                    <a:solidFill>
                      <a:sysClr val="windowText" lastClr="000000"/>
                    </a:solidFill>
                    <a:latin typeface="標楷體" pitchFamily="65" charset="-120"/>
                    <a:ea typeface="標楷體" pitchFamily="65" charset="-120"/>
                  </a:rPr>
                  <a:t>計畫撰寫技術</a:t>
                </a:r>
              </a:p>
            </p:txBody>
          </p:sp>
        </p:grpSp>
        <p:grpSp>
          <p:nvGrpSpPr>
            <p:cNvPr id="14" name="Shape 67"/>
            <p:cNvGrpSpPr/>
            <p:nvPr/>
          </p:nvGrpSpPr>
          <p:grpSpPr>
            <a:xfrm>
              <a:off x="6048224" y="2089800"/>
              <a:ext cx="2854600" cy="669600"/>
              <a:chOff x="5625391" y="1387132"/>
              <a:chExt cx="2854600" cy="669600"/>
            </a:xfrm>
          </p:grpSpPr>
          <p:cxnSp>
            <p:nvCxnSpPr>
              <p:cNvPr id="16" name="Shape 68"/>
              <p:cNvCxnSpPr>
                <a:cxnSpLocks noChangeAspect="1"/>
              </p:cNvCxnSpPr>
              <p:nvPr/>
            </p:nvCxnSpPr>
            <p:spPr>
              <a:xfrm flipH="1">
                <a:off x="5625391" y="1638300"/>
                <a:ext cx="540000" cy="314283"/>
              </a:xfrm>
              <a:prstGeom prst="straightConnector1">
                <a:avLst/>
              </a:prstGeom>
              <a:noFill/>
              <a:ln w="19050" cap="flat" cmpd="sng">
                <a:solidFill>
                  <a:srgbClr val="B7E1CD"/>
                </a:solidFill>
                <a:prstDash val="solid"/>
                <a:round/>
                <a:headEnd type="oval" w="lg" len="lg"/>
                <a:tailEnd type="none" w="med" len="med"/>
              </a:ln>
            </p:spPr>
          </p:cxnSp>
          <p:sp>
            <p:nvSpPr>
              <p:cNvPr id="17" name="Shape 69"/>
              <p:cNvSpPr txBox="1"/>
              <p:nvPr/>
            </p:nvSpPr>
            <p:spPr>
              <a:xfrm>
                <a:off x="6093383" y="1387132"/>
                <a:ext cx="2386608" cy="669600"/>
              </a:xfrm>
              <a:prstGeom prst="rect">
                <a:avLst/>
              </a:prstGeom>
              <a:noFill/>
              <a:ln>
                <a:noFill/>
              </a:ln>
            </p:spPr>
            <p:txBody>
              <a:bodyPr wrap="square" lIns="91425" tIns="91425" rIns="91425" bIns="91425" anchor="ctr" anchorCtr="0">
                <a:noAutofit/>
              </a:bodyPr>
              <a:lstStyle/>
              <a:p>
                <a:pPr lvl="0" algn="ctr"/>
                <a:r>
                  <a:rPr lang="zh-TW" altLang="en-US" sz="2800" dirty="0">
                    <a:ln w="0"/>
                    <a:solidFill>
                      <a:sysClr val="windowText" lastClr="000000"/>
                    </a:solidFill>
                    <a:latin typeface="標楷體" pitchFamily="65" charset="-120"/>
                    <a:ea typeface="標楷體" pitchFamily="65" charset="-120"/>
                  </a:rPr>
                  <a:t>課程與教學</a:t>
                </a:r>
                <a:r>
                  <a:rPr lang="en-US" altLang="zh-TW" sz="2800" dirty="0">
                    <a:ln w="0"/>
                    <a:solidFill>
                      <a:sysClr val="windowText" lastClr="000000"/>
                    </a:solidFill>
                    <a:latin typeface="標楷體" pitchFamily="65" charset="-120"/>
                    <a:ea typeface="標楷體" pitchFamily="65" charset="-120"/>
                  </a:rPr>
                  <a:t/>
                </a:r>
                <a:br>
                  <a:rPr lang="en-US" altLang="zh-TW" sz="2800" dirty="0">
                    <a:ln w="0"/>
                    <a:solidFill>
                      <a:sysClr val="windowText" lastClr="000000"/>
                    </a:solidFill>
                    <a:latin typeface="標楷體" pitchFamily="65" charset="-120"/>
                    <a:ea typeface="標楷體" pitchFamily="65" charset="-120"/>
                  </a:rPr>
                </a:br>
                <a:r>
                  <a:rPr lang="zh-TW" altLang="en-US" sz="2800" dirty="0">
                    <a:ln w="0"/>
                    <a:solidFill>
                      <a:sysClr val="windowText" lastClr="000000"/>
                    </a:solidFill>
                    <a:latin typeface="標楷體" pitchFamily="65" charset="-120"/>
                    <a:ea typeface="標楷體" pitchFamily="65" charset="-120"/>
                  </a:rPr>
                  <a:t>的素養</a:t>
                </a:r>
              </a:p>
            </p:txBody>
          </p:sp>
        </p:grpSp>
        <p:sp>
          <p:nvSpPr>
            <p:cNvPr id="15" name="Shape 54"/>
            <p:cNvSpPr txBox="1"/>
            <p:nvPr/>
          </p:nvSpPr>
          <p:spPr>
            <a:xfrm>
              <a:off x="3539915" y="2687392"/>
              <a:ext cx="2400237" cy="804300"/>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700" b="1" i="0" u="none" strike="noStrike" kern="0" cap="none" spc="0" normalizeH="0" baseline="0" noProof="0" dirty="0">
                  <a:ln>
                    <a:noFill/>
                  </a:ln>
                  <a:solidFill>
                    <a:srgbClr val="FFAB40">
                      <a:lumMod val="75000"/>
                    </a:srgbClr>
                  </a:solidFill>
                  <a:effectLst/>
                  <a:uLnTx/>
                  <a:uFillTx/>
                  <a:latin typeface="標楷體" pitchFamily="65" charset="-120"/>
                  <a:ea typeface="標楷體" pitchFamily="65" charset="-120"/>
                  <a:cs typeface="Roboto"/>
                  <a:sym typeface="Roboto"/>
                </a:rPr>
                <a:t>規劃與實踐</a:t>
              </a:r>
            </a:p>
            <a:p>
              <a:pPr marL="0" marR="0" lvl="0" indent="0" algn="ctr" defTabSz="914400" eaLnBrk="1" fontAlgn="auto" latinLnBrk="0" hangingPunct="1">
                <a:lnSpc>
                  <a:spcPct val="115000"/>
                </a:lnSpc>
                <a:spcBef>
                  <a:spcPts val="0"/>
                </a:spcBef>
                <a:spcAft>
                  <a:spcPts val="0"/>
                </a:spcAft>
                <a:buClrTx/>
                <a:buSzTx/>
                <a:buFontTx/>
                <a:buNone/>
                <a:tabLst/>
                <a:defRPr/>
              </a:pPr>
              <a:r>
                <a:rPr kumimoji="0" lang="en" sz="2700" b="1" i="0" u="none" strike="noStrike" kern="0" cap="none" spc="0" normalizeH="0" baseline="0" noProof="0" dirty="0">
                  <a:ln>
                    <a:noFill/>
                  </a:ln>
                  <a:solidFill>
                    <a:srgbClr val="FFAB40">
                      <a:lumMod val="75000"/>
                    </a:srgbClr>
                  </a:solidFill>
                  <a:effectLst/>
                  <a:uLnTx/>
                  <a:uFillTx/>
                  <a:latin typeface="標楷體" pitchFamily="65" charset="-120"/>
                  <a:ea typeface="標楷體" pitchFamily="65" charset="-120"/>
                  <a:cs typeface="Roboto"/>
                  <a:sym typeface="Roboto"/>
                </a:rPr>
                <a:t>精進教學計畫</a:t>
              </a:r>
            </a:p>
          </p:txBody>
        </p:sp>
      </p:grpSp>
    </p:spTree>
    <p:extLst>
      <p:ext uri="{BB962C8B-B14F-4D97-AF65-F5344CB8AC3E}">
        <p14:creationId xmlns:p14="http://schemas.microsoft.com/office/powerpoint/2010/main" val="312108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總綱種子講師培訓研習</a:t>
            </a:r>
            <a:r>
              <a:rPr lang="en-US" altLang="zh-TW" dirty="0"/>
              <a:t>-1</a:t>
            </a:r>
            <a:r>
              <a:rPr lang="zh-TW" altLang="en-US" dirty="0"/>
              <a:t>　</a:t>
            </a:r>
            <a:r>
              <a:rPr lang="zh-TW" altLang="en-US" sz="3600" dirty="0">
                <a:solidFill>
                  <a:srgbClr val="C00000"/>
                </a:solidFill>
              </a:rPr>
              <a:t>實體課程</a:t>
            </a:r>
          </a:p>
        </p:txBody>
      </p:sp>
      <p:sp>
        <p:nvSpPr>
          <p:cNvPr id="3" name="文字版面配置區 2"/>
          <p:cNvSpPr>
            <a:spLocks noGrp="1"/>
          </p:cNvSpPr>
          <p:nvPr>
            <p:ph type="body" idx="1"/>
          </p:nvPr>
        </p:nvSpPr>
        <p:spPr>
          <a:xfrm>
            <a:off x="457200" y="980728"/>
            <a:ext cx="4040188" cy="639762"/>
          </a:xfrm>
          <a:solidFill>
            <a:schemeClr val="bg1"/>
          </a:solidFill>
          <a:ln w="38100">
            <a:solidFill>
              <a:schemeClr val="accent2">
                <a:lumMod val="75000"/>
              </a:schemeClr>
            </a:solidFill>
          </a:ln>
        </p:spPr>
        <p:txBody>
          <a:bodyPr/>
          <a:lstStyle/>
          <a:p>
            <a:pPr algn="ctr"/>
            <a:r>
              <a:rPr lang="zh-TW" altLang="en-US" dirty="0"/>
              <a:t>基礎培訓研習</a:t>
            </a:r>
          </a:p>
        </p:txBody>
      </p:sp>
      <p:sp>
        <p:nvSpPr>
          <p:cNvPr id="4" name="內容版面配置區 3"/>
          <p:cNvSpPr>
            <a:spLocks noGrp="1"/>
          </p:cNvSpPr>
          <p:nvPr>
            <p:ph sz="half" idx="2"/>
          </p:nvPr>
        </p:nvSpPr>
        <p:spPr>
          <a:xfrm>
            <a:off x="467544" y="1628800"/>
            <a:ext cx="4040188" cy="4824536"/>
          </a:xfrm>
          <a:solidFill>
            <a:schemeClr val="accent2">
              <a:lumMod val="20000"/>
              <a:lumOff val="80000"/>
            </a:schemeClr>
          </a:solidFill>
        </p:spPr>
        <p:txBody>
          <a:bodyPr>
            <a:normAutofit/>
          </a:bodyPr>
          <a:lstStyle/>
          <a:p>
            <a:r>
              <a:rPr lang="zh-TW" altLang="zh-TW" dirty="0"/>
              <a:t>新課綱的深讀 </a:t>
            </a:r>
          </a:p>
          <a:p>
            <a:r>
              <a:rPr lang="zh-TW" altLang="zh-TW" dirty="0"/>
              <a:t>及總綱案例實踐案例與解析</a:t>
            </a:r>
            <a:endParaRPr lang="en-US" altLang="zh-TW" dirty="0"/>
          </a:p>
          <a:p>
            <a:r>
              <a:rPr lang="zh-TW" altLang="en-US" dirty="0">
                <a:solidFill>
                  <a:schemeClr val="accent1">
                    <a:lumMod val="75000"/>
                  </a:schemeClr>
                </a:solidFill>
              </a:rPr>
              <a:t>核心素養的概念及其課程轉化</a:t>
            </a:r>
            <a:endParaRPr lang="en-US" altLang="zh-TW" dirty="0">
              <a:solidFill>
                <a:schemeClr val="accent1">
                  <a:lumMod val="75000"/>
                </a:schemeClr>
              </a:solidFill>
            </a:endParaRPr>
          </a:p>
          <a:p>
            <a:r>
              <a:rPr lang="zh-TW" altLang="zh-TW" dirty="0"/>
              <a:t>公播版簡報使用說明</a:t>
            </a:r>
            <a:endParaRPr lang="en-US" altLang="zh-TW" dirty="0"/>
          </a:p>
          <a:p>
            <a:r>
              <a:rPr lang="zh-TW" altLang="zh-TW" dirty="0"/>
              <a:t>總綱配套措施 QA</a:t>
            </a:r>
            <a:endParaRPr lang="zh-TW" altLang="en-US" sz="2600" dirty="0">
              <a:solidFill>
                <a:schemeClr val="tx1"/>
              </a:solidFill>
            </a:endParaRPr>
          </a:p>
          <a:p>
            <a:pPr>
              <a:spcBef>
                <a:spcPts val="1200"/>
              </a:spcBef>
            </a:pPr>
            <a:r>
              <a:rPr lang="zh-TW" altLang="en-US" sz="2600" dirty="0">
                <a:solidFill>
                  <a:schemeClr val="tx1"/>
                </a:solidFill>
              </a:rPr>
              <a:t>試講演練＆座談</a:t>
            </a:r>
          </a:p>
        </p:txBody>
      </p:sp>
      <p:sp>
        <p:nvSpPr>
          <p:cNvPr id="5" name="文字版面配置區 4"/>
          <p:cNvSpPr>
            <a:spLocks noGrp="1"/>
          </p:cNvSpPr>
          <p:nvPr>
            <p:ph type="body" sz="quarter" idx="3"/>
          </p:nvPr>
        </p:nvSpPr>
        <p:spPr>
          <a:xfrm>
            <a:off x="4645025" y="980728"/>
            <a:ext cx="4041775" cy="639762"/>
          </a:xfrm>
          <a:solidFill>
            <a:schemeClr val="bg1"/>
          </a:solidFill>
          <a:ln w="38100">
            <a:solidFill>
              <a:schemeClr val="accent2">
                <a:lumMod val="75000"/>
              </a:schemeClr>
            </a:solidFill>
          </a:ln>
        </p:spPr>
        <p:txBody>
          <a:bodyPr/>
          <a:lstStyle/>
          <a:p>
            <a:pPr algn="ctr"/>
            <a:r>
              <a:rPr lang="zh-TW" altLang="en-US" dirty="0"/>
              <a:t>回流培訓研習</a:t>
            </a:r>
          </a:p>
        </p:txBody>
      </p:sp>
      <p:sp>
        <p:nvSpPr>
          <p:cNvPr id="6" name="內容版面配置區 5"/>
          <p:cNvSpPr>
            <a:spLocks noGrp="1"/>
          </p:cNvSpPr>
          <p:nvPr>
            <p:ph sz="quarter" idx="4"/>
          </p:nvPr>
        </p:nvSpPr>
        <p:spPr>
          <a:xfrm>
            <a:off x="4644008" y="1628800"/>
            <a:ext cx="4248472" cy="4824536"/>
          </a:xfrm>
          <a:solidFill>
            <a:schemeClr val="accent4">
              <a:lumMod val="20000"/>
              <a:lumOff val="80000"/>
            </a:schemeClr>
          </a:solidFill>
        </p:spPr>
        <p:txBody>
          <a:bodyPr>
            <a:normAutofit fontScale="70000" lnSpcReduction="20000"/>
          </a:bodyPr>
          <a:lstStyle/>
          <a:p>
            <a:pPr>
              <a:lnSpc>
                <a:spcPct val="120000"/>
              </a:lnSpc>
              <a:spcBef>
                <a:spcPts val="600"/>
              </a:spcBef>
            </a:pPr>
            <a:r>
              <a:rPr lang="zh-TW" altLang="en-US" sz="3400" dirty="0">
                <a:solidFill>
                  <a:schemeClr val="tx1"/>
                </a:solidFill>
                <a:latin typeface="Times New Roman" pitchFamily="18" charset="0"/>
                <a:cs typeface="Times New Roman" pitchFamily="18" charset="0"/>
              </a:rPr>
              <a:t>總綱宣講問題彙整與分析</a:t>
            </a:r>
          </a:p>
          <a:p>
            <a:pPr>
              <a:lnSpc>
                <a:spcPct val="120000"/>
              </a:lnSpc>
              <a:spcBef>
                <a:spcPts val="600"/>
              </a:spcBef>
            </a:pPr>
            <a:r>
              <a:rPr lang="zh-TW" altLang="en-US" sz="3400" dirty="0">
                <a:solidFill>
                  <a:schemeClr val="tx1"/>
                </a:solidFill>
                <a:latin typeface="Times New Roman" pitchFamily="18" charset="0"/>
                <a:cs typeface="Times New Roman" pitchFamily="18" charset="0"/>
              </a:rPr>
              <a:t>分領域（議題）進行</a:t>
            </a:r>
          </a:p>
          <a:p>
            <a:r>
              <a:rPr lang="zh-TW" altLang="zh-TW" sz="2600" dirty="0"/>
              <a:t>主題</a:t>
            </a:r>
            <a:r>
              <a:rPr lang="en-US" altLang="zh-TW" sz="2600" dirty="0"/>
              <a:t>A1</a:t>
            </a:r>
            <a:r>
              <a:rPr lang="zh-TW" altLang="zh-TW" sz="2600" dirty="0"/>
              <a:t>：學校推動新課綱（總綱）實踐的策略、面對的挑戰及因應的行動</a:t>
            </a:r>
            <a:endParaRPr lang="zh-TW" altLang="zh-TW" sz="2300" dirty="0"/>
          </a:p>
          <a:p>
            <a:r>
              <a:rPr lang="zh-TW" altLang="zh-TW" sz="2600" dirty="0"/>
              <a:t>主題</a:t>
            </a:r>
            <a:r>
              <a:rPr lang="en-US" altLang="zh-TW" sz="2600" dirty="0"/>
              <a:t>A2</a:t>
            </a:r>
            <a:r>
              <a:rPr lang="zh-TW" altLang="zh-TW" sz="2600" dirty="0"/>
              <a:t>：學校及教師期待地方政府支持新課綱的作為</a:t>
            </a:r>
            <a:endParaRPr lang="zh-TW" altLang="zh-TW" sz="2300" dirty="0"/>
          </a:p>
          <a:p>
            <a:r>
              <a:rPr lang="zh-TW" altLang="zh-TW" sz="2600" dirty="0"/>
              <a:t>主題</a:t>
            </a:r>
            <a:r>
              <a:rPr lang="en-US" altLang="zh-TW" sz="2600" dirty="0"/>
              <a:t>B1</a:t>
            </a:r>
            <a:r>
              <a:rPr lang="zh-TW" altLang="zh-TW" sz="2600" dirty="0"/>
              <a:t>：教師對新課綱</a:t>
            </a:r>
            <a:r>
              <a:rPr lang="en-US" altLang="zh-TW" sz="2600" dirty="0"/>
              <a:t>(</a:t>
            </a:r>
            <a:r>
              <a:rPr lang="zh-TW" altLang="zh-TW" sz="2600" dirty="0"/>
              <a:t>總綱</a:t>
            </a:r>
            <a:r>
              <a:rPr lang="en-US" altLang="zh-TW" sz="2600" dirty="0"/>
              <a:t>)</a:t>
            </a:r>
            <a:r>
              <a:rPr lang="zh-TW" altLang="zh-TW" sz="2600" dirty="0"/>
              <a:t>教師教學成長與教學實踐的態度與作為</a:t>
            </a:r>
            <a:endParaRPr lang="zh-TW" altLang="zh-TW" sz="2300" dirty="0"/>
          </a:p>
          <a:p>
            <a:r>
              <a:rPr lang="zh-TW" altLang="zh-TW" sz="2600" dirty="0"/>
              <a:t>主題</a:t>
            </a:r>
            <a:r>
              <a:rPr lang="en-US" altLang="zh-TW" sz="2600" dirty="0"/>
              <a:t>B2</a:t>
            </a:r>
            <a:r>
              <a:rPr lang="zh-TW" altLang="zh-TW" sz="2600" dirty="0"/>
              <a:t>：家長對新課綱推動關心的問題與回應</a:t>
            </a:r>
            <a:endParaRPr lang="zh-TW" altLang="zh-TW" sz="2300" dirty="0"/>
          </a:p>
          <a:p>
            <a:pPr>
              <a:lnSpc>
                <a:spcPct val="120000"/>
              </a:lnSpc>
              <a:spcBef>
                <a:spcPts val="600"/>
              </a:spcBef>
            </a:pPr>
            <a:r>
              <a:rPr lang="zh-TW" altLang="en-US" sz="3400" dirty="0">
                <a:solidFill>
                  <a:schemeClr val="tx1"/>
                </a:solidFill>
                <a:latin typeface="Times New Roman" pitchFamily="18" charset="0"/>
                <a:cs typeface="Times New Roman" pitchFamily="18" charset="0"/>
              </a:rPr>
              <a:t>核心素養導向的課程設計與實施</a:t>
            </a:r>
          </a:p>
          <a:p>
            <a:pPr>
              <a:lnSpc>
                <a:spcPct val="120000"/>
              </a:lnSpc>
              <a:spcBef>
                <a:spcPts val="600"/>
              </a:spcBef>
            </a:pPr>
            <a:r>
              <a:rPr lang="zh-TW" altLang="en-US" sz="2600" dirty="0">
                <a:solidFill>
                  <a:schemeClr val="accent1">
                    <a:lumMod val="75000"/>
                  </a:schemeClr>
                </a:solidFill>
                <a:latin typeface="Times New Roman" pitchFamily="18" charset="0"/>
                <a:cs typeface="Times New Roman" pitchFamily="18" charset="0"/>
              </a:rPr>
              <a:t>核心素養導向的主題性校本課程設計與實施案例研討</a:t>
            </a:r>
          </a:p>
        </p:txBody>
      </p:sp>
      <p:sp>
        <p:nvSpPr>
          <p:cNvPr id="9" name="投影片編號版面配置區 8"/>
          <p:cNvSpPr>
            <a:spLocks noGrp="1"/>
          </p:cNvSpPr>
          <p:nvPr>
            <p:ph type="sldNum" sz="quarter" idx="12"/>
          </p:nvPr>
        </p:nvSpPr>
        <p:spPr/>
        <p:txBody>
          <a:bodyPr/>
          <a:lstStyle/>
          <a:p>
            <a:fld id="{B4EBE323-27AD-48CD-9259-03C4B08878FA}" type="slidenum">
              <a:rPr lang="zh-TW" altLang="en-US" smtClean="0"/>
              <a:pPr/>
              <a:t>30</a:t>
            </a:fld>
            <a:endParaRPr lang="zh-TW" altLang="en-US"/>
          </a:p>
        </p:txBody>
      </p:sp>
    </p:spTree>
    <p:extLst>
      <p:ext uri="{BB962C8B-B14F-4D97-AF65-F5344CB8AC3E}">
        <p14:creationId xmlns:p14="http://schemas.microsoft.com/office/powerpoint/2010/main" val="714555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fontScale="90000"/>
          </a:bodyPr>
          <a:lstStyle/>
          <a:p>
            <a:r>
              <a:rPr lang="zh-TW" altLang="en-US" dirty="0"/>
              <a:t>總綱種子講師培訓研習</a:t>
            </a:r>
            <a:r>
              <a:rPr lang="en-US" altLang="zh-TW" dirty="0"/>
              <a:t>-2</a:t>
            </a:r>
            <a:r>
              <a:rPr lang="zh-TW" altLang="en-US" dirty="0"/>
              <a:t>　</a:t>
            </a:r>
            <a:r>
              <a:rPr lang="zh-TW" altLang="en-US" sz="4000" dirty="0">
                <a:solidFill>
                  <a:srgbClr val="C00000"/>
                </a:solidFill>
              </a:rPr>
              <a:t>線上課程</a:t>
            </a:r>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4184621819"/>
              </p:ext>
            </p:extLst>
          </p:nvPr>
        </p:nvGraphicFramePr>
        <p:xfrm>
          <a:off x="683568" y="1268760"/>
          <a:ext cx="7776864" cy="1659574"/>
        </p:xfrm>
        <a:graphic>
          <a:graphicData uri="http://schemas.openxmlformats.org/drawingml/2006/table">
            <a:tbl>
              <a:tblPr firstRow="1" firstCol="1" bandRow="1"/>
              <a:tblGrid>
                <a:gridCol w="1512168">
                  <a:extLst>
                    <a:ext uri="{9D8B030D-6E8A-4147-A177-3AD203B41FA5}">
                      <a16:colId xmlns:a16="http://schemas.microsoft.com/office/drawing/2014/main" xmlns="" val="2448539620"/>
                    </a:ext>
                  </a:extLst>
                </a:gridCol>
                <a:gridCol w="3744416">
                  <a:extLst>
                    <a:ext uri="{9D8B030D-6E8A-4147-A177-3AD203B41FA5}">
                      <a16:colId xmlns:a16="http://schemas.microsoft.com/office/drawing/2014/main" xmlns="" val="2163235193"/>
                    </a:ext>
                  </a:extLst>
                </a:gridCol>
                <a:gridCol w="1512168">
                  <a:extLst>
                    <a:ext uri="{9D8B030D-6E8A-4147-A177-3AD203B41FA5}">
                      <a16:colId xmlns:a16="http://schemas.microsoft.com/office/drawing/2014/main" xmlns="" val="4272219429"/>
                    </a:ext>
                  </a:extLst>
                </a:gridCol>
                <a:gridCol w="1008112">
                  <a:extLst>
                    <a:ext uri="{9D8B030D-6E8A-4147-A177-3AD203B41FA5}">
                      <a16:colId xmlns:a16="http://schemas.microsoft.com/office/drawing/2014/main" xmlns="" val="470300474"/>
                    </a:ext>
                  </a:extLst>
                </a:gridCol>
              </a:tblGrid>
              <a:tr h="207010">
                <a:tc gridSpan="3">
                  <a:txBody>
                    <a:bodyPr/>
                    <a:lstStyle/>
                    <a:p>
                      <a:pPr marL="304800" algn="ctr">
                        <a:lnSpc>
                          <a:spcPct val="150000"/>
                        </a:lnSpc>
                        <a:spcAft>
                          <a:spcPts val="0"/>
                        </a:spcAft>
                      </a:pPr>
                      <a:r>
                        <a:rPr lang="zh-TW" sz="12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課程名稱</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tc hMerge="1">
                  <a:txBody>
                    <a:bodyPr/>
                    <a:lstStyle/>
                    <a:p>
                      <a:endParaRPr lang="zh-TW" altLang="en-US"/>
                    </a:p>
                  </a:txBody>
                  <a:tcPr/>
                </a:tc>
                <a:tc>
                  <a:txBody>
                    <a:bodyPr/>
                    <a:lstStyle/>
                    <a:p>
                      <a:pPr algn="ctr">
                        <a:lnSpc>
                          <a:spcPct val="150000"/>
                        </a:lnSpc>
                        <a:spcAft>
                          <a:spcPts val="0"/>
                        </a:spcAft>
                      </a:pPr>
                      <a:r>
                        <a:rPr lang="en-US" sz="12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時數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945686607"/>
                  </a:ext>
                </a:extLst>
              </a:tr>
              <a:tr h="439420">
                <a:tc rowSpan="3">
                  <a:txBody>
                    <a:bodyPr/>
                    <a:lstStyle/>
                    <a:p>
                      <a:pPr algn="ctr">
                        <a:lnSpc>
                          <a:spcPct val="150000"/>
                        </a:lnSpc>
                        <a:spcAft>
                          <a:spcPts val="0"/>
                        </a:spcAft>
                      </a:pPr>
                      <a:r>
                        <a:rPr lang="en-US" sz="1600" b="1" kern="100" dirty="0" err="1">
                          <a:solidFill>
                            <a:srgbClr val="C00000"/>
                          </a:solidFill>
                          <a:effectLst/>
                          <a:latin typeface="標楷體" panose="03000509000000000000" pitchFamily="65" charset="-120"/>
                          <a:ea typeface="新細明體" panose="02020500000000000000" pitchFamily="18" charset="-120"/>
                          <a:cs typeface="Times New Roman" panose="02020603050405020304" pitchFamily="18" charset="0"/>
                        </a:rPr>
                        <a:t>第一階段</a:t>
                      </a:r>
                      <a:endParaRPr lang="zh-TW" sz="16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just">
                        <a:lnSpc>
                          <a:spcPts val="23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十二年國教課綱總綱導讀及解析</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l">
                        <a:lnSpc>
                          <a:spcPts val="23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范信賢研究員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895" algn="ctr">
                        <a:lnSpc>
                          <a:spcPts val="2300"/>
                        </a:lnSpc>
                        <a:spcAft>
                          <a:spcPts val="0"/>
                        </a:spcAft>
                      </a:pPr>
                      <a:r>
                        <a:rPr lang="en-US"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1305025"/>
                  </a:ext>
                </a:extLst>
              </a:tr>
              <a:tr h="579120">
                <a:tc vMerge="1">
                  <a:txBody>
                    <a:bodyPr/>
                    <a:lstStyle/>
                    <a:p>
                      <a:endParaRPr lang="zh-TW" altLang="en-US"/>
                    </a:p>
                  </a:txBody>
                  <a:tcPr/>
                </a:tc>
                <a:tc>
                  <a:txBody>
                    <a:bodyPr/>
                    <a:lstStyle/>
                    <a:p>
                      <a:pPr marL="304800" algn="just">
                        <a:lnSpc>
                          <a:spcPts val="23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核心素養的概念及其課程轉化</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just">
                        <a:lnSpc>
                          <a:spcPts val="23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林永豐教授</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895" algn="ctr">
                        <a:lnSpc>
                          <a:spcPts val="2300"/>
                        </a:lnSpc>
                        <a:spcAft>
                          <a:spcPts val="0"/>
                        </a:spcAft>
                      </a:pPr>
                      <a:r>
                        <a:rPr lang="en-US"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9230954"/>
                  </a:ext>
                </a:extLst>
              </a:tr>
              <a:tr h="106680">
                <a:tc vMerge="1">
                  <a:txBody>
                    <a:bodyPr/>
                    <a:lstStyle/>
                    <a:p>
                      <a:endParaRPr lang="zh-TW" altLang="en-US"/>
                    </a:p>
                  </a:txBody>
                  <a:tcPr/>
                </a:tc>
                <a:tc>
                  <a:txBody>
                    <a:bodyPr/>
                    <a:lstStyle/>
                    <a:p>
                      <a:pPr marL="304800" algn="just">
                        <a:lnSpc>
                          <a:spcPts val="23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線上課程之測驗</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just">
                        <a:lnSpc>
                          <a:spcPts val="23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諮詢團隊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隨機選題</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770486"/>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1703578883"/>
              </p:ext>
            </p:extLst>
          </p:nvPr>
        </p:nvGraphicFramePr>
        <p:xfrm>
          <a:off x="683568" y="3147596"/>
          <a:ext cx="7788376" cy="2480447"/>
        </p:xfrm>
        <a:graphic>
          <a:graphicData uri="http://schemas.openxmlformats.org/drawingml/2006/table">
            <a:tbl>
              <a:tblPr firstRow="1" firstCol="1" bandRow="1"/>
              <a:tblGrid>
                <a:gridCol w="1512168">
                  <a:extLst>
                    <a:ext uri="{9D8B030D-6E8A-4147-A177-3AD203B41FA5}">
                      <a16:colId xmlns:a16="http://schemas.microsoft.com/office/drawing/2014/main" xmlns="" val="3219517513"/>
                    </a:ext>
                  </a:extLst>
                </a:gridCol>
                <a:gridCol w="3744416">
                  <a:extLst>
                    <a:ext uri="{9D8B030D-6E8A-4147-A177-3AD203B41FA5}">
                      <a16:colId xmlns:a16="http://schemas.microsoft.com/office/drawing/2014/main" xmlns="" val="1816376916"/>
                    </a:ext>
                  </a:extLst>
                </a:gridCol>
                <a:gridCol w="1512168">
                  <a:extLst>
                    <a:ext uri="{9D8B030D-6E8A-4147-A177-3AD203B41FA5}">
                      <a16:colId xmlns:a16="http://schemas.microsoft.com/office/drawing/2014/main" xmlns="" val="939741687"/>
                    </a:ext>
                  </a:extLst>
                </a:gridCol>
                <a:gridCol w="1019624">
                  <a:extLst>
                    <a:ext uri="{9D8B030D-6E8A-4147-A177-3AD203B41FA5}">
                      <a16:colId xmlns:a16="http://schemas.microsoft.com/office/drawing/2014/main" xmlns="" val="2836784166"/>
                    </a:ext>
                  </a:extLst>
                </a:gridCol>
              </a:tblGrid>
              <a:tr h="331096">
                <a:tc gridSpan="3">
                  <a:txBody>
                    <a:bodyPr/>
                    <a:lstStyle/>
                    <a:p>
                      <a:pPr marL="304800" algn="ctr">
                        <a:lnSpc>
                          <a:spcPct val="150000"/>
                        </a:lnSpc>
                        <a:spcAft>
                          <a:spcPts val="0"/>
                        </a:spcAft>
                      </a:pPr>
                      <a:r>
                        <a:rPr lang="zh-TW" sz="1200" b="1"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課程名稱</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tc hMerge="1">
                  <a:txBody>
                    <a:bodyPr/>
                    <a:lstStyle/>
                    <a:p>
                      <a:endParaRPr lang="zh-TW" altLang="en-US"/>
                    </a:p>
                  </a:txBody>
                  <a:tcPr/>
                </a:tc>
                <a:tc>
                  <a:txBody>
                    <a:bodyPr/>
                    <a:lstStyle/>
                    <a:p>
                      <a:pPr algn="ctr">
                        <a:lnSpc>
                          <a:spcPct val="150000"/>
                        </a:lnSpc>
                        <a:spcAft>
                          <a:spcPts val="0"/>
                        </a:spcAft>
                      </a:pPr>
                      <a:r>
                        <a:rPr lang="en-US" sz="1200" b="1" kern="10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時數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425546914"/>
                  </a:ext>
                </a:extLst>
              </a:tr>
              <a:tr h="720391">
                <a:tc rowSpan="3">
                  <a:txBody>
                    <a:bodyPr/>
                    <a:lstStyle/>
                    <a:p>
                      <a:pPr algn="ctr">
                        <a:lnSpc>
                          <a:spcPct val="150000"/>
                        </a:lnSpc>
                        <a:spcAft>
                          <a:spcPts val="0"/>
                        </a:spcAft>
                      </a:pPr>
                      <a:r>
                        <a:rPr lang="zh-TW" sz="1600" b="1" kern="100" dirty="0">
                          <a:solidFill>
                            <a:srgbClr val="C00000"/>
                          </a:solidFill>
                          <a:effectLst/>
                          <a:latin typeface="+mj-ea"/>
                          <a:ea typeface="+mj-ea"/>
                          <a:cs typeface="Times New Roman" panose="02020603050405020304" pitchFamily="18" charset="0"/>
                        </a:rPr>
                        <a:t>第</a:t>
                      </a:r>
                      <a:r>
                        <a:rPr lang="en-US" sz="1600" b="1" kern="100" dirty="0" err="1">
                          <a:solidFill>
                            <a:srgbClr val="C00000"/>
                          </a:solidFill>
                          <a:effectLst/>
                          <a:latin typeface="+mj-ea"/>
                          <a:ea typeface="+mj-ea"/>
                          <a:cs typeface="Times New Roman" panose="02020603050405020304" pitchFamily="18" charset="0"/>
                        </a:rPr>
                        <a:t>二階段</a:t>
                      </a:r>
                      <a:endParaRPr lang="zh-TW" sz="1600" b="1" kern="100" dirty="0">
                        <a:solidFill>
                          <a:srgbClr val="C00000"/>
                        </a:solidFill>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just">
                        <a:lnSpc>
                          <a:spcPct val="1500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線上課程心得與反思回傳</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just">
                        <a:lnSpc>
                          <a:spcPct val="1500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諮詢團隊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895" algn="ctr">
                        <a:lnSpc>
                          <a:spcPct val="150000"/>
                        </a:lnSpc>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8831532"/>
                  </a:ext>
                </a:extLst>
              </a:tr>
              <a:tr h="526061">
                <a:tc vMerge="1">
                  <a:txBody>
                    <a:bodyPr/>
                    <a:lstStyle/>
                    <a:p>
                      <a:endParaRPr lang="zh-TW" altLang="en-US"/>
                    </a:p>
                  </a:txBody>
                  <a:tcPr/>
                </a:tc>
                <a:tc>
                  <a:txBody>
                    <a:bodyPr/>
                    <a:lstStyle/>
                    <a:p>
                      <a:pPr marL="304800" algn="just">
                        <a:lnSpc>
                          <a:spcPct val="1500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宣講規劃表回傳</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just">
                        <a:lnSpc>
                          <a:spcPct val="1500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諮詢團隊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895" algn="ctr">
                        <a:lnSpc>
                          <a:spcPct val="150000"/>
                        </a:lnSpc>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無</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2347550"/>
                  </a:ext>
                </a:extLst>
              </a:tr>
              <a:tr h="576064">
                <a:tc vMerge="1">
                  <a:txBody>
                    <a:bodyPr/>
                    <a:lstStyle/>
                    <a:p>
                      <a:endParaRPr lang="zh-TW" altLang="en-US"/>
                    </a:p>
                  </a:txBody>
                  <a:tcPr/>
                </a:tc>
                <a:tc>
                  <a:txBody>
                    <a:bodyPr/>
                    <a:lstStyle/>
                    <a:p>
                      <a:pPr marL="304800" algn="just">
                        <a:lnSpc>
                          <a:spcPct val="150000"/>
                        </a:lnSpc>
                        <a:spcAft>
                          <a:spcPts val="0"/>
                        </a:spcAft>
                      </a:pPr>
                      <a:r>
                        <a:rPr lang="zh-TW" sz="16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專家批閱</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0" algn="just">
                        <a:lnSpc>
                          <a:spcPct val="1500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諮詢團隊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5829145"/>
                  </a:ext>
                </a:extLst>
              </a:tr>
              <a:tr h="295917">
                <a:tc gridSpan="4">
                  <a:txBody>
                    <a:bodyPr/>
                    <a:lstStyle/>
                    <a:p>
                      <a:pPr marL="304800" algn="ctr">
                        <a:lnSpc>
                          <a:spcPct val="150000"/>
                        </a:lnSpc>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召開認證會議</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4001571067"/>
                  </a:ext>
                </a:extLst>
              </a:tr>
            </a:tbl>
          </a:graphicData>
        </a:graphic>
      </p:graphicFrame>
    </p:spTree>
    <p:extLst>
      <p:ext uri="{BB962C8B-B14F-4D97-AF65-F5344CB8AC3E}">
        <p14:creationId xmlns:p14="http://schemas.microsoft.com/office/powerpoint/2010/main" val="323511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latin typeface="Times New Roman" pitchFamily="18" charset="0"/>
                <a:cs typeface="Times New Roman" pitchFamily="18" charset="0"/>
              </a:rPr>
              <a:t>總綱種子講師培訓研習</a:t>
            </a:r>
            <a:r>
              <a:rPr lang="en-US" altLang="zh-TW" sz="4000" dirty="0">
                <a:latin typeface="Times New Roman" pitchFamily="18" charset="0"/>
                <a:cs typeface="Times New Roman" pitchFamily="18" charset="0"/>
              </a:rPr>
              <a:t>-3</a:t>
            </a:r>
            <a:endParaRPr lang="zh-TW" altLang="en-US" sz="4000" dirty="0">
              <a:latin typeface="Times New Roman" pitchFamily="18" charset="0"/>
              <a:cs typeface="Times New Roman" pitchFamily="18" charset="0"/>
            </a:endParaRPr>
          </a:p>
        </p:txBody>
      </p:sp>
      <p:graphicFrame>
        <p:nvGraphicFramePr>
          <p:cNvPr id="3" name="表格 2"/>
          <p:cNvGraphicFramePr>
            <a:graphicFrameLocks noGrp="1"/>
          </p:cNvGraphicFramePr>
          <p:nvPr>
            <p:extLst/>
          </p:nvPr>
        </p:nvGraphicFramePr>
        <p:xfrm>
          <a:off x="457201" y="836712"/>
          <a:ext cx="8229599" cy="5145600"/>
        </p:xfrm>
        <a:graphic>
          <a:graphicData uri="http://schemas.openxmlformats.org/drawingml/2006/table">
            <a:tbl>
              <a:tblPr firstRow="1" firstCol="1" bandRow="1">
                <a:tableStyleId>{5C22544A-7EE6-4342-B048-85BDC9FD1C3A}</a:tableStyleId>
              </a:tblPr>
              <a:tblGrid>
                <a:gridCol w="1377635">
                  <a:extLst>
                    <a:ext uri="{9D8B030D-6E8A-4147-A177-3AD203B41FA5}">
                      <a16:colId xmlns:a16="http://schemas.microsoft.com/office/drawing/2014/main" xmlns="" val="1213207849"/>
                    </a:ext>
                  </a:extLst>
                </a:gridCol>
                <a:gridCol w="1377635">
                  <a:extLst>
                    <a:ext uri="{9D8B030D-6E8A-4147-A177-3AD203B41FA5}">
                      <a16:colId xmlns:a16="http://schemas.microsoft.com/office/drawing/2014/main" xmlns="" val="812300464"/>
                    </a:ext>
                  </a:extLst>
                </a:gridCol>
                <a:gridCol w="1371051">
                  <a:extLst>
                    <a:ext uri="{9D8B030D-6E8A-4147-A177-3AD203B41FA5}">
                      <a16:colId xmlns:a16="http://schemas.microsoft.com/office/drawing/2014/main" xmlns="" val="1814665403"/>
                    </a:ext>
                  </a:extLst>
                </a:gridCol>
                <a:gridCol w="1371051">
                  <a:extLst>
                    <a:ext uri="{9D8B030D-6E8A-4147-A177-3AD203B41FA5}">
                      <a16:colId xmlns:a16="http://schemas.microsoft.com/office/drawing/2014/main" xmlns="" val="3987072941"/>
                    </a:ext>
                  </a:extLst>
                </a:gridCol>
                <a:gridCol w="1497748">
                  <a:extLst>
                    <a:ext uri="{9D8B030D-6E8A-4147-A177-3AD203B41FA5}">
                      <a16:colId xmlns:a16="http://schemas.microsoft.com/office/drawing/2014/main" xmlns="" val="595545047"/>
                    </a:ext>
                  </a:extLst>
                </a:gridCol>
                <a:gridCol w="1234479">
                  <a:extLst>
                    <a:ext uri="{9D8B030D-6E8A-4147-A177-3AD203B41FA5}">
                      <a16:colId xmlns:a16="http://schemas.microsoft.com/office/drawing/2014/main" xmlns="" val="3185213341"/>
                    </a:ext>
                  </a:extLst>
                </a:gridCol>
              </a:tblGrid>
              <a:tr h="504000">
                <a:tc>
                  <a:txBody>
                    <a:bodyPr/>
                    <a:lstStyle/>
                    <a:p>
                      <a:pPr algn="ctr">
                        <a:spcAft>
                          <a:spcPts val="0"/>
                        </a:spcAft>
                      </a:pPr>
                      <a:r>
                        <a:rPr lang="zh-TW" sz="2400" b="1" kern="0" dirty="0">
                          <a:effectLst/>
                          <a:latin typeface="Times New Roman" panose="02020603050405020304" pitchFamily="18" charset="0"/>
                          <a:ea typeface="微軟正黑體" panose="020B0604030504040204" pitchFamily="34" charset="-120"/>
                          <a:cs typeface="Times New Roman" panose="02020603050405020304" pitchFamily="18" charset="0"/>
                        </a:rPr>
                        <a:t>行政區域</a:t>
                      </a:r>
                      <a:endParaRPr lang="zh-TW" sz="40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chemeClr val="accent2"/>
                    </a:solidFill>
                  </a:tcPr>
                </a:tc>
                <a:tc>
                  <a:txBody>
                    <a:bodyPr/>
                    <a:lstStyle/>
                    <a:p>
                      <a:pPr algn="ctr">
                        <a:spcAft>
                          <a:spcPts val="0"/>
                        </a:spcAft>
                      </a:pPr>
                      <a:r>
                        <a:rPr lang="zh-TW" sz="2400" b="1" kern="0" dirty="0">
                          <a:effectLst/>
                          <a:latin typeface="Times New Roman" panose="02020603050405020304" pitchFamily="18" charset="0"/>
                          <a:ea typeface="微軟正黑體" panose="020B0604030504040204" pitchFamily="34" charset="-120"/>
                          <a:cs typeface="Times New Roman" panose="02020603050405020304" pitchFamily="18" charset="0"/>
                        </a:rPr>
                        <a:t>總和</a:t>
                      </a:r>
                      <a:endParaRPr lang="zh-TW" sz="40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chemeClr val="accent2"/>
                    </a:solidFill>
                  </a:tcPr>
                </a:tc>
                <a:tc>
                  <a:txBody>
                    <a:bodyPr/>
                    <a:lstStyle/>
                    <a:p>
                      <a:pPr algn="ctr">
                        <a:spcAft>
                          <a:spcPts val="0"/>
                        </a:spcAft>
                      </a:pPr>
                      <a:r>
                        <a:rPr lang="zh-TW" sz="2400" b="1" kern="0" dirty="0">
                          <a:effectLst/>
                          <a:latin typeface="Times New Roman" panose="02020603050405020304" pitchFamily="18" charset="0"/>
                          <a:ea typeface="微軟正黑體" panose="020B0604030504040204" pitchFamily="34" charset="-120"/>
                          <a:cs typeface="Times New Roman" panose="02020603050405020304" pitchFamily="18" charset="0"/>
                        </a:rPr>
                        <a:t>行政區域</a:t>
                      </a:r>
                      <a:endParaRPr lang="zh-TW" sz="40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chemeClr val="accent2"/>
                    </a:solidFill>
                  </a:tcPr>
                </a:tc>
                <a:tc>
                  <a:txBody>
                    <a:bodyPr/>
                    <a:lstStyle/>
                    <a:p>
                      <a:pPr algn="ctr">
                        <a:spcAft>
                          <a:spcPts val="0"/>
                        </a:spcAft>
                      </a:pPr>
                      <a:r>
                        <a:rPr lang="zh-TW" sz="2400" b="1" kern="0" dirty="0">
                          <a:effectLst/>
                          <a:latin typeface="Times New Roman" panose="02020603050405020304" pitchFamily="18" charset="0"/>
                          <a:ea typeface="微軟正黑體" panose="020B0604030504040204" pitchFamily="34" charset="-120"/>
                          <a:cs typeface="Times New Roman" panose="02020603050405020304" pitchFamily="18" charset="0"/>
                        </a:rPr>
                        <a:t>總和</a:t>
                      </a:r>
                      <a:endParaRPr lang="zh-TW" sz="40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chemeClr val="accent2"/>
                    </a:solidFill>
                  </a:tcPr>
                </a:tc>
                <a:tc>
                  <a:txBody>
                    <a:bodyPr/>
                    <a:lstStyle/>
                    <a:p>
                      <a:pPr algn="ctr">
                        <a:spcAft>
                          <a:spcPts val="0"/>
                        </a:spcAft>
                      </a:pPr>
                      <a:r>
                        <a:rPr lang="zh-TW" sz="2400" b="1" kern="0" dirty="0">
                          <a:effectLst/>
                          <a:latin typeface="Times New Roman" panose="02020603050405020304" pitchFamily="18" charset="0"/>
                          <a:ea typeface="微軟正黑體" panose="020B0604030504040204" pitchFamily="34" charset="-120"/>
                          <a:cs typeface="Times New Roman" panose="02020603050405020304" pitchFamily="18" charset="0"/>
                        </a:rPr>
                        <a:t>行政區域</a:t>
                      </a:r>
                      <a:endParaRPr lang="zh-TW" sz="40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chemeClr val="accent2"/>
                    </a:solidFill>
                  </a:tcPr>
                </a:tc>
                <a:tc>
                  <a:txBody>
                    <a:bodyPr/>
                    <a:lstStyle/>
                    <a:p>
                      <a:pPr algn="ctr">
                        <a:spcAft>
                          <a:spcPts val="0"/>
                        </a:spcAft>
                      </a:pPr>
                      <a:r>
                        <a:rPr lang="zh-TW" sz="2400" b="1" kern="0" dirty="0">
                          <a:effectLst/>
                          <a:latin typeface="Times New Roman" panose="02020603050405020304" pitchFamily="18" charset="0"/>
                          <a:ea typeface="微軟正黑體" panose="020B0604030504040204" pitchFamily="34" charset="-120"/>
                          <a:cs typeface="Times New Roman" panose="02020603050405020304" pitchFamily="18" charset="0"/>
                        </a:rPr>
                        <a:t>總和</a:t>
                      </a:r>
                      <a:endParaRPr lang="zh-TW" sz="4000" b="1" kern="10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chemeClr val="accent2"/>
                    </a:solidFill>
                  </a:tcPr>
                </a:tc>
                <a:extLst>
                  <a:ext uri="{0D108BD9-81ED-4DB2-BD59-A6C34878D82A}">
                    <a16:rowId xmlns:a16="http://schemas.microsoft.com/office/drawing/2014/main" xmlns="" val="2392048907"/>
                  </a:ext>
                </a:extLst>
              </a:tr>
              <a:tr h="504000">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臺北市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D3DFEE"/>
                    </a:solidFill>
                  </a:tcP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139</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D3DFEE"/>
                    </a:solidFill>
                  </a:tcP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彰化縣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121</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屏東縣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118</a:t>
                      </a:r>
                      <a:endParaRPr lang="zh-TW" sz="24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2398411892"/>
                  </a:ext>
                </a:extLst>
              </a:tr>
              <a:tr h="504000">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新北市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EAF0F7"/>
                    </a:solidFill>
                  </a:tcP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223</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南投縣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172</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臺東縣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86</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2339751964"/>
                  </a:ext>
                </a:extLst>
              </a:tr>
              <a:tr h="504000">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桃園市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D3DFEE"/>
                    </a:solidFill>
                  </a:tcP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123</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雲林縣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85</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花蓮縣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73</a:t>
                      </a:r>
                      <a:endParaRPr lang="zh-TW" sz="24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481699879"/>
                  </a:ext>
                </a:extLst>
              </a:tr>
              <a:tr h="504000">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新竹市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EAF0F7"/>
                    </a:solidFill>
                  </a:tcP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107</a:t>
                      </a:r>
                    </a:p>
                  </a:txBody>
                  <a:tcPr marL="17780" marR="17780" marT="0" marB="0" anchor="ctr"/>
                </a:tc>
                <a:tc>
                  <a:txBody>
                    <a:bodyPr/>
                    <a:lstStyle/>
                    <a:p>
                      <a:pPr algn="ctr">
                        <a:spcAft>
                          <a:spcPts val="0"/>
                        </a:spcAft>
                      </a:pPr>
                      <a:r>
                        <a:rPr lang="zh-TW" altLang="en-US"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嘉</a:t>
                      </a: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義市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48</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宜蘭縣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93</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1182975915"/>
                  </a:ext>
                </a:extLst>
              </a:tr>
              <a:tr h="504000">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新竹縣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D3DFEE"/>
                    </a:solidFill>
                  </a:tcP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99</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嘉義縣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88</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基隆市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78</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3979475501"/>
                  </a:ext>
                </a:extLst>
              </a:tr>
              <a:tr h="504000">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苗栗縣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EAF0F7"/>
                    </a:solidFill>
                  </a:tcP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125</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臺南市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124</a:t>
                      </a: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澎湖縣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22</a:t>
                      </a:r>
                      <a:endParaRPr lang="zh-TW" sz="24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3132438775"/>
                  </a:ext>
                </a:extLst>
              </a:tr>
              <a:tr h="504000">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臺中市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D3DFEE"/>
                    </a:solidFill>
                  </a:tcP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192</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高雄市</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58</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金門縣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3520237995"/>
                  </a:ext>
                </a:extLst>
              </a:tr>
              <a:tr h="504000">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連江縣</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EAF0F7"/>
                    </a:solidFill>
                  </a:tcP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4</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2400" b="1"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教授</a:t>
                      </a:r>
                      <a:endParaRPr lang="zh-TW" sz="4000" b="1"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85</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marL="0" algn="ctr" defTabSz="914400" rtl="0" eaLnBrk="1" latinLnBrk="0" hangingPunct="1">
                        <a:spcAft>
                          <a:spcPts val="0"/>
                        </a:spcAft>
                      </a:pPr>
                      <a:r>
                        <a:rPr lang="zh-TW" altLang="en-US" sz="1800" b="1"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附小</a:t>
                      </a:r>
                      <a:r>
                        <a:rPr lang="en-US" altLang="zh-TW" sz="1800" b="1"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實驗高中</a:t>
                      </a:r>
                      <a:endParaRPr lang="zh-TW" sz="1800" b="1"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30</a:t>
                      </a:r>
                      <a:endPar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3155691894"/>
                  </a:ext>
                </a:extLst>
              </a:tr>
              <a:tr h="504000">
                <a:tc>
                  <a:txBody>
                    <a:bodyPr/>
                    <a:lstStyle/>
                    <a:p>
                      <a:pPr algn="ctr">
                        <a:spcAft>
                          <a:spcPts val="0"/>
                        </a:spcAft>
                      </a:pP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solidFill>
                      <a:srgbClr val="EAF0F7"/>
                    </a:solidFill>
                  </a:tcPr>
                </a:tc>
                <a:tc>
                  <a:txBody>
                    <a:bodyPr/>
                    <a:lstStyle/>
                    <a:p>
                      <a:pPr algn="ctr">
                        <a:spcAft>
                          <a:spcPts val="0"/>
                        </a:spcAft>
                      </a:pP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endParaRPr lang="zh-TW" altLang="en-US" dirty="0">
                        <a:solidFill>
                          <a:schemeClr val="tx1"/>
                        </a:solidFill>
                      </a:endParaRPr>
                    </a:p>
                  </a:txBody>
                  <a:tcPr marL="17780" marR="17780" marT="0" marB="0" anchor="ctr"/>
                </a:tc>
                <a:tc>
                  <a:txBody>
                    <a:bodyPr/>
                    <a:lstStyle/>
                    <a:p>
                      <a:endParaRPr lang="zh-TW" altLang="en-US" dirty="0">
                        <a:solidFill>
                          <a:schemeClr val="tx1"/>
                        </a:solidFill>
                      </a:endParaRPr>
                    </a:p>
                  </a:txBody>
                  <a:tcPr marL="17780" marR="17780" marT="0" marB="0" anchor="ctr"/>
                </a:tc>
                <a:tc>
                  <a:txBody>
                    <a:bodyPr/>
                    <a:lstStyle/>
                    <a:p>
                      <a:pPr algn="ctr">
                        <a:spcAft>
                          <a:spcPts val="0"/>
                        </a:spcAft>
                      </a:pPr>
                      <a:r>
                        <a:rPr 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合計</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en-US" altLang="zh-TW" sz="2400" b="0" kern="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2397</a:t>
                      </a:r>
                      <a:endParaRPr lang="zh-TW" sz="4000" b="0" kern="1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xmlns="" val="2802481498"/>
                  </a:ext>
                </a:extLst>
              </a:tr>
            </a:tbl>
          </a:graphicData>
        </a:graphic>
      </p:graphicFrame>
      <p:sp>
        <p:nvSpPr>
          <p:cNvPr id="4" name="文字方塊 3"/>
          <p:cNvSpPr txBox="1"/>
          <p:nvPr/>
        </p:nvSpPr>
        <p:spPr>
          <a:xfrm>
            <a:off x="6343233" y="6021288"/>
            <a:ext cx="2800767" cy="461665"/>
          </a:xfrm>
          <a:prstGeom prst="rect">
            <a:avLst/>
          </a:prstGeom>
          <a:noFill/>
        </p:spPr>
        <p:txBody>
          <a:bodyPr wrap="none" rtlCol="0">
            <a:spAutoFit/>
          </a:bodyPr>
          <a:lstStyle/>
          <a:p>
            <a:pPr algn="ctr"/>
            <a:r>
              <a:rPr lang="zh-TW" altLang="en-US" sz="2400" dirty="0">
                <a:latin typeface="Times New Roman" pitchFamily="18" charset="0"/>
                <a:ea typeface="微軟正黑體" pitchFamily="34" charset="-120"/>
                <a:cs typeface="Times New Roman" pitchFamily="18" charset="0"/>
              </a:rPr>
              <a:t>截至</a:t>
            </a:r>
            <a:r>
              <a:rPr lang="en-US" altLang="zh-TW" sz="2400" dirty="0">
                <a:latin typeface="Times New Roman" pitchFamily="18" charset="0"/>
                <a:ea typeface="微軟正黑體" pitchFamily="34" charset="-120"/>
                <a:cs typeface="Times New Roman" pitchFamily="18" charset="0"/>
              </a:rPr>
              <a:t>108</a:t>
            </a:r>
            <a:r>
              <a:rPr lang="zh-TW" altLang="en-US" sz="2400" dirty="0">
                <a:latin typeface="Times New Roman" pitchFamily="18" charset="0"/>
                <a:ea typeface="微軟正黑體" pitchFamily="34" charset="-120"/>
                <a:cs typeface="Times New Roman" pitchFamily="18" charset="0"/>
              </a:rPr>
              <a:t>年</a:t>
            </a:r>
            <a:r>
              <a:rPr lang="en-US" altLang="zh-TW" sz="2400" dirty="0">
                <a:latin typeface="Times New Roman" pitchFamily="18" charset="0"/>
                <a:ea typeface="微軟正黑體" pitchFamily="34" charset="-120"/>
                <a:cs typeface="Times New Roman" pitchFamily="18" charset="0"/>
              </a:rPr>
              <a:t>12</a:t>
            </a:r>
            <a:r>
              <a:rPr lang="zh-TW" altLang="en-US" sz="2400" dirty="0">
                <a:latin typeface="Times New Roman" pitchFamily="18" charset="0"/>
                <a:ea typeface="微軟正黑體" pitchFamily="34" charset="-120"/>
                <a:cs typeface="Times New Roman" pitchFamily="18" charset="0"/>
              </a:rPr>
              <a:t>月</a:t>
            </a:r>
            <a:r>
              <a:rPr lang="en-US" altLang="zh-TW" sz="2400" dirty="0">
                <a:latin typeface="Times New Roman" pitchFamily="18" charset="0"/>
                <a:ea typeface="微軟正黑體" pitchFamily="34" charset="-120"/>
                <a:cs typeface="Times New Roman" pitchFamily="18" charset="0"/>
              </a:rPr>
              <a:t>05</a:t>
            </a:r>
            <a:r>
              <a:rPr lang="zh-TW" altLang="en-US" sz="2400" dirty="0">
                <a:latin typeface="Times New Roman" pitchFamily="18" charset="0"/>
                <a:ea typeface="微軟正黑體" pitchFamily="34" charset="-120"/>
                <a:cs typeface="Times New Roman" pitchFamily="18" charset="0"/>
              </a:rPr>
              <a:t>日</a:t>
            </a:r>
          </a:p>
        </p:txBody>
      </p:sp>
      <p:sp>
        <p:nvSpPr>
          <p:cNvPr id="5" name="投影片編號版面配置區 4"/>
          <p:cNvSpPr>
            <a:spLocks noGrp="1"/>
          </p:cNvSpPr>
          <p:nvPr>
            <p:ph type="sldNum" sz="quarter" idx="12"/>
          </p:nvPr>
        </p:nvSpPr>
        <p:spPr/>
        <p:txBody>
          <a:bodyPr/>
          <a:lstStyle/>
          <a:p>
            <a:fld id="{B4EBE323-27AD-48CD-9259-03C4B08878FA}" type="slidenum">
              <a:rPr lang="zh-TW" altLang="en-US" smtClean="0"/>
              <a:pPr/>
              <a:t>32</a:t>
            </a:fld>
            <a:endParaRPr lang="zh-TW" altLang="en-US"/>
          </a:p>
        </p:txBody>
      </p:sp>
    </p:spTree>
    <p:extLst>
      <p:ext uri="{BB962C8B-B14F-4D97-AF65-F5344CB8AC3E}">
        <p14:creationId xmlns:p14="http://schemas.microsoft.com/office/powerpoint/2010/main" val="3314661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p:cNvGraphicFramePr>
            <a:graphicFrameLocks/>
          </p:cNvGraphicFramePr>
          <p:nvPr>
            <p:extLst/>
          </p:nvPr>
        </p:nvGraphicFramePr>
        <p:xfrm>
          <a:off x="299545" y="956932"/>
          <a:ext cx="8544910" cy="5716585"/>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12"/>
          </p:nvPr>
        </p:nvSpPr>
        <p:spPr/>
        <p:txBody>
          <a:bodyPr/>
          <a:lstStyle/>
          <a:p>
            <a:fld id="{B4EBE323-27AD-48CD-9259-03C4B08878FA}" type="slidenum">
              <a:rPr lang="zh-TW" altLang="en-US" smtClean="0"/>
              <a:pPr/>
              <a:t>33</a:t>
            </a:fld>
            <a:endParaRPr lang="zh-TW" altLang="en-US"/>
          </a:p>
        </p:txBody>
      </p:sp>
      <p:sp>
        <p:nvSpPr>
          <p:cNvPr id="5" name="標題 1">
            <a:extLst>
              <a:ext uri="{FF2B5EF4-FFF2-40B4-BE49-F238E27FC236}">
                <a16:creationId xmlns:a16="http://schemas.microsoft.com/office/drawing/2014/main" xmlns="" id="{7C2EADBE-8E59-44AD-A702-9A727BF5AAF6}"/>
              </a:ext>
            </a:extLst>
          </p:cNvPr>
          <p:cNvSpPr txBox="1">
            <a:spLocks/>
          </p:cNvSpPr>
          <p:nvPr/>
        </p:nvSpPr>
        <p:spPr>
          <a:xfrm>
            <a:off x="614855" y="-962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b="1" kern="1200" dirty="0" smtClean="0">
                <a:solidFill>
                  <a:schemeClr val="tx2"/>
                </a:solidFill>
                <a:latin typeface="標楷體" panose="03000509000000000000" pitchFamily="65" charset="-120"/>
                <a:ea typeface="標楷體" panose="03000509000000000000" pitchFamily="65" charset="-120"/>
                <a:cs typeface="+mj-cs"/>
              </a:defRPr>
            </a:lvl1pPr>
          </a:lstStyle>
          <a:p>
            <a:r>
              <a:rPr lang="zh-TW" altLang="en-US" sz="4000" dirty="0">
                <a:latin typeface="Times New Roman" pitchFamily="18" charset="0"/>
                <a:cs typeface="Times New Roman" pitchFamily="18" charset="0"/>
              </a:rPr>
              <a:t>總綱種子講師累積人數折線圖</a:t>
            </a:r>
          </a:p>
        </p:txBody>
      </p:sp>
    </p:spTree>
    <p:extLst>
      <p:ext uri="{BB962C8B-B14F-4D97-AF65-F5344CB8AC3E}">
        <p14:creationId xmlns:p14="http://schemas.microsoft.com/office/powerpoint/2010/main" val="1153508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256"/>
            <a:ext cx="8579296" cy="1143000"/>
          </a:xfrm>
        </p:spPr>
        <p:txBody>
          <a:bodyPr>
            <a:normAutofit fontScale="90000"/>
          </a:bodyPr>
          <a:lstStyle/>
          <a:p>
            <a:r>
              <a:rPr lang="zh-TW" altLang="en-US" dirty="0"/>
              <a:t>總綱種子講師培訓研習</a:t>
            </a:r>
            <a:r>
              <a:rPr lang="en-US" altLang="zh-TW" dirty="0"/>
              <a:t>-4</a:t>
            </a:r>
            <a:r>
              <a:rPr lang="zh-TW" altLang="en-US" dirty="0"/>
              <a:t>　</a:t>
            </a:r>
            <a:r>
              <a:rPr lang="zh-TW" altLang="zh-TW" dirty="0">
                <a:solidFill>
                  <a:srgbClr val="FF0000"/>
                </a:solidFill>
                <a:latin typeface="微軟正黑體" pitchFamily="34" charset="-120"/>
                <a:ea typeface="微軟正黑體" pitchFamily="34" charset="-120"/>
                <a:cs typeface="+mj-cs"/>
              </a:rPr>
              <a:t>名單公告</a:t>
            </a:r>
            <a:endParaRPr lang="zh-TW" altLang="en-US" dirty="0">
              <a:solidFill>
                <a:srgbClr val="FF0000"/>
              </a:solidFill>
              <a:latin typeface="微軟正黑體" pitchFamily="34" charset="-120"/>
              <a:ea typeface="微軟正黑體" pitchFamily="34" charset="-120"/>
              <a:cs typeface="+mj-cs"/>
            </a:endParaRPr>
          </a:p>
        </p:txBody>
      </p:sp>
      <p:sp>
        <p:nvSpPr>
          <p:cNvPr id="3" name="內容版面配置區 2"/>
          <p:cNvSpPr>
            <a:spLocks noGrp="1"/>
          </p:cNvSpPr>
          <p:nvPr>
            <p:ph idx="1"/>
          </p:nvPr>
        </p:nvSpPr>
        <p:spPr>
          <a:xfrm>
            <a:off x="230832" y="1019869"/>
            <a:ext cx="8661648" cy="5217443"/>
          </a:xfrm>
        </p:spPr>
        <p:txBody>
          <a:bodyPr>
            <a:normAutofit fontScale="55000" lnSpcReduction="20000"/>
          </a:bodyPr>
          <a:lstStyle/>
          <a:p>
            <a:pPr>
              <a:lnSpc>
                <a:spcPct val="110000"/>
              </a:lnSpc>
            </a:pPr>
            <a:r>
              <a:rPr lang="zh-TW" altLang="en-US" b="1" dirty="0">
                <a:solidFill>
                  <a:srgbClr val="0070C0"/>
                </a:solidFill>
                <a:latin typeface="Times New Roman" pitchFamily="18" charset="0"/>
                <a:ea typeface="微軟正黑體" panose="020B0604030504040204" pitchFamily="34" charset="-120"/>
                <a:cs typeface="Times New Roman" pitchFamily="18" charset="0"/>
              </a:rPr>
              <a:t>一、教育部</a:t>
            </a:r>
            <a:r>
              <a:rPr lang="zh-TW" altLang="zh-TW" b="1" dirty="0">
                <a:solidFill>
                  <a:srgbClr val="0070C0"/>
                </a:solidFill>
                <a:latin typeface="Times New Roman" pitchFamily="18" charset="0"/>
                <a:ea typeface="微軟正黑體" panose="020B0604030504040204" pitchFamily="34" charset="-120"/>
                <a:cs typeface="Times New Roman" pitchFamily="18" charset="0"/>
              </a:rPr>
              <a:t>國教署公文</a:t>
            </a:r>
            <a:endParaRPr lang="zh-TW" altLang="zh-TW" dirty="0">
              <a:solidFill>
                <a:srgbClr val="0070C0"/>
              </a:solidFill>
              <a:latin typeface="Times New Roman" pitchFamily="18" charset="0"/>
              <a:ea typeface="微軟正黑體" panose="020B0604030504040204" pitchFamily="34" charset="-120"/>
              <a:cs typeface="Times New Roman" pitchFamily="18" charset="0"/>
            </a:endParaRPr>
          </a:p>
          <a:p>
            <a:r>
              <a:rPr lang="en-US" altLang="zh-TW" dirty="0"/>
              <a:t>1.</a:t>
            </a:r>
            <a:r>
              <a:rPr lang="zh-TW" altLang="zh-TW" dirty="0"/>
              <a:t>「</a:t>
            </a:r>
            <a:r>
              <a:rPr lang="en-US" altLang="zh-TW" dirty="0"/>
              <a:t>105</a:t>
            </a:r>
            <a:r>
              <a:rPr lang="zh-TW" altLang="zh-TW" dirty="0"/>
              <a:t>年第</a:t>
            </a:r>
            <a:r>
              <a:rPr lang="en-US" altLang="zh-TW" dirty="0"/>
              <a:t>1</a:t>
            </a:r>
            <a:r>
              <a:rPr lang="zh-TW" altLang="zh-TW" dirty="0"/>
              <a:t>階段第</a:t>
            </a:r>
            <a:r>
              <a:rPr lang="en-US" altLang="zh-TW" dirty="0"/>
              <a:t>1</a:t>
            </a:r>
            <a:r>
              <a:rPr lang="zh-TW" altLang="zh-TW" dirty="0"/>
              <a:t>梯次種子講師公告名單」：教育部國民及學前教育署</a:t>
            </a:r>
            <a:r>
              <a:rPr lang="en-US" altLang="zh-TW" dirty="0"/>
              <a:t>105</a:t>
            </a:r>
            <a:r>
              <a:rPr lang="zh-TW" altLang="zh-TW" dirty="0"/>
              <a:t>年</a:t>
            </a:r>
            <a:r>
              <a:rPr lang="en-US" altLang="zh-TW" dirty="0"/>
              <a:t>08</a:t>
            </a:r>
            <a:r>
              <a:rPr lang="zh-TW" altLang="zh-TW" dirty="0"/>
              <a:t>月</a:t>
            </a:r>
            <a:r>
              <a:rPr lang="en-US" altLang="zh-TW" dirty="0"/>
              <a:t>19</a:t>
            </a:r>
            <a:r>
              <a:rPr lang="zh-TW" altLang="zh-TW" dirty="0"/>
              <a:t>日臺教國署國字第</a:t>
            </a:r>
            <a:r>
              <a:rPr lang="en-US" altLang="zh-TW" dirty="0"/>
              <a:t>1050088253A</a:t>
            </a:r>
            <a:r>
              <a:rPr lang="zh-TW" altLang="zh-TW" dirty="0"/>
              <a:t>號。</a:t>
            </a:r>
          </a:p>
          <a:p>
            <a:r>
              <a:rPr lang="en-US" altLang="zh-TW" dirty="0"/>
              <a:t>2.</a:t>
            </a:r>
            <a:r>
              <a:rPr lang="zh-TW" altLang="zh-TW" dirty="0"/>
              <a:t>「</a:t>
            </a:r>
            <a:r>
              <a:rPr lang="en-US" altLang="zh-TW" dirty="0"/>
              <a:t>105</a:t>
            </a:r>
            <a:r>
              <a:rPr lang="zh-TW" altLang="zh-TW" dirty="0"/>
              <a:t>年第</a:t>
            </a:r>
            <a:r>
              <a:rPr lang="en-US" altLang="zh-TW" dirty="0"/>
              <a:t>1</a:t>
            </a:r>
            <a:r>
              <a:rPr lang="zh-TW" altLang="zh-TW" dirty="0"/>
              <a:t>階段第</a:t>
            </a:r>
            <a:r>
              <a:rPr lang="en-US" altLang="zh-TW" dirty="0"/>
              <a:t>2</a:t>
            </a:r>
            <a:r>
              <a:rPr lang="zh-TW" altLang="zh-TW" dirty="0"/>
              <a:t>梯次種子講師公告名單」：教育部國民及學前教育署</a:t>
            </a:r>
            <a:r>
              <a:rPr lang="en-US" altLang="zh-TW" dirty="0"/>
              <a:t>105</a:t>
            </a:r>
            <a:r>
              <a:rPr lang="zh-TW" altLang="zh-TW" dirty="0"/>
              <a:t>年</a:t>
            </a:r>
            <a:r>
              <a:rPr lang="en-US" altLang="zh-TW" dirty="0"/>
              <a:t>09</a:t>
            </a:r>
            <a:r>
              <a:rPr lang="zh-TW" altLang="zh-TW" dirty="0"/>
              <a:t>月</a:t>
            </a:r>
            <a:r>
              <a:rPr lang="en-US" altLang="zh-TW" dirty="0"/>
              <a:t>20</a:t>
            </a:r>
            <a:r>
              <a:rPr lang="zh-TW" altLang="zh-TW" dirty="0"/>
              <a:t>日臺教國署國字第</a:t>
            </a:r>
            <a:r>
              <a:rPr lang="en-US" altLang="zh-TW" dirty="0"/>
              <a:t>1050104365</a:t>
            </a:r>
            <a:r>
              <a:rPr lang="zh-TW" altLang="zh-TW" dirty="0"/>
              <a:t>號。</a:t>
            </a:r>
          </a:p>
          <a:p>
            <a:r>
              <a:rPr lang="en-US" altLang="zh-TW" dirty="0"/>
              <a:t>3.</a:t>
            </a:r>
            <a:r>
              <a:rPr lang="zh-TW" altLang="zh-TW" dirty="0"/>
              <a:t>「</a:t>
            </a:r>
            <a:r>
              <a:rPr lang="en-US" altLang="zh-TW" dirty="0"/>
              <a:t>105</a:t>
            </a:r>
            <a:r>
              <a:rPr lang="zh-TW" altLang="zh-TW" dirty="0"/>
              <a:t>年第</a:t>
            </a:r>
            <a:r>
              <a:rPr lang="en-US" altLang="zh-TW" dirty="0"/>
              <a:t>2</a:t>
            </a:r>
            <a:r>
              <a:rPr lang="zh-TW" altLang="zh-TW" dirty="0"/>
              <a:t>階段第</a:t>
            </a:r>
            <a:r>
              <a:rPr lang="en-US" altLang="zh-TW" dirty="0"/>
              <a:t>1</a:t>
            </a:r>
            <a:r>
              <a:rPr lang="zh-TW" altLang="zh-TW" dirty="0"/>
              <a:t>梯次種子講師公告名單」：教育部國民及學前教育署</a:t>
            </a:r>
            <a:r>
              <a:rPr lang="en-US" altLang="zh-TW" dirty="0"/>
              <a:t>106</a:t>
            </a:r>
            <a:r>
              <a:rPr lang="zh-TW" altLang="zh-TW" dirty="0"/>
              <a:t>年</a:t>
            </a:r>
            <a:r>
              <a:rPr lang="en-US" altLang="zh-TW" dirty="0"/>
              <a:t>03</a:t>
            </a:r>
            <a:r>
              <a:rPr lang="zh-TW" altLang="zh-TW" dirty="0"/>
              <a:t>月</a:t>
            </a:r>
            <a:r>
              <a:rPr lang="en-US" altLang="zh-TW" dirty="0"/>
              <a:t>09</a:t>
            </a:r>
            <a:r>
              <a:rPr lang="zh-TW" altLang="zh-TW" dirty="0"/>
              <a:t>日臺教國署國字第</a:t>
            </a:r>
            <a:r>
              <a:rPr lang="en-US" altLang="zh-TW" dirty="0"/>
              <a:t>1060020596</a:t>
            </a:r>
            <a:r>
              <a:rPr lang="zh-TW" altLang="zh-TW" dirty="0"/>
              <a:t>號。</a:t>
            </a:r>
          </a:p>
          <a:p>
            <a:r>
              <a:rPr lang="en-US" altLang="zh-TW" dirty="0"/>
              <a:t>4.</a:t>
            </a:r>
            <a:r>
              <a:rPr lang="zh-TW" altLang="zh-TW" dirty="0"/>
              <a:t>「</a:t>
            </a:r>
            <a:r>
              <a:rPr lang="en-US" altLang="zh-TW" dirty="0"/>
              <a:t>106</a:t>
            </a:r>
            <a:r>
              <a:rPr lang="zh-TW" altLang="zh-TW" dirty="0"/>
              <a:t>年第</a:t>
            </a:r>
            <a:r>
              <a:rPr lang="en-US" altLang="zh-TW" dirty="0"/>
              <a:t>1</a:t>
            </a:r>
            <a:r>
              <a:rPr lang="zh-TW" altLang="zh-TW" dirty="0"/>
              <a:t>階段第</a:t>
            </a:r>
            <a:r>
              <a:rPr lang="en-US" altLang="zh-TW" dirty="0"/>
              <a:t>1</a:t>
            </a:r>
            <a:r>
              <a:rPr lang="zh-TW" altLang="zh-TW" dirty="0"/>
              <a:t>梯次種子講師公告名單」：教育部國民及學前教育署</a:t>
            </a:r>
            <a:r>
              <a:rPr lang="en-US" altLang="zh-TW" dirty="0"/>
              <a:t>106</a:t>
            </a:r>
            <a:r>
              <a:rPr lang="zh-TW" altLang="zh-TW" dirty="0"/>
              <a:t>年</a:t>
            </a:r>
            <a:r>
              <a:rPr lang="en-US" altLang="zh-TW" dirty="0"/>
              <a:t>9</a:t>
            </a:r>
            <a:r>
              <a:rPr lang="zh-TW" altLang="zh-TW" dirty="0"/>
              <a:t>月</a:t>
            </a:r>
            <a:r>
              <a:rPr lang="en-US" altLang="zh-TW" dirty="0"/>
              <a:t>11</a:t>
            </a:r>
            <a:r>
              <a:rPr lang="zh-TW" altLang="zh-TW" dirty="0"/>
              <a:t>日臺教國署國字第</a:t>
            </a:r>
            <a:r>
              <a:rPr lang="en-US" altLang="zh-TW" dirty="0"/>
              <a:t>1060098915</a:t>
            </a:r>
            <a:r>
              <a:rPr lang="zh-TW" altLang="zh-TW" dirty="0"/>
              <a:t>號。</a:t>
            </a:r>
          </a:p>
          <a:p>
            <a:r>
              <a:rPr lang="en-US" altLang="zh-TW" dirty="0"/>
              <a:t>5.</a:t>
            </a:r>
            <a:r>
              <a:rPr lang="zh-TW" altLang="zh-TW" dirty="0"/>
              <a:t>「</a:t>
            </a:r>
            <a:r>
              <a:rPr lang="en-US" altLang="zh-TW" dirty="0"/>
              <a:t>107</a:t>
            </a:r>
            <a:r>
              <a:rPr lang="zh-TW" altLang="zh-TW" dirty="0"/>
              <a:t>年第</a:t>
            </a:r>
            <a:r>
              <a:rPr lang="en-US" altLang="zh-TW" dirty="0"/>
              <a:t>1</a:t>
            </a:r>
            <a:r>
              <a:rPr lang="zh-TW" altLang="zh-TW" dirty="0"/>
              <a:t>階段第</a:t>
            </a:r>
            <a:r>
              <a:rPr lang="en-US" altLang="zh-TW" dirty="0"/>
              <a:t>1</a:t>
            </a:r>
            <a:r>
              <a:rPr lang="zh-TW" altLang="zh-TW" dirty="0"/>
              <a:t>梯次種子講師公告名單」：教育部國民及學前教育署</a:t>
            </a:r>
            <a:r>
              <a:rPr lang="en-US" altLang="zh-TW" dirty="0"/>
              <a:t>107</a:t>
            </a:r>
            <a:r>
              <a:rPr lang="zh-TW" altLang="zh-TW" dirty="0"/>
              <a:t>年</a:t>
            </a:r>
            <a:r>
              <a:rPr lang="en-US" altLang="zh-TW" dirty="0"/>
              <a:t>12</a:t>
            </a:r>
            <a:r>
              <a:rPr lang="zh-TW" altLang="zh-TW" dirty="0"/>
              <a:t>月</a:t>
            </a:r>
            <a:r>
              <a:rPr lang="en-US" altLang="zh-TW" dirty="0"/>
              <a:t>04</a:t>
            </a:r>
            <a:r>
              <a:rPr lang="zh-TW" altLang="zh-TW" dirty="0"/>
              <a:t>日臺教國署國字第</a:t>
            </a:r>
            <a:r>
              <a:rPr lang="en-US" altLang="zh-TW" dirty="0"/>
              <a:t>1070151649B</a:t>
            </a:r>
            <a:r>
              <a:rPr lang="zh-TW" altLang="zh-TW" dirty="0"/>
              <a:t>號</a:t>
            </a:r>
          </a:p>
          <a:p>
            <a:r>
              <a:rPr lang="en-US" altLang="zh-TW" dirty="0"/>
              <a:t>6.</a:t>
            </a:r>
            <a:r>
              <a:rPr lang="zh-TW" altLang="zh-TW" dirty="0"/>
              <a:t>「</a:t>
            </a:r>
            <a:r>
              <a:rPr lang="en-US" altLang="zh-TW" dirty="0"/>
              <a:t>107</a:t>
            </a:r>
            <a:r>
              <a:rPr lang="zh-TW" altLang="zh-TW" dirty="0"/>
              <a:t>年第</a:t>
            </a:r>
            <a:r>
              <a:rPr lang="en-US" altLang="zh-TW" dirty="0"/>
              <a:t>2</a:t>
            </a:r>
            <a:r>
              <a:rPr lang="zh-TW" altLang="zh-TW" dirty="0"/>
              <a:t>階段第</a:t>
            </a:r>
            <a:r>
              <a:rPr lang="en-US" altLang="zh-TW" dirty="0"/>
              <a:t>1</a:t>
            </a:r>
            <a:r>
              <a:rPr lang="zh-TW" altLang="zh-TW" dirty="0"/>
              <a:t>梯次種子講師公告名單」：教育部國民及學前教育署</a:t>
            </a:r>
            <a:r>
              <a:rPr lang="en-US" altLang="zh-TW" dirty="0"/>
              <a:t>108</a:t>
            </a:r>
            <a:r>
              <a:rPr lang="zh-TW" altLang="zh-TW" dirty="0"/>
              <a:t>年</a:t>
            </a:r>
            <a:r>
              <a:rPr lang="en-US" altLang="zh-TW" dirty="0"/>
              <a:t>06</a:t>
            </a:r>
            <a:r>
              <a:rPr lang="zh-TW" altLang="zh-TW" dirty="0"/>
              <a:t>月</a:t>
            </a:r>
            <a:r>
              <a:rPr lang="en-US" altLang="zh-TW" dirty="0"/>
              <a:t>05</a:t>
            </a:r>
            <a:r>
              <a:rPr lang="zh-TW" altLang="zh-TW" dirty="0"/>
              <a:t>日 臺教國署國字第</a:t>
            </a:r>
            <a:r>
              <a:rPr lang="en-US" altLang="zh-TW" dirty="0"/>
              <a:t>1080059195</a:t>
            </a:r>
            <a:r>
              <a:rPr lang="zh-TW" altLang="zh-TW" dirty="0"/>
              <a:t>號</a:t>
            </a:r>
          </a:p>
          <a:p>
            <a:r>
              <a:rPr lang="en-US" altLang="zh-TW" dirty="0"/>
              <a:t>7.</a:t>
            </a:r>
            <a:r>
              <a:rPr lang="zh-TW" altLang="zh-TW" dirty="0"/>
              <a:t>「</a:t>
            </a:r>
            <a:r>
              <a:rPr lang="en-US" altLang="zh-TW" dirty="0"/>
              <a:t>107</a:t>
            </a:r>
            <a:r>
              <a:rPr lang="zh-TW" altLang="zh-TW" dirty="0"/>
              <a:t>年第</a:t>
            </a:r>
            <a:r>
              <a:rPr lang="en-US" altLang="zh-TW" dirty="0"/>
              <a:t>3</a:t>
            </a:r>
            <a:r>
              <a:rPr lang="zh-TW" altLang="zh-TW" dirty="0"/>
              <a:t>階段第</a:t>
            </a:r>
            <a:r>
              <a:rPr lang="en-US" altLang="zh-TW" dirty="0"/>
              <a:t>1</a:t>
            </a:r>
            <a:r>
              <a:rPr lang="zh-TW" altLang="zh-TW" dirty="0"/>
              <a:t>梯次種子講師公告名單」：教育部國民及學前教育署</a:t>
            </a:r>
            <a:r>
              <a:rPr lang="en-US" altLang="zh-TW" dirty="0"/>
              <a:t>108</a:t>
            </a:r>
            <a:r>
              <a:rPr lang="zh-TW" altLang="zh-TW" dirty="0"/>
              <a:t>年</a:t>
            </a:r>
            <a:r>
              <a:rPr lang="en-US" altLang="zh-TW" dirty="0"/>
              <a:t>08</a:t>
            </a:r>
            <a:r>
              <a:rPr lang="zh-TW" altLang="zh-TW" dirty="0"/>
              <a:t>月</a:t>
            </a:r>
            <a:r>
              <a:rPr lang="en-US" altLang="zh-TW" dirty="0"/>
              <a:t>14</a:t>
            </a:r>
            <a:r>
              <a:rPr lang="zh-TW" altLang="zh-TW" dirty="0"/>
              <a:t>日 臺教國署國字第</a:t>
            </a:r>
            <a:r>
              <a:rPr lang="en-US" altLang="zh-TW" dirty="0"/>
              <a:t>1080090006A</a:t>
            </a:r>
            <a:r>
              <a:rPr lang="zh-TW" altLang="zh-TW" dirty="0"/>
              <a:t>號</a:t>
            </a:r>
          </a:p>
          <a:p>
            <a:r>
              <a:rPr lang="en-US" altLang="zh-TW" dirty="0"/>
              <a:t>8.</a:t>
            </a:r>
            <a:r>
              <a:rPr lang="zh-TW" altLang="zh-TW" dirty="0"/>
              <a:t>「</a:t>
            </a:r>
            <a:r>
              <a:rPr lang="en-US" altLang="zh-TW" dirty="0"/>
              <a:t>108</a:t>
            </a:r>
            <a:r>
              <a:rPr lang="zh-TW" altLang="zh-TW" dirty="0"/>
              <a:t>年第</a:t>
            </a:r>
            <a:r>
              <a:rPr lang="en-US" altLang="zh-TW" dirty="0"/>
              <a:t>1</a:t>
            </a:r>
            <a:r>
              <a:rPr lang="zh-TW" altLang="zh-TW" dirty="0"/>
              <a:t>階段第</a:t>
            </a:r>
            <a:r>
              <a:rPr lang="en-US" altLang="zh-TW" dirty="0"/>
              <a:t>1</a:t>
            </a:r>
            <a:r>
              <a:rPr lang="zh-TW" altLang="zh-TW" dirty="0"/>
              <a:t>梯次種子講師公告名單」：教育部國民及學前教育署</a:t>
            </a:r>
            <a:r>
              <a:rPr lang="en-US" altLang="zh-TW" dirty="0"/>
              <a:t>108</a:t>
            </a:r>
            <a:r>
              <a:rPr lang="zh-TW" altLang="zh-TW" dirty="0"/>
              <a:t>年</a:t>
            </a:r>
            <a:r>
              <a:rPr lang="en-US" altLang="zh-TW" dirty="0"/>
              <a:t>10</a:t>
            </a:r>
            <a:r>
              <a:rPr lang="zh-TW" altLang="zh-TW" dirty="0"/>
              <a:t>月</a:t>
            </a:r>
            <a:r>
              <a:rPr lang="en-US" altLang="zh-TW" dirty="0"/>
              <a:t>09</a:t>
            </a:r>
            <a:r>
              <a:rPr lang="zh-TW" altLang="zh-TW" dirty="0"/>
              <a:t>日 臺教國署國字第</a:t>
            </a:r>
            <a:r>
              <a:rPr lang="en-US" altLang="zh-TW" dirty="0"/>
              <a:t>1080117442</a:t>
            </a:r>
            <a:r>
              <a:rPr lang="zh-TW" altLang="zh-TW" dirty="0"/>
              <a:t>號</a:t>
            </a:r>
          </a:p>
          <a:p>
            <a:pPr>
              <a:lnSpc>
                <a:spcPct val="110000"/>
              </a:lnSpc>
            </a:pPr>
            <a:r>
              <a:rPr lang="zh-TW" altLang="en-US" b="1" dirty="0">
                <a:solidFill>
                  <a:srgbClr val="0070C0"/>
                </a:solidFill>
                <a:latin typeface="Times New Roman" pitchFamily="18" charset="0"/>
                <a:ea typeface="微軟正黑體" panose="020B0604030504040204" pitchFamily="34" charset="-120"/>
                <a:cs typeface="Times New Roman" pitchFamily="18" charset="0"/>
              </a:rPr>
              <a:t>二、</a:t>
            </a:r>
            <a:r>
              <a:rPr lang="zh-TW" altLang="zh-TW" b="1" dirty="0">
                <a:solidFill>
                  <a:srgbClr val="0070C0"/>
                </a:solidFill>
                <a:latin typeface="Times New Roman" pitchFamily="18" charset="0"/>
                <a:ea typeface="微軟正黑體" panose="020B0604030504040204" pitchFamily="34" charset="-120"/>
                <a:cs typeface="Times New Roman" pitchFamily="18" charset="0"/>
              </a:rPr>
              <a:t>國民中小學課程與教學資源整合平臺（</a:t>
            </a:r>
            <a:r>
              <a:rPr lang="en-US" altLang="zh-TW" dirty="0">
                <a:solidFill>
                  <a:srgbClr val="0070C0"/>
                </a:solidFill>
                <a:latin typeface="Times New Roman" pitchFamily="18" charset="0"/>
                <a:ea typeface="微軟正黑體" panose="020B0604030504040204" pitchFamily="34" charset="-120"/>
                <a:cs typeface="Times New Roman" pitchFamily="18" charset="0"/>
              </a:rPr>
              <a:t>CIRN</a:t>
            </a:r>
            <a:r>
              <a:rPr lang="zh-TW" altLang="zh-TW" dirty="0">
                <a:solidFill>
                  <a:srgbClr val="0070C0"/>
                </a:solidFill>
                <a:latin typeface="Times New Roman" pitchFamily="18" charset="0"/>
                <a:ea typeface="微軟正黑體" panose="020B0604030504040204" pitchFamily="34" charset="-120"/>
                <a:cs typeface="Times New Roman" pitchFamily="18" charset="0"/>
              </a:rPr>
              <a:t>）</a:t>
            </a:r>
            <a:endParaRPr lang="en-US" altLang="zh-TW" dirty="0">
              <a:solidFill>
                <a:srgbClr val="0070C0"/>
              </a:solidFill>
              <a:latin typeface="Times New Roman" pitchFamily="18" charset="0"/>
              <a:ea typeface="微軟正黑體" panose="020B0604030504040204" pitchFamily="34" charset="-120"/>
              <a:cs typeface="Times New Roman" pitchFamily="18" charset="0"/>
            </a:endParaRPr>
          </a:p>
          <a:p>
            <a:pPr lvl="1"/>
            <a:r>
              <a:rPr lang="en-US" altLang="zh-TW" dirty="0">
                <a:solidFill>
                  <a:schemeClr val="tx1"/>
                </a:solidFill>
                <a:latin typeface="Times New Roman" pitchFamily="18" charset="0"/>
                <a:cs typeface="Times New Roman" pitchFamily="18" charset="0"/>
              </a:rPr>
              <a:t>https://cirn.moe.edu.tw/WebContent/index.aspx?sid=11&amp;mid=1846</a:t>
            </a:r>
          </a:p>
        </p:txBody>
      </p:sp>
      <p:sp>
        <p:nvSpPr>
          <p:cNvPr id="4" name="投影片編號版面配置區 3"/>
          <p:cNvSpPr>
            <a:spLocks noGrp="1"/>
          </p:cNvSpPr>
          <p:nvPr>
            <p:ph type="sldNum" sz="quarter" idx="12"/>
          </p:nvPr>
        </p:nvSpPr>
        <p:spPr/>
        <p:txBody>
          <a:bodyPr/>
          <a:lstStyle/>
          <a:p>
            <a:fld id="{B4EBE323-27AD-48CD-9259-03C4B08878FA}" type="slidenum">
              <a:rPr lang="zh-TW" altLang="en-US" smtClean="0"/>
              <a:pPr/>
              <a:t>34</a:t>
            </a:fld>
            <a:endParaRPr lang="zh-TW" altLang="en-US"/>
          </a:p>
        </p:txBody>
      </p:sp>
    </p:spTree>
    <p:extLst>
      <p:ext uri="{BB962C8B-B14F-4D97-AF65-F5344CB8AC3E}">
        <p14:creationId xmlns:p14="http://schemas.microsoft.com/office/powerpoint/2010/main" val="1511343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697556"/>
            <a:ext cx="6929561" cy="3212976"/>
          </a:xfrm>
          <a:prstGeom prst="rect">
            <a:avLst/>
          </a:prstGeom>
        </p:spPr>
      </p:pic>
      <p:sp>
        <p:nvSpPr>
          <p:cNvPr id="2" name="標題 1"/>
          <p:cNvSpPr>
            <a:spLocks noGrp="1"/>
          </p:cNvSpPr>
          <p:nvPr>
            <p:ph type="title"/>
          </p:nvPr>
        </p:nvSpPr>
        <p:spPr/>
        <p:txBody>
          <a:bodyPr>
            <a:normAutofit/>
          </a:bodyPr>
          <a:lstStyle/>
          <a:p>
            <a:r>
              <a:rPr lang="zh-TW" altLang="en-US" sz="3600" dirty="0">
                <a:solidFill>
                  <a:srgbClr val="0070C0"/>
                </a:solidFill>
              </a:rPr>
              <a:t>增能的兩軌</a:t>
            </a:r>
            <a:r>
              <a:rPr lang="zh-TW" altLang="en-US" dirty="0"/>
              <a:t>：系列研習課程</a:t>
            </a:r>
            <a:endParaRPr lang="zh-TW" altLang="en-US" sz="3600" dirty="0">
              <a:solidFill>
                <a:srgbClr val="0070C0"/>
              </a:solidFill>
            </a:endParaRPr>
          </a:p>
        </p:txBody>
      </p:sp>
      <p:sp>
        <p:nvSpPr>
          <p:cNvPr id="3" name="內容版面配置區 2"/>
          <p:cNvSpPr>
            <a:spLocks noGrp="1"/>
          </p:cNvSpPr>
          <p:nvPr>
            <p:ph idx="1"/>
          </p:nvPr>
        </p:nvSpPr>
        <p:spPr>
          <a:xfrm>
            <a:off x="438150" y="1124745"/>
            <a:ext cx="8420100" cy="2592287"/>
          </a:xfrm>
        </p:spPr>
        <p:txBody>
          <a:bodyPr>
            <a:normAutofit fontScale="92500" lnSpcReduction="20000"/>
          </a:bodyPr>
          <a:lstStyle/>
          <a:p>
            <a:pPr>
              <a:lnSpc>
                <a:spcPct val="130000"/>
              </a:lnSpc>
              <a:spcBef>
                <a:spcPts val="600"/>
              </a:spcBef>
            </a:pPr>
            <a:r>
              <a:rPr lang="zh-TW" altLang="zh-TW" sz="2400" b="1" dirty="0">
                <a:solidFill>
                  <a:srgbClr val="FF3300"/>
                </a:solidFill>
                <a:latin typeface="Times New Roman" panose="02020603050405020304" pitchFamily="18" charset="0"/>
                <a:ea typeface="微軟正黑體" panose="020B0604030504040204" pitchFamily="34" charset="-120"/>
                <a:cs typeface="Times New Roman" panose="02020603050405020304" pitchFamily="18" charset="0"/>
              </a:rPr>
              <a:t>總綱種子講師培訓研習</a:t>
            </a:r>
            <a:r>
              <a:rPr lang="zh-TW"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以掌握「十二年國教課綱總綱之宣導實踐策略」為目標，並於後，以「深化理解十二年國教課綱」為目標，建構</a:t>
            </a:r>
            <a:r>
              <a:rPr lang="zh-TW" altLang="zh-TW" sz="24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兩軌的培訓系統</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30000"/>
              </a:lnSpc>
              <a:spcBef>
                <a:spcPts val="600"/>
              </a:spcBef>
            </a:pPr>
            <a:r>
              <a:rPr lang="zh-TW"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一為</a:t>
            </a:r>
            <a:r>
              <a:rPr lang="zh-TW"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4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主題進階回流培訓研習</a:t>
            </a:r>
            <a:r>
              <a:rPr lang="zh-TW"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30000"/>
              </a:lnSpc>
              <a:spcBef>
                <a:spcPts val="600"/>
              </a:spcBef>
            </a:pPr>
            <a:r>
              <a:rPr lang="zh-TW"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二為</a:t>
            </a:r>
            <a:r>
              <a:rPr lang="zh-TW"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4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領域課程綱要培訓研習</a:t>
            </a:r>
            <a:r>
              <a:rPr lang="zh-TW"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ct val="130000"/>
              </a:lnSpc>
              <a:spcBef>
                <a:spcPts val="600"/>
              </a:spcBef>
            </a:pPr>
            <a:r>
              <a:rPr lang="en-US" altLang="zh-TW" sz="2400" dirty="0">
                <a:solidFill>
                  <a:srgbClr val="FF3300"/>
                </a:solidFill>
                <a:latin typeface="Times New Roman" panose="02020603050405020304" pitchFamily="18" charset="0"/>
                <a:ea typeface="微軟正黑體" panose="020B0604030504040204" pitchFamily="34" charset="-120"/>
                <a:cs typeface="Times New Roman" panose="02020603050405020304" pitchFamily="18" charset="0"/>
              </a:rPr>
              <a:t>http://12basic.prj.ntnu.edu.tw/12basic/</a:t>
            </a:r>
          </a:p>
        </p:txBody>
      </p:sp>
      <p:sp>
        <p:nvSpPr>
          <p:cNvPr id="5" name="投影片編號版面配置區 4"/>
          <p:cNvSpPr>
            <a:spLocks noGrp="1"/>
          </p:cNvSpPr>
          <p:nvPr>
            <p:ph type="sldNum" sz="quarter" idx="12"/>
          </p:nvPr>
        </p:nvSpPr>
        <p:spPr/>
        <p:txBody>
          <a:bodyPr/>
          <a:lstStyle/>
          <a:p>
            <a:fld id="{B4EBE323-27AD-48CD-9259-03C4B08878FA}" type="slidenum">
              <a:rPr lang="zh-TW" altLang="en-US" smtClean="0"/>
              <a:pPr/>
              <a:t>35</a:t>
            </a:fld>
            <a:endParaRPr lang="zh-TW" altLang="en-US"/>
          </a:p>
        </p:txBody>
      </p:sp>
    </p:spTree>
    <p:extLst>
      <p:ext uri="{BB962C8B-B14F-4D97-AF65-F5344CB8AC3E}">
        <p14:creationId xmlns:p14="http://schemas.microsoft.com/office/powerpoint/2010/main" val="2836279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dirty="0">
                <a:solidFill>
                  <a:srgbClr val="0070C0"/>
                </a:solidFill>
                <a:latin typeface="Times New Roman" panose="02020603050405020304" pitchFamily="18" charset="0"/>
                <a:cs typeface="Times New Roman" panose="02020603050405020304" pitchFamily="18" charset="0"/>
              </a:rPr>
              <a:t>增能的兩軌</a:t>
            </a:r>
            <a:r>
              <a:rPr lang="zh-TW" altLang="en-US" sz="3600" dirty="0"/>
              <a:t>：</a:t>
            </a:r>
            <a:r>
              <a:rPr lang="zh-TW" altLang="en-US" sz="3600" dirty="0">
                <a:latin typeface="Times New Roman" panose="02020603050405020304" pitchFamily="18" charset="0"/>
                <a:cs typeface="Times New Roman" panose="02020603050405020304" pitchFamily="18" charset="0"/>
              </a:rPr>
              <a:t>系列研習課程</a:t>
            </a:r>
          </a:p>
        </p:txBody>
      </p:sp>
      <p:graphicFrame>
        <p:nvGraphicFramePr>
          <p:cNvPr id="3" name="表格 2"/>
          <p:cNvGraphicFramePr>
            <a:graphicFrameLocks noGrp="1"/>
          </p:cNvGraphicFramePr>
          <p:nvPr>
            <p:extLst>
              <p:ext uri="{D42A27DB-BD31-4B8C-83A1-F6EECF244321}">
                <p14:modId xmlns:p14="http://schemas.microsoft.com/office/powerpoint/2010/main" val="3642036279"/>
              </p:ext>
            </p:extLst>
          </p:nvPr>
        </p:nvGraphicFramePr>
        <p:xfrm>
          <a:off x="333683" y="836712"/>
          <a:ext cx="8476634" cy="5328592"/>
        </p:xfrm>
        <a:graphic>
          <a:graphicData uri="http://schemas.openxmlformats.org/drawingml/2006/table">
            <a:tbl>
              <a:tblPr firstRow="1" firstCol="1" bandRow="1"/>
              <a:tblGrid>
                <a:gridCol w="689705">
                  <a:extLst>
                    <a:ext uri="{9D8B030D-6E8A-4147-A177-3AD203B41FA5}">
                      <a16:colId xmlns:a16="http://schemas.microsoft.com/office/drawing/2014/main" xmlns="" val="20000"/>
                    </a:ext>
                  </a:extLst>
                </a:gridCol>
                <a:gridCol w="1561389">
                  <a:extLst>
                    <a:ext uri="{9D8B030D-6E8A-4147-A177-3AD203B41FA5}">
                      <a16:colId xmlns:a16="http://schemas.microsoft.com/office/drawing/2014/main" xmlns="" val="20001"/>
                    </a:ext>
                  </a:extLst>
                </a:gridCol>
                <a:gridCol w="1348472">
                  <a:extLst>
                    <a:ext uri="{9D8B030D-6E8A-4147-A177-3AD203B41FA5}">
                      <a16:colId xmlns:a16="http://schemas.microsoft.com/office/drawing/2014/main" xmlns="" val="20002"/>
                    </a:ext>
                  </a:extLst>
                </a:gridCol>
                <a:gridCol w="1277500">
                  <a:extLst>
                    <a:ext uri="{9D8B030D-6E8A-4147-A177-3AD203B41FA5}">
                      <a16:colId xmlns:a16="http://schemas.microsoft.com/office/drawing/2014/main" xmlns="" val="20003"/>
                    </a:ext>
                  </a:extLst>
                </a:gridCol>
                <a:gridCol w="1246755">
                  <a:extLst>
                    <a:ext uri="{9D8B030D-6E8A-4147-A177-3AD203B41FA5}">
                      <a16:colId xmlns:a16="http://schemas.microsoft.com/office/drawing/2014/main" xmlns="" val="717629964"/>
                    </a:ext>
                  </a:extLst>
                </a:gridCol>
                <a:gridCol w="2352813">
                  <a:extLst>
                    <a:ext uri="{9D8B030D-6E8A-4147-A177-3AD203B41FA5}">
                      <a16:colId xmlns:a16="http://schemas.microsoft.com/office/drawing/2014/main" xmlns="" val="20004"/>
                    </a:ext>
                  </a:extLst>
                </a:gridCol>
              </a:tblGrid>
              <a:tr h="294063">
                <a:tc>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年度</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民國</a:t>
                      </a:r>
                      <a:r>
                        <a:rPr lang="en-US" sz="2000" kern="100" dirty="0">
                          <a:effectLst/>
                          <a:latin typeface="Times New Roman" pitchFamily="18" charset="0"/>
                          <a:ea typeface="微軟正黑體" pitchFamily="34" charset="-120"/>
                          <a:cs typeface="Times New Roman" pitchFamily="18" charset="0"/>
                        </a:rPr>
                        <a:t>10</a:t>
                      </a:r>
                      <a:r>
                        <a:rPr lang="en-US" altLang="zh-TW" sz="2000" kern="100" dirty="0">
                          <a:effectLst/>
                          <a:latin typeface="Times New Roman" pitchFamily="18" charset="0"/>
                          <a:ea typeface="微軟正黑體" pitchFamily="34" charset="-120"/>
                          <a:cs typeface="Times New Roman" pitchFamily="18" charset="0"/>
                        </a:rPr>
                        <a:t>9</a:t>
                      </a:r>
                      <a:r>
                        <a:rPr lang="zh-TW" sz="2000" kern="100" dirty="0">
                          <a:effectLst/>
                          <a:latin typeface="Times New Roman" pitchFamily="18" charset="0"/>
                          <a:ea typeface="微軟正黑體" pitchFamily="34" charset="-120"/>
                          <a:cs typeface="Times New Roman" pitchFamily="18" charset="0"/>
                        </a:rPr>
                        <a:t>年</a:t>
                      </a:r>
                      <a:r>
                        <a:rPr lang="en-US" altLang="zh-TW" sz="2000" kern="100" dirty="0">
                          <a:effectLst/>
                          <a:latin typeface="Times New Roman" pitchFamily="18" charset="0"/>
                          <a:ea typeface="微軟正黑體" pitchFamily="34" charset="-120"/>
                          <a:cs typeface="Times New Roman" pitchFamily="18" charset="0"/>
                        </a:rPr>
                        <a:t>-110</a:t>
                      </a:r>
                      <a:r>
                        <a:rPr lang="zh-TW" altLang="en-US" sz="2000" kern="100" dirty="0">
                          <a:effectLst/>
                          <a:latin typeface="Times New Roman" pitchFamily="18" charset="0"/>
                          <a:ea typeface="微軟正黑體" pitchFamily="34" charset="-120"/>
                          <a:cs typeface="Times New Roman" pitchFamily="18" charset="0"/>
                        </a:rPr>
                        <a:t>年</a:t>
                      </a:r>
                      <a:endParaRPr lang="zh-TW" sz="2000" kern="100" dirty="0">
                        <a:effectLst/>
                        <a:latin typeface="Times New Roman" pitchFamily="18" charset="0"/>
                        <a:ea typeface="微軟正黑體" pitchFamily="34" charset="-120"/>
                        <a:cs typeface="Times New Roman" pitchFamily="18" charset="0"/>
                      </a:endParaRP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686869">
                <a:tc>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培訓</a:t>
                      </a:r>
                      <a:endParaRPr lang="en-US" altLang="zh-TW" sz="2000" kern="100" dirty="0">
                        <a:effectLst/>
                        <a:latin typeface="Times New Roman" pitchFamily="18" charset="0"/>
                        <a:ea typeface="微軟正黑體" pitchFamily="34" charset="-120"/>
                        <a:cs typeface="Times New Roman" pitchFamily="18" charset="0"/>
                      </a:endParaRPr>
                    </a:p>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核心</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十二年國教課綱</a:t>
                      </a:r>
                      <a:r>
                        <a:rPr lang="zh-TW" sz="2400" b="1" kern="100" dirty="0">
                          <a:solidFill>
                            <a:srgbClr val="FF3300"/>
                          </a:solidFill>
                          <a:effectLst/>
                          <a:latin typeface="Times New Roman" pitchFamily="18" charset="0"/>
                          <a:ea typeface="微軟正黑體" pitchFamily="34" charset="-120"/>
                          <a:cs typeface="Times New Roman" pitchFamily="18" charset="0"/>
                        </a:rPr>
                        <a:t>總綱</a:t>
                      </a:r>
                      <a:endParaRPr lang="en-US" altLang="zh-TW" sz="2400" b="1" kern="100" dirty="0">
                        <a:solidFill>
                          <a:srgbClr val="FF3300"/>
                        </a:solidFill>
                        <a:effectLst/>
                        <a:latin typeface="Times New Roman" pitchFamily="18" charset="0"/>
                        <a:ea typeface="微軟正黑體" pitchFamily="34" charset="-120"/>
                        <a:cs typeface="Times New Roman" pitchFamily="18" charset="0"/>
                      </a:endParaRPr>
                    </a:p>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實踐策略</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zh-TW" altLang="en-US"/>
                    </a:p>
                  </a:txBody>
                  <a:tcPr/>
                </a:tc>
                <a:tc gridSpan="3">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深化實踐十二年國教課綱</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682301">
                <a:tc rowSpan="2">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課別</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基礎課程</a:t>
                      </a:r>
                    </a:p>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a:t>
                      </a:r>
                      <a:r>
                        <a:rPr lang="en-US" sz="2000" kern="100" dirty="0">
                          <a:effectLst/>
                          <a:latin typeface="Times New Roman" pitchFamily="18" charset="0"/>
                          <a:ea typeface="微軟正黑體" pitchFamily="34" charset="-120"/>
                          <a:cs typeface="Times New Roman" pitchFamily="18" charset="0"/>
                        </a:rPr>
                        <a:t>1.5</a:t>
                      </a:r>
                      <a:r>
                        <a:rPr lang="zh-TW" sz="2000" kern="100" dirty="0">
                          <a:effectLst/>
                          <a:latin typeface="Times New Roman" pitchFamily="18" charset="0"/>
                          <a:ea typeface="微軟正黑體" pitchFamily="34" charset="-120"/>
                          <a:cs typeface="Times New Roman" pitchFamily="18" charset="0"/>
                        </a:rPr>
                        <a:t>日）</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回流課程</a:t>
                      </a:r>
                    </a:p>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a:t>
                      </a:r>
                      <a:r>
                        <a:rPr lang="en-US" sz="2000" kern="100" dirty="0">
                          <a:effectLst/>
                          <a:latin typeface="Times New Roman" pitchFamily="18" charset="0"/>
                          <a:ea typeface="微軟正黑體" pitchFamily="34" charset="-120"/>
                          <a:cs typeface="Times New Roman" pitchFamily="18" charset="0"/>
                        </a:rPr>
                        <a:t>1</a:t>
                      </a:r>
                      <a:r>
                        <a:rPr lang="zh-TW" sz="2000" kern="100" dirty="0">
                          <a:effectLst/>
                          <a:latin typeface="Times New Roman" pitchFamily="18" charset="0"/>
                          <a:ea typeface="微軟正黑體" pitchFamily="34" charset="-120"/>
                          <a:cs typeface="Times New Roman" pitchFamily="18" charset="0"/>
                        </a:rPr>
                        <a:t>日）</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理解與實踐</a:t>
                      </a:r>
                    </a:p>
                    <a:p>
                      <a:pPr algn="ctr">
                        <a:lnSpc>
                          <a:spcPct val="110000"/>
                        </a:lnSpc>
                        <a:spcAft>
                          <a:spcPts val="120"/>
                        </a:spcAft>
                      </a:pPr>
                      <a:r>
                        <a:rPr lang="zh-TW" sz="2400" b="1" kern="100" dirty="0">
                          <a:solidFill>
                            <a:srgbClr val="0000FF"/>
                          </a:solidFill>
                          <a:effectLst/>
                          <a:latin typeface="Times New Roman" pitchFamily="18" charset="0"/>
                          <a:ea typeface="微軟正黑體" pitchFamily="34" charset="-120"/>
                          <a:cs typeface="Times New Roman" pitchFamily="18" charset="0"/>
                        </a:rPr>
                        <a:t>領綱</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ctr">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理解與實踐十二年國教課綱</a:t>
                      </a:r>
                      <a:r>
                        <a:rPr lang="zh-TW" sz="2400" b="1" kern="100" dirty="0">
                          <a:solidFill>
                            <a:srgbClr val="0000FF"/>
                          </a:solidFill>
                          <a:effectLst/>
                          <a:latin typeface="Times New Roman" pitchFamily="18" charset="0"/>
                          <a:ea typeface="微軟正黑體" pitchFamily="34" charset="-120"/>
                          <a:cs typeface="Times New Roman" pitchFamily="18" charset="0"/>
                        </a:rPr>
                        <a:t>重要課題</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12144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10000"/>
                        </a:lnSpc>
                        <a:spcBef>
                          <a:spcPts val="0"/>
                        </a:spcBef>
                        <a:spcAft>
                          <a:spcPts val="120"/>
                        </a:spcAft>
                        <a:buClrTx/>
                        <a:buSzTx/>
                        <a:buFontTx/>
                        <a:buNone/>
                        <a:tabLst/>
                        <a:defRPr/>
                      </a:pPr>
                      <a:r>
                        <a:rPr lang="zh-TW" sz="1800" kern="100" dirty="0">
                          <a:solidFill>
                            <a:schemeClr val="tx1"/>
                          </a:solidFill>
                          <a:effectLst/>
                          <a:latin typeface="Times New Roman" pitchFamily="18" charset="0"/>
                          <a:ea typeface="微軟正黑體" pitchFamily="34" charset="-120"/>
                          <a:cs typeface="Times New Roman" pitchFamily="18" charset="0"/>
                        </a:rPr>
                        <a:t>領域課程綱要培訓研習</a:t>
                      </a:r>
                      <a:r>
                        <a:rPr lang="zh-TW" altLang="zh-TW" sz="1800" kern="100" dirty="0">
                          <a:effectLst/>
                          <a:latin typeface="Times New Roman" pitchFamily="18" charset="0"/>
                          <a:ea typeface="微軟正黑體" pitchFamily="34" charset="-120"/>
                          <a:cs typeface="Times New Roman" pitchFamily="18" charset="0"/>
                        </a:rPr>
                        <a:t>（</a:t>
                      </a:r>
                      <a:r>
                        <a:rPr lang="en-US" altLang="zh-TW" sz="1800" kern="100" dirty="0">
                          <a:effectLst/>
                          <a:latin typeface="Times New Roman" pitchFamily="18" charset="0"/>
                          <a:ea typeface="微軟正黑體" pitchFamily="34" charset="-120"/>
                          <a:cs typeface="Times New Roman" pitchFamily="18" charset="0"/>
                        </a:rPr>
                        <a:t>1</a:t>
                      </a:r>
                      <a:r>
                        <a:rPr lang="zh-TW" altLang="zh-TW" sz="1800" kern="100" dirty="0">
                          <a:effectLst/>
                          <a:latin typeface="Times New Roman" pitchFamily="18" charset="0"/>
                          <a:ea typeface="微軟正黑體" pitchFamily="34" charset="-120"/>
                          <a:cs typeface="Times New Roman" pitchFamily="18" charset="0"/>
                        </a:rPr>
                        <a:t>日）</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0000"/>
                        </a:lnSpc>
                        <a:spcBef>
                          <a:spcPts val="0"/>
                        </a:spcBef>
                        <a:spcAft>
                          <a:spcPts val="120"/>
                        </a:spcAft>
                        <a:buClrTx/>
                        <a:buSzTx/>
                        <a:buFontTx/>
                        <a:buNone/>
                        <a:tabLst/>
                        <a:defRPr/>
                      </a:pPr>
                      <a:r>
                        <a:rPr lang="zh-TW" altLang="zh-TW" sz="1800" kern="100" dirty="0">
                          <a:solidFill>
                            <a:schemeClr val="tx1"/>
                          </a:solidFill>
                          <a:effectLst/>
                          <a:latin typeface="Times New Roman" pitchFamily="18" charset="0"/>
                          <a:ea typeface="微軟正黑體" pitchFamily="34" charset="-120"/>
                          <a:cs typeface="Times New Roman" pitchFamily="18" charset="0"/>
                        </a:rPr>
                        <a:t>領域課程綱要</a:t>
                      </a:r>
                      <a:r>
                        <a:rPr lang="zh-TW" altLang="en-US" sz="1800" kern="100" dirty="0">
                          <a:solidFill>
                            <a:schemeClr val="tx1"/>
                          </a:solidFill>
                          <a:effectLst/>
                          <a:latin typeface="Times New Roman" pitchFamily="18" charset="0"/>
                          <a:ea typeface="微軟正黑體" pitchFamily="34" charset="-120"/>
                          <a:cs typeface="Times New Roman" pitchFamily="18" charset="0"/>
                        </a:rPr>
                        <a:t>進階</a:t>
                      </a:r>
                      <a:r>
                        <a:rPr lang="zh-TW" altLang="zh-TW" sz="1800" kern="100" dirty="0">
                          <a:solidFill>
                            <a:schemeClr val="tx1"/>
                          </a:solidFill>
                          <a:effectLst/>
                          <a:latin typeface="Times New Roman" pitchFamily="18" charset="0"/>
                          <a:ea typeface="微軟正黑體" pitchFamily="34" charset="-120"/>
                          <a:cs typeface="Times New Roman" pitchFamily="18" charset="0"/>
                        </a:rPr>
                        <a:t>培訓研習</a:t>
                      </a:r>
                      <a:r>
                        <a:rPr lang="zh-TW" altLang="zh-TW" sz="1800" kern="100" dirty="0">
                          <a:effectLst/>
                          <a:latin typeface="Times New Roman" pitchFamily="18" charset="0"/>
                          <a:ea typeface="微軟正黑體" pitchFamily="34" charset="-120"/>
                          <a:cs typeface="Times New Roman" pitchFamily="18" charset="0"/>
                        </a:rPr>
                        <a:t>（</a:t>
                      </a:r>
                      <a:r>
                        <a:rPr lang="en-US" altLang="zh-TW" sz="1800" kern="100" dirty="0">
                          <a:effectLst/>
                          <a:latin typeface="Times New Roman" pitchFamily="18" charset="0"/>
                          <a:ea typeface="微軟正黑體" pitchFamily="34" charset="-120"/>
                          <a:cs typeface="Times New Roman" pitchFamily="18" charset="0"/>
                        </a:rPr>
                        <a:t>1</a:t>
                      </a:r>
                      <a:r>
                        <a:rPr lang="zh-TW" altLang="zh-TW" sz="1800" kern="100" dirty="0">
                          <a:effectLst/>
                          <a:latin typeface="Times New Roman" pitchFamily="18" charset="0"/>
                          <a:ea typeface="微軟正黑體" pitchFamily="34" charset="-120"/>
                          <a:cs typeface="Times New Roman" pitchFamily="18" charset="0"/>
                        </a:rPr>
                        <a:t>日）</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0000"/>
                        </a:lnSpc>
                        <a:spcAft>
                          <a:spcPts val="120"/>
                        </a:spcAft>
                      </a:pPr>
                      <a:r>
                        <a:rPr lang="zh-TW" sz="1800" kern="100" dirty="0">
                          <a:effectLst/>
                          <a:latin typeface="Times New Roman" pitchFamily="18" charset="0"/>
                          <a:ea typeface="微軟正黑體" pitchFamily="34" charset="-120"/>
                          <a:cs typeface="Times New Roman" pitchFamily="18" charset="0"/>
                        </a:rPr>
                        <a:t>主題進階回流課程</a:t>
                      </a:r>
                      <a:endParaRPr lang="en-US" altLang="zh-TW" sz="1800" kern="100" dirty="0">
                        <a:effectLst/>
                        <a:latin typeface="Times New Roman" pitchFamily="18" charset="0"/>
                        <a:ea typeface="微軟正黑體" pitchFamily="34" charset="-120"/>
                        <a:cs typeface="Times New Roman" pitchFamily="18" charset="0"/>
                      </a:endParaRPr>
                    </a:p>
                    <a:p>
                      <a:pPr marL="0" marR="0" indent="0" algn="ctr" defTabSz="914400" rtl="0" eaLnBrk="1" fontAlgn="auto" latinLnBrk="0" hangingPunct="1">
                        <a:lnSpc>
                          <a:spcPct val="110000"/>
                        </a:lnSpc>
                        <a:spcBef>
                          <a:spcPts val="0"/>
                        </a:spcBef>
                        <a:spcAft>
                          <a:spcPts val="120"/>
                        </a:spcAft>
                        <a:buClrTx/>
                        <a:buSzTx/>
                        <a:buFontTx/>
                        <a:buNone/>
                        <a:tabLst/>
                        <a:defRPr/>
                      </a:pPr>
                      <a:r>
                        <a:rPr lang="zh-TW" altLang="zh-TW" sz="1800" kern="100" dirty="0">
                          <a:effectLst/>
                          <a:latin typeface="Times New Roman" pitchFamily="18" charset="0"/>
                          <a:ea typeface="微軟正黑體" pitchFamily="34" charset="-120"/>
                          <a:cs typeface="Times New Roman" pitchFamily="18" charset="0"/>
                        </a:rPr>
                        <a:t>（</a:t>
                      </a:r>
                      <a:r>
                        <a:rPr lang="en-US" altLang="zh-TW" sz="1800" kern="100" dirty="0">
                          <a:effectLst/>
                          <a:latin typeface="Times New Roman" pitchFamily="18" charset="0"/>
                          <a:ea typeface="微軟正黑體" pitchFamily="34" charset="-120"/>
                          <a:cs typeface="Times New Roman" pitchFamily="18" charset="0"/>
                        </a:rPr>
                        <a:t>1</a:t>
                      </a:r>
                      <a:r>
                        <a:rPr lang="zh-TW" altLang="zh-TW" sz="1800" kern="100" dirty="0">
                          <a:effectLst/>
                          <a:latin typeface="Times New Roman" pitchFamily="18" charset="0"/>
                          <a:ea typeface="微軟正黑體" pitchFamily="34" charset="-120"/>
                          <a:cs typeface="Times New Roman" pitchFamily="18" charset="0"/>
                        </a:rPr>
                        <a:t>日）</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86318">
                <a:tc>
                  <a:txBody>
                    <a:bodyPr/>
                    <a:lstStyle/>
                    <a:p>
                      <a:pPr algn="ctr">
                        <a:lnSpc>
                          <a:spcPct val="110000"/>
                        </a:lnSpc>
                        <a:spcAft>
                          <a:spcPts val="120"/>
                        </a:spcAft>
                      </a:pPr>
                      <a:r>
                        <a:rPr lang="zh-TW" altLang="en-US" sz="2400" b="1" kern="100" dirty="0">
                          <a:solidFill>
                            <a:srgbClr val="FF0000"/>
                          </a:solidFill>
                          <a:effectLst/>
                          <a:latin typeface="Times New Roman" pitchFamily="18" charset="0"/>
                          <a:ea typeface="微軟正黑體" pitchFamily="34" charset="-120"/>
                          <a:cs typeface="Times New Roman" pitchFamily="18" charset="0"/>
                        </a:rPr>
                        <a:t>課程內容</a:t>
                      </a:r>
                      <a:endParaRPr lang="zh-TW" sz="2400" b="1" kern="100" dirty="0">
                        <a:solidFill>
                          <a:srgbClr val="FF0000"/>
                        </a:solidFill>
                        <a:effectLst/>
                        <a:latin typeface="Times New Roman" pitchFamily="18" charset="0"/>
                        <a:ea typeface="微軟正黑體" pitchFamily="34" charset="-120"/>
                        <a:cs typeface="Times New Roman" pitchFamily="18" charset="0"/>
                      </a:endParaRP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0000"/>
                        </a:lnSpc>
                        <a:spcAft>
                          <a:spcPts val="120"/>
                        </a:spcAft>
                      </a:pPr>
                      <a:r>
                        <a:rPr lang="zh-TW" sz="2000" b="1" kern="100" dirty="0">
                          <a:effectLst/>
                          <a:latin typeface="Times New Roman" pitchFamily="18" charset="0"/>
                          <a:ea typeface="微軟正黑體" pitchFamily="34" charset="-120"/>
                          <a:cs typeface="Times New Roman" pitchFamily="18" charset="0"/>
                        </a:rPr>
                        <a:t>解析</a:t>
                      </a:r>
                      <a:r>
                        <a:rPr lang="zh-TW" altLang="en-US" sz="2000" b="1" kern="100" dirty="0">
                          <a:effectLst/>
                          <a:latin typeface="Times New Roman" pitchFamily="18" charset="0"/>
                          <a:ea typeface="微軟正黑體" pitchFamily="34" charset="-120"/>
                          <a:cs typeface="Times New Roman" pitchFamily="18" charset="0"/>
                        </a:rPr>
                        <a:t>總</a:t>
                      </a:r>
                      <a:r>
                        <a:rPr lang="zh-TW" sz="2000" b="1" kern="100" dirty="0">
                          <a:effectLst/>
                          <a:latin typeface="Times New Roman" pitchFamily="18" charset="0"/>
                          <a:ea typeface="微軟正黑體" pitchFamily="34" charset="-120"/>
                          <a:cs typeface="Times New Roman" pitchFamily="18" charset="0"/>
                        </a:rPr>
                        <a:t>綱</a:t>
                      </a:r>
                      <a:r>
                        <a:rPr lang="zh-TW" sz="2000" kern="100" dirty="0">
                          <a:effectLst/>
                          <a:latin typeface="Times New Roman" pitchFamily="18" charset="0"/>
                          <a:ea typeface="微軟正黑體" pitchFamily="34" charset="-120"/>
                          <a:cs typeface="Times New Roman" pitchFamily="18" charset="0"/>
                        </a:rPr>
                        <a:t>、理解與探討核心素養，並</a:t>
                      </a:r>
                      <a:r>
                        <a:rPr lang="zh-TW" altLang="en-US" sz="2000" kern="100" dirty="0">
                          <a:effectLst/>
                          <a:latin typeface="Times New Roman" pitchFamily="18" charset="0"/>
                          <a:ea typeface="微軟正黑體" pitchFamily="34" charset="-120"/>
                          <a:cs typeface="Times New Roman" pitchFamily="18" charset="0"/>
                        </a:rPr>
                        <a:t>於</a:t>
                      </a:r>
                      <a:r>
                        <a:rPr lang="zh-TW" sz="2000" kern="100" dirty="0">
                          <a:effectLst/>
                          <a:latin typeface="Times New Roman" pitchFamily="18" charset="0"/>
                          <a:ea typeface="微軟正黑體" pitchFamily="34" charset="-120"/>
                          <a:cs typeface="Times New Roman" pitchFamily="18" charset="0"/>
                        </a:rPr>
                        <a:t>課程結束後進行</a:t>
                      </a:r>
                      <a:r>
                        <a:rPr lang="zh-TW" sz="2000" b="1" kern="100" dirty="0">
                          <a:effectLst/>
                          <a:latin typeface="Times New Roman" pitchFamily="18" charset="0"/>
                          <a:ea typeface="微軟正黑體" pitchFamily="34" charset="-120"/>
                          <a:cs typeface="Times New Roman" pitchFamily="18" charset="0"/>
                        </a:rPr>
                        <a:t>試講、演練</a:t>
                      </a:r>
                      <a:r>
                        <a:rPr lang="zh-TW" sz="2000" kern="100" dirty="0">
                          <a:effectLst/>
                          <a:latin typeface="Times New Roman" pitchFamily="18" charset="0"/>
                          <a:ea typeface="微軟正黑體" pitchFamily="34" charset="-120"/>
                          <a:cs typeface="Times New Roman" pitchFamily="18" charset="0"/>
                        </a:rPr>
                        <a:t>。</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0000"/>
                        </a:lnSpc>
                        <a:spcAft>
                          <a:spcPts val="120"/>
                        </a:spcAft>
                      </a:pPr>
                      <a:r>
                        <a:rPr lang="zh-TW" altLang="en-US" sz="2000" kern="100" dirty="0">
                          <a:effectLst/>
                          <a:latin typeface="Times New Roman" pitchFamily="18" charset="0"/>
                          <a:ea typeface="微軟正黑體" pitchFamily="34" charset="-120"/>
                          <a:cs typeface="Times New Roman" pitchFamily="18" charset="0"/>
                        </a:rPr>
                        <a:t>討論</a:t>
                      </a:r>
                      <a:r>
                        <a:rPr lang="zh-TW" sz="2000" b="1" kern="100" dirty="0">
                          <a:effectLst/>
                          <a:latin typeface="Times New Roman" pitchFamily="18" charset="0"/>
                          <a:ea typeface="微軟正黑體" pitchFamily="34" charset="-120"/>
                          <a:cs typeface="Times New Roman" pitchFamily="18" charset="0"/>
                        </a:rPr>
                        <a:t>核心素養導向教學案例</a:t>
                      </a:r>
                      <a:r>
                        <a:rPr lang="zh-TW" altLang="en-US" sz="2000" b="0" kern="100" dirty="0">
                          <a:effectLst/>
                          <a:latin typeface="Times New Roman" pitchFamily="18" charset="0"/>
                          <a:ea typeface="微軟正黑體" pitchFamily="34" charset="-120"/>
                          <a:cs typeface="Times New Roman" pitchFamily="18" charset="0"/>
                        </a:rPr>
                        <a:t>；</a:t>
                      </a:r>
                      <a:r>
                        <a:rPr lang="zh-TW" altLang="en-US" sz="2000" b="1" kern="100" dirty="0">
                          <a:effectLst/>
                          <a:latin typeface="Times New Roman" pitchFamily="18" charset="0"/>
                          <a:ea typeface="微軟正黑體" pitchFamily="34" charset="-120"/>
                          <a:cs typeface="Times New Roman" pitchFamily="18" charset="0"/>
                        </a:rPr>
                        <a:t>分析</a:t>
                      </a:r>
                      <a:r>
                        <a:rPr lang="zh-TW" altLang="en-US" sz="2000" b="0" kern="100" dirty="0">
                          <a:effectLst/>
                          <a:latin typeface="Times New Roman" pitchFamily="18" charset="0"/>
                          <a:ea typeface="微軟正黑體" pitchFamily="34" charset="-120"/>
                          <a:cs typeface="Times New Roman" pitchFamily="18" charset="0"/>
                        </a:rPr>
                        <a:t>總綱試講問題彙整與</a:t>
                      </a:r>
                      <a:r>
                        <a:rPr lang="zh-TW" sz="2000" kern="100" dirty="0">
                          <a:effectLst/>
                          <a:latin typeface="Times New Roman" pitchFamily="18" charset="0"/>
                          <a:ea typeface="微軟正黑體" pitchFamily="34" charset="-120"/>
                          <a:cs typeface="Times New Roman" pitchFamily="18" charset="0"/>
                        </a:rPr>
                        <a:t>。</a:t>
                      </a: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0000"/>
                        </a:lnSpc>
                        <a:spcAft>
                          <a:spcPts val="120"/>
                        </a:spcAft>
                      </a:pPr>
                      <a:r>
                        <a:rPr lang="zh-TW" altLang="en-US" sz="2000" b="1" kern="100" dirty="0">
                          <a:effectLst/>
                          <a:latin typeface="Times New Roman" pitchFamily="18" charset="0"/>
                          <a:ea typeface="微軟正黑體" pitchFamily="34" charset="-120"/>
                          <a:cs typeface="Times New Roman" pitchFamily="18" charset="0"/>
                        </a:rPr>
                        <a:t>領綱</a:t>
                      </a:r>
                      <a:r>
                        <a:rPr lang="zh-TW" altLang="en-US" sz="2000" kern="100" dirty="0">
                          <a:effectLst/>
                          <a:latin typeface="Times New Roman" pitchFamily="18" charset="0"/>
                          <a:ea typeface="微軟正黑體" pitchFamily="34" charset="-120"/>
                          <a:cs typeface="Times New Roman" pitchFamily="18" charset="0"/>
                        </a:rPr>
                        <a:t>重要內涵、課程特色、議題融入、彈性學習課程實施</a:t>
                      </a:r>
                      <a:endParaRPr lang="zh-TW" sz="2000" kern="100" dirty="0">
                        <a:effectLst/>
                        <a:latin typeface="Times New Roman" pitchFamily="18" charset="0"/>
                        <a:ea typeface="微軟正黑體" pitchFamily="34" charset="-120"/>
                        <a:cs typeface="Times New Roman" pitchFamily="18" charset="0"/>
                      </a:endParaRP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0000"/>
                        </a:lnSpc>
                        <a:spcAft>
                          <a:spcPts val="120"/>
                        </a:spcAft>
                      </a:pPr>
                      <a:r>
                        <a:rPr lang="zh-TW" altLang="en-US" sz="2000" kern="100" dirty="0">
                          <a:effectLst/>
                          <a:latin typeface="Times New Roman" pitchFamily="18" charset="0"/>
                          <a:ea typeface="微軟正黑體" pitchFamily="34" charset="-120"/>
                          <a:cs typeface="Times New Roman" pitchFamily="18" charset="0"/>
                        </a:rPr>
                        <a:t>深化</a:t>
                      </a:r>
                      <a:r>
                        <a:rPr lang="zh-TW" altLang="en-US" sz="2000" b="1" kern="100" dirty="0">
                          <a:effectLst/>
                          <a:latin typeface="Times New Roman" pitchFamily="18" charset="0"/>
                          <a:ea typeface="微軟正黑體" pitchFamily="34" charset="-120"/>
                          <a:cs typeface="Times New Roman" pitchFamily="18" charset="0"/>
                        </a:rPr>
                        <a:t>領域</a:t>
                      </a:r>
                      <a:r>
                        <a:rPr lang="zh-TW" altLang="en-US" sz="2000" kern="100" dirty="0">
                          <a:effectLst/>
                          <a:latin typeface="Times New Roman" pitchFamily="18" charset="0"/>
                          <a:ea typeface="微軟正黑體" pitchFamily="34" charset="-120"/>
                          <a:cs typeface="Times New Roman" pitchFamily="18" charset="0"/>
                        </a:rPr>
                        <a:t>課程設計與教學實踐</a:t>
                      </a:r>
                      <a:endParaRPr lang="zh-TW" sz="2000" kern="100" dirty="0">
                        <a:effectLst/>
                        <a:latin typeface="Times New Roman" pitchFamily="18" charset="0"/>
                        <a:ea typeface="微軟正黑體" pitchFamily="34" charset="-120"/>
                        <a:cs typeface="Times New Roman" pitchFamily="18" charset="0"/>
                      </a:endParaRP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0000"/>
                        </a:lnSpc>
                        <a:spcAft>
                          <a:spcPts val="120"/>
                        </a:spcAft>
                      </a:pPr>
                      <a:r>
                        <a:rPr lang="zh-TW" sz="2000" kern="100" dirty="0">
                          <a:effectLst/>
                          <a:latin typeface="Times New Roman" pitchFamily="18" charset="0"/>
                          <a:ea typeface="微軟正黑體" pitchFamily="34" charset="-120"/>
                          <a:cs typeface="Times New Roman" pitchFamily="18" charset="0"/>
                        </a:rPr>
                        <a:t>以</a:t>
                      </a:r>
                      <a:r>
                        <a:rPr lang="zh-TW" sz="2000" b="1" kern="100" dirty="0">
                          <a:effectLst/>
                          <a:latin typeface="Times New Roman" pitchFamily="18" charset="0"/>
                          <a:ea typeface="微軟正黑體" pitchFamily="34" charset="-120"/>
                          <a:cs typeface="Times New Roman" pitchFamily="18" charset="0"/>
                        </a:rPr>
                        <a:t>工作坊</a:t>
                      </a:r>
                      <a:r>
                        <a:rPr lang="zh-TW" sz="2000" kern="100" dirty="0">
                          <a:effectLst/>
                          <a:latin typeface="Times New Roman" pitchFamily="18" charset="0"/>
                          <a:ea typeface="微軟正黑體" pitchFamily="34" charset="-120"/>
                          <a:cs typeface="Times New Roman" pitchFamily="18" charset="0"/>
                        </a:rPr>
                        <a:t>形式設計</a:t>
                      </a:r>
                      <a:r>
                        <a:rPr lang="zh-TW" sz="2000" b="1" kern="100" dirty="0">
                          <a:effectLst/>
                          <a:latin typeface="Times New Roman" pitchFamily="18" charset="0"/>
                          <a:ea typeface="微軟正黑體" pitchFamily="34" charset="-120"/>
                          <a:cs typeface="Times New Roman" pitchFamily="18" charset="0"/>
                        </a:rPr>
                        <a:t>重要</a:t>
                      </a:r>
                      <a:r>
                        <a:rPr lang="zh-TW" altLang="en-US" sz="2000" b="1" kern="100" dirty="0">
                          <a:effectLst/>
                          <a:latin typeface="Times New Roman" pitchFamily="18" charset="0"/>
                          <a:ea typeface="微軟正黑體" pitchFamily="34" charset="-120"/>
                          <a:cs typeface="Times New Roman" pitchFamily="18" charset="0"/>
                        </a:rPr>
                        <a:t>課</a:t>
                      </a:r>
                      <a:r>
                        <a:rPr lang="zh-TW" sz="2000" b="1" kern="100" dirty="0">
                          <a:effectLst/>
                          <a:latin typeface="Times New Roman" pitchFamily="18" charset="0"/>
                          <a:ea typeface="微軟正黑體" pitchFamily="34" charset="-120"/>
                          <a:cs typeface="Times New Roman" pitchFamily="18" charset="0"/>
                        </a:rPr>
                        <a:t>題</a:t>
                      </a:r>
                      <a:r>
                        <a:rPr lang="zh-TW" sz="2000" kern="100" dirty="0">
                          <a:effectLst/>
                          <a:latin typeface="Times New Roman" pitchFamily="18" charset="0"/>
                          <a:ea typeface="微軟正黑體" pitchFamily="34" charset="-120"/>
                          <a:cs typeface="Times New Roman" pitchFamily="18" charset="0"/>
                        </a:rPr>
                        <a:t>。</a:t>
                      </a:r>
                      <a:endParaRPr lang="en-US" altLang="zh-TW" sz="2000" kern="100" dirty="0">
                        <a:effectLst/>
                        <a:latin typeface="Times New Roman" pitchFamily="18" charset="0"/>
                        <a:ea typeface="微軟正黑體" pitchFamily="34" charset="-120"/>
                        <a:cs typeface="Times New Roman" pitchFamily="18" charset="0"/>
                      </a:endParaRPr>
                    </a:p>
                    <a:p>
                      <a:pPr algn="just">
                        <a:lnSpc>
                          <a:spcPct val="110000"/>
                        </a:lnSpc>
                        <a:spcAft>
                          <a:spcPts val="120"/>
                        </a:spcAft>
                      </a:pPr>
                      <a:r>
                        <a:rPr lang="zh-TW" altLang="en-US" sz="1400" kern="100" dirty="0">
                          <a:effectLst/>
                          <a:latin typeface="Times New Roman" pitchFamily="18" charset="0"/>
                          <a:ea typeface="微軟正黑體" pitchFamily="34" charset="-120"/>
                          <a:cs typeface="Times New Roman" pitchFamily="18" charset="0"/>
                        </a:rPr>
                        <a:t>主題一：學校本位課程的發展與實施</a:t>
                      </a:r>
                    </a:p>
                    <a:p>
                      <a:pPr algn="just">
                        <a:lnSpc>
                          <a:spcPct val="110000"/>
                        </a:lnSpc>
                        <a:spcAft>
                          <a:spcPts val="120"/>
                        </a:spcAft>
                      </a:pPr>
                      <a:r>
                        <a:rPr lang="zh-TW" altLang="en-US" sz="1400" kern="100" dirty="0">
                          <a:effectLst/>
                          <a:latin typeface="Times New Roman" pitchFamily="18" charset="0"/>
                          <a:ea typeface="微軟正黑體" pitchFamily="34" charset="-120"/>
                          <a:cs typeface="Times New Roman" pitchFamily="18" charset="0"/>
                        </a:rPr>
                        <a:t>主題二：素養導向的課程設計與教學實踐</a:t>
                      </a:r>
                    </a:p>
                    <a:p>
                      <a:pPr algn="just">
                        <a:lnSpc>
                          <a:spcPct val="110000"/>
                        </a:lnSpc>
                        <a:spcAft>
                          <a:spcPts val="120"/>
                        </a:spcAft>
                      </a:pPr>
                      <a:r>
                        <a:rPr lang="zh-TW" altLang="en-US" sz="1400" kern="100" dirty="0">
                          <a:effectLst/>
                          <a:latin typeface="Times New Roman" pitchFamily="18" charset="0"/>
                          <a:ea typeface="微軟正黑體" pitchFamily="34" charset="-120"/>
                          <a:cs typeface="Times New Roman" pitchFamily="18" charset="0"/>
                        </a:rPr>
                        <a:t>主題三：素養導向的學習評量</a:t>
                      </a:r>
                    </a:p>
                    <a:p>
                      <a:pPr algn="just">
                        <a:lnSpc>
                          <a:spcPct val="110000"/>
                        </a:lnSpc>
                        <a:spcAft>
                          <a:spcPts val="120"/>
                        </a:spcAft>
                      </a:pPr>
                      <a:r>
                        <a:rPr lang="zh-TW" altLang="en-US" sz="1400" kern="100" dirty="0">
                          <a:effectLst/>
                          <a:latin typeface="Times New Roman" pitchFamily="18" charset="0"/>
                          <a:ea typeface="微軟正黑體" pitchFamily="34" charset="-120"/>
                          <a:cs typeface="Times New Roman" pitchFamily="18" charset="0"/>
                        </a:rPr>
                        <a:t>主題四：學校本位課程評鑑</a:t>
                      </a:r>
                      <a:endParaRPr lang="en-US" altLang="zh-TW" sz="1400" kern="100" dirty="0">
                        <a:effectLst/>
                        <a:latin typeface="Times New Roman" pitchFamily="18" charset="0"/>
                        <a:ea typeface="微軟正黑體" pitchFamily="34" charset="-120"/>
                        <a:cs typeface="Times New Roman" pitchFamily="18" charset="0"/>
                      </a:endParaRPr>
                    </a:p>
                  </a:txBody>
                  <a:tcPr marL="53862" marR="53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246244027"/>
                  </a:ext>
                </a:extLst>
              </a:tr>
            </a:tbl>
          </a:graphicData>
        </a:graphic>
      </p:graphicFrame>
      <p:sp>
        <p:nvSpPr>
          <p:cNvPr id="5" name="投影片編號版面配置區 4"/>
          <p:cNvSpPr>
            <a:spLocks noGrp="1"/>
          </p:cNvSpPr>
          <p:nvPr>
            <p:ph type="sldNum" sz="quarter" idx="12"/>
          </p:nvPr>
        </p:nvSpPr>
        <p:spPr/>
        <p:txBody>
          <a:bodyPr/>
          <a:lstStyle/>
          <a:p>
            <a:fld id="{B4EBE323-27AD-48CD-9259-03C4B08878FA}" type="slidenum">
              <a:rPr lang="zh-TW" altLang="en-US" smtClean="0"/>
              <a:pPr/>
              <a:t>36</a:t>
            </a:fld>
            <a:endParaRPr lang="zh-TW" altLang="en-US"/>
          </a:p>
        </p:txBody>
      </p:sp>
    </p:spTree>
    <p:extLst>
      <p:ext uri="{BB962C8B-B14F-4D97-AF65-F5344CB8AC3E}">
        <p14:creationId xmlns:p14="http://schemas.microsoft.com/office/powerpoint/2010/main" val="1847053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solidFill>
                  <a:srgbClr val="FFC000"/>
                </a:solidFill>
              </a:rPr>
              <a:t>課綱種子講師</a:t>
            </a:r>
          </a:p>
        </p:txBody>
      </p:sp>
      <p:sp>
        <p:nvSpPr>
          <p:cNvPr id="3" name="內容版面配置區 2"/>
          <p:cNvSpPr>
            <a:spLocks noGrp="1"/>
          </p:cNvSpPr>
          <p:nvPr>
            <p:ph idx="1"/>
          </p:nvPr>
        </p:nvSpPr>
        <p:spPr>
          <a:xfrm>
            <a:off x="438150" y="1124744"/>
            <a:ext cx="8420100" cy="4975225"/>
          </a:xfrm>
        </p:spPr>
        <p:txBody>
          <a:bodyPr>
            <a:normAutofit/>
          </a:bodyPr>
          <a:lstStyle/>
          <a:p>
            <a:pPr marL="0" indent="0" algn="ctr">
              <a:lnSpc>
                <a:spcPct val="130000"/>
              </a:lnSpc>
              <a:spcBef>
                <a:spcPts val="1800"/>
              </a:spcBef>
              <a:buNone/>
            </a:pPr>
            <a:r>
              <a:rPr lang="zh-TW" altLang="en-US" sz="4000" dirty="0">
                <a:solidFill>
                  <a:srgbClr val="FF0000"/>
                </a:solidFill>
                <a:cs typeface="Times New Roman" panose="02020603050405020304" pitchFamily="18" charset="0"/>
              </a:rPr>
              <a:t>總綱脈絡下理解領綱</a:t>
            </a:r>
            <a:endParaRPr lang="en-US" altLang="zh-TW" sz="4000" dirty="0">
              <a:solidFill>
                <a:srgbClr val="FF0000"/>
              </a:solidFill>
              <a:cs typeface="Times New Roman" panose="02020603050405020304" pitchFamily="18" charset="0"/>
            </a:endParaRPr>
          </a:p>
          <a:p>
            <a:pPr algn="just">
              <a:lnSpc>
                <a:spcPct val="130000"/>
              </a:lnSpc>
              <a:spcBef>
                <a:spcPts val="1800"/>
              </a:spcBef>
            </a:pPr>
            <a:r>
              <a:rPr lang="zh-TW" altLang="zh-TW" dirty="0">
                <a:solidFill>
                  <a:schemeClr val="tx1"/>
                </a:solidFill>
                <a:cs typeface="Times New Roman" panose="02020603050405020304" pitchFamily="18" charset="0"/>
              </a:rPr>
              <a:t>完成「領域課程綱要培訓研習」認證者，則進一步認證為</a:t>
            </a:r>
            <a:r>
              <a:rPr lang="zh-TW" altLang="zh-TW" dirty="0">
                <a:cs typeface="Times New Roman" panose="02020603050405020304" pitchFamily="18" charset="0"/>
              </a:rPr>
              <a:t>「</a:t>
            </a:r>
            <a:r>
              <a:rPr lang="zh-TW" altLang="zh-TW" b="1" dirty="0">
                <a:solidFill>
                  <a:srgbClr val="00B050"/>
                </a:solidFill>
                <a:cs typeface="Times New Roman" panose="02020603050405020304" pitchFamily="18" charset="0"/>
              </a:rPr>
              <a:t>課綱種子講師</a:t>
            </a:r>
            <a:r>
              <a:rPr lang="zh-TW" altLang="zh-TW" dirty="0">
                <a:cs typeface="Times New Roman" panose="02020603050405020304" pitchFamily="18" charset="0"/>
              </a:rPr>
              <a:t>」</a:t>
            </a:r>
            <a:r>
              <a:rPr lang="zh-TW" altLang="zh-TW" dirty="0">
                <a:solidFill>
                  <a:schemeClr val="tx1"/>
                </a:solidFill>
                <a:cs typeface="Times New Roman" panose="02020603050405020304" pitchFamily="18" charset="0"/>
              </a:rPr>
              <a:t>，</a:t>
            </a:r>
            <a:r>
              <a:rPr lang="zh-TW" altLang="en-US" dirty="0">
                <a:solidFill>
                  <a:schemeClr val="tx1"/>
                </a:solidFill>
                <a:cs typeface="Times New Roman" panose="02020603050405020304" pitchFamily="18" charset="0"/>
              </a:rPr>
              <a:t>主要目的是希望透過參</a:t>
            </a:r>
            <a:r>
              <a:rPr lang="zh-TW" altLang="zh-TW" dirty="0">
                <a:solidFill>
                  <a:schemeClr val="tx1"/>
                </a:solidFill>
                <a:cs typeface="Times New Roman" panose="02020603050405020304" pitchFamily="18" charset="0"/>
              </a:rPr>
              <a:t>與學員轉化研習經驗，擔任所</a:t>
            </a:r>
            <a:r>
              <a:rPr lang="zh-TW" altLang="en-US" dirty="0">
                <a:solidFill>
                  <a:schemeClr val="tx1"/>
                </a:solidFill>
                <a:cs typeface="Times New Roman" panose="02020603050405020304" pitchFamily="18" charset="0"/>
              </a:rPr>
              <a:t>屬</a:t>
            </a:r>
            <a:r>
              <a:rPr lang="zh-TW" altLang="zh-TW" dirty="0">
                <a:solidFill>
                  <a:schemeClr val="tx1"/>
                </a:solidFill>
                <a:cs typeface="Times New Roman" panose="02020603050405020304" pitchFamily="18" charset="0"/>
              </a:rPr>
              <a:t>縣市在推動</a:t>
            </a:r>
            <a:r>
              <a:rPr lang="zh-TW" altLang="zh-TW" b="1" dirty="0">
                <a:solidFill>
                  <a:srgbClr val="00B050"/>
                </a:solidFill>
                <a:cs typeface="Times New Roman" panose="02020603050405020304" pitchFamily="18" charset="0"/>
              </a:rPr>
              <a:t>十二年國教課綱</a:t>
            </a:r>
            <a:r>
              <a:rPr lang="zh-TW" altLang="zh-TW" dirty="0">
                <a:solidFill>
                  <a:schemeClr val="tx1"/>
                </a:solidFill>
                <a:cs typeface="Times New Roman" panose="02020603050405020304" pitchFamily="18" charset="0"/>
              </a:rPr>
              <a:t>的路上，不可或缺的實踐與協助</a:t>
            </a:r>
            <a:r>
              <a:rPr lang="zh-TW" altLang="en-US" dirty="0">
                <a:solidFill>
                  <a:schemeClr val="tx1"/>
                </a:solidFill>
                <a:cs typeface="Times New Roman" panose="02020603050405020304" pitchFamily="18" charset="0"/>
              </a:rPr>
              <a:t>之</a:t>
            </a:r>
            <a:r>
              <a:rPr lang="zh-TW" altLang="zh-TW" dirty="0">
                <a:solidFill>
                  <a:schemeClr val="tx1"/>
                </a:solidFill>
                <a:cs typeface="Times New Roman" panose="02020603050405020304" pitchFamily="18" charset="0"/>
              </a:rPr>
              <a:t>重要角色</a:t>
            </a:r>
            <a:r>
              <a:rPr lang="zh-TW" altLang="en-US" dirty="0">
                <a:solidFill>
                  <a:schemeClr val="tx1"/>
                </a:solidFill>
                <a:cs typeface="Times New Roman" panose="02020603050405020304" pitchFamily="18" charset="0"/>
              </a:rPr>
              <a:t>。</a:t>
            </a:r>
            <a:endParaRPr lang="en-US" altLang="zh-TW" dirty="0">
              <a:solidFill>
                <a:schemeClr val="tx1"/>
              </a:solidFill>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fld id="{B4EBE323-27AD-48CD-9259-03C4B08878FA}" type="slidenum">
              <a:rPr lang="zh-TW" altLang="en-US" smtClean="0"/>
              <a:pPr/>
              <a:t>37</a:t>
            </a:fld>
            <a:endParaRPr lang="zh-TW" altLang="en-US"/>
          </a:p>
        </p:txBody>
      </p:sp>
    </p:spTree>
    <p:extLst>
      <p:ext uri="{BB962C8B-B14F-4D97-AF65-F5344CB8AC3E}">
        <p14:creationId xmlns:p14="http://schemas.microsoft.com/office/powerpoint/2010/main" val="22694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4EBE323-27AD-48CD-9259-03C4B08878FA}" type="slidenum">
              <a:rPr lang="zh-TW" altLang="en-US" smtClean="0"/>
              <a:pPr/>
              <a:t>38</a:t>
            </a:fld>
            <a:endParaRPr lang="zh-TW" altLang="en-US"/>
          </a:p>
        </p:txBody>
      </p:sp>
      <p:sp>
        <p:nvSpPr>
          <p:cNvPr id="5" name="標題 1"/>
          <p:cNvSpPr>
            <a:spLocks noGrp="1"/>
          </p:cNvSpPr>
          <p:nvPr>
            <p:ph type="title"/>
          </p:nvPr>
        </p:nvSpPr>
        <p:spPr>
          <a:xfrm>
            <a:off x="454791" y="2708920"/>
            <a:ext cx="8229600" cy="854968"/>
          </a:xfrm>
        </p:spPr>
        <p:txBody>
          <a:bodyPr/>
          <a:lstStyle/>
          <a:p>
            <a:r>
              <a:rPr lang="zh-HK" altLang="zh-TW" dirty="0">
                <a:solidFill>
                  <a:schemeClr val="tx1">
                    <a:lumMod val="75000"/>
                    <a:lumOff val="25000"/>
                  </a:schemeClr>
                </a:solidFill>
              </a:rPr>
              <a:t>署聘輔導</a:t>
            </a:r>
            <a:r>
              <a:rPr lang="zh-TW" altLang="en-US" dirty="0">
                <a:solidFill>
                  <a:schemeClr val="tx1">
                    <a:lumMod val="75000"/>
                    <a:lumOff val="25000"/>
                  </a:schemeClr>
                </a:solidFill>
              </a:rPr>
              <a:t>諮詢</a:t>
            </a:r>
            <a:r>
              <a:rPr lang="zh-HK" altLang="zh-TW" dirty="0">
                <a:solidFill>
                  <a:schemeClr val="tx1">
                    <a:lumMod val="75000"/>
                    <a:lumOff val="25000"/>
                  </a:schemeClr>
                </a:solidFill>
              </a:rPr>
              <a:t>委員運用策略</a:t>
            </a:r>
            <a:endParaRPr lang="zh-TW" altLang="en-US" dirty="0">
              <a:solidFill>
                <a:schemeClr val="tx1">
                  <a:lumMod val="75000"/>
                  <a:lumOff val="25000"/>
                </a:schemeClr>
              </a:solidFill>
            </a:endParaRPr>
          </a:p>
        </p:txBody>
      </p:sp>
    </p:spTree>
    <p:extLst>
      <p:ext uri="{BB962C8B-B14F-4D97-AF65-F5344CB8AC3E}">
        <p14:creationId xmlns:p14="http://schemas.microsoft.com/office/powerpoint/2010/main" val="1578004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0832" y="2348880"/>
            <a:ext cx="8661648" cy="3528392"/>
          </a:xfrm>
        </p:spPr>
        <p:txBody>
          <a:bodyPr>
            <a:normAutofit/>
          </a:bodyPr>
          <a:lstStyle/>
          <a:p>
            <a:pPr marL="0" indent="0" algn="ctr">
              <a:buNone/>
            </a:pPr>
            <a:r>
              <a:rPr lang="zh-TW" altLang="en-US" dirty="0">
                <a:solidFill>
                  <a:schemeClr val="tx1">
                    <a:lumMod val="75000"/>
                    <a:lumOff val="25000"/>
                  </a:schemeClr>
                </a:solidFill>
              </a:rPr>
              <a:t>教育部補助直轄市縣（市）政府精進國民中學及國民小學教師教學專業與課程品質作業要點</a:t>
            </a:r>
            <a:endParaRPr lang="en-US" altLang="zh-TW" dirty="0">
              <a:solidFill>
                <a:schemeClr val="tx1">
                  <a:lumMod val="75000"/>
                  <a:lumOff val="25000"/>
                </a:schemeClr>
              </a:solidFill>
            </a:endParaRPr>
          </a:p>
        </p:txBody>
      </p:sp>
      <p:sp>
        <p:nvSpPr>
          <p:cNvPr id="4" name="投影片編號版面配置區 3"/>
          <p:cNvSpPr>
            <a:spLocks noGrp="1"/>
          </p:cNvSpPr>
          <p:nvPr>
            <p:ph type="sldNum" sz="quarter" idx="12"/>
          </p:nvPr>
        </p:nvSpPr>
        <p:spPr/>
        <p:txBody>
          <a:bodyPr/>
          <a:lstStyle/>
          <a:p>
            <a:fld id="{B4EBE323-27AD-48CD-9259-03C4B08878FA}" type="slidenum">
              <a:rPr lang="zh-TW" altLang="en-US" smtClean="0"/>
              <a:pPr/>
              <a:t>39</a:t>
            </a:fld>
            <a:endParaRPr lang="zh-TW" altLang="en-US"/>
          </a:p>
        </p:txBody>
      </p:sp>
    </p:spTree>
    <p:extLst>
      <p:ext uri="{BB962C8B-B14F-4D97-AF65-F5344CB8AC3E}">
        <p14:creationId xmlns:p14="http://schemas.microsoft.com/office/powerpoint/2010/main" val="294714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88640"/>
            <a:ext cx="8640960" cy="648000"/>
          </a:xfrm>
        </p:spPr>
        <p:txBody>
          <a:bodyPr>
            <a:normAutofit fontScale="90000"/>
          </a:bodyPr>
          <a:lstStyle/>
          <a:p>
            <a:r>
              <a:rPr lang="zh-TW" altLang="en-US" dirty="0"/>
              <a:t>精進教學品質計畫推動架構</a:t>
            </a:r>
            <a:r>
              <a:rPr lang="en-US" altLang="zh-TW" sz="2700" dirty="0">
                <a:solidFill>
                  <a:schemeClr val="tx2">
                    <a:lumMod val="40000"/>
                    <a:lumOff val="60000"/>
                  </a:schemeClr>
                </a:solidFill>
              </a:rPr>
              <a:t>—</a:t>
            </a:r>
            <a:r>
              <a:rPr lang="zh-TW" altLang="en-US" sz="2700" dirty="0">
                <a:solidFill>
                  <a:schemeClr val="tx2">
                    <a:lumMod val="40000"/>
                    <a:lumOff val="60000"/>
                  </a:schemeClr>
                </a:solidFill>
              </a:rPr>
              <a:t>引自國教署</a:t>
            </a:r>
          </a:p>
        </p:txBody>
      </p:sp>
      <p:sp>
        <p:nvSpPr>
          <p:cNvPr id="8" name="圓角矩形 7"/>
          <p:cNvSpPr/>
          <p:nvPr/>
        </p:nvSpPr>
        <p:spPr bwMode="auto">
          <a:xfrm>
            <a:off x="6164449" y="4736505"/>
            <a:ext cx="1389063" cy="420687"/>
          </a:xfrm>
          <a:prstGeom prst="roundRect">
            <a:avLst/>
          </a:prstGeom>
          <a:solidFill>
            <a:schemeClr val="accent5">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400" b="1" dirty="0"/>
              <a:t>輔導諮詢委員</a:t>
            </a:r>
          </a:p>
        </p:txBody>
      </p:sp>
      <p:sp>
        <p:nvSpPr>
          <p:cNvPr id="9" name="矩形: 圓角 9"/>
          <p:cNvSpPr>
            <a:spLocks noChangeArrowheads="1"/>
          </p:cNvSpPr>
          <p:nvPr/>
        </p:nvSpPr>
        <p:spPr bwMode="auto">
          <a:xfrm>
            <a:off x="6588224" y="2996952"/>
            <a:ext cx="1579562" cy="1039813"/>
          </a:xfrm>
          <a:prstGeom prst="roundRect">
            <a:avLst>
              <a:gd name="adj" fmla="val 16667"/>
            </a:avLst>
          </a:prstGeom>
          <a:gradFill rotWithShape="1">
            <a:gsLst>
              <a:gs pos="0">
                <a:srgbClr val="E4F9FF"/>
              </a:gs>
              <a:gs pos="64999">
                <a:srgbClr val="BBEFFF"/>
              </a:gs>
              <a:gs pos="100000">
                <a:srgbClr val="9EEAFF"/>
              </a:gs>
            </a:gsLst>
            <a:lin ang="5400000" scaled="1"/>
          </a:gradFill>
          <a:ln w="9525">
            <a:solidFill>
              <a:srgbClr val="46AAC5"/>
            </a:solidFill>
            <a:round/>
            <a:headEnd/>
            <a:tailEnd/>
          </a:ln>
          <a:effectLst>
            <a:outerShdw blurRad="40000" dist="20000" dir="5400000" rotWithShape="0">
              <a:srgbClr val="808080">
                <a:alpha val="37999"/>
              </a:srgbClr>
            </a:outerShdw>
          </a:effectLst>
        </p:spPr>
        <p:txBody>
          <a:bodyPr anchor="ctr"/>
          <a:lstStyle/>
          <a:p>
            <a:pPr algn="ctr" eaLnBrk="1" fontAlgn="auto" hangingPunct="1">
              <a:spcBef>
                <a:spcPts val="0"/>
              </a:spcBef>
              <a:spcAft>
                <a:spcPts val="0"/>
              </a:spcAft>
              <a:defRPr/>
            </a:pPr>
            <a:r>
              <a:rPr kumimoji="0" lang="zh-TW" altLang="en-US" sz="2200" b="1" dirty="0">
                <a:solidFill>
                  <a:schemeClr val="dk1"/>
                </a:solidFill>
                <a:latin typeface="微軟正黑體" pitchFamily="34" charset="-120"/>
                <a:ea typeface="微軟正黑體" pitchFamily="34" charset="-120"/>
              </a:rPr>
              <a:t>縣市發展方向與年度重點</a:t>
            </a:r>
          </a:p>
        </p:txBody>
      </p:sp>
      <p:grpSp>
        <p:nvGrpSpPr>
          <p:cNvPr id="10" name="群組 9"/>
          <p:cNvGrpSpPr/>
          <p:nvPr/>
        </p:nvGrpSpPr>
        <p:grpSpPr>
          <a:xfrm>
            <a:off x="325635" y="1261722"/>
            <a:ext cx="8494837" cy="4831574"/>
            <a:chOff x="325635" y="1261722"/>
            <a:chExt cx="8494837" cy="4831574"/>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35" y="1261722"/>
              <a:ext cx="8494837" cy="483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 5"/>
            <p:cNvSpPr/>
            <p:nvPr/>
          </p:nvSpPr>
          <p:spPr>
            <a:xfrm>
              <a:off x="2571736" y="2786058"/>
              <a:ext cx="3929090" cy="1357322"/>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bg1"/>
                  </a:solidFill>
                  <a:latin typeface="微軟正黑體" pitchFamily="34" charset="-120"/>
                  <a:ea typeface="微軟正黑體" pitchFamily="34" charset="-120"/>
                </a:rPr>
                <a:t>因應新課綱推動</a:t>
              </a:r>
            </a:p>
            <a:p>
              <a:pPr algn="ctr"/>
              <a:r>
                <a:rPr lang="zh-TW" altLang="en-US" sz="1400" b="1" dirty="0" smtClean="0">
                  <a:solidFill>
                    <a:schemeClr val="bg1"/>
                  </a:solidFill>
                  <a:latin typeface="微軟正黑體" pitchFamily="34" charset="-120"/>
                  <a:ea typeface="微軟正黑體" pitchFamily="34" charset="-120"/>
                </a:rPr>
                <a:t>強化教師對總綱</a:t>
              </a:r>
              <a:r>
                <a:rPr lang="en-US" altLang="zh-TW" sz="1400" b="1" dirty="0" smtClean="0">
                  <a:solidFill>
                    <a:schemeClr val="bg1"/>
                  </a:solidFill>
                  <a:latin typeface="微軟正黑體" pitchFamily="34" charset="-120"/>
                  <a:ea typeface="微軟正黑體" pitchFamily="34" charset="-120"/>
                </a:rPr>
                <a:t>/</a:t>
              </a:r>
              <a:r>
                <a:rPr lang="zh-TW" altLang="en-US" sz="1400" b="1" dirty="0" smtClean="0">
                  <a:solidFill>
                    <a:schemeClr val="bg1"/>
                  </a:solidFill>
                  <a:latin typeface="微軟正黑體" pitchFamily="34" charset="-120"/>
                  <a:ea typeface="微軟正黑體" pitchFamily="34" charset="-120"/>
                </a:rPr>
                <a:t>領綱理解</a:t>
              </a:r>
            </a:p>
            <a:p>
              <a:pPr algn="ctr"/>
              <a:r>
                <a:rPr lang="zh-TW" altLang="en-US" sz="1400" b="1" dirty="0" smtClean="0">
                  <a:solidFill>
                    <a:schemeClr val="bg1"/>
                  </a:solidFill>
                  <a:latin typeface="微軟正黑體" pitchFamily="34" charset="-120"/>
                  <a:ea typeface="微軟正黑體" pitchFamily="34" charset="-120"/>
                </a:rPr>
                <a:t>提升教師之素養教學與評量的能力</a:t>
              </a:r>
            </a:p>
            <a:p>
              <a:pPr algn="ctr"/>
              <a:r>
                <a:rPr lang="zh-TW" altLang="en-US" sz="1400" b="1" dirty="0" smtClean="0">
                  <a:solidFill>
                    <a:schemeClr val="bg1"/>
                  </a:solidFill>
                  <a:latin typeface="微軟正黑體" pitchFamily="34" charset="-120"/>
                  <a:ea typeface="微軟正黑體" pitchFamily="34" charset="-120"/>
                </a:rPr>
                <a:t>強化教師之專業學習社群運作</a:t>
              </a:r>
            </a:p>
            <a:p>
              <a:pPr algn="ctr"/>
              <a:r>
                <a:rPr lang="zh-TW" altLang="en-US" sz="1400" b="1" dirty="0" smtClean="0">
                  <a:solidFill>
                    <a:schemeClr val="bg1"/>
                  </a:solidFill>
                  <a:latin typeface="微軟正黑體" pitchFamily="34" charset="-120"/>
                  <a:ea typeface="微軟正黑體" pitchFamily="34" charset="-120"/>
                </a:rPr>
                <a:t>強化教師共同備課、觀課、議課之運作</a:t>
              </a:r>
              <a:endParaRPr lang="zh-TW" altLang="en-US" sz="1400" b="1" dirty="0">
                <a:solidFill>
                  <a:schemeClr val="bg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2747777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a:extLst>
              <a:ext uri="{FF2B5EF4-FFF2-40B4-BE49-F238E27FC236}">
                <a16:creationId xmlns:a16="http://schemas.microsoft.com/office/drawing/2014/main" xmlns="" id="{E7ACA097-6244-4BA7-AA2E-6FF14F88CE0A}"/>
              </a:ext>
            </a:extLst>
          </p:cNvPr>
          <p:cNvSpPr/>
          <p:nvPr/>
        </p:nvSpPr>
        <p:spPr>
          <a:xfrm>
            <a:off x="3199756" y="476672"/>
            <a:ext cx="2520280" cy="25202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200" b="1" dirty="0">
                <a:solidFill>
                  <a:srgbClr val="002060"/>
                </a:solidFill>
                <a:latin typeface="標楷體" panose="03000509000000000000" pitchFamily="65" charset="-120"/>
                <a:ea typeface="標楷體" panose="03000509000000000000" pitchFamily="65" charset="-120"/>
              </a:rPr>
              <a:t>成立推動小組</a:t>
            </a:r>
            <a:endParaRPr lang="zh-TW" altLang="en-US" sz="3200" b="1" dirty="0">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xmlns="" id="{ED8073FF-F771-4DD1-AEA4-E61292689928}"/>
              </a:ext>
            </a:extLst>
          </p:cNvPr>
          <p:cNvSpPr txBox="1"/>
          <p:nvPr/>
        </p:nvSpPr>
        <p:spPr>
          <a:xfrm>
            <a:off x="5008140" y="620688"/>
            <a:ext cx="3600400" cy="1754326"/>
          </a:xfrm>
          <a:prstGeom prst="rect">
            <a:avLst/>
          </a:prstGeom>
          <a:noFill/>
        </p:spPr>
        <p:txBody>
          <a:bodyPr wrap="square" rtlCol="0">
            <a:spAutoFit/>
          </a:bodyPr>
          <a:lstStyle/>
          <a:p>
            <a:pPr marL="720000" indent="0" algn="just" hangingPunct="0">
              <a:buNone/>
            </a:pPr>
            <a:r>
              <a:rPr lang="zh-TW" altLang="en-US" dirty="0">
                <a:latin typeface="標楷體" panose="03000509000000000000" pitchFamily="65" charset="-120"/>
                <a:ea typeface="標楷體" panose="03000509000000000000" pitchFamily="65" charset="-120"/>
              </a:rPr>
              <a:t>地方政府應成立推動小組，並由地方政府教育局（處）長或副局（處）長擔任召集人，成員包括</a:t>
            </a:r>
            <a:r>
              <a:rPr lang="en-US" altLang="zh-TW"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學者專家（其中至少二人選聘自本部推薦名單）</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p:txBody>
      </p:sp>
      <p:sp>
        <p:nvSpPr>
          <p:cNvPr id="6" name="橢圓 5">
            <a:extLst>
              <a:ext uri="{FF2B5EF4-FFF2-40B4-BE49-F238E27FC236}">
                <a16:creationId xmlns:a16="http://schemas.microsoft.com/office/drawing/2014/main" xmlns="" id="{D8BA280D-C72D-4820-BF82-117E5DDF5DAF}"/>
              </a:ext>
            </a:extLst>
          </p:cNvPr>
          <p:cNvSpPr/>
          <p:nvPr/>
        </p:nvSpPr>
        <p:spPr>
          <a:xfrm>
            <a:off x="1939616" y="2708920"/>
            <a:ext cx="2520280" cy="25202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2">
                    <a:lumMod val="75000"/>
                  </a:schemeClr>
                </a:solidFill>
                <a:latin typeface="標楷體" panose="03000509000000000000" pitchFamily="65" charset="-120"/>
                <a:ea typeface="標楷體" panose="03000509000000000000" pitchFamily="65" charset="-120"/>
              </a:rPr>
              <a:t>規畫及擬定執行策略</a:t>
            </a:r>
          </a:p>
        </p:txBody>
      </p:sp>
      <p:sp>
        <p:nvSpPr>
          <p:cNvPr id="7" name="文字方塊 6">
            <a:extLst>
              <a:ext uri="{FF2B5EF4-FFF2-40B4-BE49-F238E27FC236}">
                <a16:creationId xmlns:a16="http://schemas.microsoft.com/office/drawing/2014/main" xmlns="" id="{4DD0736F-C7A4-426F-84D8-40BDC0ECD37F}"/>
              </a:ext>
            </a:extLst>
          </p:cNvPr>
          <p:cNvSpPr txBox="1"/>
          <p:nvPr/>
        </p:nvSpPr>
        <p:spPr>
          <a:xfrm>
            <a:off x="207962" y="4725144"/>
            <a:ext cx="2016224" cy="1477328"/>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邀集長期協作之</a:t>
            </a:r>
            <a:r>
              <a:rPr lang="zh-TW" altLang="en-US" dirty="0">
                <a:solidFill>
                  <a:srgbClr val="FF0000"/>
                </a:solidFill>
                <a:latin typeface="標楷體" panose="03000509000000000000" pitchFamily="65" charset="-120"/>
                <a:ea typeface="標楷體" panose="03000509000000000000" pitchFamily="65" charset="-120"/>
              </a:rPr>
              <a:t>專家學者</a:t>
            </a:r>
            <a:r>
              <a:rPr lang="zh-TW" altLang="en-US" dirty="0">
                <a:latin typeface="標楷體" panose="03000509000000000000" pitchFamily="65" charset="-120"/>
                <a:ea typeface="標楷體" panose="03000509000000000000" pitchFamily="65" charset="-120"/>
              </a:rPr>
              <a:t>，參考前一學年度本補助執行之建議事項及本部當學年度推動重點</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9" name="橢圓 8">
            <a:extLst>
              <a:ext uri="{FF2B5EF4-FFF2-40B4-BE49-F238E27FC236}">
                <a16:creationId xmlns:a16="http://schemas.microsoft.com/office/drawing/2014/main" xmlns="" id="{BA8F99A5-C5AE-4105-812A-DC175CF46A50}"/>
              </a:ext>
            </a:extLst>
          </p:cNvPr>
          <p:cNvSpPr/>
          <p:nvPr/>
        </p:nvSpPr>
        <p:spPr>
          <a:xfrm>
            <a:off x="4459896" y="2708920"/>
            <a:ext cx="2520280" cy="252028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6">
                    <a:lumMod val="50000"/>
                  </a:schemeClr>
                </a:solidFill>
                <a:latin typeface="標楷體" panose="03000509000000000000" pitchFamily="65" charset="-120"/>
                <a:ea typeface="標楷體" panose="03000509000000000000" pitchFamily="65" charset="-120"/>
              </a:rPr>
              <a:t>計畫自我檢核</a:t>
            </a:r>
          </a:p>
        </p:txBody>
      </p:sp>
      <p:sp>
        <p:nvSpPr>
          <p:cNvPr id="10" name="文字方塊 9">
            <a:extLst>
              <a:ext uri="{FF2B5EF4-FFF2-40B4-BE49-F238E27FC236}">
                <a16:creationId xmlns:a16="http://schemas.microsoft.com/office/drawing/2014/main" xmlns="" id="{F27A2E9A-8F17-4D05-B5A6-C41B1A1BD306}"/>
              </a:ext>
            </a:extLst>
          </p:cNvPr>
          <p:cNvSpPr txBox="1"/>
          <p:nvPr/>
        </p:nvSpPr>
        <p:spPr>
          <a:xfrm>
            <a:off x="5800228" y="4839544"/>
            <a:ext cx="2808312" cy="1200329"/>
          </a:xfrm>
          <a:prstGeom prst="rect">
            <a:avLst/>
          </a:prstGeom>
          <a:noFill/>
        </p:spPr>
        <p:txBody>
          <a:bodyPr wrap="square" rtlCol="0">
            <a:spAutoFit/>
          </a:bodyPr>
          <a:lstStyle/>
          <a:p>
            <a:pPr marL="720000" indent="0" algn="just" hangingPunct="0">
              <a:buNone/>
            </a:pPr>
            <a:r>
              <a:rPr lang="zh-TW" altLang="en-US" dirty="0">
                <a:latin typeface="標楷體" panose="03000509000000000000" pitchFamily="65" charset="-120"/>
                <a:ea typeface="標楷體" panose="03000509000000000000" pitchFamily="65" charset="-120"/>
              </a:rPr>
              <a:t>地方政府應辦理計畫自我檢核，並邀請長期協作之</a:t>
            </a:r>
            <a:r>
              <a:rPr lang="zh-TW" altLang="en-US" dirty="0">
                <a:solidFill>
                  <a:srgbClr val="FF0000"/>
                </a:solidFill>
                <a:latin typeface="標楷體" panose="03000509000000000000" pitchFamily="65" charset="-120"/>
                <a:ea typeface="標楷體" panose="03000509000000000000" pitchFamily="65" charset="-120"/>
              </a:rPr>
              <a:t>專家學者</a:t>
            </a:r>
            <a:r>
              <a:rPr lang="zh-TW" altLang="en-US" dirty="0">
                <a:latin typeface="標楷體" panose="03000509000000000000" pitchFamily="65" charset="-120"/>
                <a:ea typeface="標楷體" panose="03000509000000000000" pitchFamily="65" charset="-120"/>
              </a:rPr>
              <a:t>參與。</a:t>
            </a:r>
            <a:endParaRPr lang="en-US" altLang="zh-TW" dirty="0">
              <a:latin typeface="標楷體" panose="03000509000000000000" pitchFamily="65" charset="-120"/>
              <a:ea typeface="標楷體" panose="03000509000000000000" pitchFamily="65" charset="-120"/>
            </a:endParaRPr>
          </a:p>
        </p:txBody>
      </p:sp>
      <p:sp>
        <p:nvSpPr>
          <p:cNvPr id="11" name="矩形 10">
            <a:extLst>
              <a:ext uri="{FF2B5EF4-FFF2-40B4-BE49-F238E27FC236}">
                <a16:creationId xmlns:a16="http://schemas.microsoft.com/office/drawing/2014/main" xmlns="" id="{46B0FE41-2E8A-477D-90D5-98761E865A8E}"/>
              </a:ext>
            </a:extLst>
          </p:cNvPr>
          <p:cNvSpPr/>
          <p:nvPr/>
        </p:nvSpPr>
        <p:spPr>
          <a:xfrm>
            <a:off x="6576057" y="2375345"/>
            <a:ext cx="1989006" cy="307777"/>
          </a:xfrm>
          <a:prstGeom prst="rect">
            <a:avLst/>
          </a:prstGeom>
        </p:spPr>
        <p:txBody>
          <a:bodyPr wrap="none">
            <a:spAutoFit/>
          </a:bodyPr>
          <a:lstStyle/>
          <a:p>
            <a:pPr marL="720000" indent="0" algn="r" hangingPunct="0">
              <a:buNone/>
            </a:pPr>
            <a:r>
              <a:rPr lang="zh-TW" altLang="en-US" sz="1400" dirty="0">
                <a:latin typeface="標楷體" panose="03000509000000000000" pitchFamily="65" charset="-120"/>
                <a:ea typeface="標楷體" panose="03000509000000000000" pitchFamily="65" charset="-120"/>
              </a:rPr>
              <a:t>第五條第一項</a:t>
            </a:r>
          </a:p>
        </p:txBody>
      </p:sp>
      <p:sp>
        <p:nvSpPr>
          <p:cNvPr id="12" name="矩形 11">
            <a:extLst>
              <a:ext uri="{FF2B5EF4-FFF2-40B4-BE49-F238E27FC236}">
                <a16:creationId xmlns:a16="http://schemas.microsoft.com/office/drawing/2014/main" xmlns="" id="{88B48E6E-B372-4B86-ABA6-575002157F86}"/>
              </a:ext>
            </a:extLst>
          </p:cNvPr>
          <p:cNvSpPr/>
          <p:nvPr/>
        </p:nvSpPr>
        <p:spPr>
          <a:xfrm>
            <a:off x="391269" y="6202472"/>
            <a:ext cx="1800493" cy="307777"/>
          </a:xfrm>
          <a:prstGeom prst="rect">
            <a:avLst/>
          </a:prstGeom>
        </p:spPr>
        <p:txBody>
          <a:bodyPr wrap="none">
            <a:spAutoFit/>
          </a:bodyPr>
          <a:lstStyle/>
          <a:p>
            <a:pPr algn="r"/>
            <a:r>
              <a:rPr lang="zh-TW" altLang="en-US" sz="1400" dirty="0">
                <a:latin typeface="標楷體" panose="03000509000000000000" pitchFamily="65" charset="-120"/>
                <a:ea typeface="標楷體" panose="03000509000000000000" pitchFamily="65" charset="-120"/>
              </a:rPr>
              <a:t>第五條第二項第四款</a:t>
            </a:r>
          </a:p>
        </p:txBody>
      </p:sp>
      <p:sp>
        <p:nvSpPr>
          <p:cNvPr id="13" name="矩形 12">
            <a:extLst>
              <a:ext uri="{FF2B5EF4-FFF2-40B4-BE49-F238E27FC236}">
                <a16:creationId xmlns:a16="http://schemas.microsoft.com/office/drawing/2014/main" xmlns="" id="{5D3406D9-E362-45D7-9481-FB25792AD73B}"/>
              </a:ext>
            </a:extLst>
          </p:cNvPr>
          <p:cNvSpPr/>
          <p:nvPr/>
        </p:nvSpPr>
        <p:spPr>
          <a:xfrm>
            <a:off x="6095881" y="6017806"/>
            <a:ext cx="2527615" cy="307777"/>
          </a:xfrm>
          <a:prstGeom prst="rect">
            <a:avLst/>
          </a:prstGeom>
        </p:spPr>
        <p:txBody>
          <a:bodyPr wrap="none">
            <a:spAutoFit/>
          </a:bodyPr>
          <a:lstStyle/>
          <a:p>
            <a:pPr marL="720000" indent="0" algn="r" hangingPunct="0">
              <a:buNone/>
            </a:pPr>
            <a:r>
              <a:rPr lang="zh-TW" altLang="en-US" sz="1400" dirty="0">
                <a:latin typeface="標楷體" panose="03000509000000000000" pitchFamily="65" charset="-120"/>
                <a:ea typeface="標楷體" panose="03000509000000000000" pitchFamily="65" charset="-120"/>
              </a:rPr>
              <a:t>第八條第二項第一款</a:t>
            </a:r>
          </a:p>
        </p:txBody>
      </p:sp>
      <p:sp>
        <p:nvSpPr>
          <p:cNvPr id="15" name="箭號: 五邊形 14">
            <a:extLst>
              <a:ext uri="{FF2B5EF4-FFF2-40B4-BE49-F238E27FC236}">
                <a16:creationId xmlns:a16="http://schemas.microsoft.com/office/drawing/2014/main" xmlns="" id="{A5F8FFBB-D44D-4761-B14D-D11749C22EAA}"/>
              </a:ext>
            </a:extLst>
          </p:cNvPr>
          <p:cNvSpPr/>
          <p:nvPr/>
        </p:nvSpPr>
        <p:spPr>
          <a:xfrm>
            <a:off x="243651" y="3518428"/>
            <a:ext cx="2131790" cy="10627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002060"/>
                </a:solidFill>
                <a:latin typeface="標楷體" panose="03000509000000000000" pitchFamily="65" charset="-120"/>
                <a:ea typeface="標楷體" panose="03000509000000000000" pitchFamily="65" charset="-120"/>
              </a:rPr>
              <a:t>前置規畫</a:t>
            </a:r>
            <a:endParaRPr lang="en-US" altLang="zh-TW" dirty="0">
              <a:solidFill>
                <a:srgbClr val="002060"/>
              </a:solidFill>
              <a:latin typeface="標楷體" panose="03000509000000000000" pitchFamily="65" charset="-120"/>
              <a:ea typeface="標楷體" panose="03000509000000000000" pitchFamily="65" charset="-120"/>
            </a:endParaRPr>
          </a:p>
          <a:p>
            <a:pPr algn="ctr"/>
            <a:r>
              <a:rPr lang="zh-TW" altLang="en-US" dirty="0">
                <a:solidFill>
                  <a:srgbClr val="002060"/>
                </a:solidFill>
                <a:latin typeface="標楷體" panose="03000509000000000000" pitchFamily="65" charset="-120"/>
                <a:ea typeface="標楷體" panose="03000509000000000000" pitchFamily="65" charset="-120"/>
              </a:rPr>
              <a:t>自我檢核</a:t>
            </a:r>
            <a:endParaRPr lang="en-US" altLang="zh-TW" dirty="0">
              <a:solidFill>
                <a:srgbClr val="002060"/>
              </a:solidFill>
              <a:latin typeface="標楷體" panose="03000509000000000000" pitchFamily="65" charset="-120"/>
              <a:ea typeface="標楷體" panose="03000509000000000000" pitchFamily="65" charset="-120"/>
            </a:endParaRPr>
          </a:p>
          <a:p>
            <a:pPr algn="ctr"/>
            <a:r>
              <a:rPr lang="zh-TW" altLang="en-US" dirty="0">
                <a:solidFill>
                  <a:srgbClr val="002060"/>
                </a:solidFill>
                <a:latin typeface="標楷體" panose="03000509000000000000" pitchFamily="65" charset="-120"/>
                <a:ea typeface="標楷體" panose="03000509000000000000" pitchFamily="65" charset="-120"/>
              </a:rPr>
              <a:t>期中檢核</a:t>
            </a:r>
          </a:p>
        </p:txBody>
      </p:sp>
      <p:grpSp>
        <p:nvGrpSpPr>
          <p:cNvPr id="21" name="群組 20">
            <a:extLst>
              <a:ext uri="{FF2B5EF4-FFF2-40B4-BE49-F238E27FC236}">
                <a16:creationId xmlns:a16="http://schemas.microsoft.com/office/drawing/2014/main" xmlns="" id="{1858D80F-3B85-41C5-8738-7F5BBB7BC276}"/>
              </a:ext>
            </a:extLst>
          </p:cNvPr>
          <p:cNvGrpSpPr/>
          <p:nvPr/>
        </p:nvGrpSpPr>
        <p:grpSpPr>
          <a:xfrm>
            <a:off x="463226" y="450279"/>
            <a:ext cx="1880509" cy="1010917"/>
            <a:chOff x="463226" y="450279"/>
            <a:chExt cx="1880509" cy="1010917"/>
          </a:xfrm>
        </p:grpSpPr>
        <p:sp>
          <p:nvSpPr>
            <p:cNvPr id="19" name="矩形 18">
              <a:extLst>
                <a:ext uri="{FF2B5EF4-FFF2-40B4-BE49-F238E27FC236}">
                  <a16:creationId xmlns:a16="http://schemas.microsoft.com/office/drawing/2014/main" xmlns="" id="{FC1A6DEB-F6F1-48D3-A84F-9F5379E95ADD}"/>
                </a:ext>
              </a:extLst>
            </p:cNvPr>
            <p:cNvSpPr/>
            <p:nvPr/>
          </p:nvSpPr>
          <p:spPr>
            <a:xfrm>
              <a:off x="463226" y="450279"/>
              <a:ext cx="1880509" cy="954107"/>
            </a:xfrm>
            <a:prstGeom prst="rect">
              <a:avLst/>
            </a:prstGeom>
          </p:spPr>
          <p:txBody>
            <a:bodyPr wrap="square">
              <a:spAutoFit/>
            </a:bodyPr>
            <a:lstStyle/>
            <a:p>
              <a:pPr algn="ctr"/>
              <a:r>
                <a:rPr lang="zh-TW" altLang="en-US" sz="2800" b="1" dirty="0">
                  <a:latin typeface="標楷體" panose="03000509000000000000" pitchFamily="65" charset="-120"/>
                  <a:ea typeface="標楷體" panose="03000509000000000000" pitchFamily="65" charset="-120"/>
                </a:rPr>
                <a:t>委員任務法源依據</a:t>
              </a:r>
              <a:endParaRPr lang="en-US" altLang="zh-TW" sz="2800" b="1" dirty="0">
                <a:latin typeface="標楷體" panose="03000509000000000000" pitchFamily="65" charset="-120"/>
                <a:ea typeface="標楷體" panose="03000509000000000000" pitchFamily="65" charset="-120"/>
              </a:endParaRPr>
            </a:p>
          </p:txBody>
        </p:sp>
        <p:sp>
          <p:nvSpPr>
            <p:cNvPr id="20" name="矩形: 圓角 19">
              <a:extLst>
                <a:ext uri="{FF2B5EF4-FFF2-40B4-BE49-F238E27FC236}">
                  <a16:creationId xmlns:a16="http://schemas.microsoft.com/office/drawing/2014/main" xmlns="" id="{8DE46536-6ABB-42CC-AFF5-0D748EA49870}"/>
                </a:ext>
              </a:extLst>
            </p:cNvPr>
            <p:cNvSpPr/>
            <p:nvPr/>
          </p:nvSpPr>
          <p:spPr>
            <a:xfrm>
              <a:off x="535460" y="1415477"/>
              <a:ext cx="1775917" cy="45719"/>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677305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5460" y="1818536"/>
            <a:ext cx="8151340" cy="4307628"/>
          </a:xfrm>
        </p:spPr>
        <p:txBody>
          <a:bodyPr>
            <a:normAutofit/>
          </a:bodyPr>
          <a:lstStyle/>
          <a:p>
            <a:pPr marL="720000" algn="just" hangingPunct="0"/>
            <a:r>
              <a:rPr lang="zh-TW" altLang="en-US" sz="3600" u="sng" dirty="0"/>
              <a:t>本補助之成效督導與檢核</a:t>
            </a:r>
            <a:endParaRPr lang="en-US" altLang="zh-TW" sz="3600" u="sng" dirty="0"/>
          </a:p>
          <a:p>
            <a:pPr marL="262800" indent="0" algn="just" hangingPunct="0">
              <a:buNone/>
            </a:pPr>
            <a:r>
              <a:rPr lang="zh-TW" altLang="en-US" sz="3600" dirty="0"/>
              <a:t>本部得組成輔導小組，赴地方政府、輔導團或其他相關輔導體系之組織與學校進行檢核訪視及支持輔導。</a:t>
            </a:r>
          </a:p>
        </p:txBody>
      </p:sp>
      <p:grpSp>
        <p:nvGrpSpPr>
          <p:cNvPr id="4" name="群組 3">
            <a:extLst>
              <a:ext uri="{FF2B5EF4-FFF2-40B4-BE49-F238E27FC236}">
                <a16:creationId xmlns:a16="http://schemas.microsoft.com/office/drawing/2014/main" xmlns="" id="{7C8EFFEB-ED01-4538-9B8B-70ED9AA4F174}"/>
              </a:ext>
            </a:extLst>
          </p:cNvPr>
          <p:cNvGrpSpPr/>
          <p:nvPr/>
        </p:nvGrpSpPr>
        <p:grpSpPr>
          <a:xfrm>
            <a:off x="463226" y="450279"/>
            <a:ext cx="1880509" cy="1010917"/>
            <a:chOff x="463226" y="450279"/>
            <a:chExt cx="1880509" cy="1010917"/>
          </a:xfrm>
        </p:grpSpPr>
        <p:sp>
          <p:nvSpPr>
            <p:cNvPr id="5" name="矩形 4">
              <a:extLst>
                <a:ext uri="{FF2B5EF4-FFF2-40B4-BE49-F238E27FC236}">
                  <a16:creationId xmlns:a16="http://schemas.microsoft.com/office/drawing/2014/main" xmlns="" id="{148DB93E-59C2-41CA-A7AA-7F3A591DC28D}"/>
                </a:ext>
              </a:extLst>
            </p:cNvPr>
            <p:cNvSpPr/>
            <p:nvPr/>
          </p:nvSpPr>
          <p:spPr>
            <a:xfrm>
              <a:off x="463226" y="450279"/>
              <a:ext cx="1880509" cy="954107"/>
            </a:xfrm>
            <a:prstGeom prst="rect">
              <a:avLst/>
            </a:prstGeom>
          </p:spPr>
          <p:txBody>
            <a:bodyPr wrap="square">
              <a:spAutoFit/>
            </a:bodyPr>
            <a:lstStyle/>
            <a:p>
              <a:pPr algn="ctr"/>
              <a:r>
                <a:rPr lang="zh-TW" altLang="en-US" sz="2800" b="1" dirty="0">
                  <a:latin typeface="標楷體" panose="03000509000000000000" pitchFamily="65" charset="-120"/>
                  <a:ea typeface="標楷體" panose="03000509000000000000" pitchFamily="65" charset="-120"/>
                </a:rPr>
                <a:t>委員任務法源依據</a:t>
              </a:r>
              <a:endParaRPr lang="en-US" altLang="zh-TW" sz="2800" b="1" dirty="0">
                <a:latin typeface="標楷體" panose="03000509000000000000" pitchFamily="65" charset="-120"/>
                <a:ea typeface="標楷體" panose="03000509000000000000" pitchFamily="65" charset="-120"/>
              </a:endParaRPr>
            </a:p>
          </p:txBody>
        </p:sp>
        <p:sp>
          <p:nvSpPr>
            <p:cNvPr id="6" name="矩形: 圓角 5">
              <a:extLst>
                <a:ext uri="{FF2B5EF4-FFF2-40B4-BE49-F238E27FC236}">
                  <a16:creationId xmlns:a16="http://schemas.microsoft.com/office/drawing/2014/main" xmlns="" id="{6EC36017-3298-4C0D-9D6C-4CBAA3BBF703}"/>
                </a:ext>
              </a:extLst>
            </p:cNvPr>
            <p:cNvSpPr/>
            <p:nvPr/>
          </p:nvSpPr>
          <p:spPr>
            <a:xfrm>
              <a:off x="535460" y="1415477"/>
              <a:ext cx="1775917" cy="45719"/>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590135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3C770ED-12AE-4896-87AD-A69FA4AF3AD7}"/>
              </a:ext>
            </a:extLst>
          </p:cNvPr>
          <p:cNvSpPr>
            <a:spLocks noGrp="1"/>
          </p:cNvSpPr>
          <p:nvPr>
            <p:ph type="title"/>
          </p:nvPr>
        </p:nvSpPr>
        <p:spPr>
          <a:xfrm>
            <a:off x="611560" y="61640"/>
            <a:ext cx="8229600" cy="1143000"/>
          </a:xfrm>
        </p:spPr>
        <p:txBody>
          <a:bodyPr/>
          <a:lstStyle/>
          <a:p>
            <a:r>
              <a:rPr lang="zh-TW" altLang="en-US" dirty="0">
                <a:solidFill>
                  <a:srgbClr val="0070C0"/>
                </a:solidFill>
              </a:rPr>
              <a:t>輔導支持策略</a:t>
            </a:r>
            <a:r>
              <a:rPr lang="en-US" altLang="zh-TW" dirty="0">
                <a:solidFill>
                  <a:srgbClr val="0070C0"/>
                </a:solidFill>
              </a:rPr>
              <a:t>-1</a:t>
            </a:r>
            <a:endParaRPr lang="zh-TW" altLang="en-US" dirty="0">
              <a:solidFill>
                <a:srgbClr val="0070C0"/>
              </a:solidFill>
            </a:endParaRPr>
          </a:p>
        </p:txBody>
      </p:sp>
      <p:sp>
        <p:nvSpPr>
          <p:cNvPr id="3" name="內容版面配置區 2">
            <a:extLst>
              <a:ext uri="{FF2B5EF4-FFF2-40B4-BE49-F238E27FC236}">
                <a16:creationId xmlns:a16="http://schemas.microsoft.com/office/drawing/2014/main" xmlns="" id="{13444AC7-75F9-41E8-B2DC-32629E60B97C}"/>
              </a:ext>
            </a:extLst>
          </p:cNvPr>
          <p:cNvSpPr>
            <a:spLocks noGrp="1"/>
          </p:cNvSpPr>
          <p:nvPr>
            <p:ph idx="1"/>
          </p:nvPr>
        </p:nvSpPr>
        <p:spPr/>
        <p:txBody>
          <a:bodyPr/>
          <a:lstStyle/>
          <a:p>
            <a:endParaRPr lang="en-US" altLang="zh-TW" dirty="0"/>
          </a:p>
          <a:p>
            <a:endParaRPr lang="en-US" altLang="zh-TW" dirty="0"/>
          </a:p>
        </p:txBody>
      </p:sp>
      <p:graphicFrame>
        <p:nvGraphicFramePr>
          <p:cNvPr id="5" name="資料庫圖表 4"/>
          <p:cNvGraphicFramePr/>
          <p:nvPr>
            <p:extLst>
              <p:ext uri="{D42A27DB-BD31-4B8C-83A1-F6EECF244321}">
                <p14:modId xmlns:p14="http://schemas.microsoft.com/office/powerpoint/2010/main" val="11738453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642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51032"/>
            <a:ext cx="8229600" cy="1143000"/>
          </a:xfrm>
        </p:spPr>
        <p:txBody>
          <a:bodyPr/>
          <a:lstStyle/>
          <a:p>
            <a:r>
              <a:rPr lang="zh-TW" altLang="en-US" dirty="0">
                <a:solidFill>
                  <a:srgbClr val="0070C0"/>
                </a:solidFill>
              </a:rPr>
              <a:t>輔導支持策略</a:t>
            </a:r>
            <a:r>
              <a:rPr lang="en-US" altLang="zh-TW" dirty="0">
                <a:solidFill>
                  <a:srgbClr val="0070C0"/>
                </a:solidFill>
              </a:rPr>
              <a:t>-2</a:t>
            </a:r>
            <a:endParaRPr lang="zh-TW" altLang="en-US" dirty="0">
              <a:solidFill>
                <a:srgbClr val="0070C0"/>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84191877"/>
              </p:ext>
            </p:extLst>
          </p:nvPr>
        </p:nvGraphicFramePr>
        <p:xfrm>
          <a:off x="1547664" y="1268413"/>
          <a:ext cx="6192688" cy="4392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840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92896"/>
            <a:ext cx="8229600" cy="1143000"/>
          </a:xfrm>
        </p:spPr>
        <p:txBody>
          <a:bodyPr>
            <a:normAutofit fontScale="90000"/>
          </a:bodyPr>
          <a:lstStyle/>
          <a:p>
            <a:r>
              <a:rPr lang="zh-TW" altLang="en-US" dirty="0"/>
              <a:t>結語</a:t>
            </a:r>
            <a:r>
              <a:rPr lang="en-US" altLang="zh-TW" dirty="0"/>
              <a:t/>
            </a:r>
            <a:br>
              <a:rPr lang="en-US" altLang="zh-TW" dirty="0"/>
            </a:br>
            <a:r>
              <a:rPr lang="zh-TW" altLang="en-US" dirty="0"/>
              <a:t>深信改變來自於累積</a:t>
            </a:r>
            <a:r>
              <a:rPr lang="en-US" altLang="zh-TW" dirty="0"/>
              <a:t/>
            </a:r>
            <a:br>
              <a:rPr lang="en-US" altLang="zh-TW" dirty="0"/>
            </a:br>
            <a:r>
              <a:rPr lang="zh-TW" altLang="en-US" dirty="0"/>
              <a:t>累積將使改變成真</a:t>
            </a:r>
            <a:br>
              <a:rPr lang="zh-TW" altLang="en-US" dirty="0"/>
            </a:br>
            <a:endParaRPr lang="zh-TW" altLang="en-US" dirty="0"/>
          </a:p>
        </p:txBody>
      </p:sp>
    </p:spTree>
    <p:extLst>
      <p:ext uri="{BB962C8B-B14F-4D97-AF65-F5344CB8AC3E}">
        <p14:creationId xmlns:p14="http://schemas.microsoft.com/office/powerpoint/2010/main" val="3519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60012" y="374688"/>
            <a:ext cx="5040000" cy="648000"/>
          </a:xfrm>
        </p:spPr>
        <p:txBody>
          <a:bodyPr>
            <a:noAutofit/>
          </a:bodyPr>
          <a:lstStyle/>
          <a:p>
            <a:r>
              <a:rPr lang="zh-TW" altLang="en-US" dirty="0">
                <a:solidFill>
                  <a:schemeClr val="accent5"/>
                </a:solidFill>
              </a:rPr>
              <a:t>協作新課綱推動</a:t>
            </a:r>
          </a:p>
        </p:txBody>
      </p:sp>
      <p:sp>
        <p:nvSpPr>
          <p:cNvPr id="22" name="圓角矩形 4"/>
          <p:cNvSpPr/>
          <p:nvPr/>
        </p:nvSpPr>
        <p:spPr>
          <a:xfrm rot="16200000">
            <a:off x="3426762" y="5210409"/>
            <a:ext cx="914544" cy="238063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大學端</a:t>
            </a:r>
          </a:p>
        </p:txBody>
      </p:sp>
      <p:grpSp>
        <p:nvGrpSpPr>
          <p:cNvPr id="34" name="群組 33"/>
          <p:cNvGrpSpPr/>
          <p:nvPr/>
        </p:nvGrpSpPr>
        <p:grpSpPr>
          <a:xfrm>
            <a:off x="971675" y="1062190"/>
            <a:ext cx="7391453" cy="4023205"/>
            <a:chOff x="971675" y="1062190"/>
            <a:chExt cx="7391453" cy="4023205"/>
          </a:xfrm>
        </p:grpSpPr>
        <p:sp>
          <p:nvSpPr>
            <p:cNvPr id="4" name="文字方塊 3"/>
            <p:cNvSpPr txBox="1"/>
            <p:nvPr/>
          </p:nvSpPr>
          <p:spPr>
            <a:xfrm>
              <a:off x="5824589" y="1062190"/>
              <a:ext cx="2031325" cy="461665"/>
            </a:xfrm>
            <a:prstGeom prst="rect">
              <a:avLst/>
            </a:prstGeom>
            <a:noFill/>
          </p:spPr>
          <p:txBody>
            <a:bodyPr wrap="none" rtlCol="0">
              <a:spAutoFit/>
            </a:bodyPr>
            <a:lstStyle/>
            <a:p>
              <a:r>
                <a:rPr lang="zh-TW" altLang="en-US" sz="2400" dirty="0">
                  <a:solidFill>
                    <a:schemeClr val="bg1"/>
                  </a:solidFill>
                  <a:latin typeface="標楷體" panose="03000509000000000000" pitchFamily="65" charset="-120"/>
                  <a:ea typeface="標楷體" panose="03000509000000000000" pitchFamily="65" charset="-120"/>
                </a:rPr>
                <a:t>精進教學計畫</a:t>
              </a:r>
            </a:p>
          </p:txBody>
        </p:sp>
        <p:sp>
          <p:nvSpPr>
            <p:cNvPr id="27" name="手繪多邊形 26"/>
            <p:cNvSpPr/>
            <p:nvPr/>
          </p:nvSpPr>
          <p:spPr>
            <a:xfrm>
              <a:off x="971675" y="1249939"/>
              <a:ext cx="1080045" cy="1464624"/>
            </a:xfrm>
            <a:custGeom>
              <a:avLst/>
              <a:gdLst>
                <a:gd name="connsiteX0" fmla="*/ 0 w 1080045"/>
                <a:gd name="connsiteY0" fmla="*/ 108005 h 1464624"/>
                <a:gd name="connsiteX1" fmla="*/ 108005 w 1080045"/>
                <a:gd name="connsiteY1" fmla="*/ 0 h 1464624"/>
                <a:gd name="connsiteX2" fmla="*/ 972041 w 1080045"/>
                <a:gd name="connsiteY2" fmla="*/ 0 h 1464624"/>
                <a:gd name="connsiteX3" fmla="*/ 1080046 w 1080045"/>
                <a:gd name="connsiteY3" fmla="*/ 108005 h 1464624"/>
                <a:gd name="connsiteX4" fmla="*/ 1080045 w 1080045"/>
                <a:gd name="connsiteY4" fmla="*/ 1356620 h 1464624"/>
                <a:gd name="connsiteX5" fmla="*/ 972040 w 1080045"/>
                <a:gd name="connsiteY5" fmla="*/ 1464625 h 1464624"/>
                <a:gd name="connsiteX6" fmla="*/ 108005 w 1080045"/>
                <a:gd name="connsiteY6" fmla="*/ 1464624 h 1464624"/>
                <a:gd name="connsiteX7" fmla="*/ 0 w 1080045"/>
                <a:gd name="connsiteY7" fmla="*/ 1356619 h 1464624"/>
                <a:gd name="connsiteX8" fmla="*/ 0 w 1080045"/>
                <a:gd name="connsiteY8" fmla="*/ 108005 h 146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45" h="1464624">
                  <a:moveTo>
                    <a:pt x="0" y="108005"/>
                  </a:moveTo>
                  <a:cubicBezTo>
                    <a:pt x="0" y="48355"/>
                    <a:pt x="48355" y="0"/>
                    <a:pt x="108005" y="0"/>
                  </a:cubicBezTo>
                  <a:lnTo>
                    <a:pt x="972041" y="0"/>
                  </a:lnTo>
                  <a:cubicBezTo>
                    <a:pt x="1031691" y="0"/>
                    <a:pt x="1080046" y="48355"/>
                    <a:pt x="1080046" y="108005"/>
                  </a:cubicBezTo>
                  <a:cubicBezTo>
                    <a:pt x="1080046" y="524210"/>
                    <a:pt x="1080045" y="940415"/>
                    <a:pt x="1080045" y="1356620"/>
                  </a:cubicBezTo>
                  <a:cubicBezTo>
                    <a:pt x="1080045" y="1416270"/>
                    <a:pt x="1031690" y="1464625"/>
                    <a:pt x="972040" y="1464625"/>
                  </a:cubicBezTo>
                  <a:lnTo>
                    <a:pt x="108005" y="1464624"/>
                  </a:lnTo>
                  <a:cubicBezTo>
                    <a:pt x="48355" y="1464624"/>
                    <a:pt x="0" y="1416269"/>
                    <a:pt x="0" y="1356619"/>
                  </a:cubicBezTo>
                  <a:lnTo>
                    <a:pt x="0" y="108005"/>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53553" tIns="153553" rIns="153553" bIns="153553" numCol="1" spcCol="1270" anchor="ctr" anchorCtr="0">
              <a:noAutofit/>
            </a:bodyPr>
            <a:lstStyle/>
            <a:p>
              <a:pPr marL="0" lvl="0" algn="ctr" defTabSz="1244600" rtl="0" eaLnBrk="1" latinLnBrk="0" hangingPunct="1">
                <a:lnSpc>
                  <a:spcPct val="90000"/>
                </a:lnSpc>
                <a:spcBef>
                  <a:spcPct val="0"/>
                </a:spcBef>
                <a:spcAft>
                  <a:spcPts val="600"/>
                </a:spcAft>
              </a:pPr>
              <a:r>
                <a:rPr lang="zh-TW" altLang="en-US" sz="3200" kern="1200" dirty="0">
                  <a:latin typeface="標楷體" panose="03000509000000000000" pitchFamily="65" charset="-120"/>
                  <a:ea typeface="標楷體" panose="03000509000000000000" pitchFamily="65" charset="-120"/>
                  <a:cs typeface="+mn-cs"/>
                </a:rPr>
                <a:t>課</a:t>
              </a:r>
              <a:endParaRPr lang="en-US" altLang="zh-TW" sz="3200" kern="1200" dirty="0">
                <a:latin typeface="標楷體" panose="03000509000000000000" pitchFamily="65" charset="-120"/>
                <a:ea typeface="標楷體" panose="03000509000000000000" pitchFamily="65" charset="-120"/>
                <a:cs typeface="+mn-cs"/>
              </a:endParaRPr>
            </a:p>
            <a:p>
              <a:pPr marL="0" lvl="0" algn="ctr" defTabSz="1244600" rtl="0" eaLnBrk="1" latinLnBrk="0" hangingPunct="1">
                <a:lnSpc>
                  <a:spcPct val="90000"/>
                </a:lnSpc>
                <a:spcBef>
                  <a:spcPct val="0"/>
                </a:spcBef>
                <a:spcAft>
                  <a:spcPts val="600"/>
                </a:spcAft>
              </a:pPr>
              <a:r>
                <a:rPr lang="zh-TW" altLang="en-US" sz="3200" kern="1200" dirty="0">
                  <a:latin typeface="標楷體" panose="03000509000000000000" pitchFamily="65" charset="-120"/>
                  <a:ea typeface="標楷體" panose="03000509000000000000" pitchFamily="65" charset="-120"/>
                  <a:cs typeface="+mn-cs"/>
                </a:rPr>
                <a:t>推</a:t>
              </a:r>
            </a:p>
          </p:txBody>
        </p:sp>
        <p:sp>
          <p:nvSpPr>
            <p:cNvPr id="28" name="手繪多邊形 27"/>
            <p:cNvSpPr/>
            <p:nvPr/>
          </p:nvSpPr>
          <p:spPr>
            <a:xfrm>
              <a:off x="2051720" y="1697336"/>
              <a:ext cx="1587544" cy="583600"/>
            </a:xfrm>
            <a:custGeom>
              <a:avLst/>
              <a:gdLst>
                <a:gd name="connsiteX0" fmla="*/ 0 w 1587544"/>
                <a:gd name="connsiteY0" fmla="*/ 116720 h 583600"/>
                <a:gd name="connsiteX1" fmla="*/ 1295744 w 1587544"/>
                <a:gd name="connsiteY1" fmla="*/ 116720 h 583600"/>
                <a:gd name="connsiteX2" fmla="*/ 1295744 w 1587544"/>
                <a:gd name="connsiteY2" fmla="*/ 0 h 583600"/>
                <a:gd name="connsiteX3" fmla="*/ 1587544 w 1587544"/>
                <a:gd name="connsiteY3" fmla="*/ 291800 h 583600"/>
                <a:gd name="connsiteX4" fmla="*/ 1295744 w 1587544"/>
                <a:gd name="connsiteY4" fmla="*/ 583600 h 583600"/>
                <a:gd name="connsiteX5" fmla="*/ 1295744 w 1587544"/>
                <a:gd name="connsiteY5" fmla="*/ 466880 h 583600"/>
                <a:gd name="connsiteX6" fmla="*/ 0 w 1587544"/>
                <a:gd name="connsiteY6" fmla="*/ 466880 h 583600"/>
                <a:gd name="connsiteX7" fmla="*/ 0 w 1587544"/>
                <a:gd name="connsiteY7" fmla="*/ 116720 h 5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7544" h="583600">
                  <a:moveTo>
                    <a:pt x="0" y="116720"/>
                  </a:moveTo>
                  <a:lnTo>
                    <a:pt x="1295744" y="116720"/>
                  </a:lnTo>
                  <a:lnTo>
                    <a:pt x="1295744" y="0"/>
                  </a:lnTo>
                  <a:lnTo>
                    <a:pt x="1587544" y="291800"/>
                  </a:lnTo>
                  <a:lnTo>
                    <a:pt x="1295744" y="583600"/>
                  </a:lnTo>
                  <a:lnTo>
                    <a:pt x="1295744" y="466880"/>
                  </a:lnTo>
                  <a:lnTo>
                    <a:pt x="0" y="466880"/>
                  </a:lnTo>
                  <a:lnTo>
                    <a:pt x="0" y="116720"/>
                  </a:lnTo>
                  <a:close/>
                </a:path>
              </a:pathLst>
            </a:custGeom>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0" tIns="116720" rIns="175080" bIns="116720" numCol="1" spcCol="1270" anchor="ctr" anchorCtr="0">
              <a:noAutofit/>
            </a:bodyPr>
            <a:lstStyle/>
            <a:p>
              <a:pPr lvl="0" algn="ctr" defTabSz="622300">
                <a:lnSpc>
                  <a:spcPct val="90000"/>
                </a:lnSpc>
                <a:spcBef>
                  <a:spcPct val="0"/>
                </a:spcBef>
                <a:spcAft>
                  <a:spcPct val="35000"/>
                </a:spcAft>
              </a:pPr>
              <a:endParaRPr lang="zh-TW" altLang="en-US" sz="1400" kern="1200"/>
            </a:p>
          </p:txBody>
        </p:sp>
        <p:sp>
          <p:nvSpPr>
            <p:cNvPr id="29" name="手繪多邊形 28"/>
            <p:cNvSpPr/>
            <p:nvPr/>
          </p:nvSpPr>
          <p:spPr>
            <a:xfrm>
              <a:off x="3224831" y="3471022"/>
              <a:ext cx="1085682" cy="1614373"/>
            </a:xfrm>
            <a:custGeom>
              <a:avLst/>
              <a:gdLst>
                <a:gd name="connsiteX0" fmla="*/ 0 w 1085682"/>
                <a:gd name="connsiteY0" fmla="*/ 108568 h 1614373"/>
                <a:gd name="connsiteX1" fmla="*/ 108568 w 1085682"/>
                <a:gd name="connsiteY1" fmla="*/ 0 h 1614373"/>
                <a:gd name="connsiteX2" fmla="*/ 977114 w 1085682"/>
                <a:gd name="connsiteY2" fmla="*/ 0 h 1614373"/>
                <a:gd name="connsiteX3" fmla="*/ 1085682 w 1085682"/>
                <a:gd name="connsiteY3" fmla="*/ 108568 h 1614373"/>
                <a:gd name="connsiteX4" fmla="*/ 1085682 w 1085682"/>
                <a:gd name="connsiteY4" fmla="*/ 1505805 h 1614373"/>
                <a:gd name="connsiteX5" fmla="*/ 977114 w 1085682"/>
                <a:gd name="connsiteY5" fmla="*/ 1614373 h 1614373"/>
                <a:gd name="connsiteX6" fmla="*/ 108568 w 1085682"/>
                <a:gd name="connsiteY6" fmla="*/ 1614373 h 1614373"/>
                <a:gd name="connsiteX7" fmla="*/ 0 w 1085682"/>
                <a:gd name="connsiteY7" fmla="*/ 1505805 h 1614373"/>
                <a:gd name="connsiteX8" fmla="*/ 0 w 1085682"/>
                <a:gd name="connsiteY8" fmla="*/ 108568 h 161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82" h="1614373">
                  <a:moveTo>
                    <a:pt x="0" y="108568"/>
                  </a:moveTo>
                  <a:cubicBezTo>
                    <a:pt x="0" y="48608"/>
                    <a:pt x="48608" y="0"/>
                    <a:pt x="108568" y="0"/>
                  </a:cubicBezTo>
                  <a:lnTo>
                    <a:pt x="977114" y="0"/>
                  </a:lnTo>
                  <a:cubicBezTo>
                    <a:pt x="1037074" y="0"/>
                    <a:pt x="1085682" y="48608"/>
                    <a:pt x="1085682" y="108568"/>
                  </a:cubicBezTo>
                  <a:lnTo>
                    <a:pt x="1085682" y="1505805"/>
                  </a:lnTo>
                  <a:cubicBezTo>
                    <a:pt x="1085682" y="1565765"/>
                    <a:pt x="1037074" y="1614373"/>
                    <a:pt x="977114" y="1614373"/>
                  </a:cubicBezTo>
                  <a:lnTo>
                    <a:pt x="108568" y="1614373"/>
                  </a:lnTo>
                  <a:cubicBezTo>
                    <a:pt x="48608" y="1614373"/>
                    <a:pt x="0" y="1565765"/>
                    <a:pt x="0" y="1505805"/>
                  </a:cubicBezTo>
                  <a:lnTo>
                    <a:pt x="0" y="108568"/>
                  </a:lnTo>
                  <a:close/>
                </a:path>
              </a:pathLst>
            </a:custGeom>
          </p:spPr>
          <p:style>
            <a:lnRef idx="3">
              <a:schemeClr val="lt1">
                <a:hueOff val="0"/>
                <a:satOff val="0"/>
                <a:lumOff val="0"/>
                <a:alphaOff val="0"/>
              </a:schemeClr>
            </a:lnRef>
            <a:fillRef idx="1">
              <a:schemeClr val="accent5">
                <a:hueOff val="-2451115"/>
                <a:satOff val="-3409"/>
                <a:lumOff val="-1307"/>
                <a:alphaOff val="0"/>
              </a:schemeClr>
            </a:fillRef>
            <a:effectRef idx="1">
              <a:schemeClr val="accent5">
                <a:hueOff val="-2451115"/>
                <a:satOff val="-3409"/>
                <a:lumOff val="-1307"/>
                <a:alphaOff val="0"/>
              </a:schemeClr>
            </a:effectRef>
            <a:fontRef idx="minor">
              <a:schemeClr val="lt1"/>
            </a:fontRef>
          </p:style>
          <p:txBody>
            <a:bodyPr spcFirstLastPara="0" vert="horz" wrap="square" lIns="153719" tIns="153719" rIns="153719" bIns="153719" numCol="1" spcCol="1270" anchor="ctr" anchorCtr="0">
              <a:noAutofit/>
            </a:bodyPr>
            <a:lstStyle/>
            <a:p>
              <a:pPr marL="0" lvl="0" algn="ctr" defTabSz="1244600" rtl="0" eaLnBrk="1" latinLnBrk="0" hangingPunct="1">
                <a:lnSpc>
                  <a:spcPct val="90000"/>
                </a:lnSpc>
                <a:spcBef>
                  <a:spcPct val="0"/>
                </a:spcBef>
                <a:spcAft>
                  <a:spcPts val="600"/>
                </a:spcAft>
              </a:pPr>
              <a:r>
                <a:rPr lang="zh-TW" altLang="en-US" sz="3200" kern="1200" dirty="0">
                  <a:latin typeface="標楷體" panose="03000509000000000000" pitchFamily="65" charset="-120"/>
                  <a:ea typeface="標楷體" panose="03000509000000000000" pitchFamily="65" charset="-120"/>
                  <a:cs typeface="+mn-cs"/>
                </a:rPr>
                <a:t>中央</a:t>
              </a:r>
            </a:p>
          </p:txBody>
        </p:sp>
        <p:sp>
          <p:nvSpPr>
            <p:cNvPr id="30" name="手繪多邊形 29"/>
            <p:cNvSpPr/>
            <p:nvPr/>
          </p:nvSpPr>
          <p:spPr>
            <a:xfrm rot="21502515">
              <a:off x="4412052" y="3894017"/>
              <a:ext cx="912962" cy="705930"/>
            </a:xfrm>
            <a:custGeom>
              <a:avLst/>
              <a:gdLst>
                <a:gd name="connsiteX0" fmla="*/ 0 w 912962"/>
                <a:gd name="connsiteY0" fmla="*/ 141186 h 705930"/>
                <a:gd name="connsiteX1" fmla="*/ 559997 w 912962"/>
                <a:gd name="connsiteY1" fmla="*/ 141186 h 705930"/>
                <a:gd name="connsiteX2" fmla="*/ 559997 w 912962"/>
                <a:gd name="connsiteY2" fmla="*/ 0 h 705930"/>
                <a:gd name="connsiteX3" fmla="*/ 912962 w 912962"/>
                <a:gd name="connsiteY3" fmla="*/ 352965 h 705930"/>
                <a:gd name="connsiteX4" fmla="*/ 559997 w 912962"/>
                <a:gd name="connsiteY4" fmla="*/ 705930 h 705930"/>
                <a:gd name="connsiteX5" fmla="*/ 559997 w 912962"/>
                <a:gd name="connsiteY5" fmla="*/ 564744 h 705930"/>
                <a:gd name="connsiteX6" fmla="*/ 0 w 912962"/>
                <a:gd name="connsiteY6" fmla="*/ 564744 h 705930"/>
                <a:gd name="connsiteX7" fmla="*/ 0 w 912962"/>
                <a:gd name="connsiteY7" fmla="*/ 141186 h 70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962" h="705930">
                  <a:moveTo>
                    <a:pt x="0" y="141186"/>
                  </a:moveTo>
                  <a:lnTo>
                    <a:pt x="559997" y="141186"/>
                  </a:lnTo>
                  <a:lnTo>
                    <a:pt x="559997" y="0"/>
                  </a:lnTo>
                  <a:lnTo>
                    <a:pt x="912962" y="352965"/>
                  </a:lnTo>
                  <a:lnTo>
                    <a:pt x="559997" y="705930"/>
                  </a:lnTo>
                  <a:lnTo>
                    <a:pt x="559997" y="564744"/>
                  </a:lnTo>
                  <a:lnTo>
                    <a:pt x="0" y="564744"/>
                  </a:lnTo>
                  <a:lnTo>
                    <a:pt x="0" y="141186"/>
                  </a:lnTo>
                  <a:close/>
                </a:path>
              </a:pathLst>
            </a:custGeom>
          </p:spPr>
          <p:style>
            <a:lnRef idx="0">
              <a:schemeClr val="lt1">
                <a:hueOff val="0"/>
                <a:satOff val="0"/>
                <a:lumOff val="0"/>
                <a:alphaOff val="0"/>
              </a:schemeClr>
            </a:lnRef>
            <a:fillRef idx="1">
              <a:schemeClr val="accent5">
                <a:hueOff val="-3676672"/>
                <a:satOff val="-5114"/>
                <a:lumOff val="-1961"/>
                <a:alphaOff val="0"/>
              </a:schemeClr>
            </a:fillRef>
            <a:effectRef idx="1">
              <a:schemeClr val="accent5">
                <a:hueOff val="-3676672"/>
                <a:satOff val="-5114"/>
                <a:lumOff val="-1961"/>
                <a:alphaOff val="0"/>
              </a:schemeClr>
            </a:effectRef>
            <a:fontRef idx="minor">
              <a:schemeClr val="lt1"/>
            </a:fontRef>
          </p:style>
          <p:txBody>
            <a:bodyPr spcFirstLastPara="0" vert="horz" wrap="square" lIns="0" tIns="141185" rIns="211778" bIns="141186" numCol="1" spcCol="1270" anchor="ctr" anchorCtr="0">
              <a:noAutofit/>
            </a:bodyPr>
            <a:lstStyle/>
            <a:p>
              <a:pPr lvl="0" algn="ctr" defTabSz="622300">
                <a:lnSpc>
                  <a:spcPct val="90000"/>
                </a:lnSpc>
                <a:spcBef>
                  <a:spcPct val="0"/>
                </a:spcBef>
                <a:spcAft>
                  <a:spcPct val="35000"/>
                </a:spcAft>
              </a:pPr>
              <a:endParaRPr lang="zh-TW" altLang="en-US" sz="1400" kern="1200"/>
            </a:p>
          </p:txBody>
        </p:sp>
        <p:sp>
          <p:nvSpPr>
            <p:cNvPr id="31" name="手繪多邊形 30"/>
            <p:cNvSpPr/>
            <p:nvPr/>
          </p:nvSpPr>
          <p:spPr>
            <a:xfrm>
              <a:off x="5394047" y="3414268"/>
              <a:ext cx="748941" cy="1614373"/>
            </a:xfrm>
            <a:custGeom>
              <a:avLst/>
              <a:gdLst>
                <a:gd name="connsiteX0" fmla="*/ 0 w 748941"/>
                <a:gd name="connsiteY0" fmla="*/ 74894 h 1614373"/>
                <a:gd name="connsiteX1" fmla="*/ 74894 w 748941"/>
                <a:gd name="connsiteY1" fmla="*/ 0 h 1614373"/>
                <a:gd name="connsiteX2" fmla="*/ 674047 w 748941"/>
                <a:gd name="connsiteY2" fmla="*/ 0 h 1614373"/>
                <a:gd name="connsiteX3" fmla="*/ 748941 w 748941"/>
                <a:gd name="connsiteY3" fmla="*/ 74894 h 1614373"/>
                <a:gd name="connsiteX4" fmla="*/ 748941 w 748941"/>
                <a:gd name="connsiteY4" fmla="*/ 1539479 h 1614373"/>
                <a:gd name="connsiteX5" fmla="*/ 674047 w 748941"/>
                <a:gd name="connsiteY5" fmla="*/ 1614373 h 1614373"/>
                <a:gd name="connsiteX6" fmla="*/ 74894 w 748941"/>
                <a:gd name="connsiteY6" fmla="*/ 1614373 h 1614373"/>
                <a:gd name="connsiteX7" fmla="*/ 0 w 748941"/>
                <a:gd name="connsiteY7" fmla="*/ 1539479 h 1614373"/>
                <a:gd name="connsiteX8" fmla="*/ 0 w 748941"/>
                <a:gd name="connsiteY8" fmla="*/ 74894 h 161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41" h="1614373">
                  <a:moveTo>
                    <a:pt x="0" y="74894"/>
                  </a:moveTo>
                  <a:cubicBezTo>
                    <a:pt x="0" y="33531"/>
                    <a:pt x="33531" y="0"/>
                    <a:pt x="74894" y="0"/>
                  </a:cubicBezTo>
                  <a:lnTo>
                    <a:pt x="674047" y="0"/>
                  </a:lnTo>
                  <a:cubicBezTo>
                    <a:pt x="715410" y="0"/>
                    <a:pt x="748941" y="33531"/>
                    <a:pt x="748941" y="74894"/>
                  </a:cubicBezTo>
                  <a:lnTo>
                    <a:pt x="748941" y="1539479"/>
                  </a:lnTo>
                  <a:cubicBezTo>
                    <a:pt x="748941" y="1580842"/>
                    <a:pt x="715410" y="1614373"/>
                    <a:pt x="674047" y="1614373"/>
                  </a:cubicBezTo>
                  <a:lnTo>
                    <a:pt x="74894" y="1614373"/>
                  </a:lnTo>
                  <a:cubicBezTo>
                    <a:pt x="33531" y="1614373"/>
                    <a:pt x="0" y="1580842"/>
                    <a:pt x="0" y="1539479"/>
                  </a:cubicBezTo>
                  <a:lnTo>
                    <a:pt x="0" y="74894"/>
                  </a:lnTo>
                  <a:close/>
                </a:path>
              </a:pathLst>
            </a:custGeom>
          </p:spPr>
          <p:style>
            <a:lnRef idx="3">
              <a:schemeClr val="lt1">
                <a:hueOff val="0"/>
                <a:satOff val="0"/>
                <a:lumOff val="0"/>
                <a:alphaOff val="0"/>
              </a:schemeClr>
            </a:lnRef>
            <a:fillRef idx="1">
              <a:schemeClr val="accent5">
                <a:hueOff val="-4902230"/>
                <a:satOff val="-6819"/>
                <a:lumOff val="-2615"/>
                <a:alphaOff val="0"/>
              </a:schemeClr>
            </a:fillRef>
            <a:effectRef idx="1">
              <a:schemeClr val="accent5">
                <a:hueOff val="-4902230"/>
                <a:satOff val="-6819"/>
                <a:lumOff val="-2615"/>
                <a:alphaOff val="0"/>
              </a:schemeClr>
            </a:effectRef>
            <a:fontRef idx="minor">
              <a:schemeClr val="lt1"/>
            </a:fontRef>
          </p:style>
          <p:txBody>
            <a:bodyPr spcFirstLastPara="0" vert="horz" wrap="square" lIns="143856" tIns="143856" rIns="143856" bIns="143856" numCol="1" spcCol="1270" anchor="ctr" anchorCtr="0">
              <a:noAutofit/>
            </a:bodyPr>
            <a:lstStyle/>
            <a:p>
              <a:pPr marL="0" lvl="0" algn="ctr" defTabSz="1244600" rtl="0" eaLnBrk="1" latinLnBrk="0" hangingPunct="1">
                <a:lnSpc>
                  <a:spcPct val="90000"/>
                </a:lnSpc>
                <a:spcBef>
                  <a:spcPct val="0"/>
                </a:spcBef>
                <a:spcAft>
                  <a:spcPts val="600"/>
                </a:spcAft>
              </a:pPr>
              <a:r>
                <a:rPr lang="zh-TW" altLang="en-US" sz="3200" kern="1200">
                  <a:latin typeface="標楷體" panose="03000509000000000000" pitchFamily="65" charset="-120"/>
                  <a:ea typeface="標楷體" panose="03000509000000000000" pitchFamily="65" charset="-120"/>
                  <a:cs typeface="+mn-cs"/>
                </a:rPr>
                <a:t>學</a:t>
              </a:r>
              <a:endParaRPr lang="en-US" altLang="zh-TW" sz="3200" kern="1200">
                <a:latin typeface="標楷體" panose="03000509000000000000" pitchFamily="65" charset="-120"/>
                <a:ea typeface="標楷體" panose="03000509000000000000" pitchFamily="65" charset="-120"/>
                <a:cs typeface="+mn-cs"/>
              </a:endParaRPr>
            </a:p>
            <a:p>
              <a:pPr lvl="0" algn="ctr" defTabSz="1244600">
                <a:lnSpc>
                  <a:spcPct val="90000"/>
                </a:lnSpc>
                <a:spcBef>
                  <a:spcPct val="0"/>
                </a:spcBef>
                <a:spcAft>
                  <a:spcPts val="600"/>
                </a:spcAft>
              </a:pPr>
              <a:r>
                <a:rPr lang="zh-TW" altLang="en-US" sz="3200" kern="1200">
                  <a:latin typeface="標楷體" panose="03000509000000000000" pitchFamily="65" charset="-120"/>
                  <a:ea typeface="標楷體" panose="03000509000000000000" pitchFamily="65" charset="-120"/>
                </a:rPr>
                <a:t>校</a:t>
              </a:r>
              <a:endParaRPr lang="zh-TW" altLang="en-US" sz="3200" kern="1200" dirty="0">
                <a:latin typeface="標楷體" panose="03000509000000000000" pitchFamily="65" charset="-120"/>
                <a:ea typeface="標楷體" panose="03000509000000000000" pitchFamily="65" charset="-120"/>
              </a:endParaRPr>
            </a:p>
          </p:txBody>
        </p:sp>
        <p:sp>
          <p:nvSpPr>
            <p:cNvPr id="32" name="手繪多邊形 31"/>
            <p:cNvSpPr/>
            <p:nvPr/>
          </p:nvSpPr>
          <p:spPr>
            <a:xfrm rot="10800000">
              <a:off x="6313161" y="3871306"/>
              <a:ext cx="828145" cy="705930"/>
            </a:xfrm>
            <a:custGeom>
              <a:avLst/>
              <a:gdLst>
                <a:gd name="connsiteX0" fmla="*/ 0 w 828145"/>
                <a:gd name="connsiteY0" fmla="*/ 141186 h 705930"/>
                <a:gd name="connsiteX1" fmla="*/ 475180 w 828145"/>
                <a:gd name="connsiteY1" fmla="*/ 141186 h 705930"/>
                <a:gd name="connsiteX2" fmla="*/ 475180 w 828145"/>
                <a:gd name="connsiteY2" fmla="*/ 0 h 705930"/>
                <a:gd name="connsiteX3" fmla="*/ 828145 w 828145"/>
                <a:gd name="connsiteY3" fmla="*/ 352965 h 705930"/>
                <a:gd name="connsiteX4" fmla="*/ 475180 w 828145"/>
                <a:gd name="connsiteY4" fmla="*/ 705930 h 705930"/>
                <a:gd name="connsiteX5" fmla="*/ 475180 w 828145"/>
                <a:gd name="connsiteY5" fmla="*/ 564744 h 705930"/>
                <a:gd name="connsiteX6" fmla="*/ 0 w 828145"/>
                <a:gd name="connsiteY6" fmla="*/ 564744 h 705930"/>
                <a:gd name="connsiteX7" fmla="*/ 0 w 828145"/>
                <a:gd name="connsiteY7" fmla="*/ 141186 h 70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145" h="705930">
                  <a:moveTo>
                    <a:pt x="0" y="141186"/>
                  </a:moveTo>
                  <a:lnTo>
                    <a:pt x="475180" y="141186"/>
                  </a:lnTo>
                  <a:lnTo>
                    <a:pt x="475180" y="0"/>
                  </a:lnTo>
                  <a:lnTo>
                    <a:pt x="828145" y="352965"/>
                  </a:lnTo>
                  <a:lnTo>
                    <a:pt x="475180" y="705930"/>
                  </a:lnTo>
                  <a:lnTo>
                    <a:pt x="475180" y="564744"/>
                  </a:lnTo>
                  <a:lnTo>
                    <a:pt x="0" y="564744"/>
                  </a:lnTo>
                  <a:lnTo>
                    <a:pt x="0" y="141186"/>
                  </a:lnTo>
                  <a:close/>
                </a:path>
              </a:pathLst>
            </a:custGeom>
          </p:spPr>
          <p:style>
            <a:lnRef idx="0">
              <a:schemeClr val="lt1">
                <a:hueOff val="0"/>
                <a:satOff val="0"/>
                <a:lumOff val="0"/>
                <a:alphaOff val="0"/>
              </a:schemeClr>
            </a:lnRef>
            <a:fillRef idx="1">
              <a:schemeClr val="accent5">
                <a:hueOff val="-7353344"/>
                <a:satOff val="-10228"/>
                <a:lumOff val="-3922"/>
                <a:alphaOff val="0"/>
              </a:schemeClr>
            </a:fillRef>
            <a:effectRef idx="1">
              <a:schemeClr val="accent5">
                <a:hueOff val="-7353344"/>
                <a:satOff val="-10228"/>
                <a:lumOff val="-3922"/>
                <a:alphaOff val="0"/>
              </a:schemeClr>
            </a:effectRef>
            <a:fontRef idx="minor">
              <a:schemeClr val="lt1"/>
            </a:fontRef>
          </p:style>
          <p:txBody>
            <a:bodyPr spcFirstLastPara="0" vert="horz" wrap="square" lIns="-1" tIns="141186" rIns="211780" bIns="141185" numCol="1" spcCol="1270" anchor="ctr" anchorCtr="0">
              <a:noAutofit/>
            </a:bodyPr>
            <a:lstStyle/>
            <a:p>
              <a:pPr lvl="0" algn="ctr" defTabSz="622300">
                <a:lnSpc>
                  <a:spcPct val="90000"/>
                </a:lnSpc>
                <a:spcBef>
                  <a:spcPct val="0"/>
                </a:spcBef>
                <a:spcAft>
                  <a:spcPct val="35000"/>
                </a:spcAft>
              </a:pPr>
              <a:endParaRPr lang="zh-TW" altLang="en-US" sz="1400" kern="1200"/>
            </a:p>
          </p:txBody>
        </p:sp>
        <p:sp>
          <p:nvSpPr>
            <p:cNvPr id="33" name="手繪多邊形 32"/>
            <p:cNvSpPr/>
            <p:nvPr/>
          </p:nvSpPr>
          <p:spPr>
            <a:xfrm>
              <a:off x="7277446" y="3420297"/>
              <a:ext cx="1085682" cy="1614373"/>
            </a:xfrm>
            <a:custGeom>
              <a:avLst/>
              <a:gdLst>
                <a:gd name="connsiteX0" fmla="*/ 0 w 1085682"/>
                <a:gd name="connsiteY0" fmla="*/ 108568 h 1614373"/>
                <a:gd name="connsiteX1" fmla="*/ 108568 w 1085682"/>
                <a:gd name="connsiteY1" fmla="*/ 0 h 1614373"/>
                <a:gd name="connsiteX2" fmla="*/ 977114 w 1085682"/>
                <a:gd name="connsiteY2" fmla="*/ 0 h 1614373"/>
                <a:gd name="connsiteX3" fmla="*/ 1085682 w 1085682"/>
                <a:gd name="connsiteY3" fmla="*/ 108568 h 1614373"/>
                <a:gd name="connsiteX4" fmla="*/ 1085682 w 1085682"/>
                <a:gd name="connsiteY4" fmla="*/ 1505805 h 1614373"/>
                <a:gd name="connsiteX5" fmla="*/ 977114 w 1085682"/>
                <a:gd name="connsiteY5" fmla="*/ 1614373 h 1614373"/>
                <a:gd name="connsiteX6" fmla="*/ 108568 w 1085682"/>
                <a:gd name="connsiteY6" fmla="*/ 1614373 h 1614373"/>
                <a:gd name="connsiteX7" fmla="*/ 0 w 1085682"/>
                <a:gd name="connsiteY7" fmla="*/ 1505805 h 1614373"/>
                <a:gd name="connsiteX8" fmla="*/ 0 w 1085682"/>
                <a:gd name="connsiteY8" fmla="*/ 108568 h 161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82" h="1614373">
                  <a:moveTo>
                    <a:pt x="0" y="108568"/>
                  </a:moveTo>
                  <a:cubicBezTo>
                    <a:pt x="0" y="48608"/>
                    <a:pt x="48608" y="0"/>
                    <a:pt x="108568" y="0"/>
                  </a:cubicBezTo>
                  <a:lnTo>
                    <a:pt x="977114" y="0"/>
                  </a:lnTo>
                  <a:cubicBezTo>
                    <a:pt x="1037074" y="0"/>
                    <a:pt x="1085682" y="48608"/>
                    <a:pt x="1085682" y="108568"/>
                  </a:cubicBezTo>
                  <a:lnTo>
                    <a:pt x="1085682" y="1505805"/>
                  </a:lnTo>
                  <a:cubicBezTo>
                    <a:pt x="1085682" y="1565765"/>
                    <a:pt x="1037074" y="1614373"/>
                    <a:pt x="977114" y="1614373"/>
                  </a:cubicBezTo>
                  <a:lnTo>
                    <a:pt x="108568" y="1614373"/>
                  </a:lnTo>
                  <a:cubicBezTo>
                    <a:pt x="48608" y="1614373"/>
                    <a:pt x="0" y="1565765"/>
                    <a:pt x="0" y="1505805"/>
                  </a:cubicBezTo>
                  <a:lnTo>
                    <a:pt x="0" y="108568"/>
                  </a:lnTo>
                  <a:close/>
                </a:path>
              </a:pathLst>
            </a:custGeom>
          </p:spPr>
          <p:style>
            <a:lnRef idx="3">
              <a:schemeClr val="lt1">
                <a:hueOff val="0"/>
                <a:satOff val="0"/>
                <a:lumOff val="0"/>
                <a:alphaOff val="0"/>
              </a:schemeClr>
            </a:lnRef>
            <a:fillRef idx="1">
              <a:schemeClr val="accent5">
                <a:hueOff val="-7353344"/>
                <a:satOff val="-10228"/>
                <a:lumOff val="-3922"/>
                <a:alphaOff val="0"/>
              </a:schemeClr>
            </a:fillRef>
            <a:effectRef idx="1">
              <a:schemeClr val="accent5">
                <a:hueOff val="-7353344"/>
                <a:satOff val="-10228"/>
                <a:lumOff val="-3922"/>
                <a:alphaOff val="0"/>
              </a:schemeClr>
            </a:effectRef>
            <a:fontRef idx="minor">
              <a:schemeClr val="lt1"/>
            </a:fontRef>
          </p:style>
          <p:txBody>
            <a:bodyPr spcFirstLastPara="0" vert="horz" wrap="square" lIns="100379" tIns="100379" rIns="100379" bIns="100379" numCol="1" spcCol="1270" anchor="ctr" anchorCtr="0">
              <a:noAutofit/>
            </a:bodyPr>
            <a:lstStyle/>
            <a:p>
              <a:pPr lvl="0" algn="ctr" defTabSz="800100" rtl="0" eaLnBrk="1" latinLnBrk="0" hangingPunct="1">
                <a:lnSpc>
                  <a:spcPct val="90000"/>
                </a:lnSpc>
                <a:spcBef>
                  <a:spcPct val="0"/>
                </a:spcBef>
                <a:spcAft>
                  <a:spcPct val="35000"/>
                </a:spcAft>
              </a:pPr>
              <a:r>
                <a:rPr lang="zh-TW" altLang="en-US" sz="1800" kern="1200">
                  <a:latin typeface="標楷體" panose="03000509000000000000" pitchFamily="65" charset="-120"/>
                  <a:ea typeface="標楷體" panose="03000509000000000000" pitchFamily="65" charset="-120"/>
                  <a:cs typeface="+mn-cs"/>
                </a:rPr>
                <a:t>地</a:t>
              </a:r>
              <a:endParaRPr lang="en-US" altLang="zh-TW" sz="1800" kern="1200">
                <a:latin typeface="標楷體" panose="03000509000000000000" pitchFamily="65" charset="-120"/>
                <a:ea typeface="標楷體" panose="03000509000000000000" pitchFamily="65" charset="-120"/>
                <a:cs typeface="+mn-cs"/>
              </a:endParaRPr>
            </a:p>
            <a:p>
              <a:pPr lvl="0" algn="ctr" defTabSz="800100" rtl="0" eaLnBrk="1" latinLnBrk="0" hangingPunct="1">
                <a:lnSpc>
                  <a:spcPct val="90000"/>
                </a:lnSpc>
                <a:spcBef>
                  <a:spcPct val="0"/>
                </a:spcBef>
                <a:spcAft>
                  <a:spcPct val="35000"/>
                </a:spcAft>
              </a:pPr>
              <a:r>
                <a:rPr lang="zh-TW" altLang="en-US" sz="1800" kern="1200" dirty="0">
                  <a:latin typeface="標楷體" panose="03000509000000000000" pitchFamily="65" charset="-120"/>
                  <a:ea typeface="標楷體" panose="03000509000000000000" pitchFamily="65" charset="-120"/>
                  <a:cs typeface="+mn-cs"/>
                </a:rPr>
                <a:t>方</a:t>
              </a:r>
              <a:endParaRPr lang="en-US" altLang="zh-TW" sz="1800" kern="1200" dirty="0">
                <a:latin typeface="標楷體" panose="03000509000000000000" pitchFamily="65" charset="-120"/>
                <a:ea typeface="標楷體" panose="03000509000000000000" pitchFamily="65" charset="-120"/>
                <a:cs typeface="+mn-cs"/>
              </a:endParaRPr>
            </a:p>
            <a:p>
              <a:pPr lvl="0" algn="ctr" defTabSz="800100" rtl="0" eaLnBrk="1" latinLnBrk="0" hangingPunct="1">
                <a:lnSpc>
                  <a:spcPct val="90000"/>
                </a:lnSpc>
                <a:spcBef>
                  <a:spcPct val="0"/>
                </a:spcBef>
                <a:spcAft>
                  <a:spcPct val="35000"/>
                </a:spcAft>
              </a:pPr>
              <a:r>
                <a:rPr lang="zh-TW" altLang="en-US" sz="1800" kern="1200" dirty="0">
                  <a:latin typeface="標楷體" panose="03000509000000000000" pitchFamily="65" charset="-120"/>
                  <a:ea typeface="標楷體" panose="03000509000000000000" pitchFamily="65" charset="-120"/>
                  <a:cs typeface="+mn-cs"/>
                </a:rPr>
                <a:t>政</a:t>
              </a:r>
              <a:endParaRPr lang="en-US" altLang="zh-TW" sz="1800" kern="1200" dirty="0">
                <a:latin typeface="標楷體" panose="03000509000000000000" pitchFamily="65" charset="-120"/>
                <a:ea typeface="標楷體" panose="03000509000000000000" pitchFamily="65" charset="-120"/>
                <a:cs typeface="+mn-cs"/>
              </a:endParaRPr>
            </a:p>
            <a:p>
              <a:pPr lvl="0" algn="ctr" defTabSz="800100" rtl="0" eaLnBrk="1" latinLnBrk="0" hangingPunct="1">
                <a:lnSpc>
                  <a:spcPct val="90000"/>
                </a:lnSpc>
                <a:spcBef>
                  <a:spcPct val="0"/>
                </a:spcBef>
                <a:spcAft>
                  <a:spcPct val="35000"/>
                </a:spcAft>
              </a:pPr>
              <a:r>
                <a:rPr lang="zh-TW" altLang="en-US" sz="1800" kern="1200" dirty="0">
                  <a:latin typeface="標楷體" panose="03000509000000000000" pitchFamily="65" charset="-120"/>
                  <a:ea typeface="標楷體" panose="03000509000000000000" pitchFamily="65" charset="-120"/>
                  <a:cs typeface="+mn-cs"/>
                </a:rPr>
                <a:t>府</a:t>
              </a:r>
            </a:p>
          </p:txBody>
        </p:sp>
        <p:grpSp>
          <p:nvGrpSpPr>
            <p:cNvPr id="23" name="群組 22"/>
            <p:cNvGrpSpPr/>
            <p:nvPr/>
          </p:nvGrpSpPr>
          <p:grpSpPr>
            <a:xfrm rot="5400000" flipV="1">
              <a:off x="5025167" y="116258"/>
              <a:ext cx="1253907" cy="3406779"/>
              <a:chOff x="4917305" y="-309833"/>
              <a:chExt cx="1347702" cy="3406779"/>
            </a:xfrm>
            <a:solidFill>
              <a:srgbClr val="FF7C80"/>
            </a:solidFill>
          </p:grpSpPr>
          <p:sp>
            <p:nvSpPr>
              <p:cNvPr id="24" name="圓角矩形 23"/>
              <p:cNvSpPr/>
              <p:nvPr/>
            </p:nvSpPr>
            <p:spPr>
              <a:xfrm>
                <a:off x="4917305" y="-309833"/>
                <a:ext cx="1347702" cy="3406778"/>
              </a:xfrm>
              <a:prstGeom prst="roundRect">
                <a:avLst>
                  <a:gd name="adj" fmla="val 10000"/>
                </a:avLst>
              </a:prstGeom>
              <a:solidFill>
                <a:srgbClr val="FF7C80"/>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5" name="圓角矩形 4"/>
              <p:cNvSpPr/>
              <p:nvPr/>
            </p:nvSpPr>
            <p:spPr>
              <a:xfrm>
                <a:off x="5291237" y="-100281"/>
                <a:ext cx="773858" cy="319722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eaVert"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3100" dirty="0">
                    <a:latin typeface="標楷體" panose="03000509000000000000" pitchFamily="65" charset="-120"/>
                    <a:ea typeface="標楷體" panose="03000509000000000000" pitchFamily="65" charset="-120"/>
                  </a:rPr>
                  <a:t>精進教學計畫</a:t>
                </a:r>
                <a:endParaRPr lang="zh-TW" altLang="en-US" sz="3100" kern="1200" dirty="0">
                  <a:latin typeface="標楷體" panose="03000509000000000000" pitchFamily="65" charset="-120"/>
                  <a:ea typeface="標楷體" panose="03000509000000000000" pitchFamily="65" charset="-120"/>
                </a:endParaRPr>
              </a:p>
            </p:txBody>
          </p:sp>
        </p:grpSp>
        <p:cxnSp>
          <p:nvCxnSpPr>
            <p:cNvPr id="6" name="直線單箭頭接點 5"/>
            <p:cNvCxnSpPr/>
            <p:nvPr/>
          </p:nvCxnSpPr>
          <p:spPr>
            <a:xfrm>
              <a:off x="5688070" y="2473542"/>
              <a:ext cx="0" cy="48204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直線接點 8"/>
            <p:cNvCxnSpPr/>
            <p:nvPr/>
          </p:nvCxnSpPr>
          <p:spPr>
            <a:xfrm flipV="1">
              <a:off x="3779912" y="3005599"/>
              <a:ext cx="0" cy="416252"/>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直線接點 10"/>
            <p:cNvCxnSpPr/>
            <p:nvPr/>
          </p:nvCxnSpPr>
          <p:spPr>
            <a:xfrm flipV="1">
              <a:off x="3779912" y="2955585"/>
              <a:ext cx="3816424" cy="50014"/>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直線接點 12"/>
            <p:cNvCxnSpPr/>
            <p:nvPr/>
          </p:nvCxnSpPr>
          <p:spPr>
            <a:xfrm>
              <a:off x="7596336" y="2955585"/>
              <a:ext cx="0" cy="466266"/>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29287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a:t/>
            </a:r>
            <a:br>
              <a:rPr lang="en-US" altLang="zh-TW" sz="3200" dirty="0"/>
            </a:br>
            <a:r>
              <a:rPr lang="zh-TW" altLang="en-US" sz="3200" dirty="0"/>
              <a:t>類型一落實十二年國民基本教育課程綱要</a:t>
            </a:r>
            <a:r>
              <a:rPr lang="en-US" altLang="zh-TW" sz="3200" dirty="0"/>
              <a:t/>
            </a:r>
            <a:br>
              <a:rPr lang="en-US" altLang="zh-TW" sz="3200" dirty="0"/>
            </a:br>
            <a:r>
              <a:rPr lang="zh-TW" altLang="en-US" sz="3200" dirty="0"/>
              <a:t>之精神與內涵</a:t>
            </a:r>
            <a:r>
              <a:rPr lang="en-US" altLang="zh-TW" sz="3200" dirty="0"/>
              <a:t>(</a:t>
            </a:r>
            <a:r>
              <a:rPr lang="zh-TW" altLang="en-US" sz="3200" dirty="0"/>
              <a:t>草案</a:t>
            </a:r>
            <a:r>
              <a:rPr lang="en-US" altLang="zh-TW" sz="3200" dirty="0"/>
              <a:t>)</a:t>
            </a:r>
            <a:r>
              <a:rPr lang="zh-TW" altLang="en-US" sz="3200" dirty="0"/>
              <a:t/>
            </a:r>
            <a:br>
              <a:rPr lang="zh-TW" altLang="en-US" sz="3200" dirty="0"/>
            </a:br>
            <a:endParaRPr lang="zh-TW" altLang="en-US" sz="32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023363322"/>
              </p:ext>
            </p:extLst>
          </p:nvPr>
        </p:nvGraphicFramePr>
        <p:xfrm>
          <a:off x="899592" y="1196752"/>
          <a:ext cx="7488832" cy="2613660"/>
        </p:xfrm>
        <a:graphic>
          <a:graphicData uri="http://schemas.openxmlformats.org/drawingml/2006/table">
            <a:tbl>
              <a:tblPr/>
              <a:tblGrid>
                <a:gridCol w="2077028">
                  <a:extLst>
                    <a:ext uri="{9D8B030D-6E8A-4147-A177-3AD203B41FA5}">
                      <a16:colId xmlns:a16="http://schemas.microsoft.com/office/drawing/2014/main" xmlns="" val="4096914696"/>
                    </a:ext>
                  </a:extLst>
                </a:gridCol>
                <a:gridCol w="4403692">
                  <a:extLst>
                    <a:ext uri="{9D8B030D-6E8A-4147-A177-3AD203B41FA5}">
                      <a16:colId xmlns:a16="http://schemas.microsoft.com/office/drawing/2014/main" xmlns="" val="4149905983"/>
                    </a:ext>
                  </a:extLst>
                </a:gridCol>
                <a:gridCol w="1008112">
                  <a:extLst>
                    <a:ext uri="{9D8B030D-6E8A-4147-A177-3AD203B41FA5}">
                      <a16:colId xmlns:a16="http://schemas.microsoft.com/office/drawing/2014/main" xmlns="" val="1990702582"/>
                    </a:ext>
                  </a:extLst>
                </a:gridCol>
              </a:tblGrid>
              <a:tr h="297180">
                <a:tc>
                  <a:txBody>
                    <a:bodyPr/>
                    <a:lstStyle/>
                    <a:p>
                      <a:pPr algn="ctr">
                        <a:spcAft>
                          <a:spcPts val="0"/>
                        </a:spcAft>
                      </a:pPr>
                      <a:r>
                        <a:rPr lang="zh-TW" sz="1200" u="sng"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項目</a:t>
                      </a:r>
                      <a:endParaRPr lang="zh-TW" sz="1200" u="sng"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200" u="sng"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具體措施</a:t>
                      </a:r>
                      <a:endParaRPr lang="zh-TW" sz="1200" u="sng"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200" u="sng"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督導</a:t>
                      </a:r>
                      <a:endParaRPr lang="zh-TW" sz="1200" u="sng"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zh-TW" sz="1200" u="sng"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單位</a:t>
                      </a:r>
                      <a:endParaRPr lang="zh-TW" sz="1200" u="sng"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12603543"/>
                  </a:ext>
                </a:extLst>
              </a:tr>
              <a:tr h="2247900">
                <a:tc>
                  <a:txBody>
                    <a:bodyPr/>
                    <a:lstStyle/>
                    <a:p>
                      <a:pPr marL="431800" indent="-431800" algn="just">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（一）強化地方政府及學校落實推動十二年國民基本教育課程綱要</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indent="-274320" algn="just">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１、增能課程與教學領導人推動新課綱之素養</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marL="323850" indent="-323850" algn="just">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a:t>
                      </a:r>
                      <a:r>
                        <a:rPr lang="en-US"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1</a:t>
                      </a: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）地方政府應辦理教育行政領導人員研習，促其掌握十二年國民基本教育課程綱要內涵、推動策略及重要配套措施。</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marL="323850" indent="-323850" algn="just">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a:t>
                      </a:r>
                      <a:r>
                        <a:rPr lang="en-US"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2</a:t>
                      </a: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）地方政府應辦理學校課程與教學領導人員增能活動，促其發揮影響力落實十二年國民基本教育課程綱要。</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２、引領家長認知及支持新課綱之實踐</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marL="317500" algn="just">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地方政府應辦理家長認知十二年國民基本教育課程綱要之研習，強化其協助課程綱要落實之素養。</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國教署</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1276492"/>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468601471"/>
              </p:ext>
            </p:extLst>
          </p:nvPr>
        </p:nvGraphicFramePr>
        <p:xfrm>
          <a:off x="899593" y="3825102"/>
          <a:ext cx="7488832" cy="1866900"/>
        </p:xfrm>
        <a:graphic>
          <a:graphicData uri="http://schemas.openxmlformats.org/drawingml/2006/table">
            <a:tbl>
              <a:tblPr/>
              <a:tblGrid>
                <a:gridCol w="2088231">
                  <a:extLst>
                    <a:ext uri="{9D8B030D-6E8A-4147-A177-3AD203B41FA5}">
                      <a16:colId xmlns:a16="http://schemas.microsoft.com/office/drawing/2014/main" xmlns="" val="4020513335"/>
                    </a:ext>
                  </a:extLst>
                </a:gridCol>
                <a:gridCol w="4392488">
                  <a:extLst>
                    <a:ext uri="{9D8B030D-6E8A-4147-A177-3AD203B41FA5}">
                      <a16:colId xmlns:a16="http://schemas.microsoft.com/office/drawing/2014/main" xmlns="" val="2492542985"/>
                    </a:ext>
                  </a:extLst>
                </a:gridCol>
                <a:gridCol w="1008113">
                  <a:extLst>
                    <a:ext uri="{9D8B030D-6E8A-4147-A177-3AD203B41FA5}">
                      <a16:colId xmlns:a16="http://schemas.microsoft.com/office/drawing/2014/main" xmlns="" val="2641167212"/>
                    </a:ext>
                  </a:extLst>
                </a:gridCol>
              </a:tblGrid>
              <a:tr h="1866900">
                <a:tc>
                  <a:txBody>
                    <a:bodyPr/>
                    <a:lstStyle/>
                    <a:p>
                      <a:pPr marL="431800" indent="-431800" algn="just">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（二）提升國民中小學教育階段之教師實踐十二年國民基本教育課程綱要之能力</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24155" algn="l"/>
                          <a:tab pos="340995" algn="l"/>
                        </a:tabLs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１、強化教師實踐新課綱之專業素養</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marL="304800" algn="just">
                        <a:spcAft>
                          <a:spcPts val="0"/>
                        </a:spcAf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地方政府應配合十二年國民基本教育課程綱要逐年實施，系統規劃辦理教師理解及轉化領綱、議題融入之專業增能活動，強化教師落實課程綱要之能力。</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tabLst>
                          <a:tab pos="-1905" algn="l"/>
                        </a:tabLs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２、融入學校課程相關專業組織增能教師</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p>
                      <a:pPr marL="304800">
                        <a:spcAft>
                          <a:spcPts val="0"/>
                        </a:spcAft>
                        <a:tabLst>
                          <a:tab pos="-1905" algn="l"/>
                        </a:tabLst>
                      </a:pPr>
                      <a:r>
                        <a:rPr lang="zh-TW" sz="1400" u="none" kern="150" spc="-60" dirty="0">
                          <a:solidFill>
                            <a:schemeClr val="accent5">
                              <a:lumMod val="75000"/>
                            </a:schemeClr>
                          </a:solidFill>
                          <a:effectLst/>
                          <a:latin typeface="Calibri" panose="020F0502020204030204" pitchFamily="34" charset="0"/>
                          <a:ea typeface="標楷體" panose="03000509000000000000" pitchFamily="65" charset="-120"/>
                          <a:cs typeface="Times New Roman" panose="02020603050405020304" pitchFamily="18" charset="0"/>
                        </a:rPr>
                        <a:t>地方政府應引領學校透過領域教學研究會、學年會議、專業學習社群等，提升教師實踐十二年國民基本教育課程綱要之素養。</a:t>
                      </a:r>
                      <a:endParaRPr lang="zh-TW" sz="1400" u="none" kern="150" spc="-60" dirty="0">
                        <a:solidFill>
                          <a:schemeClr val="accent5">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50" spc="-60" dirty="0">
                          <a:effectLst/>
                          <a:latin typeface="Calibri" panose="020F0502020204030204" pitchFamily="34" charset="0"/>
                          <a:ea typeface="標楷體" panose="03000509000000000000" pitchFamily="65" charset="-120"/>
                          <a:cs typeface="Times New Roman" panose="02020603050405020304" pitchFamily="18" charset="0"/>
                        </a:rPr>
                        <a:t>國教署</a:t>
                      </a:r>
                      <a:endParaRPr lang="zh-TW" sz="1400" kern="150" spc="-6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8839424"/>
                  </a:ext>
                </a:extLst>
              </a:tr>
            </a:tbl>
          </a:graphicData>
        </a:graphic>
      </p:graphicFrame>
    </p:spTree>
    <p:extLst>
      <p:ext uri="{BB962C8B-B14F-4D97-AF65-F5344CB8AC3E}">
        <p14:creationId xmlns:p14="http://schemas.microsoft.com/office/powerpoint/2010/main" val="49387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 name="標題 1333"/>
          <p:cNvSpPr>
            <a:spLocks noGrp="1"/>
          </p:cNvSpPr>
          <p:nvPr>
            <p:ph type="title"/>
          </p:nvPr>
        </p:nvSpPr>
        <p:spPr>
          <a:xfrm>
            <a:off x="1226796" y="197808"/>
            <a:ext cx="7416824" cy="648000"/>
          </a:xfrm>
        </p:spPr>
        <p:txBody>
          <a:bodyPr>
            <a:normAutofit/>
          </a:bodyPr>
          <a:lstStyle/>
          <a:p>
            <a:pPr algn="l"/>
            <a:r>
              <a:rPr lang="zh-TW" altLang="en-US" sz="3200" dirty="0">
                <a:solidFill>
                  <a:srgbClr val="002060"/>
                </a:solidFill>
              </a:rPr>
              <a:t>新課綱課程及教學推動之面向</a:t>
            </a:r>
            <a:r>
              <a:rPr lang="en-US" altLang="zh-TW" sz="2400" dirty="0">
                <a:solidFill>
                  <a:schemeClr val="tx2">
                    <a:lumMod val="40000"/>
                    <a:lumOff val="60000"/>
                  </a:schemeClr>
                </a:solidFill>
              </a:rPr>
              <a:t>—</a:t>
            </a:r>
            <a:r>
              <a:rPr lang="zh-TW" altLang="en-US" sz="2400" dirty="0">
                <a:solidFill>
                  <a:schemeClr val="tx2">
                    <a:lumMod val="40000"/>
                    <a:lumOff val="60000"/>
                  </a:schemeClr>
                </a:solidFill>
              </a:rPr>
              <a:t>引自國教署</a:t>
            </a:r>
          </a:p>
        </p:txBody>
      </p:sp>
      <p:sp>
        <p:nvSpPr>
          <p:cNvPr id="3" name="矩形 2"/>
          <p:cNvSpPr/>
          <p:nvPr/>
        </p:nvSpPr>
        <p:spPr>
          <a:xfrm>
            <a:off x="7965247" y="5612338"/>
            <a:ext cx="67837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00" dirty="0">
                <a:solidFill>
                  <a:schemeClr val="tx1"/>
                </a:solidFill>
                <a:latin typeface="Times New Roman" panose="02020603050405020304" pitchFamily="18" charset="0"/>
                <a:cs typeface="Times New Roman" panose="02020603050405020304" pitchFamily="18" charset="0"/>
              </a:rPr>
              <a:t>1699</a:t>
            </a:r>
            <a:r>
              <a:rPr lang="zh-TW" altLang="en-US" sz="900" dirty="0">
                <a:solidFill>
                  <a:schemeClr val="tx1"/>
                </a:solidFill>
                <a:latin typeface="Times New Roman" panose="02020603050405020304" pitchFamily="18" charset="0"/>
                <a:cs typeface="Times New Roman" panose="02020603050405020304" pitchFamily="18" charset="0"/>
              </a:rPr>
              <a:t> </a:t>
            </a:r>
            <a:r>
              <a:rPr lang="en-US" altLang="zh-TW" sz="800" dirty="0">
                <a:solidFill>
                  <a:schemeClr val="tx1"/>
                </a:solidFill>
                <a:latin typeface="Times New Roman" panose="02020603050405020304" pitchFamily="18" charset="0"/>
                <a:cs typeface="Times New Roman" panose="02020603050405020304" pitchFamily="18" charset="0"/>
              </a:rPr>
              <a:t> </a:t>
            </a:r>
            <a:r>
              <a:rPr lang="zh-TW" altLang="en-US" sz="800" dirty="0">
                <a:solidFill>
                  <a:schemeClr val="tx1"/>
                </a:solidFill>
                <a:latin typeface="Times New Roman" panose="02020603050405020304" pitchFamily="18" charset="0"/>
                <a:cs typeface="Times New Roman" panose="02020603050405020304" pitchFamily="18" charset="0"/>
              </a:rPr>
              <a:t>  </a:t>
            </a:r>
            <a:r>
              <a:rPr lang="zh-TW" altLang="en-US" sz="800" dirty="0">
                <a:solidFill>
                  <a:schemeClr val="tx1"/>
                </a:solidFill>
              </a:rPr>
              <a:t>人</a:t>
            </a:r>
          </a:p>
        </p:txBody>
      </p:sp>
      <p:grpSp>
        <p:nvGrpSpPr>
          <p:cNvPr id="12" name="群組 11">
            <a:extLst>
              <a:ext uri="{FF2B5EF4-FFF2-40B4-BE49-F238E27FC236}">
                <a16:creationId xmlns:a16="http://schemas.microsoft.com/office/drawing/2014/main" xmlns="" id="{090E5C4C-C78B-4578-93DF-7AF63A6FB739}"/>
              </a:ext>
            </a:extLst>
          </p:cNvPr>
          <p:cNvGrpSpPr/>
          <p:nvPr/>
        </p:nvGrpSpPr>
        <p:grpSpPr>
          <a:xfrm>
            <a:off x="496975" y="851096"/>
            <a:ext cx="8238125" cy="5447690"/>
            <a:chOff x="496975" y="851096"/>
            <a:chExt cx="8238125" cy="5447690"/>
          </a:xfrm>
        </p:grpSpPr>
        <p:pic>
          <p:nvPicPr>
            <p:cNvPr id="10" name="圖片 9">
              <a:extLst>
                <a:ext uri="{FF2B5EF4-FFF2-40B4-BE49-F238E27FC236}">
                  <a16:creationId xmlns:a16="http://schemas.microsoft.com/office/drawing/2014/main" xmlns="" id="{4EBC64A0-12B3-49D8-9930-99DB660BB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75" y="851096"/>
              <a:ext cx="8238125" cy="5447690"/>
            </a:xfrm>
            <a:prstGeom prst="rect">
              <a:avLst/>
            </a:prstGeom>
          </p:spPr>
        </p:pic>
        <p:sp>
          <p:nvSpPr>
            <p:cNvPr id="11" name="矩形 10">
              <a:extLst>
                <a:ext uri="{FF2B5EF4-FFF2-40B4-BE49-F238E27FC236}">
                  <a16:creationId xmlns:a16="http://schemas.microsoft.com/office/drawing/2014/main" xmlns="" id="{228BC4F8-E105-4EF9-983B-A4FF0069E243}"/>
                </a:ext>
              </a:extLst>
            </p:cNvPr>
            <p:cNvSpPr/>
            <p:nvPr/>
          </p:nvSpPr>
          <p:spPr>
            <a:xfrm>
              <a:off x="6018433" y="4809211"/>
              <a:ext cx="2625187" cy="1338828"/>
            </a:xfrm>
            <a:prstGeom prst="rect">
              <a:avLst/>
            </a:prstGeom>
          </p:spPr>
          <p:txBody>
            <a:bodyPr wrap="square">
              <a:spAutoFit/>
            </a:bodyPr>
            <a:lstStyle/>
            <a:p>
              <a:pPr>
                <a:lnSpc>
                  <a:spcPct val="150000"/>
                </a:lnSpc>
              </a:pPr>
              <a:r>
                <a:rPr lang="zh-TW" altLang="en-US" sz="1400" b="1" dirty="0">
                  <a:solidFill>
                    <a:schemeClr val="accent2">
                      <a:lumMod val="75000"/>
                    </a:schemeClr>
                  </a:solidFill>
                  <a:latin typeface="微軟正黑體" panose="020B0604030504040204" pitchFamily="34" charset="-120"/>
                  <a:ea typeface="微軟正黑體" panose="020B0604030504040204" pitchFamily="34" charset="-120"/>
                </a:rPr>
                <a:t>相關重要培力</a:t>
              </a:r>
            </a:p>
            <a:p>
              <a:pPr marL="171450" indent="-171450">
                <a:buFont typeface="Arial" panose="020B0604020202020204" pitchFamily="34" charset="0"/>
                <a:buChar char="•"/>
              </a:pPr>
              <a:r>
                <a:rPr lang="zh-TW" altLang="en-US" sz="1200" dirty="0">
                  <a:latin typeface="微軟正黑體" panose="020B0604030504040204" pitchFamily="34" charset="-120"/>
                  <a:ea typeface="微軟正黑體" panose="020B0604030504040204" pitchFamily="34" charset="-120"/>
                </a:rPr>
                <a:t>種子講師培訓研習</a:t>
              </a:r>
            </a:p>
            <a:p>
              <a:pPr marL="171450" indent="-171450">
                <a:buFont typeface="Arial" panose="020B0604020202020204" pitchFamily="34" charset="0"/>
                <a:buChar char="•"/>
              </a:pPr>
              <a:r>
                <a:rPr lang="zh-TW" altLang="en-US" sz="1200" dirty="0">
                  <a:latin typeface="微軟正黑體" panose="020B0604030504040204" pitchFamily="34" charset="-120"/>
                  <a:ea typeface="微軟正黑體" panose="020B0604030504040204" pitchFamily="34" charset="-120"/>
                </a:rPr>
                <a:t>家長核心講師</a:t>
              </a:r>
            </a:p>
            <a:p>
              <a:pPr marL="171450" indent="-171450">
                <a:buFont typeface="Arial" panose="020B0604020202020204" pitchFamily="34" charset="0"/>
                <a:buChar char="•"/>
              </a:pPr>
              <a:r>
                <a:rPr lang="zh-TW" altLang="en-US" sz="1200" dirty="0">
                  <a:latin typeface="微軟正黑體" panose="020B0604030504040204" pitchFamily="34" charset="-120"/>
                  <a:ea typeface="微軟正黑體" panose="020B0604030504040204" pitchFamily="34" charset="-120"/>
                </a:rPr>
                <a:t>教育行政人員研習（含新課綱重要主題、師資需求解決方案、專長師資人力安排等）</a:t>
              </a:r>
            </a:p>
          </p:txBody>
        </p:sp>
      </p:grpSp>
    </p:spTree>
    <p:extLst>
      <p:ext uri="{BB962C8B-B14F-4D97-AF65-F5344CB8AC3E}">
        <p14:creationId xmlns:p14="http://schemas.microsoft.com/office/powerpoint/2010/main" val="347915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5496" y="235868"/>
            <a:ext cx="9001000" cy="6622132"/>
            <a:chOff x="35496" y="72008"/>
            <a:chExt cx="9001000" cy="6622132"/>
          </a:xfrm>
        </p:grpSpPr>
        <p:sp>
          <p:nvSpPr>
            <p:cNvPr id="4" name="圓角矩形 3"/>
            <p:cNvSpPr/>
            <p:nvPr/>
          </p:nvSpPr>
          <p:spPr>
            <a:xfrm>
              <a:off x="3995936" y="72008"/>
              <a:ext cx="5040560" cy="6309320"/>
            </a:xfrm>
            <a:prstGeom prst="roundRect">
              <a:avLst/>
            </a:prstGeom>
            <a:solidFill>
              <a:srgbClr val="F2DC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sp>
          <p:nvSpPr>
            <p:cNvPr id="5" name="流程圖: 替代處理程序 4"/>
            <p:cNvSpPr/>
            <p:nvPr/>
          </p:nvSpPr>
          <p:spPr>
            <a:xfrm>
              <a:off x="35496" y="72008"/>
              <a:ext cx="4356483" cy="6309320"/>
            </a:xfrm>
            <a:prstGeom prst="flowChartAlternateProcess">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6" name="圓角矩形 5"/>
            <p:cNvSpPr/>
            <p:nvPr/>
          </p:nvSpPr>
          <p:spPr>
            <a:xfrm>
              <a:off x="118199" y="692695"/>
              <a:ext cx="1908000" cy="720000"/>
            </a:xfrm>
            <a:prstGeom prst="roundRect">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a:solidFill>
                    <a:srgbClr val="0000FF"/>
                  </a:solidFill>
                  <a:latin typeface="標楷體" panose="03000509000000000000" pitchFamily="65" charset="-120"/>
                  <a:ea typeface="標楷體" panose="03000509000000000000" pitchFamily="65" charset="-120"/>
                </a:rPr>
                <a:t>精進</a:t>
              </a:r>
              <a:r>
                <a:rPr lang="en-US" altLang="zh-TW" sz="1600" dirty="0">
                  <a:solidFill>
                    <a:srgbClr val="0000FF"/>
                  </a:solidFill>
                  <a:latin typeface="標楷體" panose="03000509000000000000" pitchFamily="65" charset="-120"/>
                  <a:ea typeface="標楷體" panose="03000509000000000000" pitchFamily="65" charset="-120"/>
                </a:rPr>
                <a:t>+</a:t>
              </a:r>
              <a:r>
                <a:rPr lang="zh-TW" altLang="en-US" sz="1600" dirty="0">
                  <a:solidFill>
                    <a:srgbClr val="0000FF"/>
                  </a:solidFill>
                  <a:latin typeface="標楷體" panose="03000509000000000000" pitchFamily="65" charset="-120"/>
                  <a:ea typeface="標楷體" panose="03000509000000000000" pitchFamily="65" charset="-120"/>
                </a:rPr>
                <a:t>新課綱</a:t>
              </a:r>
              <a:r>
                <a:rPr lang="en-US" altLang="zh-TW" sz="1600" dirty="0">
                  <a:solidFill>
                    <a:srgbClr val="0000FF"/>
                  </a:solidFill>
                  <a:latin typeface="標楷體" panose="03000509000000000000" pitchFamily="65" charset="-120"/>
                  <a:ea typeface="標楷體" panose="03000509000000000000" pitchFamily="65" charset="-120"/>
                </a:rPr>
                <a:t>+</a:t>
              </a:r>
              <a:r>
                <a:rPr lang="zh-TW" altLang="en-US" sz="1600" dirty="0">
                  <a:solidFill>
                    <a:srgbClr val="0000FF"/>
                  </a:solidFill>
                  <a:latin typeface="標楷體" panose="03000509000000000000" pitchFamily="65" charset="-120"/>
                  <a:ea typeface="標楷體" panose="03000509000000000000" pitchFamily="65" charset="-120"/>
                </a:rPr>
                <a:t>教專之推動組織</a:t>
              </a:r>
            </a:p>
          </p:txBody>
        </p:sp>
        <p:sp>
          <p:nvSpPr>
            <p:cNvPr id="7" name="圓角矩形 6"/>
            <p:cNvSpPr/>
            <p:nvPr/>
          </p:nvSpPr>
          <p:spPr>
            <a:xfrm>
              <a:off x="107505" y="2420888"/>
              <a:ext cx="1908000" cy="720000"/>
            </a:xfrm>
            <a:prstGeom prst="roundRect">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a:solidFill>
                    <a:srgbClr val="0000FF"/>
                  </a:solidFill>
                  <a:latin typeface="標楷體" panose="03000509000000000000" pitchFamily="65" charset="-120"/>
                  <a:ea typeface="標楷體" panose="03000509000000000000" pitchFamily="65" charset="-120"/>
                </a:rPr>
                <a:t>三階輔導人才</a:t>
              </a:r>
              <a:endParaRPr lang="en-US" altLang="zh-TW" dirty="0">
                <a:solidFill>
                  <a:srgbClr val="0000FF"/>
                </a:solidFill>
                <a:latin typeface="標楷體" panose="03000509000000000000" pitchFamily="65" charset="-120"/>
                <a:ea typeface="標楷體" panose="03000509000000000000" pitchFamily="65" charset="-120"/>
              </a:endParaRPr>
            </a:p>
            <a:p>
              <a:pPr algn="ctr"/>
              <a:r>
                <a:rPr lang="zh-TW" altLang="en-US" dirty="0">
                  <a:solidFill>
                    <a:srgbClr val="0000FF"/>
                  </a:solidFill>
                  <a:latin typeface="標楷體" panose="03000509000000000000" pitchFamily="65" charset="-120"/>
                  <a:ea typeface="標楷體" panose="03000509000000000000" pitchFamily="65" charset="-120"/>
                </a:rPr>
                <a:t>輔導支持人力</a:t>
              </a:r>
            </a:p>
          </p:txBody>
        </p:sp>
        <p:sp>
          <p:nvSpPr>
            <p:cNvPr id="8" name="圓角矩形 7"/>
            <p:cNvSpPr/>
            <p:nvPr/>
          </p:nvSpPr>
          <p:spPr>
            <a:xfrm>
              <a:off x="120408" y="3212976"/>
              <a:ext cx="1908000" cy="720000"/>
            </a:xfrm>
            <a:prstGeom prst="roundRect">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300" dirty="0">
                  <a:solidFill>
                    <a:srgbClr val="0000FF"/>
                  </a:solidFill>
                  <a:latin typeface="標楷體" panose="03000509000000000000" pitchFamily="65" charset="-120"/>
                  <a:ea typeface="標楷體" panose="03000509000000000000" pitchFamily="65" charset="-120"/>
                </a:rPr>
                <a:t>縣市及學校課程領導人</a:t>
              </a:r>
              <a:endParaRPr lang="en-US" altLang="zh-TW" sz="1300" dirty="0">
                <a:solidFill>
                  <a:srgbClr val="0000FF"/>
                </a:solidFill>
                <a:latin typeface="標楷體" panose="03000509000000000000" pitchFamily="65" charset="-120"/>
                <a:ea typeface="標楷體" panose="03000509000000000000" pitchFamily="65" charset="-120"/>
              </a:endParaRPr>
            </a:p>
            <a:p>
              <a:pPr algn="ctr"/>
              <a:r>
                <a:rPr lang="zh-TW" altLang="en-US" sz="1600" dirty="0">
                  <a:solidFill>
                    <a:srgbClr val="0000FF"/>
                  </a:solidFill>
                  <a:latin typeface="標楷體" panose="03000509000000000000" pitchFamily="65" charset="-120"/>
                  <a:ea typeface="標楷體" panose="03000509000000000000" pitchFamily="65" charset="-120"/>
                </a:rPr>
                <a:t>課發會委員</a:t>
              </a:r>
              <a:endParaRPr lang="en-US" altLang="zh-TW" sz="1600" dirty="0">
                <a:solidFill>
                  <a:srgbClr val="0000FF"/>
                </a:solidFill>
                <a:latin typeface="標楷體" panose="03000509000000000000" pitchFamily="65" charset="-120"/>
                <a:ea typeface="標楷體" panose="03000509000000000000" pitchFamily="65" charset="-120"/>
              </a:endParaRPr>
            </a:p>
            <a:p>
              <a:pPr algn="ctr"/>
              <a:r>
                <a:rPr lang="zh-TW" altLang="en-US" sz="1600" dirty="0">
                  <a:solidFill>
                    <a:srgbClr val="0000FF"/>
                  </a:solidFill>
                  <a:latin typeface="標楷體" panose="03000509000000000000" pitchFamily="65" charset="-120"/>
                  <a:ea typeface="標楷體" panose="03000509000000000000" pitchFamily="65" charset="-120"/>
                </a:rPr>
                <a:t>教學現場教師</a:t>
              </a:r>
            </a:p>
          </p:txBody>
        </p:sp>
        <p:sp>
          <p:nvSpPr>
            <p:cNvPr id="9" name="圓角矩形 8"/>
            <p:cNvSpPr/>
            <p:nvPr/>
          </p:nvSpPr>
          <p:spPr>
            <a:xfrm>
              <a:off x="107505" y="4293176"/>
              <a:ext cx="1908000" cy="720000"/>
            </a:xfrm>
            <a:prstGeom prst="roundRect">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a:solidFill>
                    <a:srgbClr val="0000FF"/>
                  </a:solidFill>
                  <a:latin typeface="標楷體" panose="03000509000000000000" pitchFamily="65" charset="-120"/>
                  <a:ea typeface="標楷體" panose="03000509000000000000" pitchFamily="65" charset="-120"/>
                </a:rPr>
                <a:t>前導學校</a:t>
              </a:r>
              <a:endParaRPr lang="en-US" altLang="zh-TW" dirty="0">
                <a:solidFill>
                  <a:srgbClr val="0000FF"/>
                </a:solidFill>
                <a:latin typeface="標楷體" panose="03000509000000000000" pitchFamily="65" charset="-120"/>
                <a:ea typeface="標楷體" panose="03000509000000000000" pitchFamily="65" charset="-120"/>
              </a:endParaRPr>
            </a:p>
            <a:p>
              <a:pPr algn="ctr"/>
              <a:r>
                <a:rPr lang="zh-TW" altLang="en-US" dirty="0">
                  <a:solidFill>
                    <a:srgbClr val="0000FF"/>
                  </a:solidFill>
                  <a:latin typeface="標楷體" panose="03000509000000000000" pitchFamily="65" charset="-120"/>
                  <a:ea typeface="標楷體" panose="03000509000000000000" pitchFamily="65" charset="-120"/>
                </a:rPr>
                <a:t>種子講師</a:t>
              </a:r>
            </a:p>
          </p:txBody>
        </p:sp>
        <p:sp>
          <p:nvSpPr>
            <p:cNvPr id="10" name="圓角矩形 9"/>
            <p:cNvSpPr/>
            <p:nvPr/>
          </p:nvSpPr>
          <p:spPr>
            <a:xfrm>
              <a:off x="118199" y="5085264"/>
              <a:ext cx="1908000" cy="720000"/>
            </a:xfrm>
            <a:prstGeom prst="roundRect">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600" dirty="0">
                  <a:solidFill>
                    <a:srgbClr val="0000FF"/>
                  </a:solidFill>
                  <a:latin typeface="標楷體" panose="03000509000000000000" pitchFamily="65" charset="-120"/>
                  <a:ea typeface="標楷體" panose="03000509000000000000" pitchFamily="65" charset="-120"/>
                </a:rPr>
                <a:t>精進教學計畫</a:t>
              </a:r>
              <a:endParaRPr lang="en-US" altLang="zh-TW" sz="1600" dirty="0">
                <a:solidFill>
                  <a:srgbClr val="0000FF"/>
                </a:solidFill>
                <a:latin typeface="標楷體" panose="03000509000000000000" pitchFamily="65" charset="-120"/>
                <a:ea typeface="標楷體" panose="03000509000000000000" pitchFamily="65" charset="-120"/>
              </a:endParaRPr>
            </a:p>
            <a:p>
              <a:pPr algn="ctr"/>
              <a:r>
                <a:rPr lang="zh-TW" altLang="en-US" sz="1600" dirty="0">
                  <a:solidFill>
                    <a:srgbClr val="0000FF"/>
                  </a:solidFill>
                  <a:latin typeface="標楷體" panose="03000509000000000000" pitchFamily="65" charset="-120"/>
                  <a:ea typeface="標楷體" panose="03000509000000000000" pitchFamily="65" charset="-120"/>
                </a:rPr>
                <a:t>活化課程教學計畫</a:t>
              </a:r>
            </a:p>
          </p:txBody>
        </p:sp>
        <p:sp>
          <p:nvSpPr>
            <p:cNvPr id="11" name="圓角矩形 10"/>
            <p:cNvSpPr/>
            <p:nvPr/>
          </p:nvSpPr>
          <p:spPr>
            <a:xfrm>
              <a:off x="2159896" y="1052816"/>
              <a:ext cx="1476000" cy="720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組織整合</a:t>
              </a:r>
            </a:p>
          </p:txBody>
        </p:sp>
        <p:sp>
          <p:nvSpPr>
            <p:cNvPr id="12" name="圓角矩形 11"/>
            <p:cNvSpPr/>
            <p:nvPr/>
          </p:nvSpPr>
          <p:spPr>
            <a:xfrm>
              <a:off x="2159896" y="2821203"/>
              <a:ext cx="1476000" cy="720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培力呼應</a:t>
              </a:r>
            </a:p>
          </p:txBody>
        </p:sp>
        <p:sp>
          <p:nvSpPr>
            <p:cNvPr id="13" name="圓角矩形 12"/>
            <p:cNvSpPr/>
            <p:nvPr/>
          </p:nvSpPr>
          <p:spPr>
            <a:xfrm>
              <a:off x="2159896" y="4653216"/>
              <a:ext cx="1476000" cy="720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資源運用</a:t>
              </a:r>
            </a:p>
          </p:txBody>
        </p:sp>
        <p:sp>
          <p:nvSpPr>
            <p:cNvPr id="14" name="流程圖: 替代處理程序 13"/>
            <p:cNvSpPr/>
            <p:nvPr/>
          </p:nvSpPr>
          <p:spPr>
            <a:xfrm>
              <a:off x="3779912" y="752032"/>
              <a:ext cx="648000" cy="4966457"/>
            </a:xfrm>
            <a:prstGeom prst="flowChartAlternateProcess">
              <a:avLst/>
            </a:prstGeom>
            <a:solidFill>
              <a:srgbClr val="0066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十二年國教課程綱要增能與</a:t>
              </a:r>
              <a:endParaRPr lang="en-US" altLang="zh-TW" sz="2000" dirty="0">
                <a:solidFill>
                  <a:schemeClr val="bg1"/>
                </a:solidFill>
                <a:latin typeface="標楷體" panose="03000509000000000000" pitchFamily="65" charset="-120"/>
                <a:ea typeface="標楷體" panose="03000509000000000000" pitchFamily="65" charset="-120"/>
              </a:endParaRPr>
            </a:p>
            <a:p>
              <a:pPr algn="ctr"/>
              <a:r>
                <a:rPr lang="zh-TW" altLang="en-US" sz="2000" dirty="0">
                  <a:solidFill>
                    <a:schemeClr val="bg1"/>
                  </a:solidFill>
                  <a:latin typeface="標楷體" panose="03000509000000000000" pitchFamily="65" charset="-120"/>
                  <a:ea typeface="標楷體" panose="03000509000000000000" pitchFamily="65" charset="-120"/>
                </a:rPr>
                <a:t>實踐</a:t>
              </a:r>
            </a:p>
          </p:txBody>
        </p:sp>
        <p:sp>
          <p:nvSpPr>
            <p:cNvPr id="15" name="圓角矩形 14"/>
            <p:cNvSpPr/>
            <p:nvPr/>
          </p:nvSpPr>
          <p:spPr>
            <a:xfrm>
              <a:off x="4648595" y="944724"/>
              <a:ext cx="1867621" cy="4770530"/>
            </a:xfrm>
            <a:prstGeom prst="roundRect">
              <a:avLst/>
            </a:prstGeom>
            <a:solidFill>
              <a:srgbClr val="FFFF66">
                <a:alpha val="69804"/>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16" name="流程圖: 替代處理程序 15"/>
            <p:cNvSpPr/>
            <p:nvPr/>
          </p:nvSpPr>
          <p:spPr>
            <a:xfrm>
              <a:off x="4572232" y="1052736"/>
              <a:ext cx="2088000" cy="1080121"/>
            </a:xfrm>
            <a:prstGeom prst="flowChartAlternateProcess">
              <a:avLst/>
            </a:prstGeom>
            <a:solidFill>
              <a:srgbClr val="FF6600">
                <a:alpha val="6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標楷體" panose="03000509000000000000" pitchFamily="65" charset="-120"/>
                  <a:ea typeface="標楷體" panose="03000509000000000000" pitchFamily="65" charset="-120"/>
                </a:rPr>
                <a:t>十二年國民基本教育課程綱要（總綱）種子講師培訓研習</a:t>
              </a:r>
            </a:p>
          </p:txBody>
        </p:sp>
        <p:sp>
          <p:nvSpPr>
            <p:cNvPr id="17" name="流程圖: 替代處理程序 16"/>
            <p:cNvSpPr/>
            <p:nvPr/>
          </p:nvSpPr>
          <p:spPr>
            <a:xfrm>
              <a:off x="4572000" y="2737927"/>
              <a:ext cx="2088000" cy="1080121"/>
            </a:xfrm>
            <a:prstGeom prst="flowChartAlternateProcess">
              <a:avLst/>
            </a:prstGeom>
            <a:solidFill>
              <a:srgbClr val="FF6600">
                <a:alpha val="6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標楷體" panose="03000509000000000000" pitchFamily="65" charset="-120"/>
                  <a:ea typeface="標楷體" panose="03000509000000000000" pitchFamily="65" charset="-120"/>
                </a:rPr>
                <a:t>十二年國民基本教育領域課程綱要</a:t>
              </a:r>
              <a:endParaRPr lang="en-US" altLang="zh-TW" sz="1600" dirty="0">
                <a:solidFill>
                  <a:schemeClr val="tx1"/>
                </a:solidFill>
                <a:latin typeface="標楷體" panose="03000509000000000000" pitchFamily="65" charset="-120"/>
                <a:ea typeface="標楷體" panose="03000509000000000000" pitchFamily="65" charset="-120"/>
              </a:endParaRPr>
            </a:p>
            <a:p>
              <a:pPr algn="ctr"/>
              <a:r>
                <a:rPr lang="zh-TW" altLang="en-US" sz="1600" dirty="0">
                  <a:solidFill>
                    <a:schemeClr val="tx1"/>
                  </a:solidFill>
                  <a:latin typeface="標楷體" panose="03000509000000000000" pitchFamily="65" charset="-120"/>
                  <a:ea typeface="標楷體" panose="03000509000000000000" pitchFamily="65" charset="-120"/>
                </a:rPr>
                <a:t>培訓研習及進階研習</a:t>
              </a:r>
            </a:p>
          </p:txBody>
        </p:sp>
        <p:sp>
          <p:nvSpPr>
            <p:cNvPr id="18" name="流程圖: 替代處理程序 17"/>
            <p:cNvSpPr/>
            <p:nvPr/>
          </p:nvSpPr>
          <p:spPr>
            <a:xfrm>
              <a:off x="4499992" y="4509119"/>
              <a:ext cx="2088000" cy="1080121"/>
            </a:xfrm>
            <a:prstGeom prst="flowChartAlternateProcess">
              <a:avLst/>
            </a:prstGeom>
            <a:solidFill>
              <a:srgbClr val="FF6600">
                <a:alpha val="69804"/>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標楷體" panose="03000509000000000000" pitchFamily="65" charset="-120"/>
                  <a:ea typeface="標楷體" panose="03000509000000000000" pitchFamily="65" charset="-120"/>
                </a:rPr>
                <a:t>十二年國民基本教育教育課程綱要</a:t>
              </a:r>
              <a:endParaRPr lang="en-US" altLang="zh-TW" sz="1600" dirty="0">
                <a:solidFill>
                  <a:schemeClr val="tx1"/>
                </a:solidFill>
                <a:latin typeface="標楷體" panose="03000509000000000000" pitchFamily="65" charset="-120"/>
                <a:ea typeface="標楷體" panose="03000509000000000000" pitchFamily="65" charset="-120"/>
              </a:endParaRPr>
            </a:p>
            <a:p>
              <a:pPr algn="ctr"/>
              <a:r>
                <a:rPr lang="zh-TW" altLang="en-US" sz="1600" dirty="0">
                  <a:solidFill>
                    <a:schemeClr val="tx1"/>
                  </a:solidFill>
                  <a:latin typeface="標楷體" panose="03000509000000000000" pitchFamily="65" charset="-120"/>
                  <a:ea typeface="標楷體" panose="03000509000000000000" pitchFamily="65" charset="-120"/>
                </a:rPr>
                <a:t>主題進階回流</a:t>
              </a:r>
              <a:endParaRPr lang="en-US" altLang="zh-TW" sz="1600" dirty="0">
                <a:solidFill>
                  <a:schemeClr val="tx1"/>
                </a:solidFill>
                <a:latin typeface="標楷體" panose="03000509000000000000" pitchFamily="65" charset="-120"/>
                <a:ea typeface="標楷體" panose="03000509000000000000" pitchFamily="65" charset="-120"/>
              </a:endParaRPr>
            </a:p>
            <a:p>
              <a:pPr algn="ctr"/>
              <a:r>
                <a:rPr lang="zh-TW" altLang="en-US" sz="1600" dirty="0">
                  <a:solidFill>
                    <a:schemeClr val="tx1"/>
                  </a:solidFill>
                  <a:latin typeface="標楷體" panose="03000509000000000000" pitchFamily="65" charset="-120"/>
                  <a:ea typeface="標楷體" panose="03000509000000000000" pitchFamily="65" charset="-120"/>
                </a:rPr>
                <a:t>培訓研習</a:t>
              </a:r>
            </a:p>
          </p:txBody>
        </p:sp>
        <p:sp>
          <p:nvSpPr>
            <p:cNvPr id="19" name="圓角矩形 18"/>
            <p:cNvSpPr/>
            <p:nvPr/>
          </p:nvSpPr>
          <p:spPr>
            <a:xfrm>
              <a:off x="121064" y="1484864"/>
              <a:ext cx="1908000" cy="720000"/>
            </a:xfrm>
            <a:prstGeom prst="roundRect">
              <a:avLst/>
            </a:prstGeom>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a:solidFill>
                    <a:srgbClr val="0000FF"/>
                  </a:solidFill>
                  <a:latin typeface="標楷體" panose="03000509000000000000" pitchFamily="65" charset="-120"/>
                  <a:ea typeface="標楷體" panose="03000509000000000000" pitchFamily="65" charset="-120"/>
                </a:rPr>
                <a:t>輔導支持人力</a:t>
              </a:r>
            </a:p>
          </p:txBody>
        </p:sp>
        <p:sp>
          <p:nvSpPr>
            <p:cNvPr id="20" name="流程圖: 打孔紙帶 19"/>
            <p:cNvSpPr/>
            <p:nvPr/>
          </p:nvSpPr>
          <p:spPr>
            <a:xfrm>
              <a:off x="7164488" y="642376"/>
              <a:ext cx="1800000" cy="2020461"/>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solidFill>
                  <a:schemeClr val="tx1"/>
                </a:solidFill>
                <a:latin typeface="標楷體" panose="03000509000000000000" pitchFamily="65" charset="-120"/>
                <a:ea typeface="標楷體" panose="03000509000000000000" pitchFamily="65" charset="-120"/>
              </a:endParaRPr>
            </a:p>
            <a:p>
              <a:pPr algn="ctr"/>
              <a:r>
                <a:rPr lang="zh-TW" altLang="en-US" sz="1500" dirty="0">
                  <a:solidFill>
                    <a:schemeClr val="tx1"/>
                  </a:solidFill>
                  <a:latin typeface="標楷體" panose="03000509000000000000" pitchFamily="65" charset="-120"/>
                  <a:ea typeface="標楷體" panose="03000509000000000000" pitchFamily="65" charset="-120"/>
                </a:rPr>
                <a:t>總綱種子講師實地宣講問題解析</a:t>
              </a:r>
              <a:endParaRPr lang="en-US" altLang="zh-TW" sz="1500" dirty="0">
                <a:solidFill>
                  <a:schemeClr val="tx1"/>
                </a:solidFill>
                <a:latin typeface="標楷體" panose="03000509000000000000" pitchFamily="65" charset="-120"/>
                <a:ea typeface="標楷體" panose="03000509000000000000" pitchFamily="65" charset="-120"/>
              </a:endParaRPr>
            </a:p>
            <a:p>
              <a:pPr algn="ctr"/>
              <a:r>
                <a:rPr lang="zh-TW" altLang="en-US" sz="1500" dirty="0">
                  <a:solidFill>
                    <a:schemeClr val="tx1"/>
                  </a:solidFill>
                  <a:latin typeface="標楷體" panose="03000509000000000000" pitchFamily="65" charset="-120"/>
                  <a:ea typeface="標楷體" panose="03000509000000000000" pitchFamily="65" charset="-120"/>
                </a:rPr>
                <a:t>總綱公播版簡報</a:t>
              </a:r>
              <a:endParaRPr lang="en-US" altLang="zh-TW" sz="1500" dirty="0">
                <a:solidFill>
                  <a:schemeClr val="tx1"/>
                </a:solidFill>
                <a:latin typeface="標楷體" panose="03000509000000000000" pitchFamily="65" charset="-120"/>
                <a:ea typeface="標楷體" panose="03000509000000000000" pitchFamily="65" charset="-120"/>
              </a:endParaRPr>
            </a:p>
            <a:p>
              <a:pPr algn="ctr"/>
              <a:r>
                <a:rPr lang="zh-TW" altLang="en-US" sz="1500" dirty="0">
                  <a:solidFill>
                    <a:schemeClr val="tx1"/>
                  </a:solidFill>
                  <a:latin typeface="標楷體" panose="03000509000000000000" pitchFamily="65" charset="-120"/>
                  <a:ea typeface="標楷體" panose="03000509000000000000" pitchFamily="65" charset="-120"/>
                </a:rPr>
                <a:t>總綱種子講師</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23" name="圓角矩形 22"/>
            <p:cNvSpPr/>
            <p:nvPr/>
          </p:nvSpPr>
          <p:spPr>
            <a:xfrm>
              <a:off x="251520" y="72008"/>
              <a:ext cx="8645155" cy="504055"/>
            </a:xfrm>
            <a:prstGeom prst="roundRect">
              <a:avLst/>
            </a:prstGeom>
            <a:ln w="57150">
              <a:solidFill>
                <a:srgbClr val="FF006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CIRN</a:t>
              </a:r>
              <a:endParaRPr lang="zh-TW" altLang="en-US" sz="2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4" name="肘形接點 23"/>
            <p:cNvCxnSpPr>
              <a:stCxn id="6" idx="3"/>
              <a:endCxn id="11" idx="1"/>
            </p:cNvCxnSpPr>
            <p:nvPr/>
          </p:nvCxnSpPr>
          <p:spPr>
            <a:xfrm>
              <a:off x="2026199" y="1052695"/>
              <a:ext cx="133697" cy="360121"/>
            </a:xfrm>
            <a:prstGeom prst="bentConnector3">
              <a:avLst>
                <a:gd name="adj1"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19" idx="3"/>
              <a:endCxn id="11" idx="1"/>
            </p:cNvCxnSpPr>
            <p:nvPr/>
          </p:nvCxnSpPr>
          <p:spPr>
            <a:xfrm flipV="1">
              <a:off x="2029064" y="1412816"/>
              <a:ext cx="130832" cy="432048"/>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肘形接點 25"/>
            <p:cNvCxnSpPr>
              <a:stCxn id="7" idx="3"/>
              <a:endCxn id="12" idx="1"/>
            </p:cNvCxnSpPr>
            <p:nvPr/>
          </p:nvCxnSpPr>
          <p:spPr>
            <a:xfrm>
              <a:off x="2015505" y="2780888"/>
              <a:ext cx="144391" cy="400315"/>
            </a:xfrm>
            <a:prstGeom prst="bentConnector3">
              <a:avLst>
                <a:gd name="adj1"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肘形接點 26"/>
            <p:cNvCxnSpPr>
              <a:stCxn id="8" idx="3"/>
              <a:endCxn id="12" idx="1"/>
            </p:cNvCxnSpPr>
            <p:nvPr/>
          </p:nvCxnSpPr>
          <p:spPr>
            <a:xfrm flipV="1">
              <a:off x="2028408" y="3181203"/>
              <a:ext cx="131488" cy="391773"/>
            </a:xfrm>
            <a:prstGeom prst="bentConnector3">
              <a:avLst>
                <a:gd name="adj1"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肘形接點 27"/>
            <p:cNvCxnSpPr>
              <a:stCxn id="9" idx="3"/>
              <a:endCxn id="13" idx="1"/>
            </p:cNvCxnSpPr>
            <p:nvPr/>
          </p:nvCxnSpPr>
          <p:spPr>
            <a:xfrm>
              <a:off x="2015505" y="4653176"/>
              <a:ext cx="144391" cy="360040"/>
            </a:xfrm>
            <a:prstGeom prst="bentConnector3">
              <a:avLst>
                <a:gd name="adj1"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肘形接點 28"/>
            <p:cNvCxnSpPr>
              <a:stCxn id="10" idx="3"/>
              <a:endCxn id="13" idx="1"/>
            </p:cNvCxnSpPr>
            <p:nvPr/>
          </p:nvCxnSpPr>
          <p:spPr>
            <a:xfrm flipV="1">
              <a:off x="2026199" y="5013216"/>
              <a:ext cx="133697" cy="432048"/>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30" name="圖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304" y="1328184"/>
              <a:ext cx="720000" cy="252000"/>
            </a:xfrm>
            <a:prstGeom prst="rect">
              <a:avLst/>
            </a:prstGeom>
          </p:spPr>
        </p:pic>
        <p:pic>
          <p:nvPicPr>
            <p:cNvPr id="32" name="圖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875222"/>
              <a:ext cx="720000" cy="252000"/>
            </a:xfrm>
            <a:prstGeom prst="rect">
              <a:avLst/>
            </a:prstGeom>
          </p:spPr>
        </p:pic>
        <p:pic>
          <p:nvPicPr>
            <p:cNvPr id="33" name="圖片 32"/>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6574812" y="1700808"/>
              <a:ext cx="720000" cy="252000"/>
            </a:xfrm>
            <a:prstGeom prst="rect">
              <a:avLst/>
            </a:prstGeom>
          </p:spPr>
        </p:pic>
        <p:pic>
          <p:nvPicPr>
            <p:cNvPr id="35" name="圖片 34"/>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6516216" y="5226932"/>
              <a:ext cx="720000" cy="252000"/>
            </a:xfrm>
            <a:prstGeom prst="rect">
              <a:avLst/>
            </a:prstGeom>
          </p:spPr>
        </p:pic>
        <p:sp>
          <p:nvSpPr>
            <p:cNvPr id="36" name="Freeform 4"/>
            <p:cNvSpPr>
              <a:spLocks/>
            </p:cNvSpPr>
            <p:nvPr/>
          </p:nvSpPr>
          <p:spPr bwMode="gray">
            <a:xfrm flipH="1" flipV="1">
              <a:off x="2480429" y="5589240"/>
              <a:ext cx="4035786" cy="1104900"/>
            </a:xfrm>
            <a:custGeom>
              <a:avLst/>
              <a:gdLst>
                <a:gd name="T0" fmla="*/ 2 w 1225"/>
                <a:gd name="T1" fmla="*/ 102 h 467"/>
                <a:gd name="T2" fmla="*/ 26 w 1225"/>
                <a:gd name="T3" fmla="*/ 91 h 467"/>
                <a:gd name="T4" fmla="*/ 71 w 1225"/>
                <a:gd name="T5" fmla="*/ 71 h 467"/>
                <a:gd name="T6" fmla="*/ 135 w 1225"/>
                <a:gd name="T7" fmla="*/ 49 h 467"/>
                <a:gd name="T8" fmla="*/ 218 w 1225"/>
                <a:gd name="T9" fmla="*/ 27 h 467"/>
                <a:gd name="T10" fmla="*/ 316 w 1225"/>
                <a:gd name="T11" fmla="*/ 9 h 467"/>
                <a:gd name="T12" fmla="*/ 427 w 1225"/>
                <a:gd name="T13" fmla="*/ 0 h 467"/>
                <a:gd name="T14" fmla="*/ 552 w 1225"/>
                <a:gd name="T15" fmla="*/ 3 h 467"/>
                <a:gd name="T16" fmla="*/ 687 w 1225"/>
                <a:gd name="T17" fmla="*/ 22 h 467"/>
                <a:gd name="T18" fmla="*/ 821 w 1225"/>
                <a:gd name="T19" fmla="*/ 60 h 467"/>
                <a:gd name="T20" fmla="*/ 929 w 1225"/>
                <a:gd name="T21" fmla="*/ 104 h 467"/>
                <a:gd name="T22" fmla="*/ 1015 w 1225"/>
                <a:gd name="T23" fmla="*/ 150 h 467"/>
                <a:gd name="T24" fmla="*/ 1078 w 1225"/>
                <a:gd name="T25" fmla="*/ 195 h 467"/>
                <a:gd name="T26" fmla="*/ 1122 w 1225"/>
                <a:gd name="T27" fmla="*/ 233 h 467"/>
                <a:gd name="T28" fmla="*/ 1146 w 1225"/>
                <a:gd name="T29" fmla="*/ 258 h 467"/>
                <a:gd name="T30" fmla="*/ 1154 w 1225"/>
                <a:gd name="T31" fmla="*/ 269 h 467"/>
                <a:gd name="T32" fmla="*/ 1162 w 1225"/>
                <a:gd name="T33" fmla="*/ 467 h 467"/>
                <a:gd name="T34" fmla="*/ 990 w 1225"/>
                <a:gd name="T35" fmla="*/ 356 h 467"/>
                <a:gd name="T36" fmla="*/ 982 w 1225"/>
                <a:gd name="T37" fmla="*/ 346 h 467"/>
                <a:gd name="T38" fmla="*/ 960 w 1225"/>
                <a:gd name="T39" fmla="*/ 319 h 467"/>
                <a:gd name="T40" fmla="*/ 922 w 1225"/>
                <a:gd name="T41" fmla="*/ 280 h 467"/>
                <a:gd name="T42" fmla="*/ 863 w 1225"/>
                <a:gd name="T43" fmla="*/ 235 h 467"/>
                <a:gd name="T44" fmla="*/ 785 w 1225"/>
                <a:gd name="T45" fmla="*/ 187 h 467"/>
                <a:gd name="T46" fmla="*/ 683 w 1225"/>
                <a:gd name="T47" fmla="*/ 142 h 467"/>
                <a:gd name="T48" fmla="*/ 554 w 1225"/>
                <a:gd name="T49" fmla="*/ 106 h 467"/>
                <a:gd name="T50" fmla="*/ 425 w 1225"/>
                <a:gd name="T51" fmla="*/ 83 h 467"/>
                <a:gd name="T52" fmla="*/ 307 w 1225"/>
                <a:gd name="T53" fmla="*/ 74 h 467"/>
                <a:gd name="T54" fmla="*/ 205 w 1225"/>
                <a:gd name="T55" fmla="*/ 75 h 467"/>
                <a:gd name="T56" fmla="*/ 120 w 1225"/>
                <a:gd name="T57" fmla="*/ 82 h 467"/>
                <a:gd name="T58" fmla="*/ 55 w 1225"/>
                <a:gd name="T59" fmla="*/ 92 h 467"/>
                <a:gd name="T60" fmla="*/ 14 w 1225"/>
                <a:gd name="T61" fmla="*/ 100 h 467"/>
                <a:gd name="T62" fmla="*/ 0 w 1225"/>
                <a:gd name="T63" fmla="*/ 10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FF6699"/>
                </a:gs>
                <a:gs pos="100000">
                  <a:srgbClr val="CC0099"/>
                </a:gs>
              </a:gsLst>
              <a:lin ang="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標楷體" panose="03000509000000000000" pitchFamily="65" charset="-120"/>
                <a:ea typeface="標楷體" panose="03000509000000000000" pitchFamily="65" charset="-120"/>
              </a:endParaRPr>
            </a:p>
          </p:txBody>
        </p:sp>
        <p:sp>
          <p:nvSpPr>
            <p:cNvPr id="37" name="文字方塊 36"/>
            <p:cNvSpPr txBox="1"/>
            <p:nvPr/>
          </p:nvSpPr>
          <p:spPr>
            <a:xfrm>
              <a:off x="2411760" y="5847074"/>
              <a:ext cx="4320480" cy="492443"/>
            </a:xfrm>
            <a:prstGeom prst="rect">
              <a:avLst/>
            </a:prstGeom>
            <a:noFill/>
          </p:spPr>
          <p:txBody>
            <a:bodyPr wrap="square" rtlCol="0">
              <a:spAutoFit/>
            </a:bodyPr>
            <a:lstStyle/>
            <a:p>
              <a:pPr algn="ctr"/>
              <a:r>
                <a:rPr lang="zh-TW" altLang="en-US" sz="2600" b="1" dirty="0">
                  <a:latin typeface="標楷體" panose="03000509000000000000" pitchFamily="65" charset="-120"/>
                  <a:ea typeface="標楷體" panose="03000509000000000000" pitchFamily="65" charset="-120"/>
                </a:rPr>
                <a:t>新課綱支持精進教學計畫</a:t>
              </a:r>
            </a:p>
          </p:txBody>
        </p:sp>
        <p:pic>
          <p:nvPicPr>
            <p:cNvPr id="34" name="圖片 3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6574812" y="3385852"/>
              <a:ext cx="720000" cy="252000"/>
            </a:xfrm>
            <a:prstGeom prst="rect">
              <a:avLst/>
            </a:prstGeom>
          </p:spPr>
        </p:pic>
        <p:pic>
          <p:nvPicPr>
            <p:cNvPr id="31" name="圖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304" y="3030979"/>
              <a:ext cx="720000" cy="252000"/>
            </a:xfrm>
            <a:prstGeom prst="rect">
              <a:avLst/>
            </a:prstGeom>
          </p:spPr>
        </p:pic>
      </p:grpSp>
      <p:sp>
        <p:nvSpPr>
          <p:cNvPr id="39" name="流程圖: 打孔紙帶 38"/>
          <p:cNvSpPr/>
          <p:nvPr/>
        </p:nvSpPr>
        <p:spPr>
          <a:xfrm>
            <a:off x="7164256" y="2396103"/>
            <a:ext cx="1800000" cy="2020461"/>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solidFill>
                <a:schemeClr val="tx1"/>
              </a:solidFill>
              <a:latin typeface="標楷體" panose="03000509000000000000" pitchFamily="65" charset="-120"/>
              <a:ea typeface="標楷體" panose="03000509000000000000" pitchFamily="65" charset="-120"/>
            </a:endParaRPr>
          </a:p>
          <a:p>
            <a:pPr algn="ctr"/>
            <a:r>
              <a:rPr lang="zh-TW" altLang="en-US" sz="1500" dirty="0">
                <a:solidFill>
                  <a:schemeClr val="tx1"/>
                </a:solidFill>
                <a:latin typeface="標楷體" panose="03000509000000000000" pitchFamily="65" charset="-120"/>
                <a:ea typeface="標楷體" panose="03000509000000000000" pitchFamily="65" charset="-120"/>
              </a:rPr>
              <a:t>各領域公播版簡報</a:t>
            </a:r>
            <a:endParaRPr lang="en-US" altLang="zh-TW" sz="1500" dirty="0">
              <a:solidFill>
                <a:schemeClr val="tx1"/>
              </a:solidFill>
              <a:latin typeface="標楷體" panose="03000509000000000000" pitchFamily="65" charset="-120"/>
              <a:ea typeface="標楷體" panose="03000509000000000000" pitchFamily="65" charset="-120"/>
            </a:endParaRPr>
          </a:p>
          <a:p>
            <a:pPr algn="ctr"/>
            <a:r>
              <a:rPr lang="zh-TW" altLang="en-US" sz="1500" dirty="0">
                <a:solidFill>
                  <a:schemeClr val="tx1"/>
                </a:solidFill>
                <a:latin typeface="標楷體" panose="03000509000000000000" pitchFamily="65" charset="-120"/>
                <a:ea typeface="標楷體" panose="03000509000000000000" pitchFamily="65" charset="-120"/>
              </a:rPr>
              <a:t>領綱研習通過講師</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40" name="流程圖: 打孔紙帶 39"/>
          <p:cNvSpPr/>
          <p:nvPr/>
        </p:nvSpPr>
        <p:spPr>
          <a:xfrm>
            <a:off x="7164288" y="4018208"/>
            <a:ext cx="1800000" cy="2020461"/>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solidFill>
                <a:schemeClr val="tx1"/>
              </a:solidFill>
              <a:latin typeface="標楷體" panose="03000509000000000000" pitchFamily="65" charset="-120"/>
              <a:ea typeface="標楷體" panose="03000509000000000000" pitchFamily="65" charset="-120"/>
            </a:endParaRPr>
          </a:p>
          <a:p>
            <a:pPr algn="ctr"/>
            <a:r>
              <a:rPr lang="zh-TW" altLang="en-US" sz="1500" dirty="0">
                <a:solidFill>
                  <a:schemeClr val="tx1"/>
                </a:solidFill>
                <a:latin typeface="標楷體" panose="03000509000000000000" pitchFamily="65" charset="-120"/>
                <a:ea typeface="標楷體" panose="03000509000000000000" pitchFamily="65" charset="-120"/>
              </a:rPr>
              <a:t>各重要主題簡報</a:t>
            </a:r>
            <a:endParaRPr lang="en-US" altLang="zh-TW" sz="1500" dirty="0">
              <a:solidFill>
                <a:schemeClr val="tx1"/>
              </a:solidFill>
              <a:latin typeface="標楷體" panose="03000509000000000000" pitchFamily="65" charset="-120"/>
              <a:ea typeface="標楷體" panose="03000509000000000000" pitchFamily="65" charset="-120"/>
            </a:endParaRPr>
          </a:p>
          <a:p>
            <a:pPr algn="ctr"/>
            <a:r>
              <a:rPr lang="zh-TW" altLang="en-US" sz="1500" dirty="0">
                <a:solidFill>
                  <a:schemeClr val="tx1"/>
                </a:solidFill>
                <a:latin typeface="標楷體" panose="03000509000000000000" pitchFamily="65" charset="-120"/>
                <a:ea typeface="標楷體" panose="03000509000000000000" pitchFamily="65" charset="-120"/>
              </a:rPr>
              <a:t>主題進階研習</a:t>
            </a:r>
            <a:endParaRPr lang="en-US" altLang="zh-TW" sz="1500" dirty="0">
              <a:solidFill>
                <a:schemeClr val="tx1"/>
              </a:solidFill>
              <a:latin typeface="標楷體" panose="03000509000000000000" pitchFamily="65" charset="-120"/>
              <a:ea typeface="標楷體" panose="03000509000000000000" pitchFamily="65" charset="-120"/>
            </a:endParaRPr>
          </a:p>
          <a:p>
            <a:pPr algn="ctr"/>
            <a:r>
              <a:rPr lang="zh-TW" altLang="en-US" sz="1500" dirty="0">
                <a:solidFill>
                  <a:schemeClr val="tx1"/>
                </a:solidFill>
                <a:latin typeface="標楷體" panose="03000509000000000000" pitchFamily="65" charset="-120"/>
                <a:ea typeface="標楷體" panose="03000509000000000000" pitchFamily="65" charset="-120"/>
              </a:rPr>
              <a:t>通過講師</a:t>
            </a:r>
            <a:endParaRPr lang="en-US" altLang="zh-TW" sz="1500" dirty="0">
              <a:solidFill>
                <a:schemeClr val="tx1"/>
              </a:solidFill>
              <a:latin typeface="標楷體" panose="03000509000000000000" pitchFamily="65" charset="-120"/>
              <a:ea typeface="標楷體" panose="03000509000000000000" pitchFamily="65" charset="-120"/>
            </a:endParaRPr>
          </a:p>
          <a:p>
            <a:pPr algn="ctr"/>
            <a:r>
              <a:rPr lang="zh-TW" altLang="en-US" sz="1400" dirty="0">
                <a:solidFill>
                  <a:schemeClr val="tx1"/>
                </a:solidFill>
                <a:latin typeface="標楷體" panose="03000509000000000000" pitchFamily="65" charset="-120"/>
                <a:ea typeface="標楷體" panose="03000509000000000000" pitchFamily="65" charset="-120"/>
              </a:rPr>
              <a:t>新課綱增能課程模組</a:t>
            </a:r>
          </a:p>
        </p:txBody>
      </p:sp>
    </p:spTree>
    <p:extLst>
      <p:ext uri="{BB962C8B-B14F-4D97-AF65-F5344CB8AC3E}">
        <p14:creationId xmlns:p14="http://schemas.microsoft.com/office/powerpoint/2010/main" val="47258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0872" y="188640"/>
            <a:ext cx="8013576" cy="648000"/>
          </a:xfrm>
        </p:spPr>
        <p:txBody>
          <a:bodyPr>
            <a:normAutofit fontScale="90000"/>
          </a:bodyPr>
          <a:lstStyle/>
          <a:p>
            <a:r>
              <a:rPr lang="zh-TW" altLang="en-US" dirty="0"/>
              <a:t>學校及縣市課程領導人相互影響</a:t>
            </a:r>
          </a:p>
        </p:txBody>
      </p:sp>
      <p:sp>
        <p:nvSpPr>
          <p:cNvPr id="3" name="內容版面配置區 2"/>
          <p:cNvSpPr>
            <a:spLocks noGrp="1"/>
          </p:cNvSpPr>
          <p:nvPr>
            <p:ph idx="1"/>
          </p:nvPr>
        </p:nvSpPr>
        <p:spPr>
          <a:xfrm>
            <a:off x="457200" y="980728"/>
            <a:ext cx="8229600" cy="4857403"/>
          </a:xfrm>
        </p:spPr>
        <p:txBody>
          <a:bodyPr/>
          <a:lstStyle/>
          <a:p>
            <a:endParaRPr lang="en-US" altLang="zh-TW" sz="800" dirty="0"/>
          </a:p>
          <a:p>
            <a:r>
              <a:rPr lang="zh-TW" altLang="en-US" b="1" u="sng" dirty="0">
                <a:solidFill>
                  <a:srgbClr val="7030A0"/>
                </a:solidFill>
              </a:rPr>
              <a:t>課程領導人</a:t>
            </a:r>
            <a:endParaRPr lang="en-US" altLang="zh-TW" b="1" u="sng" dirty="0">
              <a:solidFill>
                <a:srgbClr val="7030A0"/>
              </a:solidFill>
            </a:endParaRPr>
          </a:p>
          <a:p>
            <a:pPr marL="0" indent="0">
              <a:buNone/>
            </a:pPr>
            <a:endParaRPr lang="zh-TW" altLang="en-US" dirty="0"/>
          </a:p>
        </p:txBody>
      </p:sp>
      <p:grpSp>
        <p:nvGrpSpPr>
          <p:cNvPr id="32" name="群組 31"/>
          <p:cNvGrpSpPr/>
          <p:nvPr/>
        </p:nvGrpSpPr>
        <p:grpSpPr>
          <a:xfrm>
            <a:off x="917714" y="1916832"/>
            <a:ext cx="7254686" cy="3960441"/>
            <a:chOff x="413658" y="1591410"/>
            <a:chExt cx="8406814" cy="4645902"/>
          </a:xfrm>
        </p:grpSpPr>
        <p:sp>
          <p:nvSpPr>
            <p:cNvPr id="12" name="矩形 11"/>
            <p:cNvSpPr/>
            <p:nvPr/>
          </p:nvSpPr>
          <p:spPr>
            <a:xfrm>
              <a:off x="4143726" y="4598609"/>
              <a:ext cx="4676746" cy="1638703"/>
            </a:xfrm>
            <a:prstGeom prst="rect">
              <a:avLst/>
            </a:prstGeom>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zh-CN" altLang="en-US"/>
            </a:p>
          </p:txBody>
        </p:sp>
        <p:sp>
          <p:nvSpPr>
            <p:cNvPr id="13" name="手杖形箭头 3"/>
            <p:cNvSpPr/>
            <p:nvPr/>
          </p:nvSpPr>
          <p:spPr>
            <a:xfrm rot="16200000" flipH="1">
              <a:off x="2539847" y="3826258"/>
              <a:ext cx="1551750" cy="2594595"/>
            </a:xfrm>
            <a:prstGeom prst="uturnArrow">
              <a:avLst>
                <a:gd name="adj1" fmla="val 9469"/>
                <a:gd name="adj2" fmla="val 16441"/>
                <a:gd name="adj3" fmla="val 25901"/>
                <a:gd name="adj4" fmla="val 44147"/>
                <a:gd name="adj5"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4" name="矩形 13"/>
            <p:cNvSpPr/>
            <p:nvPr/>
          </p:nvSpPr>
          <p:spPr>
            <a:xfrm>
              <a:off x="413658" y="1591410"/>
              <a:ext cx="4676746" cy="2652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5" name="手杖形箭头 4"/>
            <p:cNvSpPr/>
            <p:nvPr/>
          </p:nvSpPr>
          <p:spPr>
            <a:xfrm rot="5400000" flipH="1">
              <a:off x="5064023" y="2322998"/>
              <a:ext cx="1692586" cy="2594595"/>
            </a:xfrm>
            <a:prstGeom prst="uturnArrow">
              <a:avLst>
                <a:gd name="adj1" fmla="val 9469"/>
                <a:gd name="adj2" fmla="val 16441"/>
                <a:gd name="adj3" fmla="val 25901"/>
                <a:gd name="adj4" fmla="val 44147"/>
                <a:gd name="adj5"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6" name="椭圆 6"/>
            <p:cNvSpPr/>
            <p:nvPr/>
          </p:nvSpPr>
          <p:spPr>
            <a:xfrm>
              <a:off x="6064927" y="3280922"/>
              <a:ext cx="834344" cy="8446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b="1" dirty="0">
                  <a:solidFill>
                    <a:schemeClr val="tx2">
                      <a:lumMod val="50000"/>
                    </a:schemeClr>
                  </a:solidFill>
                  <a:latin typeface="標楷體" panose="03000509000000000000" pitchFamily="65" charset="-120"/>
                  <a:ea typeface="標楷體" panose="03000509000000000000" pitchFamily="65" charset="-120"/>
                </a:rPr>
                <a:t>學校</a:t>
              </a:r>
              <a:endParaRPr kumimoji="1" lang="zh-CN" altLang="en-US" sz="2000" b="1" dirty="0">
                <a:solidFill>
                  <a:schemeClr val="tx2">
                    <a:lumMod val="50000"/>
                  </a:schemeClr>
                </a:solidFill>
                <a:latin typeface="標楷體" panose="03000509000000000000" pitchFamily="65" charset="-120"/>
                <a:ea typeface="標楷體" panose="03000509000000000000" pitchFamily="65" charset="-120"/>
              </a:endParaRPr>
            </a:p>
          </p:txBody>
        </p:sp>
        <p:sp>
          <p:nvSpPr>
            <p:cNvPr id="17" name="椭圆 7"/>
            <p:cNvSpPr/>
            <p:nvPr/>
          </p:nvSpPr>
          <p:spPr>
            <a:xfrm>
              <a:off x="2334859" y="4632363"/>
              <a:ext cx="834344" cy="8446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000" b="1" dirty="0">
                  <a:solidFill>
                    <a:schemeClr val="bg1"/>
                  </a:solidFill>
                  <a:latin typeface="標楷體" panose="03000509000000000000" pitchFamily="65" charset="-120"/>
                  <a:ea typeface="標楷體" panose="03000509000000000000" pitchFamily="65" charset="-120"/>
                </a:rPr>
                <a:t>縣市</a:t>
              </a:r>
              <a:endParaRPr kumimoji="1" lang="zh-CN" altLang="en-US" sz="2000" b="1" dirty="0">
                <a:solidFill>
                  <a:schemeClr val="bg1"/>
                </a:solidFill>
                <a:latin typeface="標楷體" panose="03000509000000000000" pitchFamily="65" charset="-120"/>
                <a:ea typeface="標楷體" panose="03000509000000000000" pitchFamily="65" charset="-120"/>
              </a:endParaRPr>
            </a:p>
          </p:txBody>
        </p:sp>
        <p:sp>
          <p:nvSpPr>
            <p:cNvPr id="29" name="文本框 8"/>
            <p:cNvSpPr txBox="1"/>
            <p:nvPr/>
          </p:nvSpPr>
          <p:spPr>
            <a:xfrm>
              <a:off x="914320" y="1760352"/>
              <a:ext cx="3781129" cy="22745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0" indent="-171450">
                <a:buFont typeface="Wingdings" panose="05000000000000000000" pitchFamily="2" charset="2"/>
                <a:buChar char="§"/>
              </a:pPr>
              <a:r>
                <a:rPr lang="zh-TW" altLang="en-US" sz="2000" dirty="0">
                  <a:solidFill>
                    <a:schemeClr val="tx2">
                      <a:lumMod val="50000"/>
                    </a:schemeClr>
                  </a:solidFill>
                  <a:latin typeface="標楷體" panose="03000509000000000000" pitchFamily="65" charset="-120"/>
                  <a:ea typeface="標楷體" panose="03000509000000000000" pitchFamily="65" charset="-120"/>
                </a:rPr>
                <a:t>校長</a:t>
              </a:r>
              <a:endParaRPr lang="en-US" altLang="zh-TW" sz="2000" dirty="0">
                <a:solidFill>
                  <a:schemeClr val="tx2">
                    <a:lumMod val="50000"/>
                  </a:schemeClr>
                </a:solidFill>
                <a:latin typeface="標楷體" panose="03000509000000000000" pitchFamily="65" charset="-120"/>
                <a:ea typeface="標楷體" panose="03000509000000000000" pitchFamily="65" charset="-120"/>
              </a:endParaRPr>
            </a:p>
            <a:p>
              <a:pPr marL="171450" lvl="0" indent="-171450">
                <a:buFont typeface="Wingdings" panose="05000000000000000000" pitchFamily="2" charset="2"/>
                <a:buChar char="§"/>
              </a:pPr>
              <a:r>
                <a:rPr lang="zh-TW" altLang="en-US" sz="2000" dirty="0">
                  <a:solidFill>
                    <a:schemeClr val="tx2">
                      <a:lumMod val="50000"/>
                    </a:schemeClr>
                  </a:solidFill>
                  <a:latin typeface="標楷體" panose="03000509000000000000" pitchFamily="65" charset="-120"/>
                  <a:ea typeface="標楷體" panose="03000509000000000000" pitchFamily="65" charset="-120"/>
                </a:rPr>
                <a:t>社群領導人</a:t>
              </a:r>
              <a:endParaRPr lang="en-US" altLang="zh-TW" sz="2000" dirty="0">
                <a:solidFill>
                  <a:schemeClr val="tx2">
                    <a:lumMod val="50000"/>
                  </a:schemeClr>
                </a:solidFill>
                <a:latin typeface="標楷體" panose="03000509000000000000" pitchFamily="65" charset="-120"/>
                <a:ea typeface="標楷體" panose="03000509000000000000" pitchFamily="65" charset="-120"/>
              </a:endParaRPr>
            </a:p>
            <a:p>
              <a:pPr marL="171450" lvl="0" indent="-171450">
                <a:buFont typeface="Wingdings" panose="05000000000000000000" pitchFamily="2" charset="2"/>
                <a:buChar char="§"/>
              </a:pPr>
              <a:r>
                <a:rPr lang="zh-TW" altLang="en-US" sz="2000" dirty="0">
                  <a:solidFill>
                    <a:schemeClr val="tx2">
                      <a:lumMod val="50000"/>
                    </a:schemeClr>
                  </a:solidFill>
                  <a:latin typeface="標楷體" panose="03000509000000000000" pitchFamily="65" charset="-120"/>
                  <a:ea typeface="標楷體" panose="03000509000000000000" pitchFamily="65" charset="-120"/>
                </a:rPr>
                <a:t>領域教學研究會召集人</a:t>
              </a:r>
              <a:endParaRPr lang="en-US" altLang="zh-TW" sz="2000" dirty="0">
                <a:solidFill>
                  <a:schemeClr val="tx2">
                    <a:lumMod val="50000"/>
                  </a:schemeClr>
                </a:solidFill>
                <a:latin typeface="標楷體" panose="03000509000000000000" pitchFamily="65" charset="-120"/>
                <a:ea typeface="標楷體" panose="03000509000000000000" pitchFamily="65" charset="-120"/>
              </a:endParaRPr>
            </a:p>
            <a:p>
              <a:pPr marL="171450" lvl="0" indent="-171450">
                <a:buFont typeface="Wingdings" panose="05000000000000000000" pitchFamily="2" charset="2"/>
                <a:buChar char="§"/>
              </a:pPr>
              <a:r>
                <a:rPr lang="zh-TW" altLang="en-US" sz="2000" dirty="0">
                  <a:solidFill>
                    <a:schemeClr val="tx2">
                      <a:lumMod val="50000"/>
                    </a:schemeClr>
                  </a:solidFill>
                  <a:latin typeface="標楷體" panose="03000509000000000000" pitchFamily="65" charset="-120"/>
                  <a:ea typeface="標楷體" panose="03000509000000000000" pitchFamily="65" charset="-120"/>
                </a:rPr>
                <a:t>課發會委員</a:t>
              </a:r>
              <a:endParaRPr lang="en-US" altLang="zh-TW" sz="2000" dirty="0">
                <a:solidFill>
                  <a:schemeClr val="tx2">
                    <a:lumMod val="50000"/>
                  </a:schemeClr>
                </a:solidFill>
                <a:latin typeface="標楷體" panose="03000509000000000000" pitchFamily="65" charset="-120"/>
                <a:ea typeface="標楷體" panose="03000509000000000000" pitchFamily="65" charset="-120"/>
              </a:endParaRPr>
            </a:p>
            <a:p>
              <a:pPr marL="171450" lvl="0" indent="-171450">
                <a:buFont typeface="Wingdings" panose="05000000000000000000" pitchFamily="2" charset="2"/>
                <a:buChar char="§"/>
              </a:pPr>
              <a:r>
                <a:rPr lang="zh-TW" altLang="en-US" sz="2000" dirty="0">
                  <a:solidFill>
                    <a:schemeClr val="tx2">
                      <a:lumMod val="50000"/>
                    </a:schemeClr>
                  </a:solidFill>
                  <a:latin typeface="標楷體" panose="03000509000000000000" pitchFamily="65" charset="-120"/>
                  <a:ea typeface="標楷體" panose="03000509000000000000" pitchFamily="65" charset="-120"/>
                </a:rPr>
                <a:t>教學輔導教師</a:t>
              </a:r>
              <a:endParaRPr lang="en-US" altLang="zh-TW" sz="2000" dirty="0">
                <a:solidFill>
                  <a:schemeClr val="tx2">
                    <a:lumMod val="50000"/>
                  </a:schemeClr>
                </a:solidFill>
                <a:latin typeface="標楷體" panose="03000509000000000000" pitchFamily="65" charset="-120"/>
                <a:ea typeface="標楷體" panose="03000509000000000000" pitchFamily="65" charset="-120"/>
              </a:endParaRPr>
            </a:p>
            <a:p>
              <a:pPr marL="171450" lvl="0" indent="-171450">
                <a:buFont typeface="Wingdings" panose="05000000000000000000" pitchFamily="2" charset="2"/>
                <a:buChar char="§"/>
              </a:pPr>
              <a:r>
                <a:rPr lang="zh-TW" altLang="en-US" sz="2000" dirty="0">
                  <a:solidFill>
                    <a:schemeClr val="tx2">
                      <a:lumMod val="50000"/>
                    </a:schemeClr>
                  </a:solidFill>
                  <a:latin typeface="標楷體" panose="03000509000000000000" pitchFamily="65" charset="-120"/>
                  <a:ea typeface="標楷體" panose="03000509000000000000" pitchFamily="65" charset="-120"/>
                </a:rPr>
                <a:t>實習輔導教師</a:t>
              </a:r>
              <a:endParaRPr lang="en-US" altLang="zh-TW" sz="2000" dirty="0">
                <a:solidFill>
                  <a:schemeClr val="tx2">
                    <a:lumMod val="50000"/>
                  </a:schemeClr>
                </a:solidFill>
                <a:latin typeface="標楷體" panose="03000509000000000000" pitchFamily="65" charset="-120"/>
                <a:ea typeface="標楷體" panose="03000509000000000000" pitchFamily="65" charset="-120"/>
              </a:endParaRPr>
            </a:p>
          </p:txBody>
        </p:sp>
        <p:sp>
          <p:nvSpPr>
            <p:cNvPr id="31" name="文本框 8"/>
            <p:cNvSpPr txBox="1"/>
            <p:nvPr/>
          </p:nvSpPr>
          <p:spPr>
            <a:xfrm>
              <a:off x="4616019" y="5188917"/>
              <a:ext cx="4070781" cy="54156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zh-TW" altLang="en-US" sz="2400" dirty="0">
                  <a:solidFill>
                    <a:schemeClr val="bg1"/>
                  </a:solidFill>
                  <a:latin typeface="標楷體" panose="03000509000000000000" pitchFamily="65" charset="-120"/>
                  <a:ea typeface="標楷體" panose="03000509000000000000" pitchFamily="65" charset="-120"/>
                </a:rPr>
                <a:t>縣市教學輔導團教師</a:t>
              </a:r>
            </a:p>
          </p:txBody>
        </p:sp>
      </p:grpSp>
    </p:spTree>
    <p:extLst>
      <p:ext uri="{BB962C8B-B14F-4D97-AF65-F5344CB8AC3E}">
        <p14:creationId xmlns:p14="http://schemas.microsoft.com/office/powerpoint/2010/main" val="700929752"/>
      </p:ext>
    </p:extLst>
  </p:cSld>
  <p:clrMapOvr>
    <a:masterClrMapping/>
  </p:clrMapOvr>
</p:sld>
</file>

<file path=ppt/theme/theme1.xml><?xml version="1.0" encoding="utf-8"?>
<a:theme xmlns:a="http://schemas.openxmlformats.org/drawingml/2006/main" name="Office 佈景主題">
  <a:themeElements>
    <a:clrScheme name="自訂 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2970</Words>
  <Application>Microsoft Office PowerPoint</Application>
  <PresentationFormat>如螢幕大小 (4:3)</PresentationFormat>
  <Paragraphs>616</Paragraphs>
  <Slides>44</Slides>
  <Notes>0</Notes>
  <HiddenSlides>0</HiddenSlides>
  <MMClips>0</MMClips>
  <ScaleCrop>false</ScaleCrop>
  <HeadingPairs>
    <vt:vector size="4" baseType="variant">
      <vt:variant>
        <vt:lpstr>佈景主題</vt:lpstr>
      </vt:variant>
      <vt:variant>
        <vt:i4>1</vt:i4>
      </vt:variant>
      <vt:variant>
        <vt:lpstr>投影片標題</vt:lpstr>
      </vt:variant>
      <vt:variant>
        <vt:i4>44</vt:i4>
      </vt:variant>
    </vt:vector>
  </HeadingPairs>
  <TitlesOfParts>
    <vt:vector size="45" baseType="lpstr">
      <vt:lpstr>Office 佈景主題</vt:lpstr>
      <vt:lpstr>精進教學品質計畫規劃思維 （含新課綱融入、諮詢委員運用策略等）</vt:lpstr>
      <vt:lpstr>新課綱融入精進教學計畫推動之實踐</vt:lpstr>
      <vt:lpstr>規劃與發展精進教學計畫</vt:lpstr>
      <vt:lpstr>精進教學品質計畫推動架構—引自國教署</vt:lpstr>
      <vt:lpstr>協作新課綱推動</vt:lpstr>
      <vt:lpstr> 類型一落實十二年國民基本教育課程綱要 之精神與內涵(草案) </vt:lpstr>
      <vt:lpstr>新課綱課程及教學推動之面向—引自國教署</vt:lpstr>
      <vt:lpstr>PowerPoint 簡報</vt:lpstr>
      <vt:lpstr>學校及縣市課程領導人相互影響</vt:lpstr>
      <vt:lpstr>專案的工作</vt:lpstr>
      <vt:lpstr>研發增能課程模組</vt:lpstr>
      <vt:lpstr>增能課程模組-1</vt:lpstr>
      <vt:lpstr>增能課程模組-2</vt:lpstr>
      <vt:lpstr>增能課程模組-3</vt:lpstr>
      <vt:lpstr>增能課程模組-4</vt:lpstr>
      <vt:lpstr>十二年國教課綱推動及教育人員專業增能 研習活動之進程規劃－ 十二年國民基本教育課程綱要（總綱） 國民中小學階段種子講師培訓研習</vt:lpstr>
      <vt:lpstr>十二年國教課綱推動及教育人員專業增能 研習活動之進程規劃－ 十二年國民基本教育課程綱要（總綱）種子講師 領域課程綱要培訓研習</vt:lpstr>
      <vt:lpstr>十二年國教課綱推動及教育人員專業增能 研習活動之進程規劃－ 十二年國民基本教育課程綱要（總綱）種子講師 主題進階回流培訓研習（四）</vt:lpstr>
      <vt:lpstr>種子講師可宣講項目之說明</vt:lpstr>
      <vt:lpstr>融入精進教學計畫之案例</vt:lpstr>
      <vt:lpstr>前導學校</vt:lpstr>
      <vt:lpstr>105年至108年 十二年國民基本教育(總綱)種子講師培訓研習人數統計</vt:lpstr>
      <vt:lpstr>新課綱融入精進教學計畫具體作法建議-1</vt:lpstr>
      <vt:lpstr>新課綱融入精進教學計畫具體作法建議-2</vt:lpstr>
      <vt:lpstr>新課綱人力資源整合</vt:lpstr>
      <vt:lpstr>PowerPoint 簡報</vt:lpstr>
      <vt:lpstr>109-110十二年國教課綱種子講師培訓研習計畫執行架構</vt:lpstr>
      <vt:lpstr>PowerPoint 簡報</vt:lpstr>
      <vt:lpstr>PowerPoint 簡報</vt:lpstr>
      <vt:lpstr>總綱種子講師培訓研習-1　實體課程</vt:lpstr>
      <vt:lpstr>總綱種子講師培訓研習-2　線上課程</vt:lpstr>
      <vt:lpstr>總綱種子講師培訓研習-3</vt:lpstr>
      <vt:lpstr>PowerPoint 簡報</vt:lpstr>
      <vt:lpstr>總綱種子講師培訓研習-4　名單公告</vt:lpstr>
      <vt:lpstr>增能的兩軌：系列研習課程</vt:lpstr>
      <vt:lpstr>增能的兩軌：系列研習課程</vt:lpstr>
      <vt:lpstr>課綱種子講師</vt:lpstr>
      <vt:lpstr>署聘輔導諮詢委員運用策略</vt:lpstr>
      <vt:lpstr>PowerPoint 簡報</vt:lpstr>
      <vt:lpstr>PowerPoint 簡報</vt:lpstr>
      <vt:lpstr>PowerPoint 簡報</vt:lpstr>
      <vt:lpstr>輔導支持策略-1</vt:lpstr>
      <vt:lpstr>輔導支持策略-2</vt:lpstr>
      <vt:lpstr>結語 深信改變來自於累積 累積將使改變成真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Shih Chiao</dc:creator>
  <cp:lastModifiedBy>nc02</cp:lastModifiedBy>
  <cp:revision>61</cp:revision>
  <dcterms:created xsi:type="dcterms:W3CDTF">2018-03-14T13:30:10Z</dcterms:created>
  <dcterms:modified xsi:type="dcterms:W3CDTF">2019-12-13T03:51:11Z</dcterms:modified>
</cp:coreProperties>
</file>