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handoutMasterIdLst>
    <p:handoutMasterId r:id="rId58"/>
  </p:handoutMasterIdLst>
  <p:sldIdLst>
    <p:sldId id="257" r:id="rId2"/>
    <p:sldId id="259" r:id="rId3"/>
    <p:sldId id="262" r:id="rId4"/>
    <p:sldId id="263" r:id="rId5"/>
    <p:sldId id="264" r:id="rId6"/>
    <p:sldId id="272" r:id="rId7"/>
    <p:sldId id="377" r:id="rId8"/>
    <p:sldId id="273" r:id="rId9"/>
    <p:sldId id="372" r:id="rId10"/>
    <p:sldId id="274" r:id="rId11"/>
    <p:sldId id="275" r:id="rId12"/>
    <p:sldId id="276" r:id="rId13"/>
    <p:sldId id="277" r:id="rId14"/>
    <p:sldId id="278" r:id="rId15"/>
    <p:sldId id="373" r:id="rId16"/>
    <p:sldId id="374" r:id="rId17"/>
    <p:sldId id="279" r:id="rId18"/>
    <p:sldId id="375" r:id="rId19"/>
    <p:sldId id="380" r:id="rId20"/>
    <p:sldId id="289" r:id="rId21"/>
    <p:sldId id="290" r:id="rId22"/>
    <p:sldId id="266" r:id="rId23"/>
    <p:sldId id="378" r:id="rId24"/>
    <p:sldId id="265" r:id="rId25"/>
    <p:sldId id="271" r:id="rId26"/>
    <p:sldId id="291" r:id="rId27"/>
    <p:sldId id="347" r:id="rId28"/>
    <p:sldId id="292" r:id="rId29"/>
    <p:sldId id="295" r:id="rId30"/>
    <p:sldId id="296" r:id="rId31"/>
    <p:sldId id="297" r:id="rId32"/>
    <p:sldId id="299" r:id="rId33"/>
    <p:sldId id="300" r:id="rId34"/>
    <p:sldId id="301" r:id="rId35"/>
    <p:sldId id="302" r:id="rId36"/>
    <p:sldId id="303" r:id="rId37"/>
    <p:sldId id="305" r:id="rId38"/>
    <p:sldId id="306" r:id="rId39"/>
    <p:sldId id="307" r:id="rId40"/>
    <p:sldId id="308" r:id="rId41"/>
    <p:sldId id="309" r:id="rId42"/>
    <p:sldId id="310" r:id="rId43"/>
    <p:sldId id="311" r:id="rId44"/>
    <p:sldId id="312" r:id="rId45"/>
    <p:sldId id="350" r:id="rId46"/>
    <p:sldId id="349" r:id="rId47"/>
    <p:sldId id="351" r:id="rId48"/>
    <p:sldId id="315" r:id="rId49"/>
    <p:sldId id="316" r:id="rId50"/>
    <p:sldId id="317" r:id="rId51"/>
    <p:sldId id="318" r:id="rId52"/>
    <p:sldId id="379" r:id="rId53"/>
    <p:sldId id="320" r:id="rId54"/>
    <p:sldId id="348" r:id="rId55"/>
    <p:sldId id="321" r:id="rId56"/>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06" autoAdjust="0"/>
    <p:restoredTop sz="94643"/>
  </p:normalViewPr>
  <p:slideViewPr>
    <p:cSldViewPr showGuides="1">
      <p:cViewPr>
        <p:scale>
          <a:sx n="93" d="100"/>
          <a:sy n="93" d="100"/>
        </p:scale>
        <p:origin x="-948" y="0"/>
      </p:cViewPr>
      <p:guideLst>
        <p:guide orient="horz" pos="2160"/>
        <p:guide pos="2880"/>
      </p:guideLst>
    </p:cSldViewPr>
  </p:slideViewPr>
  <p:notesTextViewPr>
    <p:cViewPr>
      <p:scale>
        <a:sx n="1" d="1"/>
        <a:sy n="1" d="1"/>
      </p:scale>
      <p:origin x="0" y="0"/>
    </p:cViewPr>
  </p:notesTextViewPr>
  <p:sorterViewPr>
    <p:cViewPr>
      <p:scale>
        <a:sx n="75" d="100"/>
        <a:sy n="75" d="100"/>
      </p:scale>
      <p:origin x="0" y="6163"/>
    </p:cViewPr>
  </p:sorterViewPr>
  <p:notesViewPr>
    <p:cSldViewPr>
      <p:cViewPr varScale="1">
        <p:scale>
          <a:sx n="38" d="100"/>
          <a:sy n="38" d="100"/>
        </p:scale>
        <p:origin x="-2328" y="-6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8679E4-224C-4980-81BB-B95F929173DA}" type="doc">
      <dgm:prSet loTypeId="urn:microsoft.com/office/officeart/2005/8/layout/vList2" loCatId="list" qsTypeId="urn:microsoft.com/office/officeart/2005/8/quickstyle/simple2" qsCatId="simple" csTypeId="urn:microsoft.com/office/officeart/2005/8/colors/accent5_1" csCatId="accent5" phldr="1"/>
      <dgm:spPr/>
      <dgm:t>
        <a:bodyPr/>
        <a:lstStyle/>
        <a:p>
          <a:endParaRPr lang="zh-TW" altLang="en-US"/>
        </a:p>
      </dgm:t>
    </dgm:pt>
    <dgm:pt modelId="{C0AF6CC1-DA22-440C-B524-C53B9271CFFE}">
      <dgm:prSet phldrT="[文字]" custT="1"/>
      <dgm:spPr/>
      <dgm:t>
        <a:bodyPr/>
        <a:lstStyle/>
        <a:p>
          <a:r>
            <a:rPr lang="en-US" sz="3200" b="0" dirty="0">
              <a:latin typeface="標楷體" pitchFamily="65" charset="-120"/>
              <a:ea typeface="標楷體" pitchFamily="65" charset="-120"/>
            </a:rPr>
            <a:t>(</a:t>
          </a:r>
          <a:r>
            <a:rPr lang="zh-TW" altLang="en-US" sz="3200" b="0" dirty="0">
              <a:latin typeface="標楷體" pitchFamily="65" charset="-120"/>
              <a:ea typeface="標楷體" pitchFamily="65" charset="-120"/>
            </a:rPr>
            <a:t>一</a:t>
          </a:r>
          <a:r>
            <a:rPr lang="en-US" sz="3200" b="0" dirty="0">
              <a:latin typeface="標楷體" pitchFamily="65" charset="-120"/>
              <a:ea typeface="標楷體" pitchFamily="65" charset="-120"/>
            </a:rPr>
            <a:t>)</a:t>
          </a:r>
          <a:r>
            <a:rPr lang="zh-TW" altLang="en-US" sz="3200" b="0" dirty="0">
              <a:latin typeface="標楷體" pitchFamily="65" charset="-120"/>
              <a:ea typeface="標楷體" pitchFamily="65" charset="-120"/>
            </a:rPr>
            <a:t>建構</a:t>
          </a:r>
          <a:r>
            <a:rPr lang="zh-TW" altLang="en-US" sz="3200" b="0" u="none" dirty="0">
              <a:latin typeface="標楷體" pitchFamily="65" charset="-120"/>
              <a:ea typeface="標楷體" pitchFamily="65" charset="-120"/>
            </a:rPr>
            <a:t>地方政府整體之</a:t>
          </a:r>
          <a:r>
            <a:rPr lang="zh-TW" altLang="en-US" sz="3200" b="0" dirty="0">
              <a:latin typeface="標楷體" pitchFamily="65" charset="-120"/>
              <a:ea typeface="標楷體" pitchFamily="65" charset="-120"/>
            </a:rPr>
            <a:t>課程及教學領導機制</a:t>
          </a:r>
        </a:p>
      </dgm:t>
    </dgm:pt>
    <dgm:pt modelId="{24110CE4-3EEE-4EC3-9650-6DA0A3164312}" type="parTrans" cxnId="{A7474782-1824-4661-BFEB-C11CD4E1606E}">
      <dgm:prSet/>
      <dgm:spPr/>
      <dgm:t>
        <a:bodyPr/>
        <a:lstStyle/>
        <a:p>
          <a:endParaRPr lang="zh-TW" altLang="en-US" sz="3200" b="0">
            <a:latin typeface="標楷體" pitchFamily="65" charset="-120"/>
            <a:ea typeface="標楷體" pitchFamily="65" charset="-120"/>
          </a:endParaRPr>
        </a:p>
      </dgm:t>
    </dgm:pt>
    <dgm:pt modelId="{3D6B4773-B3F6-438C-A5EB-0DD5DD7E9C28}" type="sibTrans" cxnId="{A7474782-1824-4661-BFEB-C11CD4E1606E}">
      <dgm:prSet/>
      <dgm:spPr/>
      <dgm:t>
        <a:bodyPr/>
        <a:lstStyle/>
        <a:p>
          <a:endParaRPr lang="zh-TW" altLang="en-US" sz="3200" b="0">
            <a:latin typeface="標楷體" pitchFamily="65" charset="-120"/>
            <a:ea typeface="標楷體" pitchFamily="65" charset="-120"/>
          </a:endParaRPr>
        </a:p>
      </dgm:t>
    </dgm:pt>
    <dgm:pt modelId="{2298ECF7-9FA8-47BE-BCD7-CAE22D10998D}">
      <dgm:prSet phldrT="[文字]" custT="1"/>
      <dgm:spPr/>
      <dgm:t>
        <a:bodyPr/>
        <a:lstStyle/>
        <a:p>
          <a:r>
            <a:rPr lang="en-US" sz="3200" b="0" dirty="0">
              <a:latin typeface="標楷體" pitchFamily="65" charset="-120"/>
              <a:ea typeface="標楷體" pitchFamily="65" charset="-120"/>
            </a:rPr>
            <a:t>(</a:t>
          </a:r>
          <a:r>
            <a:rPr lang="zh-TW" altLang="en-US" sz="3200" b="0" dirty="0">
              <a:latin typeface="標楷體" pitchFamily="65" charset="-120"/>
              <a:ea typeface="標楷體" pitchFamily="65" charset="-120"/>
            </a:rPr>
            <a:t>二</a:t>
          </a:r>
          <a:r>
            <a:rPr lang="en-US" sz="3200" b="0" dirty="0">
              <a:latin typeface="標楷體" pitchFamily="65" charset="-120"/>
              <a:ea typeface="標楷體" pitchFamily="65" charset="-120"/>
            </a:rPr>
            <a:t>)</a:t>
          </a:r>
          <a:r>
            <a:rPr lang="zh-TW" altLang="en-US" sz="3200" b="0" dirty="0">
              <a:latin typeface="標楷體" pitchFamily="65" charset="-120"/>
              <a:ea typeface="標楷體" pitchFamily="65" charset="-120"/>
            </a:rPr>
            <a:t>建立教師專業發展支持體系</a:t>
          </a:r>
        </a:p>
      </dgm:t>
    </dgm:pt>
    <dgm:pt modelId="{B61EF6D3-B870-4D0F-91FA-542D1EE5BD9F}" type="parTrans" cxnId="{DCBDF563-C7FD-4524-9979-E67BC4F19868}">
      <dgm:prSet/>
      <dgm:spPr/>
      <dgm:t>
        <a:bodyPr/>
        <a:lstStyle/>
        <a:p>
          <a:endParaRPr lang="zh-TW" altLang="en-US" sz="3200" b="0">
            <a:latin typeface="標楷體" pitchFamily="65" charset="-120"/>
            <a:ea typeface="標楷體" pitchFamily="65" charset="-120"/>
          </a:endParaRPr>
        </a:p>
      </dgm:t>
    </dgm:pt>
    <dgm:pt modelId="{5DEE8157-6C52-4A6A-ADEE-6E595541B532}" type="sibTrans" cxnId="{DCBDF563-C7FD-4524-9979-E67BC4F19868}">
      <dgm:prSet/>
      <dgm:spPr/>
      <dgm:t>
        <a:bodyPr/>
        <a:lstStyle/>
        <a:p>
          <a:endParaRPr lang="zh-TW" altLang="en-US" sz="3200" b="0">
            <a:latin typeface="標楷體" pitchFamily="65" charset="-120"/>
            <a:ea typeface="標楷體" pitchFamily="65" charset="-120"/>
          </a:endParaRPr>
        </a:p>
      </dgm:t>
    </dgm:pt>
    <dgm:pt modelId="{9F0AA773-0444-407C-BEC3-E1DDB613EF6D}">
      <dgm:prSet phldrT="[文字]" custT="1"/>
      <dgm:spPr/>
      <dgm:t>
        <a:bodyPr/>
        <a:lstStyle/>
        <a:p>
          <a:pPr marL="812800" indent="-812800"/>
          <a:r>
            <a:rPr lang="en-US" sz="3200" b="0" dirty="0">
              <a:latin typeface="標楷體" pitchFamily="65" charset="-120"/>
              <a:ea typeface="標楷體" pitchFamily="65" charset="-120"/>
            </a:rPr>
            <a:t>(</a:t>
          </a:r>
          <a:r>
            <a:rPr lang="zh-TW" altLang="en-US" sz="3200" b="0" dirty="0">
              <a:latin typeface="標楷體" pitchFamily="65" charset="-120"/>
              <a:ea typeface="標楷體" pitchFamily="65" charset="-120"/>
            </a:rPr>
            <a:t>三</a:t>
          </a:r>
          <a:r>
            <a:rPr lang="en-US" sz="3200" b="0" dirty="0">
              <a:latin typeface="標楷體" pitchFamily="65" charset="-120"/>
              <a:ea typeface="標楷體" pitchFamily="65" charset="-120"/>
            </a:rPr>
            <a:t>)</a:t>
          </a:r>
          <a:r>
            <a:rPr lang="zh-TW" altLang="en-US" sz="3200" b="0" dirty="0">
              <a:latin typeface="標楷體" pitchFamily="65" charset="-120"/>
              <a:ea typeface="標楷體" pitchFamily="65" charset="-120"/>
            </a:rPr>
            <a:t>健全國民教育輔導體系之組織及運作</a:t>
          </a:r>
        </a:p>
      </dgm:t>
    </dgm:pt>
    <dgm:pt modelId="{164780F9-A1A4-47B8-B875-44289B3A2770}" type="parTrans" cxnId="{767DE121-A057-4150-B2EB-FEDFDA0BD298}">
      <dgm:prSet/>
      <dgm:spPr/>
      <dgm:t>
        <a:bodyPr/>
        <a:lstStyle/>
        <a:p>
          <a:endParaRPr lang="zh-TW" altLang="en-US" sz="3200" b="0">
            <a:latin typeface="標楷體" pitchFamily="65" charset="-120"/>
            <a:ea typeface="標楷體" pitchFamily="65" charset="-120"/>
          </a:endParaRPr>
        </a:p>
      </dgm:t>
    </dgm:pt>
    <dgm:pt modelId="{AE667B2B-1A27-404F-AA8F-66F869B13D93}" type="sibTrans" cxnId="{767DE121-A057-4150-B2EB-FEDFDA0BD298}">
      <dgm:prSet/>
      <dgm:spPr/>
      <dgm:t>
        <a:bodyPr/>
        <a:lstStyle/>
        <a:p>
          <a:endParaRPr lang="zh-TW" altLang="en-US" sz="3200" b="0">
            <a:latin typeface="標楷體" pitchFamily="65" charset="-120"/>
            <a:ea typeface="標楷體" pitchFamily="65" charset="-120"/>
          </a:endParaRPr>
        </a:p>
      </dgm:t>
    </dgm:pt>
    <dgm:pt modelId="{9FA35D38-92D2-4740-A6B3-4768E31BFE72}" type="pres">
      <dgm:prSet presAssocID="{FE8679E4-224C-4980-81BB-B95F929173DA}" presName="linear" presStyleCnt="0">
        <dgm:presLayoutVars>
          <dgm:animLvl val="lvl"/>
          <dgm:resizeHandles val="exact"/>
        </dgm:presLayoutVars>
      </dgm:prSet>
      <dgm:spPr/>
      <dgm:t>
        <a:bodyPr/>
        <a:lstStyle/>
        <a:p>
          <a:endParaRPr lang="zh-TW" altLang="en-US"/>
        </a:p>
      </dgm:t>
    </dgm:pt>
    <dgm:pt modelId="{C75A3CC6-E9CE-4AF8-9D94-F07BABCC8207}" type="pres">
      <dgm:prSet presAssocID="{C0AF6CC1-DA22-440C-B524-C53B9271CFFE}" presName="parentText" presStyleLbl="node1" presStyleIdx="0" presStyleCnt="3" custLinFactNeighborY="6483">
        <dgm:presLayoutVars>
          <dgm:chMax val="0"/>
          <dgm:bulletEnabled val="1"/>
        </dgm:presLayoutVars>
      </dgm:prSet>
      <dgm:spPr/>
      <dgm:t>
        <a:bodyPr/>
        <a:lstStyle/>
        <a:p>
          <a:endParaRPr lang="zh-TW" altLang="en-US"/>
        </a:p>
      </dgm:t>
    </dgm:pt>
    <dgm:pt modelId="{12D5B179-5368-494F-8813-FE7F4B0E7575}" type="pres">
      <dgm:prSet presAssocID="{3D6B4773-B3F6-438C-A5EB-0DD5DD7E9C28}" presName="spacer" presStyleCnt="0"/>
      <dgm:spPr/>
    </dgm:pt>
    <dgm:pt modelId="{5A4EAC11-34C3-49F8-B201-BF1CA1F82C23}" type="pres">
      <dgm:prSet presAssocID="{2298ECF7-9FA8-47BE-BCD7-CAE22D10998D}" presName="parentText" presStyleLbl="node1" presStyleIdx="1" presStyleCnt="3">
        <dgm:presLayoutVars>
          <dgm:chMax val="0"/>
          <dgm:bulletEnabled val="1"/>
        </dgm:presLayoutVars>
      </dgm:prSet>
      <dgm:spPr/>
      <dgm:t>
        <a:bodyPr/>
        <a:lstStyle/>
        <a:p>
          <a:endParaRPr lang="zh-TW" altLang="en-US"/>
        </a:p>
      </dgm:t>
    </dgm:pt>
    <dgm:pt modelId="{A56EAD72-4ADA-4F58-B180-2424EC49850B}" type="pres">
      <dgm:prSet presAssocID="{5DEE8157-6C52-4A6A-ADEE-6E595541B532}" presName="spacer" presStyleCnt="0"/>
      <dgm:spPr/>
    </dgm:pt>
    <dgm:pt modelId="{6BC84E80-C13B-41A7-8084-35CB60D73F4C}" type="pres">
      <dgm:prSet presAssocID="{9F0AA773-0444-407C-BEC3-E1DDB613EF6D}" presName="parentText" presStyleLbl="node1" presStyleIdx="2" presStyleCnt="3">
        <dgm:presLayoutVars>
          <dgm:chMax val="0"/>
          <dgm:bulletEnabled val="1"/>
        </dgm:presLayoutVars>
      </dgm:prSet>
      <dgm:spPr/>
      <dgm:t>
        <a:bodyPr/>
        <a:lstStyle/>
        <a:p>
          <a:endParaRPr lang="zh-TW" altLang="en-US"/>
        </a:p>
      </dgm:t>
    </dgm:pt>
  </dgm:ptLst>
  <dgm:cxnLst>
    <dgm:cxn modelId="{8F08D5F3-1340-49DD-BDD8-39F1BDDE1F42}" type="presOf" srcId="{9F0AA773-0444-407C-BEC3-E1DDB613EF6D}" destId="{6BC84E80-C13B-41A7-8084-35CB60D73F4C}" srcOrd="0" destOrd="0" presId="urn:microsoft.com/office/officeart/2005/8/layout/vList2"/>
    <dgm:cxn modelId="{44772A39-0BD7-4630-BA73-003738C5B467}" type="presOf" srcId="{2298ECF7-9FA8-47BE-BCD7-CAE22D10998D}" destId="{5A4EAC11-34C3-49F8-B201-BF1CA1F82C23}" srcOrd="0" destOrd="0" presId="urn:microsoft.com/office/officeart/2005/8/layout/vList2"/>
    <dgm:cxn modelId="{767DE121-A057-4150-B2EB-FEDFDA0BD298}" srcId="{FE8679E4-224C-4980-81BB-B95F929173DA}" destId="{9F0AA773-0444-407C-BEC3-E1DDB613EF6D}" srcOrd="2" destOrd="0" parTransId="{164780F9-A1A4-47B8-B875-44289B3A2770}" sibTransId="{AE667B2B-1A27-404F-AA8F-66F869B13D93}"/>
    <dgm:cxn modelId="{D0A392FF-AD9F-4959-8A5A-389868142DB3}" type="presOf" srcId="{C0AF6CC1-DA22-440C-B524-C53B9271CFFE}" destId="{C75A3CC6-E9CE-4AF8-9D94-F07BABCC8207}" srcOrd="0" destOrd="0" presId="urn:microsoft.com/office/officeart/2005/8/layout/vList2"/>
    <dgm:cxn modelId="{A7474782-1824-4661-BFEB-C11CD4E1606E}" srcId="{FE8679E4-224C-4980-81BB-B95F929173DA}" destId="{C0AF6CC1-DA22-440C-B524-C53B9271CFFE}" srcOrd="0" destOrd="0" parTransId="{24110CE4-3EEE-4EC3-9650-6DA0A3164312}" sibTransId="{3D6B4773-B3F6-438C-A5EB-0DD5DD7E9C28}"/>
    <dgm:cxn modelId="{3F8FEBDC-B6A5-470A-989A-23AA2BBB7B66}" type="presOf" srcId="{FE8679E4-224C-4980-81BB-B95F929173DA}" destId="{9FA35D38-92D2-4740-A6B3-4768E31BFE72}" srcOrd="0" destOrd="0" presId="urn:microsoft.com/office/officeart/2005/8/layout/vList2"/>
    <dgm:cxn modelId="{DCBDF563-C7FD-4524-9979-E67BC4F19868}" srcId="{FE8679E4-224C-4980-81BB-B95F929173DA}" destId="{2298ECF7-9FA8-47BE-BCD7-CAE22D10998D}" srcOrd="1" destOrd="0" parTransId="{B61EF6D3-B870-4D0F-91FA-542D1EE5BD9F}" sibTransId="{5DEE8157-6C52-4A6A-ADEE-6E595541B532}"/>
    <dgm:cxn modelId="{9CC699B3-35AF-4462-A4B3-7056EB369B59}" type="presParOf" srcId="{9FA35D38-92D2-4740-A6B3-4768E31BFE72}" destId="{C75A3CC6-E9CE-4AF8-9D94-F07BABCC8207}" srcOrd="0" destOrd="0" presId="urn:microsoft.com/office/officeart/2005/8/layout/vList2"/>
    <dgm:cxn modelId="{33A753B0-AA56-429C-A73D-CE88B487A757}" type="presParOf" srcId="{9FA35D38-92D2-4740-A6B3-4768E31BFE72}" destId="{12D5B179-5368-494F-8813-FE7F4B0E7575}" srcOrd="1" destOrd="0" presId="urn:microsoft.com/office/officeart/2005/8/layout/vList2"/>
    <dgm:cxn modelId="{4903E9A7-75D6-4000-A87C-C1C4FB1F7717}" type="presParOf" srcId="{9FA35D38-92D2-4740-A6B3-4768E31BFE72}" destId="{5A4EAC11-34C3-49F8-B201-BF1CA1F82C23}" srcOrd="2" destOrd="0" presId="urn:microsoft.com/office/officeart/2005/8/layout/vList2"/>
    <dgm:cxn modelId="{FE4DFD08-CDEF-4EA6-B0DE-85AE6ECC80E7}" type="presParOf" srcId="{9FA35D38-92D2-4740-A6B3-4768E31BFE72}" destId="{A56EAD72-4ADA-4F58-B180-2424EC49850B}" srcOrd="3" destOrd="0" presId="urn:microsoft.com/office/officeart/2005/8/layout/vList2"/>
    <dgm:cxn modelId="{E5FB4181-EAF9-4251-8932-AF55765A5451}" type="presParOf" srcId="{9FA35D38-92D2-4740-A6B3-4768E31BFE72}" destId="{6BC84E80-C13B-41A7-8084-35CB60D73F4C}"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2DEB94C-4991-4CE4-8D01-E924484EF11A}" type="doc">
      <dgm:prSet loTypeId="urn:microsoft.com/office/officeart/2005/8/layout/cycle6" loCatId="cycle" qsTypeId="urn:microsoft.com/office/officeart/2005/8/quickstyle/3d2#2" qsCatId="3D" csTypeId="urn:microsoft.com/office/officeart/2005/8/colors/colorful1#3" csCatId="colorful" phldr="1"/>
      <dgm:spPr/>
      <dgm:t>
        <a:bodyPr/>
        <a:lstStyle/>
        <a:p>
          <a:endParaRPr lang="zh-TW" altLang="en-US"/>
        </a:p>
      </dgm:t>
    </dgm:pt>
    <dgm:pt modelId="{E1CDCA65-3EB9-4535-9EDE-B08748EE4B0A}">
      <dgm:prSet phldrT="[文字]"/>
      <dgm:spPr/>
      <dgm:t>
        <a:bodyPr/>
        <a:lstStyle/>
        <a:p>
          <a:r>
            <a:rPr lang="zh-TW" altLang="en-US" dirty="0">
              <a:latin typeface="標楷體" pitchFamily="65" charset="-120"/>
              <a:ea typeface="標楷體" pitchFamily="65" charset="-120"/>
            </a:rPr>
            <a:t>整合性</a:t>
          </a:r>
        </a:p>
      </dgm:t>
    </dgm:pt>
    <dgm:pt modelId="{0E179E83-ECDC-4AA9-AC51-1B26610AD932}" type="parTrans" cxnId="{3EC0F1EF-E693-421B-8CDD-416526C6BF52}">
      <dgm:prSet/>
      <dgm:spPr/>
      <dgm:t>
        <a:bodyPr/>
        <a:lstStyle/>
        <a:p>
          <a:endParaRPr lang="zh-TW" altLang="en-US">
            <a:latin typeface="標楷體" pitchFamily="65" charset="-120"/>
            <a:ea typeface="標楷體" pitchFamily="65" charset="-120"/>
          </a:endParaRPr>
        </a:p>
      </dgm:t>
    </dgm:pt>
    <dgm:pt modelId="{0D1ECCDF-0F6B-4B7D-8EBE-E2FBC1FD800D}" type="sibTrans" cxnId="{3EC0F1EF-E693-421B-8CDD-416526C6BF52}">
      <dgm:prSet/>
      <dgm:spPr/>
      <dgm:t>
        <a:bodyPr/>
        <a:lstStyle/>
        <a:p>
          <a:endParaRPr lang="zh-TW" altLang="en-US">
            <a:latin typeface="標楷體" pitchFamily="65" charset="-120"/>
            <a:ea typeface="標楷體" pitchFamily="65" charset="-120"/>
          </a:endParaRPr>
        </a:p>
      </dgm:t>
    </dgm:pt>
    <dgm:pt modelId="{EA9B4510-B1FF-4A16-867F-D34085FAF533}">
      <dgm:prSet phldrT="[文字]"/>
      <dgm:spPr/>
      <dgm:t>
        <a:bodyPr/>
        <a:lstStyle/>
        <a:p>
          <a:r>
            <a:rPr lang="zh-TW" altLang="en-US" dirty="0">
              <a:latin typeface="標楷體" pitchFamily="65" charset="-120"/>
              <a:ea typeface="標楷體" pitchFamily="65" charset="-120"/>
            </a:rPr>
            <a:t>系統性</a:t>
          </a:r>
        </a:p>
      </dgm:t>
    </dgm:pt>
    <dgm:pt modelId="{ED30F022-DE34-46FE-B8AB-FBCBD3AA131D}" type="parTrans" cxnId="{8BEC38FB-C40C-42DB-887E-B138DCB96C21}">
      <dgm:prSet/>
      <dgm:spPr/>
      <dgm:t>
        <a:bodyPr/>
        <a:lstStyle/>
        <a:p>
          <a:endParaRPr lang="zh-TW" altLang="en-US">
            <a:latin typeface="標楷體" pitchFamily="65" charset="-120"/>
            <a:ea typeface="標楷體" pitchFamily="65" charset="-120"/>
          </a:endParaRPr>
        </a:p>
      </dgm:t>
    </dgm:pt>
    <dgm:pt modelId="{4DB8BA3F-4661-45B8-A68B-3A238007F676}" type="sibTrans" cxnId="{8BEC38FB-C40C-42DB-887E-B138DCB96C21}">
      <dgm:prSet/>
      <dgm:spPr/>
      <dgm:t>
        <a:bodyPr/>
        <a:lstStyle/>
        <a:p>
          <a:endParaRPr lang="zh-TW" altLang="en-US">
            <a:latin typeface="標楷體" pitchFamily="65" charset="-120"/>
            <a:ea typeface="標楷體" pitchFamily="65" charset="-120"/>
          </a:endParaRPr>
        </a:p>
      </dgm:t>
    </dgm:pt>
    <dgm:pt modelId="{F05D5943-9038-494E-BAD3-FF1011311806}">
      <dgm:prSet phldrT="[文字]"/>
      <dgm:spPr/>
      <dgm:t>
        <a:bodyPr/>
        <a:lstStyle/>
        <a:p>
          <a:r>
            <a:rPr lang="zh-TW" altLang="en-US" dirty="0">
              <a:latin typeface="標楷體" pitchFamily="65" charset="-120"/>
              <a:ea typeface="標楷體" pitchFamily="65" charset="-120"/>
            </a:rPr>
            <a:t>支持性</a:t>
          </a:r>
        </a:p>
      </dgm:t>
    </dgm:pt>
    <dgm:pt modelId="{CE580220-EEB2-4223-A971-5DA354216D2D}" type="parTrans" cxnId="{625F66FF-7362-4F13-81A5-4EB4B8088270}">
      <dgm:prSet/>
      <dgm:spPr/>
      <dgm:t>
        <a:bodyPr/>
        <a:lstStyle/>
        <a:p>
          <a:endParaRPr lang="zh-TW" altLang="en-US">
            <a:latin typeface="標楷體" pitchFamily="65" charset="-120"/>
            <a:ea typeface="標楷體" pitchFamily="65" charset="-120"/>
          </a:endParaRPr>
        </a:p>
      </dgm:t>
    </dgm:pt>
    <dgm:pt modelId="{BB13104E-F064-41C5-8526-12B2CD56460E}" type="sibTrans" cxnId="{625F66FF-7362-4F13-81A5-4EB4B8088270}">
      <dgm:prSet/>
      <dgm:spPr/>
      <dgm:t>
        <a:bodyPr/>
        <a:lstStyle/>
        <a:p>
          <a:endParaRPr lang="zh-TW" altLang="en-US">
            <a:latin typeface="標楷體" pitchFamily="65" charset="-120"/>
            <a:ea typeface="標楷體" pitchFamily="65" charset="-120"/>
          </a:endParaRPr>
        </a:p>
      </dgm:t>
    </dgm:pt>
    <dgm:pt modelId="{0EB7EBF3-ECE7-4566-898A-0765FF106DAF}">
      <dgm:prSet phldrT="[文字]"/>
      <dgm:spPr/>
      <dgm:t>
        <a:bodyPr/>
        <a:lstStyle/>
        <a:p>
          <a:r>
            <a:rPr lang="zh-TW" altLang="en-US" dirty="0">
              <a:latin typeface="標楷體" pitchFamily="65" charset="-120"/>
              <a:ea typeface="標楷體" pitchFamily="65" charset="-120"/>
            </a:rPr>
            <a:t>有效性</a:t>
          </a:r>
        </a:p>
      </dgm:t>
    </dgm:pt>
    <dgm:pt modelId="{AD792367-8932-47C8-BD70-69F40C490488}" type="parTrans" cxnId="{E9139147-5E86-4BF9-A1CC-E4F569BA55D6}">
      <dgm:prSet/>
      <dgm:spPr/>
      <dgm:t>
        <a:bodyPr/>
        <a:lstStyle/>
        <a:p>
          <a:endParaRPr lang="zh-TW" altLang="en-US">
            <a:latin typeface="標楷體" pitchFamily="65" charset="-120"/>
            <a:ea typeface="標楷體" pitchFamily="65" charset="-120"/>
          </a:endParaRPr>
        </a:p>
      </dgm:t>
    </dgm:pt>
    <dgm:pt modelId="{A463B9DC-409B-4C27-BF01-098DDB06171A}" type="sibTrans" cxnId="{E9139147-5E86-4BF9-A1CC-E4F569BA55D6}">
      <dgm:prSet/>
      <dgm:spPr/>
      <dgm:t>
        <a:bodyPr/>
        <a:lstStyle/>
        <a:p>
          <a:endParaRPr lang="zh-TW" altLang="en-US">
            <a:latin typeface="標楷體" pitchFamily="65" charset="-120"/>
            <a:ea typeface="標楷體" pitchFamily="65" charset="-120"/>
          </a:endParaRPr>
        </a:p>
      </dgm:t>
    </dgm:pt>
    <dgm:pt modelId="{690FD72B-49B7-492E-A683-E4E15969F925}">
      <dgm:prSet phldrT="[文字]"/>
      <dgm:spPr/>
      <dgm:t>
        <a:bodyPr/>
        <a:lstStyle/>
        <a:p>
          <a:r>
            <a:rPr lang="zh-TW" altLang="en-US" dirty="0">
              <a:latin typeface="標楷體" pitchFamily="65" charset="-120"/>
              <a:ea typeface="標楷體" pitchFamily="65" charset="-120"/>
            </a:rPr>
            <a:t>永續性</a:t>
          </a:r>
        </a:p>
      </dgm:t>
    </dgm:pt>
    <dgm:pt modelId="{02323F4B-3C73-4BB0-8423-74528E7685F5}" type="parTrans" cxnId="{3188732B-1BE8-43FD-9455-FFCE53278CAB}">
      <dgm:prSet/>
      <dgm:spPr/>
      <dgm:t>
        <a:bodyPr/>
        <a:lstStyle/>
        <a:p>
          <a:endParaRPr lang="zh-TW" altLang="en-US">
            <a:latin typeface="標楷體" pitchFamily="65" charset="-120"/>
            <a:ea typeface="標楷體" pitchFamily="65" charset="-120"/>
          </a:endParaRPr>
        </a:p>
      </dgm:t>
    </dgm:pt>
    <dgm:pt modelId="{5B800C4C-77E6-4472-B7D7-7333F1A47DE9}" type="sibTrans" cxnId="{3188732B-1BE8-43FD-9455-FFCE53278CAB}">
      <dgm:prSet/>
      <dgm:spPr/>
      <dgm:t>
        <a:bodyPr/>
        <a:lstStyle/>
        <a:p>
          <a:endParaRPr lang="zh-TW" altLang="en-US">
            <a:latin typeface="標楷體" pitchFamily="65" charset="-120"/>
            <a:ea typeface="標楷體" pitchFamily="65" charset="-120"/>
          </a:endParaRPr>
        </a:p>
      </dgm:t>
    </dgm:pt>
    <dgm:pt modelId="{52CB5891-A023-46B9-B498-17A5C71ADCC6}">
      <dgm:prSet/>
      <dgm:spPr/>
      <dgm:t>
        <a:bodyPr/>
        <a:lstStyle/>
        <a:p>
          <a:r>
            <a:rPr lang="zh-TW" altLang="en-US" dirty="0">
              <a:latin typeface="標楷體" pitchFamily="65" charset="-120"/>
              <a:ea typeface="標楷體" pitchFamily="65" charset="-120"/>
            </a:rPr>
            <a:t>專業性</a:t>
          </a:r>
        </a:p>
      </dgm:t>
    </dgm:pt>
    <dgm:pt modelId="{36102BBF-C333-40DE-BD28-EA897384E36A}" type="parTrans" cxnId="{7615678A-6F0F-49D3-9A10-2A21F00F52C0}">
      <dgm:prSet/>
      <dgm:spPr/>
      <dgm:t>
        <a:bodyPr/>
        <a:lstStyle/>
        <a:p>
          <a:endParaRPr lang="zh-TW" altLang="en-US">
            <a:latin typeface="標楷體" pitchFamily="65" charset="-120"/>
            <a:ea typeface="標楷體" pitchFamily="65" charset="-120"/>
          </a:endParaRPr>
        </a:p>
      </dgm:t>
    </dgm:pt>
    <dgm:pt modelId="{30391E98-0AC7-46D9-BD75-0783CB9F97E1}" type="sibTrans" cxnId="{7615678A-6F0F-49D3-9A10-2A21F00F52C0}">
      <dgm:prSet/>
      <dgm:spPr/>
      <dgm:t>
        <a:bodyPr/>
        <a:lstStyle/>
        <a:p>
          <a:endParaRPr lang="zh-TW" altLang="en-US">
            <a:latin typeface="標楷體" pitchFamily="65" charset="-120"/>
            <a:ea typeface="標楷體" pitchFamily="65" charset="-120"/>
          </a:endParaRPr>
        </a:p>
      </dgm:t>
    </dgm:pt>
    <dgm:pt modelId="{40799012-CBCF-4B96-B6CE-22AC0DDE5094}" type="pres">
      <dgm:prSet presAssocID="{12DEB94C-4991-4CE4-8D01-E924484EF11A}" presName="cycle" presStyleCnt="0">
        <dgm:presLayoutVars>
          <dgm:dir/>
          <dgm:resizeHandles val="exact"/>
        </dgm:presLayoutVars>
      </dgm:prSet>
      <dgm:spPr/>
      <dgm:t>
        <a:bodyPr/>
        <a:lstStyle/>
        <a:p>
          <a:endParaRPr lang="zh-TW" altLang="en-US"/>
        </a:p>
      </dgm:t>
    </dgm:pt>
    <dgm:pt modelId="{38FA9AAC-6D6C-4A3E-AC59-C78F0A6D2816}" type="pres">
      <dgm:prSet presAssocID="{E1CDCA65-3EB9-4535-9EDE-B08748EE4B0A}" presName="node" presStyleLbl="node1" presStyleIdx="0" presStyleCnt="6">
        <dgm:presLayoutVars>
          <dgm:bulletEnabled val="1"/>
        </dgm:presLayoutVars>
      </dgm:prSet>
      <dgm:spPr/>
      <dgm:t>
        <a:bodyPr/>
        <a:lstStyle/>
        <a:p>
          <a:endParaRPr lang="zh-TW" altLang="en-US"/>
        </a:p>
      </dgm:t>
    </dgm:pt>
    <dgm:pt modelId="{CF3D4AF4-998A-4C62-817A-7C44CBE015C0}" type="pres">
      <dgm:prSet presAssocID="{E1CDCA65-3EB9-4535-9EDE-B08748EE4B0A}" presName="spNode" presStyleCnt="0"/>
      <dgm:spPr/>
    </dgm:pt>
    <dgm:pt modelId="{A7D66364-E7E0-4BA5-8DB2-78D0E8731A47}" type="pres">
      <dgm:prSet presAssocID="{0D1ECCDF-0F6B-4B7D-8EBE-E2FBC1FD800D}" presName="sibTrans" presStyleLbl="sibTrans1D1" presStyleIdx="0" presStyleCnt="6"/>
      <dgm:spPr/>
      <dgm:t>
        <a:bodyPr/>
        <a:lstStyle/>
        <a:p>
          <a:endParaRPr lang="zh-TW" altLang="en-US"/>
        </a:p>
      </dgm:t>
    </dgm:pt>
    <dgm:pt modelId="{DD4630A3-F3F3-468C-B357-7E70078096AF}" type="pres">
      <dgm:prSet presAssocID="{52CB5891-A023-46B9-B498-17A5C71ADCC6}" presName="node" presStyleLbl="node1" presStyleIdx="1" presStyleCnt="6">
        <dgm:presLayoutVars>
          <dgm:bulletEnabled val="1"/>
        </dgm:presLayoutVars>
      </dgm:prSet>
      <dgm:spPr/>
      <dgm:t>
        <a:bodyPr/>
        <a:lstStyle/>
        <a:p>
          <a:endParaRPr lang="zh-TW" altLang="en-US"/>
        </a:p>
      </dgm:t>
    </dgm:pt>
    <dgm:pt modelId="{6A64A966-D00E-45E4-9325-48B8E69FD3E2}" type="pres">
      <dgm:prSet presAssocID="{52CB5891-A023-46B9-B498-17A5C71ADCC6}" presName="spNode" presStyleCnt="0"/>
      <dgm:spPr/>
    </dgm:pt>
    <dgm:pt modelId="{F5903BCD-C917-4276-9D16-E2E6C0F22D93}" type="pres">
      <dgm:prSet presAssocID="{30391E98-0AC7-46D9-BD75-0783CB9F97E1}" presName="sibTrans" presStyleLbl="sibTrans1D1" presStyleIdx="1" presStyleCnt="6"/>
      <dgm:spPr/>
      <dgm:t>
        <a:bodyPr/>
        <a:lstStyle/>
        <a:p>
          <a:endParaRPr lang="zh-TW" altLang="en-US"/>
        </a:p>
      </dgm:t>
    </dgm:pt>
    <dgm:pt modelId="{168F8A7F-5B6B-49B9-8C57-AFF8797022BD}" type="pres">
      <dgm:prSet presAssocID="{EA9B4510-B1FF-4A16-867F-D34085FAF533}" presName="node" presStyleLbl="node1" presStyleIdx="2" presStyleCnt="6">
        <dgm:presLayoutVars>
          <dgm:bulletEnabled val="1"/>
        </dgm:presLayoutVars>
      </dgm:prSet>
      <dgm:spPr/>
      <dgm:t>
        <a:bodyPr/>
        <a:lstStyle/>
        <a:p>
          <a:endParaRPr lang="zh-TW" altLang="en-US"/>
        </a:p>
      </dgm:t>
    </dgm:pt>
    <dgm:pt modelId="{6D4B8C82-24E9-45B0-A676-810ED841A6A0}" type="pres">
      <dgm:prSet presAssocID="{EA9B4510-B1FF-4A16-867F-D34085FAF533}" presName="spNode" presStyleCnt="0"/>
      <dgm:spPr/>
    </dgm:pt>
    <dgm:pt modelId="{7A96857C-3DF8-416B-97B9-F435963B386A}" type="pres">
      <dgm:prSet presAssocID="{4DB8BA3F-4661-45B8-A68B-3A238007F676}" presName="sibTrans" presStyleLbl="sibTrans1D1" presStyleIdx="2" presStyleCnt="6"/>
      <dgm:spPr/>
      <dgm:t>
        <a:bodyPr/>
        <a:lstStyle/>
        <a:p>
          <a:endParaRPr lang="zh-TW" altLang="en-US"/>
        </a:p>
      </dgm:t>
    </dgm:pt>
    <dgm:pt modelId="{70FE3C21-07C3-443C-924B-F43F2A67E44D}" type="pres">
      <dgm:prSet presAssocID="{F05D5943-9038-494E-BAD3-FF1011311806}" presName="node" presStyleLbl="node1" presStyleIdx="3" presStyleCnt="6">
        <dgm:presLayoutVars>
          <dgm:bulletEnabled val="1"/>
        </dgm:presLayoutVars>
      </dgm:prSet>
      <dgm:spPr/>
      <dgm:t>
        <a:bodyPr/>
        <a:lstStyle/>
        <a:p>
          <a:endParaRPr lang="zh-TW" altLang="en-US"/>
        </a:p>
      </dgm:t>
    </dgm:pt>
    <dgm:pt modelId="{D19F7008-3C6E-426D-87A7-EFADFEB6D02F}" type="pres">
      <dgm:prSet presAssocID="{F05D5943-9038-494E-BAD3-FF1011311806}" presName="spNode" presStyleCnt="0"/>
      <dgm:spPr/>
    </dgm:pt>
    <dgm:pt modelId="{94EFBCAF-0E49-4B5D-9B56-41777537C6F0}" type="pres">
      <dgm:prSet presAssocID="{BB13104E-F064-41C5-8526-12B2CD56460E}" presName="sibTrans" presStyleLbl="sibTrans1D1" presStyleIdx="3" presStyleCnt="6"/>
      <dgm:spPr/>
      <dgm:t>
        <a:bodyPr/>
        <a:lstStyle/>
        <a:p>
          <a:endParaRPr lang="zh-TW" altLang="en-US"/>
        </a:p>
      </dgm:t>
    </dgm:pt>
    <dgm:pt modelId="{08096E8A-A70A-4BC7-A0F9-F66CAE04A433}" type="pres">
      <dgm:prSet presAssocID="{0EB7EBF3-ECE7-4566-898A-0765FF106DAF}" presName="node" presStyleLbl="node1" presStyleIdx="4" presStyleCnt="6">
        <dgm:presLayoutVars>
          <dgm:bulletEnabled val="1"/>
        </dgm:presLayoutVars>
      </dgm:prSet>
      <dgm:spPr/>
      <dgm:t>
        <a:bodyPr/>
        <a:lstStyle/>
        <a:p>
          <a:endParaRPr lang="zh-TW" altLang="en-US"/>
        </a:p>
      </dgm:t>
    </dgm:pt>
    <dgm:pt modelId="{2158E322-1740-4F3E-BD6C-FBB52CD5B0CF}" type="pres">
      <dgm:prSet presAssocID="{0EB7EBF3-ECE7-4566-898A-0765FF106DAF}" presName="spNode" presStyleCnt="0"/>
      <dgm:spPr/>
    </dgm:pt>
    <dgm:pt modelId="{9892D7D4-44EA-4B8D-B9B0-5BDB4417FB41}" type="pres">
      <dgm:prSet presAssocID="{A463B9DC-409B-4C27-BF01-098DDB06171A}" presName="sibTrans" presStyleLbl="sibTrans1D1" presStyleIdx="4" presStyleCnt="6"/>
      <dgm:spPr/>
      <dgm:t>
        <a:bodyPr/>
        <a:lstStyle/>
        <a:p>
          <a:endParaRPr lang="zh-TW" altLang="en-US"/>
        </a:p>
      </dgm:t>
    </dgm:pt>
    <dgm:pt modelId="{C9DF6BD9-AC9A-4B51-844F-4A937A09BF91}" type="pres">
      <dgm:prSet presAssocID="{690FD72B-49B7-492E-A683-E4E15969F925}" presName="node" presStyleLbl="node1" presStyleIdx="5" presStyleCnt="6">
        <dgm:presLayoutVars>
          <dgm:bulletEnabled val="1"/>
        </dgm:presLayoutVars>
      </dgm:prSet>
      <dgm:spPr/>
      <dgm:t>
        <a:bodyPr/>
        <a:lstStyle/>
        <a:p>
          <a:endParaRPr lang="zh-TW" altLang="en-US"/>
        </a:p>
      </dgm:t>
    </dgm:pt>
    <dgm:pt modelId="{5FD0EC65-D156-42A1-A794-DE7C61657E40}" type="pres">
      <dgm:prSet presAssocID="{690FD72B-49B7-492E-A683-E4E15969F925}" presName="spNode" presStyleCnt="0"/>
      <dgm:spPr/>
    </dgm:pt>
    <dgm:pt modelId="{0FD08C16-8A2D-40C3-BBA5-EB4E93CE0A96}" type="pres">
      <dgm:prSet presAssocID="{5B800C4C-77E6-4472-B7D7-7333F1A47DE9}" presName="sibTrans" presStyleLbl="sibTrans1D1" presStyleIdx="5" presStyleCnt="6"/>
      <dgm:spPr/>
      <dgm:t>
        <a:bodyPr/>
        <a:lstStyle/>
        <a:p>
          <a:endParaRPr lang="zh-TW" altLang="en-US"/>
        </a:p>
      </dgm:t>
    </dgm:pt>
  </dgm:ptLst>
  <dgm:cxnLst>
    <dgm:cxn modelId="{770CB85E-021B-4160-999D-8F41C4798F8F}" type="presOf" srcId="{12DEB94C-4991-4CE4-8D01-E924484EF11A}" destId="{40799012-CBCF-4B96-B6CE-22AC0DDE5094}" srcOrd="0" destOrd="0" presId="urn:microsoft.com/office/officeart/2005/8/layout/cycle6"/>
    <dgm:cxn modelId="{E4791CEC-9BC6-483E-A44D-C3AE5CD8B58D}" type="presOf" srcId="{30391E98-0AC7-46D9-BD75-0783CB9F97E1}" destId="{F5903BCD-C917-4276-9D16-E2E6C0F22D93}" srcOrd="0" destOrd="0" presId="urn:microsoft.com/office/officeart/2005/8/layout/cycle6"/>
    <dgm:cxn modelId="{E20E851B-EE43-4810-957E-972BE13A3832}" type="presOf" srcId="{0EB7EBF3-ECE7-4566-898A-0765FF106DAF}" destId="{08096E8A-A70A-4BC7-A0F9-F66CAE04A433}" srcOrd="0" destOrd="0" presId="urn:microsoft.com/office/officeart/2005/8/layout/cycle6"/>
    <dgm:cxn modelId="{E9139147-5E86-4BF9-A1CC-E4F569BA55D6}" srcId="{12DEB94C-4991-4CE4-8D01-E924484EF11A}" destId="{0EB7EBF3-ECE7-4566-898A-0765FF106DAF}" srcOrd="4" destOrd="0" parTransId="{AD792367-8932-47C8-BD70-69F40C490488}" sibTransId="{A463B9DC-409B-4C27-BF01-098DDB06171A}"/>
    <dgm:cxn modelId="{3EC0F1EF-E693-421B-8CDD-416526C6BF52}" srcId="{12DEB94C-4991-4CE4-8D01-E924484EF11A}" destId="{E1CDCA65-3EB9-4535-9EDE-B08748EE4B0A}" srcOrd="0" destOrd="0" parTransId="{0E179E83-ECDC-4AA9-AC51-1B26610AD932}" sibTransId="{0D1ECCDF-0F6B-4B7D-8EBE-E2FBC1FD800D}"/>
    <dgm:cxn modelId="{A8B327DF-8AE9-4FFD-AD55-FFA284C9D811}" type="presOf" srcId="{A463B9DC-409B-4C27-BF01-098DDB06171A}" destId="{9892D7D4-44EA-4B8D-B9B0-5BDB4417FB41}" srcOrd="0" destOrd="0" presId="urn:microsoft.com/office/officeart/2005/8/layout/cycle6"/>
    <dgm:cxn modelId="{BA774B7B-B56F-40EE-8190-439B20B9E76E}" type="presOf" srcId="{52CB5891-A023-46B9-B498-17A5C71ADCC6}" destId="{DD4630A3-F3F3-468C-B357-7E70078096AF}" srcOrd="0" destOrd="0" presId="urn:microsoft.com/office/officeart/2005/8/layout/cycle6"/>
    <dgm:cxn modelId="{7BE3310A-B0E2-482E-A915-6F3CBE1A9013}" type="presOf" srcId="{E1CDCA65-3EB9-4535-9EDE-B08748EE4B0A}" destId="{38FA9AAC-6D6C-4A3E-AC59-C78F0A6D2816}" srcOrd="0" destOrd="0" presId="urn:microsoft.com/office/officeart/2005/8/layout/cycle6"/>
    <dgm:cxn modelId="{8BEC38FB-C40C-42DB-887E-B138DCB96C21}" srcId="{12DEB94C-4991-4CE4-8D01-E924484EF11A}" destId="{EA9B4510-B1FF-4A16-867F-D34085FAF533}" srcOrd="2" destOrd="0" parTransId="{ED30F022-DE34-46FE-B8AB-FBCBD3AA131D}" sibTransId="{4DB8BA3F-4661-45B8-A68B-3A238007F676}"/>
    <dgm:cxn modelId="{625F66FF-7362-4F13-81A5-4EB4B8088270}" srcId="{12DEB94C-4991-4CE4-8D01-E924484EF11A}" destId="{F05D5943-9038-494E-BAD3-FF1011311806}" srcOrd="3" destOrd="0" parTransId="{CE580220-EEB2-4223-A971-5DA354216D2D}" sibTransId="{BB13104E-F064-41C5-8526-12B2CD56460E}"/>
    <dgm:cxn modelId="{7615678A-6F0F-49D3-9A10-2A21F00F52C0}" srcId="{12DEB94C-4991-4CE4-8D01-E924484EF11A}" destId="{52CB5891-A023-46B9-B498-17A5C71ADCC6}" srcOrd="1" destOrd="0" parTransId="{36102BBF-C333-40DE-BD28-EA897384E36A}" sibTransId="{30391E98-0AC7-46D9-BD75-0783CB9F97E1}"/>
    <dgm:cxn modelId="{F37E6179-A0E4-4F7A-8CAC-4C7B8B323CA1}" type="presOf" srcId="{EA9B4510-B1FF-4A16-867F-D34085FAF533}" destId="{168F8A7F-5B6B-49B9-8C57-AFF8797022BD}" srcOrd="0" destOrd="0" presId="urn:microsoft.com/office/officeart/2005/8/layout/cycle6"/>
    <dgm:cxn modelId="{A314A346-8D19-4653-BB5A-480832C28843}" type="presOf" srcId="{F05D5943-9038-494E-BAD3-FF1011311806}" destId="{70FE3C21-07C3-443C-924B-F43F2A67E44D}" srcOrd="0" destOrd="0" presId="urn:microsoft.com/office/officeart/2005/8/layout/cycle6"/>
    <dgm:cxn modelId="{BEA87EB3-61D8-4943-93D8-EDF46CF4198D}" type="presOf" srcId="{690FD72B-49B7-492E-A683-E4E15969F925}" destId="{C9DF6BD9-AC9A-4B51-844F-4A937A09BF91}" srcOrd="0" destOrd="0" presId="urn:microsoft.com/office/officeart/2005/8/layout/cycle6"/>
    <dgm:cxn modelId="{6DF4910C-0D36-4901-98CA-7A498F369A6C}" type="presOf" srcId="{5B800C4C-77E6-4472-B7D7-7333F1A47DE9}" destId="{0FD08C16-8A2D-40C3-BBA5-EB4E93CE0A96}" srcOrd="0" destOrd="0" presId="urn:microsoft.com/office/officeart/2005/8/layout/cycle6"/>
    <dgm:cxn modelId="{BA9F0280-78B0-4BA0-9F7B-C512966A9709}" type="presOf" srcId="{BB13104E-F064-41C5-8526-12B2CD56460E}" destId="{94EFBCAF-0E49-4B5D-9B56-41777537C6F0}" srcOrd="0" destOrd="0" presId="urn:microsoft.com/office/officeart/2005/8/layout/cycle6"/>
    <dgm:cxn modelId="{3B32F36E-54D3-4846-BBFC-545DEC60289E}" type="presOf" srcId="{4DB8BA3F-4661-45B8-A68B-3A238007F676}" destId="{7A96857C-3DF8-416B-97B9-F435963B386A}" srcOrd="0" destOrd="0" presId="urn:microsoft.com/office/officeart/2005/8/layout/cycle6"/>
    <dgm:cxn modelId="{A9592114-7248-43C2-A4B8-AD7CEFC60506}" type="presOf" srcId="{0D1ECCDF-0F6B-4B7D-8EBE-E2FBC1FD800D}" destId="{A7D66364-E7E0-4BA5-8DB2-78D0E8731A47}" srcOrd="0" destOrd="0" presId="urn:microsoft.com/office/officeart/2005/8/layout/cycle6"/>
    <dgm:cxn modelId="{3188732B-1BE8-43FD-9455-FFCE53278CAB}" srcId="{12DEB94C-4991-4CE4-8D01-E924484EF11A}" destId="{690FD72B-49B7-492E-A683-E4E15969F925}" srcOrd="5" destOrd="0" parTransId="{02323F4B-3C73-4BB0-8423-74528E7685F5}" sibTransId="{5B800C4C-77E6-4472-B7D7-7333F1A47DE9}"/>
    <dgm:cxn modelId="{DA3AD6EB-AE77-4BD0-98C7-D4523C4933A2}" type="presParOf" srcId="{40799012-CBCF-4B96-B6CE-22AC0DDE5094}" destId="{38FA9AAC-6D6C-4A3E-AC59-C78F0A6D2816}" srcOrd="0" destOrd="0" presId="urn:microsoft.com/office/officeart/2005/8/layout/cycle6"/>
    <dgm:cxn modelId="{AF2CA994-B6C4-4040-8C58-73D366A38295}" type="presParOf" srcId="{40799012-CBCF-4B96-B6CE-22AC0DDE5094}" destId="{CF3D4AF4-998A-4C62-817A-7C44CBE015C0}" srcOrd="1" destOrd="0" presId="urn:microsoft.com/office/officeart/2005/8/layout/cycle6"/>
    <dgm:cxn modelId="{CE6AD9E8-A189-4C84-8B3D-3C5ABD5D482F}" type="presParOf" srcId="{40799012-CBCF-4B96-B6CE-22AC0DDE5094}" destId="{A7D66364-E7E0-4BA5-8DB2-78D0E8731A47}" srcOrd="2" destOrd="0" presId="urn:microsoft.com/office/officeart/2005/8/layout/cycle6"/>
    <dgm:cxn modelId="{DF755D13-9725-42D2-93E8-214EA6F08B82}" type="presParOf" srcId="{40799012-CBCF-4B96-B6CE-22AC0DDE5094}" destId="{DD4630A3-F3F3-468C-B357-7E70078096AF}" srcOrd="3" destOrd="0" presId="urn:microsoft.com/office/officeart/2005/8/layout/cycle6"/>
    <dgm:cxn modelId="{EF25C8A7-CE64-4171-98E4-CDE0E36EA803}" type="presParOf" srcId="{40799012-CBCF-4B96-B6CE-22AC0DDE5094}" destId="{6A64A966-D00E-45E4-9325-48B8E69FD3E2}" srcOrd="4" destOrd="0" presId="urn:microsoft.com/office/officeart/2005/8/layout/cycle6"/>
    <dgm:cxn modelId="{26FF4ED5-AB20-458E-B6D9-F24EC04BDD19}" type="presParOf" srcId="{40799012-CBCF-4B96-B6CE-22AC0DDE5094}" destId="{F5903BCD-C917-4276-9D16-E2E6C0F22D93}" srcOrd="5" destOrd="0" presId="urn:microsoft.com/office/officeart/2005/8/layout/cycle6"/>
    <dgm:cxn modelId="{3F95E860-22BD-4C92-8056-7D68FCBF4502}" type="presParOf" srcId="{40799012-CBCF-4B96-B6CE-22AC0DDE5094}" destId="{168F8A7F-5B6B-49B9-8C57-AFF8797022BD}" srcOrd="6" destOrd="0" presId="urn:microsoft.com/office/officeart/2005/8/layout/cycle6"/>
    <dgm:cxn modelId="{4B8C7944-CAEA-4DEC-B75C-CF3787104CD3}" type="presParOf" srcId="{40799012-CBCF-4B96-B6CE-22AC0DDE5094}" destId="{6D4B8C82-24E9-45B0-A676-810ED841A6A0}" srcOrd="7" destOrd="0" presId="urn:microsoft.com/office/officeart/2005/8/layout/cycle6"/>
    <dgm:cxn modelId="{32A0846D-2ABA-4B16-A873-C46D2BD7C70B}" type="presParOf" srcId="{40799012-CBCF-4B96-B6CE-22AC0DDE5094}" destId="{7A96857C-3DF8-416B-97B9-F435963B386A}" srcOrd="8" destOrd="0" presId="urn:microsoft.com/office/officeart/2005/8/layout/cycle6"/>
    <dgm:cxn modelId="{18FE073C-1399-4B86-9796-B1DE8DEEC7CB}" type="presParOf" srcId="{40799012-CBCF-4B96-B6CE-22AC0DDE5094}" destId="{70FE3C21-07C3-443C-924B-F43F2A67E44D}" srcOrd="9" destOrd="0" presId="urn:microsoft.com/office/officeart/2005/8/layout/cycle6"/>
    <dgm:cxn modelId="{395F36F4-8DEC-497F-80C6-B7A5348C1B15}" type="presParOf" srcId="{40799012-CBCF-4B96-B6CE-22AC0DDE5094}" destId="{D19F7008-3C6E-426D-87A7-EFADFEB6D02F}" srcOrd="10" destOrd="0" presId="urn:microsoft.com/office/officeart/2005/8/layout/cycle6"/>
    <dgm:cxn modelId="{FDD65891-DD1B-4C7D-9945-BE017BBE1171}" type="presParOf" srcId="{40799012-CBCF-4B96-B6CE-22AC0DDE5094}" destId="{94EFBCAF-0E49-4B5D-9B56-41777537C6F0}" srcOrd="11" destOrd="0" presId="urn:microsoft.com/office/officeart/2005/8/layout/cycle6"/>
    <dgm:cxn modelId="{CF927C6C-7818-4466-90C9-52B19B2C1C99}" type="presParOf" srcId="{40799012-CBCF-4B96-B6CE-22AC0DDE5094}" destId="{08096E8A-A70A-4BC7-A0F9-F66CAE04A433}" srcOrd="12" destOrd="0" presId="urn:microsoft.com/office/officeart/2005/8/layout/cycle6"/>
    <dgm:cxn modelId="{5CF28E8A-3CDF-4A19-B199-62D48C58BD70}" type="presParOf" srcId="{40799012-CBCF-4B96-B6CE-22AC0DDE5094}" destId="{2158E322-1740-4F3E-BD6C-FBB52CD5B0CF}" srcOrd="13" destOrd="0" presId="urn:microsoft.com/office/officeart/2005/8/layout/cycle6"/>
    <dgm:cxn modelId="{B2AD672E-5777-400F-A8BD-81D66D73FA70}" type="presParOf" srcId="{40799012-CBCF-4B96-B6CE-22AC0DDE5094}" destId="{9892D7D4-44EA-4B8D-B9B0-5BDB4417FB41}" srcOrd="14" destOrd="0" presId="urn:microsoft.com/office/officeart/2005/8/layout/cycle6"/>
    <dgm:cxn modelId="{69951D64-A0FE-4ABC-A5E9-89C5A793E90F}" type="presParOf" srcId="{40799012-CBCF-4B96-B6CE-22AC0DDE5094}" destId="{C9DF6BD9-AC9A-4B51-844F-4A937A09BF91}" srcOrd="15" destOrd="0" presId="urn:microsoft.com/office/officeart/2005/8/layout/cycle6"/>
    <dgm:cxn modelId="{02C55B70-AC21-4FA5-A714-7DE7358B90ED}" type="presParOf" srcId="{40799012-CBCF-4B96-B6CE-22AC0DDE5094}" destId="{5FD0EC65-D156-42A1-A794-DE7C61657E40}" srcOrd="16" destOrd="0" presId="urn:microsoft.com/office/officeart/2005/8/layout/cycle6"/>
    <dgm:cxn modelId="{D20F8C10-D1CE-43C8-8576-5CE59D965B4C}" type="presParOf" srcId="{40799012-CBCF-4B96-B6CE-22AC0DDE5094}" destId="{0FD08C16-8A2D-40C3-BBA5-EB4E93CE0A96}" srcOrd="17" destOrd="0" presId="urn:microsoft.com/office/officeart/2005/8/layout/cycle6"/>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372903E-F5F2-4FCC-8FB2-79C204A8CDAD}" type="doc">
      <dgm:prSet loTypeId="urn:microsoft.com/office/officeart/2005/8/layout/bProcess3" loCatId="process" qsTypeId="urn:microsoft.com/office/officeart/2005/8/quickstyle/simple2" qsCatId="simple" csTypeId="urn:microsoft.com/office/officeart/2005/8/colors/accent4_1" csCatId="accent4" phldr="1"/>
      <dgm:spPr/>
    </dgm:pt>
    <dgm:pt modelId="{42C9B02F-1A44-4786-9148-B68777EC47BA}">
      <dgm:prSet phldrT="[文字]" custT="1"/>
      <dgm:spPr/>
      <dgm:t>
        <a:bodyPr/>
        <a:lstStyle/>
        <a:p>
          <a:r>
            <a:rPr lang="en-US" sz="2200" dirty="0"/>
            <a:t>6.</a:t>
          </a:r>
          <a:r>
            <a:rPr lang="zh-TW" altLang="en-US" sz="2200" b="1" dirty="0"/>
            <a:t>強化支持輔導功能</a:t>
          </a:r>
        </a:p>
      </dgm:t>
    </dgm:pt>
    <dgm:pt modelId="{C8E6C4E3-49BC-4510-9820-035CA9ED642C}" type="parTrans" cxnId="{2A090D2E-337F-4F93-8F89-2E00FC14552C}">
      <dgm:prSet/>
      <dgm:spPr/>
      <dgm:t>
        <a:bodyPr/>
        <a:lstStyle/>
        <a:p>
          <a:endParaRPr lang="zh-TW" altLang="en-US" sz="2200">
            <a:solidFill>
              <a:schemeClr val="bg1"/>
            </a:solidFill>
          </a:endParaRPr>
        </a:p>
      </dgm:t>
    </dgm:pt>
    <dgm:pt modelId="{C96059B5-D002-470D-80D7-95EF1679D699}" type="sibTrans" cxnId="{2A090D2E-337F-4F93-8F89-2E00FC14552C}">
      <dgm:prSet custT="1"/>
      <dgm:spPr/>
      <dgm:t>
        <a:bodyPr/>
        <a:lstStyle/>
        <a:p>
          <a:endParaRPr lang="zh-TW" altLang="en-US" sz="2200">
            <a:solidFill>
              <a:schemeClr val="bg1"/>
            </a:solidFill>
          </a:endParaRPr>
        </a:p>
      </dgm:t>
    </dgm:pt>
    <dgm:pt modelId="{CD7B0D3B-47C7-427E-A8B6-2616202B958A}">
      <dgm:prSet phldrT="[文字]" custT="1"/>
      <dgm:spPr/>
      <dgm:t>
        <a:bodyPr/>
        <a:lstStyle/>
        <a:p>
          <a:r>
            <a:rPr lang="en-US" sz="2200" dirty="0"/>
            <a:t>7.</a:t>
          </a:r>
          <a:r>
            <a:rPr lang="zh-TW" altLang="en-US" sz="2200" b="1" dirty="0"/>
            <a:t>推動</a:t>
          </a:r>
          <a:r>
            <a:rPr lang="zh-TW" altLang="en-US" sz="2200" b="1" dirty="0">
              <a:hlinkClick xmlns:r="http://schemas.openxmlformats.org/officeDocument/2006/relationships" r:id="" action="ppaction://noaction"/>
            </a:rPr>
            <a:t>深化成效評估</a:t>
          </a:r>
          <a:r>
            <a:rPr lang="zh-TW" altLang="en-US" sz="2200" b="1" dirty="0"/>
            <a:t>引導課堂實踐</a:t>
          </a:r>
        </a:p>
      </dgm:t>
    </dgm:pt>
    <dgm:pt modelId="{C63F6B60-A574-48FF-8916-8BB10DC3B03F}" type="parTrans" cxnId="{AF401B2C-8D9D-44FF-B8D0-A805187DF6C5}">
      <dgm:prSet/>
      <dgm:spPr/>
      <dgm:t>
        <a:bodyPr/>
        <a:lstStyle/>
        <a:p>
          <a:endParaRPr lang="zh-TW" altLang="en-US" sz="2200">
            <a:solidFill>
              <a:schemeClr val="bg1"/>
            </a:solidFill>
          </a:endParaRPr>
        </a:p>
      </dgm:t>
    </dgm:pt>
    <dgm:pt modelId="{47787965-BC47-401B-B992-809E42E33513}" type="sibTrans" cxnId="{AF401B2C-8D9D-44FF-B8D0-A805187DF6C5}">
      <dgm:prSet custT="1"/>
      <dgm:spPr/>
      <dgm:t>
        <a:bodyPr/>
        <a:lstStyle/>
        <a:p>
          <a:endParaRPr lang="zh-TW" altLang="en-US" sz="2200">
            <a:solidFill>
              <a:schemeClr val="bg1"/>
            </a:solidFill>
          </a:endParaRPr>
        </a:p>
      </dgm:t>
    </dgm:pt>
    <dgm:pt modelId="{7F92C3EE-712C-48E3-BEBB-5B4C4F6C70DE}">
      <dgm:prSet phldrT="[文字]" custT="1"/>
      <dgm:spPr/>
      <dgm:t>
        <a:bodyPr/>
        <a:lstStyle/>
        <a:p>
          <a:r>
            <a:rPr lang="en-US" sz="2200" dirty="0"/>
            <a:t>8.</a:t>
          </a:r>
          <a:r>
            <a:rPr lang="zh-TW" altLang="en-US" sz="2200" b="1" dirty="0"/>
            <a:t>規劃督導機制</a:t>
          </a:r>
        </a:p>
      </dgm:t>
    </dgm:pt>
    <dgm:pt modelId="{41EE64E3-C2C0-42AB-9990-BC538A46DE0E}" type="parTrans" cxnId="{4A312394-5E46-4CF3-A7A3-D17ECFA41C73}">
      <dgm:prSet/>
      <dgm:spPr/>
      <dgm:t>
        <a:bodyPr/>
        <a:lstStyle/>
        <a:p>
          <a:endParaRPr lang="zh-TW" altLang="en-US" sz="2200">
            <a:solidFill>
              <a:schemeClr val="bg1"/>
            </a:solidFill>
          </a:endParaRPr>
        </a:p>
      </dgm:t>
    </dgm:pt>
    <dgm:pt modelId="{DF762032-7A1A-4496-89C3-12658EC4F083}" type="sibTrans" cxnId="{4A312394-5E46-4CF3-A7A3-D17ECFA41C73}">
      <dgm:prSet/>
      <dgm:spPr/>
      <dgm:t>
        <a:bodyPr/>
        <a:lstStyle/>
        <a:p>
          <a:endParaRPr lang="zh-TW" altLang="en-US" sz="2200">
            <a:solidFill>
              <a:schemeClr val="bg1"/>
            </a:solidFill>
          </a:endParaRPr>
        </a:p>
      </dgm:t>
    </dgm:pt>
    <dgm:pt modelId="{AD4B43AF-57B5-4622-A1BD-EE5C867FF5F3}">
      <dgm:prSet custT="1"/>
      <dgm:spPr/>
      <dgm:t>
        <a:bodyPr/>
        <a:lstStyle/>
        <a:p>
          <a:r>
            <a:rPr lang="en-US" sz="2200" dirty="0"/>
            <a:t>5.</a:t>
          </a:r>
          <a:r>
            <a:rPr lang="zh-TW" altLang="en-US" sz="2200" b="1" dirty="0"/>
            <a:t>建立專業支持與輔導系統</a:t>
          </a:r>
        </a:p>
      </dgm:t>
    </dgm:pt>
    <dgm:pt modelId="{EE3DBA92-95B8-49E9-AFBE-122C9A7278AA}" type="parTrans" cxnId="{607A192F-2EDF-4D68-B2C4-2DA2F74C639E}">
      <dgm:prSet/>
      <dgm:spPr/>
      <dgm:t>
        <a:bodyPr/>
        <a:lstStyle/>
        <a:p>
          <a:endParaRPr lang="zh-TW" altLang="en-US" sz="2200">
            <a:solidFill>
              <a:schemeClr val="bg1"/>
            </a:solidFill>
          </a:endParaRPr>
        </a:p>
      </dgm:t>
    </dgm:pt>
    <dgm:pt modelId="{6EB6A784-F1BC-42F2-9E75-82C913900993}" type="sibTrans" cxnId="{607A192F-2EDF-4D68-B2C4-2DA2F74C639E}">
      <dgm:prSet custT="1"/>
      <dgm:spPr/>
      <dgm:t>
        <a:bodyPr/>
        <a:lstStyle/>
        <a:p>
          <a:endParaRPr lang="zh-TW" altLang="en-US" sz="2200">
            <a:solidFill>
              <a:schemeClr val="bg1"/>
            </a:solidFill>
          </a:endParaRPr>
        </a:p>
      </dgm:t>
    </dgm:pt>
    <dgm:pt modelId="{C3D59C9F-DDCB-4DF2-A396-9B4BCDFBF0E4}">
      <dgm:prSet custT="1"/>
      <dgm:spPr/>
      <dgm:t>
        <a:bodyPr/>
        <a:lstStyle/>
        <a:p>
          <a:r>
            <a:rPr lang="en-US" sz="2200" dirty="0"/>
            <a:t>4.</a:t>
          </a:r>
          <a:r>
            <a:rPr lang="zh-TW" altLang="en-US" sz="2200" b="1" dirty="0"/>
            <a:t>重視回饋機制</a:t>
          </a:r>
        </a:p>
      </dgm:t>
    </dgm:pt>
    <dgm:pt modelId="{165DE524-2A11-40D0-B150-1A5391BB598D}" type="parTrans" cxnId="{BEC232F0-D964-47EA-82CA-1A07C6827C08}">
      <dgm:prSet/>
      <dgm:spPr/>
      <dgm:t>
        <a:bodyPr/>
        <a:lstStyle/>
        <a:p>
          <a:endParaRPr lang="zh-TW" altLang="en-US" sz="2200">
            <a:solidFill>
              <a:schemeClr val="bg1"/>
            </a:solidFill>
          </a:endParaRPr>
        </a:p>
      </dgm:t>
    </dgm:pt>
    <dgm:pt modelId="{6DE1DCF2-D241-4637-BD65-086CC9AE8983}" type="sibTrans" cxnId="{BEC232F0-D964-47EA-82CA-1A07C6827C08}">
      <dgm:prSet custT="1"/>
      <dgm:spPr/>
      <dgm:t>
        <a:bodyPr/>
        <a:lstStyle/>
        <a:p>
          <a:endParaRPr lang="zh-TW" altLang="en-US" sz="2200">
            <a:solidFill>
              <a:schemeClr val="bg1"/>
            </a:solidFill>
          </a:endParaRPr>
        </a:p>
      </dgm:t>
    </dgm:pt>
    <dgm:pt modelId="{C5242636-1DBE-4C7B-B2F5-FDFC481B0D92}">
      <dgm:prSet custT="1"/>
      <dgm:spPr/>
      <dgm:t>
        <a:bodyPr/>
        <a:lstStyle/>
        <a:p>
          <a:r>
            <a:rPr lang="en-US" sz="2200" dirty="0"/>
            <a:t>3.</a:t>
          </a:r>
          <a:r>
            <a:rPr lang="zh-TW" altLang="en-US" sz="2200" b="1" dirty="0"/>
            <a:t>整合組織與分工</a:t>
          </a:r>
        </a:p>
      </dgm:t>
    </dgm:pt>
    <dgm:pt modelId="{E58F422F-5701-4B85-943E-6FEF92EC721F}" type="parTrans" cxnId="{4950E272-FCE9-4C05-9C5D-E158579B8492}">
      <dgm:prSet/>
      <dgm:spPr/>
      <dgm:t>
        <a:bodyPr/>
        <a:lstStyle/>
        <a:p>
          <a:endParaRPr lang="zh-TW" altLang="en-US" sz="2200">
            <a:solidFill>
              <a:schemeClr val="bg1"/>
            </a:solidFill>
          </a:endParaRPr>
        </a:p>
      </dgm:t>
    </dgm:pt>
    <dgm:pt modelId="{2B3496EE-CAA5-4BE6-BB95-E56C7FCD25BA}" type="sibTrans" cxnId="{4950E272-FCE9-4C05-9C5D-E158579B8492}">
      <dgm:prSet custT="1"/>
      <dgm:spPr/>
      <dgm:t>
        <a:bodyPr/>
        <a:lstStyle/>
        <a:p>
          <a:endParaRPr lang="zh-TW" altLang="en-US" sz="2200">
            <a:solidFill>
              <a:schemeClr val="bg1"/>
            </a:solidFill>
          </a:endParaRPr>
        </a:p>
      </dgm:t>
    </dgm:pt>
    <dgm:pt modelId="{370D4962-E3FA-4F81-997C-EB0524173974}">
      <dgm:prSet custT="1"/>
      <dgm:spPr/>
      <dgm:t>
        <a:bodyPr/>
        <a:lstStyle/>
        <a:p>
          <a:r>
            <a:rPr lang="en-US" sz="2200" dirty="0"/>
            <a:t>2.</a:t>
          </a:r>
          <a:r>
            <a:rPr lang="zh-TW" altLang="en-US" sz="2200" b="1" dirty="0"/>
            <a:t>綜整經費及資源</a:t>
          </a:r>
        </a:p>
      </dgm:t>
    </dgm:pt>
    <dgm:pt modelId="{33E82881-3E4D-42D9-B94F-61A9560263CA}" type="parTrans" cxnId="{1F19EC7A-E5A7-4FDB-B9F3-4ED7B7DF73F3}">
      <dgm:prSet/>
      <dgm:spPr/>
      <dgm:t>
        <a:bodyPr/>
        <a:lstStyle/>
        <a:p>
          <a:endParaRPr lang="zh-TW" altLang="en-US" sz="2200">
            <a:solidFill>
              <a:schemeClr val="bg1"/>
            </a:solidFill>
          </a:endParaRPr>
        </a:p>
      </dgm:t>
    </dgm:pt>
    <dgm:pt modelId="{B05F8662-8673-444F-B124-B3C39115DDAF}" type="sibTrans" cxnId="{1F19EC7A-E5A7-4FDB-B9F3-4ED7B7DF73F3}">
      <dgm:prSet custT="1"/>
      <dgm:spPr/>
      <dgm:t>
        <a:bodyPr/>
        <a:lstStyle/>
        <a:p>
          <a:endParaRPr lang="zh-TW" altLang="en-US" sz="2200">
            <a:solidFill>
              <a:schemeClr val="bg1"/>
            </a:solidFill>
          </a:endParaRPr>
        </a:p>
      </dgm:t>
    </dgm:pt>
    <dgm:pt modelId="{9A777B7E-2094-4188-BC03-7DF03710C8B8}">
      <dgm:prSet custT="1"/>
      <dgm:spPr/>
      <dgm:t>
        <a:bodyPr/>
        <a:lstStyle/>
        <a:p>
          <a:pPr marL="266700" indent="-266700"/>
          <a:r>
            <a:rPr lang="en-US" sz="2200" dirty="0"/>
            <a:t>1.</a:t>
          </a:r>
          <a:r>
            <a:rPr lang="zh-TW" altLang="en-US" sz="2200" b="1" dirty="0"/>
            <a:t>規劃整體中、長程 計畫</a:t>
          </a:r>
        </a:p>
      </dgm:t>
    </dgm:pt>
    <dgm:pt modelId="{5B676970-37C0-4D35-9E77-91918A3E74CC}" type="parTrans" cxnId="{C2D85673-E4A5-41A5-9560-E4DDE3056A78}">
      <dgm:prSet/>
      <dgm:spPr/>
      <dgm:t>
        <a:bodyPr/>
        <a:lstStyle/>
        <a:p>
          <a:endParaRPr lang="zh-TW" altLang="en-US" sz="2200">
            <a:solidFill>
              <a:schemeClr val="bg1"/>
            </a:solidFill>
          </a:endParaRPr>
        </a:p>
      </dgm:t>
    </dgm:pt>
    <dgm:pt modelId="{85F7E3AF-A47F-4A32-8CC3-6A576EB39AD4}" type="sibTrans" cxnId="{C2D85673-E4A5-41A5-9560-E4DDE3056A78}">
      <dgm:prSet custT="1"/>
      <dgm:spPr/>
      <dgm:t>
        <a:bodyPr/>
        <a:lstStyle/>
        <a:p>
          <a:endParaRPr lang="zh-TW" altLang="en-US" sz="2200">
            <a:solidFill>
              <a:schemeClr val="bg1"/>
            </a:solidFill>
          </a:endParaRPr>
        </a:p>
      </dgm:t>
    </dgm:pt>
    <dgm:pt modelId="{760245A0-079C-47DB-BEDA-307590BA25B7}" type="pres">
      <dgm:prSet presAssocID="{C372903E-F5F2-4FCC-8FB2-79C204A8CDAD}" presName="Name0" presStyleCnt="0">
        <dgm:presLayoutVars>
          <dgm:dir/>
          <dgm:resizeHandles val="exact"/>
        </dgm:presLayoutVars>
      </dgm:prSet>
      <dgm:spPr/>
    </dgm:pt>
    <dgm:pt modelId="{CEBDCF1F-E0D1-42ED-9DA2-5CFFF0A4E04F}" type="pres">
      <dgm:prSet presAssocID="{9A777B7E-2094-4188-BC03-7DF03710C8B8}" presName="node" presStyleLbl="node1" presStyleIdx="0" presStyleCnt="8">
        <dgm:presLayoutVars>
          <dgm:bulletEnabled val="1"/>
        </dgm:presLayoutVars>
      </dgm:prSet>
      <dgm:spPr/>
      <dgm:t>
        <a:bodyPr/>
        <a:lstStyle/>
        <a:p>
          <a:endParaRPr lang="zh-TW" altLang="en-US"/>
        </a:p>
      </dgm:t>
    </dgm:pt>
    <dgm:pt modelId="{6F6231A2-1A48-4AE6-A3BF-AE06CC16EC05}" type="pres">
      <dgm:prSet presAssocID="{85F7E3AF-A47F-4A32-8CC3-6A576EB39AD4}" presName="sibTrans" presStyleLbl="sibTrans1D1" presStyleIdx="0" presStyleCnt="7"/>
      <dgm:spPr/>
      <dgm:t>
        <a:bodyPr/>
        <a:lstStyle/>
        <a:p>
          <a:endParaRPr lang="zh-TW" altLang="en-US"/>
        </a:p>
      </dgm:t>
    </dgm:pt>
    <dgm:pt modelId="{A1A3F932-0ECB-4340-B859-D3111F3DE3C3}" type="pres">
      <dgm:prSet presAssocID="{85F7E3AF-A47F-4A32-8CC3-6A576EB39AD4}" presName="connectorText" presStyleLbl="sibTrans1D1" presStyleIdx="0" presStyleCnt="7"/>
      <dgm:spPr/>
      <dgm:t>
        <a:bodyPr/>
        <a:lstStyle/>
        <a:p>
          <a:endParaRPr lang="zh-TW" altLang="en-US"/>
        </a:p>
      </dgm:t>
    </dgm:pt>
    <dgm:pt modelId="{9E5A6FC7-366F-4FB2-BF4C-79489A346A91}" type="pres">
      <dgm:prSet presAssocID="{370D4962-E3FA-4F81-997C-EB0524173974}" presName="node" presStyleLbl="node1" presStyleIdx="1" presStyleCnt="8">
        <dgm:presLayoutVars>
          <dgm:bulletEnabled val="1"/>
        </dgm:presLayoutVars>
      </dgm:prSet>
      <dgm:spPr/>
      <dgm:t>
        <a:bodyPr/>
        <a:lstStyle/>
        <a:p>
          <a:endParaRPr lang="zh-TW" altLang="en-US"/>
        </a:p>
      </dgm:t>
    </dgm:pt>
    <dgm:pt modelId="{7BF028FF-901A-4CD4-8EE6-FD095A5F2472}" type="pres">
      <dgm:prSet presAssocID="{B05F8662-8673-444F-B124-B3C39115DDAF}" presName="sibTrans" presStyleLbl="sibTrans1D1" presStyleIdx="1" presStyleCnt="7"/>
      <dgm:spPr/>
      <dgm:t>
        <a:bodyPr/>
        <a:lstStyle/>
        <a:p>
          <a:endParaRPr lang="zh-TW" altLang="en-US"/>
        </a:p>
      </dgm:t>
    </dgm:pt>
    <dgm:pt modelId="{D56A08BB-CAD6-4181-B799-4D110A90D1B8}" type="pres">
      <dgm:prSet presAssocID="{B05F8662-8673-444F-B124-B3C39115DDAF}" presName="connectorText" presStyleLbl="sibTrans1D1" presStyleIdx="1" presStyleCnt="7"/>
      <dgm:spPr/>
      <dgm:t>
        <a:bodyPr/>
        <a:lstStyle/>
        <a:p>
          <a:endParaRPr lang="zh-TW" altLang="en-US"/>
        </a:p>
      </dgm:t>
    </dgm:pt>
    <dgm:pt modelId="{4626AAB2-D74D-48FD-8CCD-95D51EB4BC42}" type="pres">
      <dgm:prSet presAssocID="{C5242636-1DBE-4C7B-B2F5-FDFC481B0D92}" presName="node" presStyleLbl="node1" presStyleIdx="2" presStyleCnt="8">
        <dgm:presLayoutVars>
          <dgm:bulletEnabled val="1"/>
        </dgm:presLayoutVars>
      </dgm:prSet>
      <dgm:spPr/>
      <dgm:t>
        <a:bodyPr/>
        <a:lstStyle/>
        <a:p>
          <a:endParaRPr lang="zh-TW" altLang="en-US"/>
        </a:p>
      </dgm:t>
    </dgm:pt>
    <dgm:pt modelId="{E4F2F69E-1736-4833-ABBF-1DCBB7BEB20D}" type="pres">
      <dgm:prSet presAssocID="{2B3496EE-CAA5-4BE6-BB95-E56C7FCD25BA}" presName="sibTrans" presStyleLbl="sibTrans1D1" presStyleIdx="2" presStyleCnt="7"/>
      <dgm:spPr/>
      <dgm:t>
        <a:bodyPr/>
        <a:lstStyle/>
        <a:p>
          <a:endParaRPr lang="zh-TW" altLang="en-US"/>
        </a:p>
      </dgm:t>
    </dgm:pt>
    <dgm:pt modelId="{4336BE55-AC85-4CA2-9223-34000BDC6C37}" type="pres">
      <dgm:prSet presAssocID="{2B3496EE-CAA5-4BE6-BB95-E56C7FCD25BA}" presName="connectorText" presStyleLbl="sibTrans1D1" presStyleIdx="2" presStyleCnt="7"/>
      <dgm:spPr/>
      <dgm:t>
        <a:bodyPr/>
        <a:lstStyle/>
        <a:p>
          <a:endParaRPr lang="zh-TW" altLang="en-US"/>
        </a:p>
      </dgm:t>
    </dgm:pt>
    <dgm:pt modelId="{4F7B50F9-5446-4F0E-9FCB-140528321EF3}" type="pres">
      <dgm:prSet presAssocID="{C3D59C9F-DDCB-4DF2-A396-9B4BCDFBF0E4}" presName="node" presStyleLbl="node1" presStyleIdx="3" presStyleCnt="8">
        <dgm:presLayoutVars>
          <dgm:bulletEnabled val="1"/>
        </dgm:presLayoutVars>
      </dgm:prSet>
      <dgm:spPr/>
      <dgm:t>
        <a:bodyPr/>
        <a:lstStyle/>
        <a:p>
          <a:endParaRPr lang="zh-TW" altLang="en-US"/>
        </a:p>
      </dgm:t>
    </dgm:pt>
    <dgm:pt modelId="{2B640F4F-07F1-46C3-8B97-B51F03829B3E}" type="pres">
      <dgm:prSet presAssocID="{6DE1DCF2-D241-4637-BD65-086CC9AE8983}" presName="sibTrans" presStyleLbl="sibTrans1D1" presStyleIdx="3" presStyleCnt="7"/>
      <dgm:spPr/>
      <dgm:t>
        <a:bodyPr/>
        <a:lstStyle/>
        <a:p>
          <a:endParaRPr lang="zh-TW" altLang="en-US"/>
        </a:p>
      </dgm:t>
    </dgm:pt>
    <dgm:pt modelId="{1EBEA741-5E9A-4862-BD03-1FB0A6C9ED68}" type="pres">
      <dgm:prSet presAssocID="{6DE1DCF2-D241-4637-BD65-086CC9AE8983}" presName="connectorText" presStyleLbl="sibTrans1D1" presStyleIdx="3" presStyleCnt="7"/>
      <dgm:spPr/>
      <dgm:t>
        <a:bodyPr/>
        <a:lstStyle/>
        <a:p>
          <a:endParaRPr lang="zh-TW" altLang="en-US"/>
        </a:p>
      </dgm:t>
    </dgm:pt>
    <dgm:pt modelId="{144523E3-8B6E-4665-AFA0-4D9A56D5868E}" type="pres">
      <dgm:prSet presAssocID="{AD4B43AF-57B5-4622-A1BD-EE5C867FF5F3}" presName="node" presStyleLbl="node1" presStyleIdx="4" presStyleCnt="8">
        <dgm:presLayoutVars>
          <dgm:bulletEnabled val="1"/>
        </dgm:presLayoutVars>
      </dgm:prSet>
      <dgm:spPr/>
      <dgm:t>
        <a:bodyPr/>
        <a:lstStyle/>
        <a:p>
          <a:endParaRPr lang="zh-TW" altLang="en-US"/>
        </a:p>
      </dgm:t>
    </dgm:pt>
    <dgm:pt modelId="{042D6C0A-C4A4-43F8-B8F8-9E6E3F5080E7}" type="pres">
      <dgm:prSet presAssocID="{6EB6A784-F1BC-42F2-9E75-82C913900993}" presName="sibTrans" presStyleLbl="sibTrans1D1" presStyleIdx="4" presStyleCnt="7"/>
      <dgm:spPr/>
      <dgm:t>
        <a:bodyPr/>
        <a:lstStyle/>
        <a:p>
          <a:endParaRPr lang="zh-TW" altLang="en-US"/>
        </a:p>
      </dgm:t>
    </dgm:pt>
    <dgm:pt modelId="{9667FBAB-84E7-4E67-B2A1-08CBAA4F46B0}" type="pres">
      <dgm:prSet presAssocID="{6EB6A784-F1BC-42F2-9E75-82C913900993}" presName="connectorText" presStyleLbl="sibTrans1D1" presStyleIdx="4" presStyleCnt="7"/>
      <dgm:spPr/>
      <dgm:t>
        <a:bodyPr/>
        <a:lstStyle/>
        <a:p>
          <a:endParaRPr lang="zh-TW" altLang="en-US"/>
        </a:p>
      </dgm:t>
    </dgm:pt>
    <dgm:pt modelId="{D4E39B9C-8297-458F-A539-C62867E95C77}" type="pres">
      <dgm:prSet presAssocID="{42C9B02F-1A44-4786-9148-B68777EC47BA}" presName="node" presStyleLbl="node1" presStyleIdx="5" presStyleCnt="8">
        <dgm:presLayoutVars>
          <dgm:bulletEnabled val="1"/>
        </dgm:presLayoutVars>
      </dgm:prSet>
      <dgm:spPr/>
      <dgm:t>
        <a:bodyPr/>
        <a:lstStyle/>
        <a:p>
          <a:endParaRPr lang="zh-TW" altLang="en-US"/>
        </a:p>
      </dgm:t>
    </dgm:pt>
    <dgm:pt modelId="{511D56C2-5B8F-4562-9168-57CF23940212}" type="pres">
      <dgm:prSet presAssocID="{C96059B5-D002-470D-80D7-95EF1679D699}" presName="sibTrans" presStyleLbl="sibTrans1D1" presStyleIdx="5" presStyleCnt="7"/>
      <dgm:spPr/>
      <dgm:t>
        <a:bodyPr/>
        <a:lstStyle/>
        <a:p>
          <a:endParaRPr lang="zh-TW" altLang="en-US"/>
        </a:p>
      </dgm:t>
    </dgm:pt>
    <dgm:pt modelId="{181567EA-1565-4B4B-9022-EE6737B23417}" type="pres">
      <dgm:prSet presAssocID="{C96059B5-D002-470D-80D7-95EF1679D699}" presName="connectorText" presStyleLbl="sibTrans1D1" presStyleIdx="5" presStyleCnt="7"/>
      <dgm:spPr/>
      <dgm:t>
        <a:bodyPr/>
        <a:lstStyle/>
        <a:p>
          <a:endParaRPr lang="zh-TW" altLang="en-US"/>
        </a:p>
      </dgm:t>
    </dgm:pt>
    <dgm:pt modelId="{21553FF7-6648-44BE-BA1E-0BD347A6CDA1}" type="pres">
      <dgm:prSet presAssocID="{CD7B0D3B-47C7-427E-A8B6-2616202B958A}" presName="node" presStyleLbl="node1" presStyleIdx="6" presStyleCnt="8">
        <dgm:presLayoutVars>
          <dgm:bulletEnabled val="1"/>
        </dgm:presLayoutVars>
      </dgm:prSet>
      <dgm:spPr/>
      <dgm:t>
        <a:bodyPr/>
        <a:lstStyle/>
        <a:p>
          <a:endParaRPr lang="zh-TW" altLang="en-US"/>
        </a:p>
      </dgm:t>
    </dgm:pt>
    <dgm:pt modelId="{46A2DED0-8DC4-4A6D-B420-7BEB88DF9402}" type="pres">
      <dgm:prSet presAssocID="{47787965-BC47-401B-B992-809E42E33513}" presName="sibTrans" presStyleLbl="sibTrans1D1" presStyleIdx="6" presStyleCnt="7"/>
      <dgm:spPr/>
      <dgm:t>
        <a:bodyPr/>
        <a:lstStyle/>
        <a:p>
          <a:endParaRPr lang="zh-TW" altLang="en-US"/>
        </a:p>
      </dgm:t>
    </dgm:pt>
    <dgm:pt modelId="{39A0A29B-57F9-437C-A274-6D06D5BF6E65}" type="pres">
      <dgm:prSet presAssocID="{47787965-BC47-401B-B992-809E42E33513}" presName="connectorText" presStyleLbl="sibTrans1D1" presStyleIdx="6" presStyleCnt="7"/>
      <dgm:spPr/>
      <dgm:t>
        <a:bodyPr/>
        <a:lstStyle/>
        <a:p>
          <a:endParaRPr lang="zh-TW" altLang="en-US"/>
        </a:p>
      </dgm:t>
    </dgm:pt>
    <dgm:pt modelId="{31A995C6-A5CA-4781-B51B-17374B0CABD5}" type="pres">
      <dgm:prSet presAssocID="{7F92C3EE-712C-48E3-BEBB-5B4C4F6C70DE}" presName="node" presStyleLbl="node1" presStyleIdx="7" presStyleCnt="8">
        <dgm:presLayoutVars>
          <dgm:bulletEnabled val="1"/>
        </dgm:presLayoutVars>
      </dgm:prSet>
      <dgm:spPr/>
      <dgm:t>
        <a:bodyPr/>
        <a:lstStyle/>
        <a:p>
          <a:endParaRPr lang="zh-TW" altLang="en-US"/>
        </a:p>
      </dgm:t>
    </dgm:pt>
  </dgm:ptLst>
  <dgm:cxnLst>
    <dgm:cxn modelId="{87DC0400-FCF5-4CE7-A162-E901ADE0D342}" type="presOf" srcId="{C5242636-1DBE-4C7B-B2F5-FDFC481B0D92}" destId="{4626AAB2-D74D-48FD-8CCD-95D51EB4BC42}" srcOrd="0" destOrd="0" presId="urn:microsoft.com/office/officeart/2005/8/layout/bProcess3"/>
    <dgm:cxn modelId="{1F19EC7A-E5A7-4FDB-B9F3-4ED7B7DF73F3}" srcId="{C372903E-F5F2-4FCC-8FB2-79C204A8CDAD}" destId="{370D4962-E3FA-4F81-997C-EB0524173974}" srcOrd="1" destOrd="0" parTransId="{33E82881-3E4D-42D9-B94F-61A9560263CA}" sibTransId="{B05F8662-8673-444F-B124-B3C39115DDAF}"/>
    <dgm:cxn modelId="{BEC232F0-D964-47EA-82CA-1A07C6827C08}" srcId="{C372903E-F5F2-4FCC-8FB2-79C204A8CDAD}" destId="{C3D59C9F-DDCB-4DF2-A396-9B4BCDFBF0E4}" srcOrd="3" destOrd="0" parTransId="{165DE524-2A11-40D0-B150-1A5391BB598D}" sibTransId="{6DE1DCF2-D241-4637-BD65-086CC9AE8983}"/>
    <dgm:cxn modelId="{98CF701A-757E-4BF9-A021-CC643B8A0D55}" type="presOf" srcId="{B05F8662-8673-444F-B124-B3C39115DDAF}" destId="{D56A08BB-CAD6-4181-B799-4D110A90D1B8}" srcOrd="1" destOrd="0" presId="urn:microsoft.com/office/officeart/2005/8/layout/bProcess3"/>
    <dgm:cxn modelId="{2A090D2E-337F-4F93-8F89-2E00FC14552C}" srcId="{C372903E-F5F2-4FCC-8FB2-79C204A8CDAD}" destId="{42C9B02F-1A44-4786-9148-B68777EC47BA}" srcOrd="5" destOrd="0" parTransId="{C8E6C4E3-49BC-4510-9820-035CA9ED642C}" sibTransId="{C96059B5-D002-470D-80D7-95EF1679D699}"/>
    <dgm:cxn modelId="{DD9955C8-0ADB-4558-BD2E-2E69759127F8}" type="presOf" srcId="{B05F8662-8673-444F-B124-B3C39115DDAF}" destId="{7BF028FF-901A-4CD4-8EE6-FD095A5F2472}" srcOrd="0" destOrd="0" presId="urn:microsoft.com/office/officeart/2005/8/layout/bProcess3"/>
    <dgm:cxn modelId="{C2D85673-E4A5-41A5-9560-E4DDE3056A78}" srcId="{C372903E-F5F2-4FCC-8FB2-79C204A8CDAD}" destId="{9A777B7E-2094-4188-BC03-7DF03710C8B8}" srcOrd="0" destOrd="0" parTransId="{5B676970-37C0-4D35-9E77-91918A3E74CC}" sibTransId="{85F7E3AF-A47F-4A32-8CC3-6A576EB39AD4}"/>
    <dgm:cxn modelId="{2AC59FF0-577C-4D1E-BC9E-3988D55477F4}" type="presOf" srcId="{C3D59C9F-DDCB-4DF2-A396-9B4BCDFBF0E4}" destId="{4F7B50F9-5446-4F0E-9FCB-140528321EF3}" srcOrd="0" destOrd="0" presId="urn:microsoft.com/office/officeart/2005/8/layout/bProcess3"/>
    <dgm:cxn modelId="{64E548A7-4908-4888-9A2F-99BC59C5BF2F}" type="presOf" srcId="{C96059B5-D002-470D-80D7-95EF1679D699}" destId="{511D56C2-5B8F-4562-9168-57CF23940212}" srcOrd="0" destOrd="0" presId="urn:microsoft.com/office/officeart/2005/8/layout/bProcess3"/>
    <dgm:cxn modelId="{53166566-5AD2-4C1F-87B4-01C5002DAED4}" type="presOf" srcId="{47787965-BC47-401B-B992-809E42E33513}" destId="{46A2DED0-8DC4-4A6D-B420-7BEB88DF9402}" srcOrd="0" destOrd="0" presId="urn:microsoft.com/office/officeart/2005/8/layout/bProcess3"/>
    <dgm:cxn modelId="{65B952A7-F3C7-496C-AD5E-27E748B9F008}" type="presOf" srcId="{9A777B7E-2094-4188-BC03-7DF03710C8B8}" destId="{CEBDCF1F-E0D1-42ED-9DA2-5CFFF0A4E04F}" srcOrd="0" destOrd="0" presId="urn:microsoft.com/office/officeart/2005/8/layout/bProcess3"/>
    <dgm:cxn modelId="{B55BE11D-9290-46CD-B68C-E2A057DB7364}" type="presOf" srcId="{6EB6A784-F1BC-42F2-9E75-82C913900993}" destId="{9667FBAB-84E7-4E67-B2A1-08CBAA4F46B0}" srcOrd="1" destOrd="0" presId="urn:microsoft.com/office/officeart/2005/8/layout/bProcess3"/>
    <dgm:cxn modelId="{607A192F-2EDF-4D68-B2C4-2DA2F74C639E}" srcId="{C372903E-F5F2-4FCC-8FB2-79C204A8CDAD}" destId="{AD4B43AF-57B5-4622-A1BD-EE5C867FF5F3}" srcOrd="4" destOrd="0" parTransId="{EE3DBA92-95B8-49E9-AFBE-122C9A7278AA}" sibTransId="{6EB6A784-F1BC-42F2-9E75-82C913900993}"/>
    <dgm:cxn modelId="{94220093-E060-4DAA-A254-EFEB8BB41290}" type="presOf" srcId="{6EB6A784-F1BC-42F2-9E75-82C913900993}" destId="{042D6C0A-C4A4-43F8-B8F8-9E6E3F5080E7}" srcOrd="0" destOrd="0" presId="urn:microsoft.com/office/officeart/2005/8/layout/bProcess3"/>
    <dgm:cxn modelId="{6AA50EAC-6CFD-452A-9F5D-848633AC895E}" type="presOf" srcId="{2B3496EE-CAA5-4BE6-BB95-E56C7FCD25BA}" destId="{4336BE55-AC85-4CA2-9223-34000BDC6C37}" srcOrd="1" destOrd="0" presId="urn:microsoft.com/office/officeart/2005/8/layout/bProcess3"/>
    <dgm:cxn modelId="{4950E272-FCE9-4C05-9C5D-E158579B8492}" srcId="{C372903E-F5F2-4FCC-8FB2-79C204A8CDAD}" destId="{C5242636-1DBE-4C7B-B2F5-FDFC481B0D92}" srcOrd="2" destOrd="0" parTransId="{E58F422F-5701-4B85-943E-6FEF92EC721F}" sibTransId="{2B3496EE-CAA5-4BE6-BB95-E56C7FCD25BA}"/>
    <dgm:cxn modelId="{B0030076-AE70-4A9E-B1F4-20EAD786EFBE}" type="presOf" srcId="{2B3496EE-CAA5-4BE6-BB95-E56C7FCD25BA}" destId="{E4F2F69E-1736-4833-ABBF-1DCBB7BEB20D}" srcOrd="0" destOrd="0" presId="urn:microsoft.com/office/officeart/2005/8/layout/bProcess3"/>
    <dgm:cxn modelId="{11B880AC-F1B2-4085-9FF9-951F6C217990}" type="presOf" srcId="{7F92C3EE-712C-48E3-BEBB-5B4C4F6C70DE}" destId="{31A995C6-A5CA-4781-B51B-17374B0CABD5}" srcOrd="0" destOrd="0" presId="urn:microsoft.com/office/officeart/2005/8/layout/bProcess3"/>
    <dgm:cxn modelId="{2B176B7A-1150-47F2-9194-A5C60A52FDC7}" type="presOf" srcId="{42C9B02F-1A44-4786-9148-B68777EC47BA}" destId="{D4E39B9C-8297-458F-A539-C62867E95C77}" srcOrd="0" destOrd="0" presId="urn:microsoft.com/office/officeart/2005/8/layout/bProcess3"/>
    <dgm:cxn modelId="{AF401B2C-8D9D-44FF-B8D0-A805187DF6C5}" srcId="{C372903E-F5F2-4FCC-8FB2-79C204A8CDAD}" destId="{CD7B0D3B-47C7-427E-A8B6-2616202B958A}" srcOrd="6" destOrd="0" parTransId="{C63F6B60-A574-48FF-8916-8BB10DC3B03F}" sibTransId="{47787965-BC47-401B-B992-809E42E33513}"/>
    <dgm:cxn modelId="{CE723A67-F9A8-4C68-A747-7A295C50D1EF}" type="presOf" srcId="{C372903E-F5F2-4FCC-8FB2-79C204A8CDAD}" destId="{760245A0-079C-47DB-BEDA-307590BA25B7}" srcOrd="0" destOrd="0" presId="urn:microsoft.com/office/officeart/2005/8/layout/bProcess3"/>
    <dgm:cxn modelId="{59E38392-D9B5-4BD8-8025-5D5A51E1825E}" type="presOf" srcId="{6DE1DCF2-D241-4637-BD65-086CC9AE8983}" destId="{2B640F4F-07F1-46C3-8B97-B51F03829B3E}" srcOrd="0" destOrd="0" presId="urn:microsoft.com/office/officeart/2005/8/layout/bProcess3"/>
    <dgm:cxn modelId="{CE1149B1-B2FC-4D88-8857-A27373CDFE27}" type="presOf" srcId="{CD7B0D3B-47C7-427E-A8B6-2616202B958A}" destId="{21553FF7-6648-44BE-BA1E-0BD347A6CDA1}" srcOrd="0" destOrd="0" presId="urn:microsoft.com/office/officeart/2005/8/layout/bProcess3"/>
    <dgm:cxn modelId="{4A312394-5E46-4CF3-A7A3-D17ECFA41C73}" srcId="{C372903E-F5F2-4FCC-8FB2-79C204A8CDAD}" destId="{7F92C3EE-712C-48E3-BEBB-5B4C4F6C70DE}" srcOrd="7" destOrd="0" parTransId="{41EE64E3-C2C0-42AB-9990-BC538A46DE0E}" sibTransId="{DF762032-7A1A-4496-89C3-12658EC4F083}"/>
    <dgm:cxn modelId="{FF8A9567-D3CD-41DE-8A04-5D0995A1DBB0}" type="presOf" srcId="{85F7E3AF-A47F-4A32-8CC3-6A576EB39AD4}" destId="{A1A3F932-0ECB-4340-B859-D3111F3DE3C3}" srcOrd="1" destOrd="0" presId="urn:microsoft.com/office/officeart/2005/8/layout/bProcess3"/>
    <dgm:cxn modelId="{05794278-EBDA-4A8B-95A4-0C00C94B87DE}" type="presOf" srcId="{6DE1DCF2-D241-4637-BD65-086CC9AE8983}" destId="{1EBEA741-5E9A-4862-BD03-1FB0A6C9ED68}" srcOrd="1" destOrd="0" presId="urn:microsoft.com/office/officeart/2005/8/layout/bProcess3"/>
    <dgm:cxn modelId="{88E664B4-F04E-40AE-AC53-4E58EE1254E2}" type="presOf" srcId="{85F7E3AF-A47F-4A32-8CC3-6A576EB39AD4}" destId="{6F6231A2-1A48-4AE6-A3BF-AE06CC16EC05}" srcOrd="0" destOrd="0" presId="urn:microsoft.com/office/officeart/2005/8/layout/bProcess3"/>
    <dgm:cxn modelId="{280A1A4D-1B96-458B-8845-2C99829CCFCF}" type="presOf" srcId="{47787965-BC47-401B-B992-809E42E33513}" destId="{39A0A29B-57F9-437C-A274-6D06D5BF6E65}" srcOrd="1" destOrd="0" presId="urn:microsoft.com/office/officeart/2005/8/layout/bProcess3"/>
    <dgm:cxn modelId="{A41E0D83-5FB1-4211-8B5C-0166C44B60EE}" type="presOf" srcId="{C96059B5-D002-470D-80D7-95EF1679D699}" destId="{181567EA-1565-4B4B-9022-EE6737B23417}" srcOrd="1" destOrd="0" presId="urn:microsoft.com/office/officeart/2005/8/layout/bProcess3"/>
    <dgm:cxn modelId="{BEA80C1C-4154-4118-B20C-62174433381C}" type="presOf" srcId="{AD4B43AF-57B5-4622-A1BD-EE5C867FF5F3}" destId="{144523E3-8B6E-4665-AFA0-4D9A56D5868E}" srcOrd="0" destOrd="0" presId="urn:microsoft.com/office/officeart/2005/8/layout/bProcess3"/>
    <dgm:cxn modelId="{AC4DEAB1-5A9A-45E4-9BFE-3C7DC61C9B45}" type="presOf" srcId="{370D4962-E3FA-4F81-997C-EB0524173974}" destId="{9E5A6FC7-366F-4FB2-BF4C-79489A346A91}" srcOrd="0" destOrd="0" presId="urn:microsoft.com/office/officeart/2005/8/layout/bProcess3"/>
    <dgm:cxn modelId="{F840602B-A95A-4CF8-B2BC-B94A05FFAEE8}" type="presParOf" srcId="{760245A0-079C-47DB-BEDA-307590BA25B7}" destId="{CEBDCF1F-E0D1-42ED-9DA2-5CFFF0A4E04F}" srcOrd="0" destOrd="0" presId="urn:microsoft.com/office/officeart/2005/8/layout/bProcess3"/>
    <dgm:cxn modelId="{60C8A8C6-31B8-439E-968D-BF14F1788522}" type="presParOf" srcId="{760245A0-079C-47DB-BEDA-307590BA25B7}" destId="{6F6231A2-1A48-4AE6-A3BF-AE06CC16EC05}" srcOrd="1" destOrd="0" presId="urn:microsoft.com/office/officeart/2005/8/layout/bProcess3"/>
    <dgm:cxn modelId="{EAD1F4A3-9CC1-4213-A649-EFE2D52DC639}" type="presParOf" srcId="{6F6231A2-1A48-4AE6-A3BF-AE06CC16EC05}" destId="{A1A3F932-0ECB-4340-B859-D3111F3DE3C3}" srcOrd="0" destOrd="0" presId="urn:microsoft.com/office/officeart/2005/8/layout/bProcess3"/>
    <dgm:cxn modelId="{1C163EF1-FEC7-4408-BF1F-53865755FF91}" type="presParOf" srcId="{760245A0-079C-47DB-BEDA-307590BA25B7}" destId="{9E5A6FC7-366F-4FB2-BF4C-79489A346A91}" srcOrd="2" destOrd="0" presId="urn:microsoft.com/office/officeart/2005/8/layout/bProcess3"/>
    <dgm:cxn modelId="{BB3D33E4-4EE8-410F-B89F-FC11CFCDD34C}" type="presParOf" srcId="{760245A0-079C-47DB-BEDA-307590BA25B7}" destId="{7BF028FF-901A-4CD4-8EE6-FD095A5F2472}" srcOrd="3" destOrd="0" presId="urn:microsoft.com/office/officeart/2005/8/layout/bProcess3"/>
    <dgm:cxn modelId="{26C87FF2-5EBB-478F-9B62-3C15A63981F3}" type="presParOf" srcId="{7BF028FF-901A-4CD4-8EE6-FD095A5F2472}" destId="{D56A08BB-CAD6-4181-B799-4D110A90D1B8}" srcOrd="0" destOrd="0" presId="urn:microsoft.com/office/officeart/2005/8/layout/bProcess3"/>
    <dgm:cxn modelId="{F4E15D49-7D14-4F0F-BF23-38F461799D11}" type="presParOf" srcId="{760245A0-079C-47DB-BEDA-307590BA25B7}" destId="{4626AAB2-D74D-48FD-8CCD-95D51EB4BC42}" srcOrd="4" destOrd="0" presId="urn:microsoft.com/office/officeart/2005/8/layout/bProcess3"/>
    <dgm:cxn modelId="{EF7FDE2D-5417-46F0-BD71-01C04D5C6CBD}" type="presParOf" srcId="{760245A0-079C-47DB-BEDA-307590BA25B7}" destId="{E4F2F69E-1736-4833-ABBF-1DCBB7BEB20D}" srcOrd="5" destOrd="0" presId="urn:microsoft.com/office/officeart/2005/8/layout/bProcess3"/>
    <dgm:cxn modelId="{2C102B30-0892-41DE-AECD-73E6D921CA7D}" type="presParOf" srcId="{E4F2F69E-1736-4833-ABBF-1DCBB7BEB20D}" destId="{4336BE55-AC85-4CA2-9223-34000BDC6C37}" srcOrd="0" destOrd="0" presId="urn:microsoft.com/office/officeart/2005/8/layout/bProcess3"/>
    <dgm:cxn modelId="{23254D8B-B933-4304-8F9C-5A782312ABCB}" type="presParOf" srcId="{760245A0-079C-47DB-BEDA-307590BA25B7}" destId="{4F7B50F9-5446-4F0E-9FCB-140528321EF3}" srcOrd="6" destOrd="0" presId="urn:microsoft.com/office/officeart/2005/8/layout/bProcess3"/>
    <dgm:cxn modelId="{24A23C3D-3BC3-4BCD-8855-5099BA00C00E}" type="presParOf" srcId="{760245A0-079C-47DB-BEDA-307590BA25B7}" destId="{2B640F4F-07F1-46C3-8B97-B51F03829B3E}" srcOrd="7" destOrd="0" presId="urn:microsoft.com/office/officeart/2005/8/layout/bProcess3"/>
    <dgm:cxn modelId="{49936085-70F5-4AC2-97FE-E390EF220AE0}" type="presParOf" srcId="{2B640F4F-07F1-46C3-8B97-B51F03829B3E}" destId="{1EBEA741-5E9A-4862-BD03-1FB0A6C9ED68}" srcOrd="0" destOrd="0" presId="urn:microsoft.com/office/officeart/2005/8/layout/bProcess3"/>
    <dgm:cxn modelId="{BFFBFB55-DA40-4AEE-A38E-B2FA04157485}" type="presParOf" srcId="{760245A0-079C-47DB-BEDA-307590BA25B7}" destId="{144523E3-8B6E-4665-AFA0-4D9A56D5868E}" srcOrd="8" destOrd="0" presId="urn:microsoft.com/office/officeart/2005/8/layout/bProcess3"/>
    <dgm:cxn modelId="{E0274D62-1FE4-4E8E-9653-1D238D8FEF92}" type="presParOf" srcId="{760245A0-079C-47DB-BEDA-307590BA25B7}" destId="{042D6C0A-C4A4-43F8-B8F8-9E6E3F5080E7}" srcOrd="9" destOrd="0" presId="urn:microsoft.com/office/officeart/2005/8/layout/bProcess3"/>
    <dgm:cxn modelId="{AB09F9BC-3BA4-422D-9B3D-8EAC4E01DB9C}" type="presParOf" srcId="{042D6C0A-C4A4-43F8-B8F8-9E6E3F5080E7}" destId="{9667FBAB-84E7-4E67-B2A1-08CBAA4F46B0}" srcOrd="0" destOrd="0" presId="urn:microsoft.com/office/officeart/2005/8/layout/bProcess3"/>
    <dgm:cxn modelId="{EF535F41-6DAB-4521-B592-EE6E5BB8B196}" type="presParOf" srcId="{760245A0-079C-47DB-BEDA-307590BA25B7}" destId="{D4E39B9C-8297-458F-A539-C62867E95C77}" srcOrd="10" destOrd="0" presId="urn:microsoft.com/office/officeart/2005/8/layout/bProcess3"/>
    <dgm:cxn modelId="{CD4C6B17-6EA1-4D87-B394-67A27E408FEC}" type="presParOf" srcId="{760245A0-079C-47DB-BEDA-307590BA25B7}" destId="{511D56C2-5B8F-4562-9168-57CF23940212}" srcOrd="11" destOrd="0" presId="urn:microsoft.com/office/officeart/2005/8/layout/bProcess3"/>
    <dgm:cxn modelId="{F181DAA1-81CC-47C6-B51E-A687F9CD99C8}" type="presParOf" srcId="{511D56C2-5B8F-4562-9168-57CF23940212}" destId="{181567EA-1565-4B4B-9022-EE6737B23417}" srcOrd="0" destOrd="0" presId="urn:microsoft.com/office/officeart/2005/8/layout/bProcess3"/>
    <dgm:cxn modelId="{6D0039DD-3D01-45D9-B435-679D786BB26F}" type="presParOf" srcId="{760245A0-079C-47DB-BEDA-307590BA25B7}" destId="{21553FF7-6648-44BE-BA1E-0BD347A6CDA1}" srcOrd="12" destOrd="0" presId="urn:microsoft.com/office/officeart/2005/8/layout/bProcess3"/>
    <dgm:cxn modelId="{01ACBCCC-4891-4CE4-B91A-EC2D793BD47A}" type="presParOf" srcId="{760245A0-079C-47DB-BEDA-307590BA25B7}" destId="{46A2DED0-8DC4-4A6D-B420-7BEB88DF9402}" srcOrd="13" destOrd="0" presId="urn:microsoft.com/office/officeart/2005/8/layout/bProcess3"/>
    <dgm:cxn modelId="{EE784C2A-4824-4F98-AE1D-05FF5A77446B}" type="presParOf" srcId="{46A2DED0-8DC4-4A6D-B420-7BEB88DF9402}" destId="{39A0A29B-57F9-437C-A274-6D06D5BF6E65}" srcOrd="0" destOrd="0" presId="urn:microsoft.com/office/officeart/2005/8/layout/bProcess3"/>
    <dgm:cxn modelId="{E5BE308D-65F9-49AF-B855-39D3C71492ED}" type="presParOf" srcId="{760245A0-079C-47DB-BEDA-307590BA25B7}" destId="{31A995C6-A5CA-4781-B51B-17374B0CABD5}" srcOrd="14" destOrd="0" presId="urn:microsoft.com/office/officeart/2005/8/layout/bProcess3"/>
  </dgm:cxnLst>
  <dgm:bg>
    <a:solidFill>
      <a:schemeClr val="accent4">
        <a:lumMod val="20000"/>
        <a:lumOff val="80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06473A6-4F36-40C6-9D8E-DE0BB1B676CF}" type="doc">
      <dgm:prSet loTypeId="urn:microsoft.com/office/officeart/2005/8/layout/hierarchy2" loCatId="hierarchy" qsTypeId="urn:microsoft.com/office/officeart/2005/8/quickstyle/3d1" qsCatId="3D" csTypeId="urn:microsoft.com/office/officeart/2005/8/colors/colorful1#4" csCatId="colorful" phldr="1"/>
      <dgm:spPr/>
      <dgm:t>
        <a:bodyPr/>
        <a:lstStyle/>
        <a:p>
          <a:endParaRPr lang="zh-TW" altLang="en-US"/>
        </a:p>
      </dgm:t>
    </dgm:pt>
    <dgm:pt modelId="{F4FA0F3E-0FB7-4022-BAA6-CC1AE8A0C5AB}">
      <dgm:prSet phldrT="[文字]" custT="1">
        <dgm:style>
          <a:lnRef idx="0">
            <a:schemeClr val="accent5"/>
          </a:lnRef>
          <a:fillRef idx="3">
            <a:schemeClr val="accent5"/>
          </a:fillRef>
          <a:effectRef idx="3">
            <a:schemeClr val="accent5"/>
          </a:effectRef>
          <a:fontRef idx="minor">
            <a:schemeClr val="lt1"/>
          </a:fontRef>
        </dgm:style>
      </dgm:prSet>
      <dgm:spPr/>
      <dgm:t>
        <a:bodyPr/>
        <a:lstStyle/>
        <a:p>
          <a:r>
            <a:rPr lang="zh-TW" altLang="en-US" sz="4000" b="1" u="sng" dirty="0">
              <a:latin typeface="標楷體" pitchFamily="65" charset="-120"/>
              <a:ea typeface="標楷體" pitchFamily="65" charset="-120"/>
            </a:rPr>
            <a:t>整體計畫</a:t>
          </a:r>
          <a:endParaRPr lang="en-US" altLang="zh-TW" sz="4000" b="1" u="sng" dirty="0">
            <a:latin typeface="標楷體" pitchFamily="65" charset="-120"/>
            <a:ea typeface="標楷體" pitchFamily="65" charset="-120"/>
          </a:endParaRPr>
        </a:p>
        <a:p>
          <a:r>
            <a:rPr lang="zh-TW" altLang="en-US" sz="4000" b="1" u="sng" dirty="0">
              <a:latin typeface="標楷體" pitchFamily="65" charset="-120"/>
              <a:ea typeface="標楷體" pitchFamily="65" charset="-120"/>
            </a:rPr>
            <a:t>摘要</a:t>
          </a:r>
        </a:p>
      </dgm:t>
    </dgm:pt>
    <dgm:pt modelId="{20DAE411-EBD9-4238-8C6A-376B672AA338}" type="parTrans" cxnId="{C7A05D99-DB4E-4964-A297-EF1CC5C584EF}">
      <dgm:prSet/>
      <dgm:spPr/>
      <dgm:t>
        <a:bodyPr/>
        <a:lstStyle/>
        <a:p>
          <a:endParaRPr lang="zh-TW" altLang="en-US"/>
        </a:p>
      </dgm:t>
    </dgm:pt>
    <dgm:pt modelId="{6EB9E8F1-AEF3-40E4-9DD6-4B06A7C971AD}" type="sibTrans" cxnId="{C7A05D99-DB4E-4964-A297-EF1CC5C584EF}">
      <dgm:prSet/>
      <dgm:spPr/>
      <dgm:t>
        <a:bodyPr/>
        <a:lstStyle/>
        <a:p>
          <a:endParaRPr lang="zh-TW" altLang="en-US"/>
        </a:p>
      </dgm:t>
    </dgm:pt>
    <dgm:pt modelId="{7104A347-0716-4BFD-9459-E1A3AA6085E2}">
      <dgm:prSet phldrT="[文字]" custT="1">
        <dgm:style>
          <a:lnRef idx="0">
            <a:schemeClr val="accent5"/>
          </a:lnRef>
          <a:fillRef idx="3">
            <a:schemeClr val="accent5"/>
          </a:fillRef>
          <a:effectRef idx="3">
            <a:schemeClr val="accent5"/>
          </a:effectRef>
          <a:fontRef idx="minor">
            <a:schemeClr val="lt1"/>
          </a:fontRef>
        </dgm:style>
      </dgm:prSet>
      <dgm:spPr/>
      <dgm:t>
        <a:bodyPr/>
        <a:lstStyle/>
        <a:p>
          <a:pPr marL="0" marR="0" indent="0" defTabSz="1333500" eaLnBrk="1" fontAlgn="auto" latinLnBrk="0" hangingPunct="1">
            <a:lnSpc>
              <a:spcPct val="90000"/>
            </a:lnSpc>
            <a:spcBef>
              <a:spcPct val="0"/>
            </a:spcBef>
            <a:spcAft>
              <a:spcPct val="35000"/>
            </a:spcAft>
            <a:buClrTx/>
            <a:buSzTx/>
            <a:buFontTx/>
            <a:buNone/>
            <a:tabLst/>
            <a:defRPr/>
          </a:pPr>
          <a:r>
            <a:rPr lang="zh-TW" altLang="en-US" sz="4000" u="sng" dirty="0">
              <a:latin typeface="標楷體" pitchFamily="65" charset="-120"/>
              <a:ea typeface="標楷體" pitchFamily="65" charset="-120"/>
            </a:rPr>
            <a:t>專業成長活動計畫</a:t>
          </a:r>
          <a:endParaRPr lang="zh-TW" altLang="en-US" sz="2600" u="sng" dirty="0">
            <a:latin typeface="標楷體" pitchFamily="65" charset="-120"/>
            <a:ea typeface="標楷體" pitchFamily="65" charset="-120"/>
          </a:endParaRPr>
        </a:p>
      </dgm:t>
    </dgm:pt>
    <dgm:pt modelId="{71DA49BD-336E-48F6-A3DD-F610D5ACA14F}" type="parTrans" cxnId="{29691FD9-DB91-47F8-8DC6-0F82B62FEFA7}">
      <dgm:prSet/>
      <dgm:spPr>
        <a:ln>
          <a:noFill/>
        </a:ln>
      </dgm:spPr>
      <dgm:t>
        <a:bodyPr/>
        <a:lstStyle/>
        <a:p>
          <a:endParaRPr lang="zh-TW" altLang="en-US"/>
        </a:p>
      </dgm:t>
    </dgm:pt>
    <dgm:pt modelId="{F0A947D7-CCB5-4EC7-A7CF-21C6C8EBE137}" type="sibTrans" cxnId="{29691FD9-DB91-47F8-8DC6-0F82B62FEFA7}">
      <dgm:prSet/>
      <dgm:spPr/>
      <dgm:t>
        <a:bodyPr/>
        <a:lstStyle/>
        <a:p>
          <a:endParaRPr lang="zh-TW" altLang="en-US"/>
        </a:p>
      </dgm:t>
    </dgm:pt>
    <dgm:pt modelId="{1E6F13A9-9E7F-45A6-BC0A-F683F000A136}">
      <dgm:prSet phldrT="[文字]" custT="1">
        <dgm:style>
          <a:lnRef idx="0">
            <a:schemeClr val="accent3"/>
          </a:lnRef>
          <a:fillRef idx="3">
            <a:schemeClr val="accent3"/>
          </a:fillRef>
          <a:effectRef idx="3">
            <a:schemeClr val="accent3"/>
          </a:effectRef>
          <a:fontRef idx="minor">
            <a:schemeClr val="lt1"/>
          </a:fontRef>
        </dgm:style>
      </dgm:prSet>
      <dgm:spPr/>
      <dgm:t>
        <a:bodyPr/>
        <a:lstStyle/>
        <a:p>
          <a:pPr defTabSz="1333500">
            <a:lnSpc>
              <a:spcPct val="90000"/>
            </a:lnSpc>
            <a:spcBef>
              <a:spcPct val="0"/>
            </a:spcBef>
            <a:spcAft>
              <a:spcPct val="35000"/>
            </a:spcAft>
          </a:pPr>
          <a:r>
            <a:rPr lang="zh-TW" altLang="en-US" sz="4000" u="sng" dirty="0">
              <a:latin typeface="標楷體" pitchFamily="65" charset="-120"/>
              <a:ea typeface="標楷體" pitchFamily="65" charset="-120"/>
            </a:rPr>
            <a:t>國民教育輔導體系</a:t>
          </a:r>
          <a:endParaRPr lang="en-US" altLang="zh-TW" sz="4000" u="sng" dirty="0">
            <a:latin typeface="標楷體" pitchFamily="65" charset="-120"/>
            <a:ea typeface="標楷體" pitchFamily="65" charset="-120"/>
          </a:endParaRPr>
        </a:p>
        <a:p>
          <a:pPr marL="0" marR="0" indent="0" defTabSz="914400" eaLnBrk="1" fontAlgn="auto" latinLnBrk="0" hangingPunct="1">
            <a:lnSpc>
              <a:spcPts val="3600"/>
            </a:lnSpc>
            <a:spcBef>
              <a:spcPts val="0"/>
            </a:spcBef>
            <a:spcAft>
              <a:spcPts val="0"/>
            </a:spcAft>
            <a:buClrTx/>
            <a:buSzTx/>
            <a:buFontTx/>
            <a:buNone/>
            <a:tabLst/>
            <a:defRPr/>
          </a:pPr>
          <a:r>
            <a:rPr lang="zh-TW" altLang="en-US" sz="3600" u="none" dirty="0">
              <a:latin typeface="標楷體" pitchFamily="65" charset="-120"/>
              <a:ea typeface="標楷體" pitchFamily="65" charset="-120"/>
            </a:rPr>
            <a:t>輔導團</a:t>
          </a:r>
          <a:r>
            <a:rPr lang="zh-TW" altLang="en-US" sz="3600" dirty="0">
              <a:latin typeface="標楷體" pitchFamily="65" charset="-120"/>
              <a:ea typeface="標楷體" pitchFamily="65" charset="-120"/>
            </a:rPr>
            <a:t>整體團務計畫</a:t>
          </a:r>
          <a:endParaRPr lang="en-US" altLang="zh-TW" sz="3600" dirty="0">
            <a:latin typeface="標楷體" pitchFamily="65" charset="-120"/>
            <a:ea typeface="標楷體" pitchFamily="65" charset="-120"/>
          </a:endParaRPr>
        </a:p>
        <a:p>
          <a:pPr marL="0" marR="0" indent="0" defTabSz="914400" eaLnBrk="1" fontAlgn="auto" latinLnBrk="0" hangingPunct="1">
            <a:lnSpc>
              <a:spcPts val="3600"/>
            </a:lnSpc>
            <a:spcBef>
              <a:spcPts val="0"/>
            </a:spcBef>
            <a:spcAft>
              <a:spcPts val="0"/>
            </a:spcAft>
            <a:buClrTx/>
            <a:buSzTx/>
            <a:buFontTx/>
            <a:buNone/>
            <a:tabLst/>
            <a:defRPr/>
          </a:pPr>
          <a:r>
            <a:rPr lang="zh-TW" altLang="en-US" sz="3600" dirty="0">
              <a:latin typeface="標楷體" pitchFamily="65" charset="-120"/>
              <a:ea typeface="標楷體" pitchFamily="65" charset="-120"/>
            </a:rPr>
            <a:t>各輔導小組計畫</a:t>
          </a:r>
          <a:endParaRPr lang="en-US" altLang="zh-TW" sz="3600" dirty="0">
            <a:latin typeface="標楷體" pitchFamily="65" charset="-120"/>
            <a:ea typeface="標楷體" pitchFamily="65" charset="-120"/>
          </a:endParaRPr>
        </a:p>
        <a:p>
          <a:pPr marL="0" marR="0" indent="0" defTabSz="914400" eaLnBrk="1" fontAlgn="auto" latinLnBrk="0" hangingPunct="1">
            <a:lnSpc>
              <a:spcPts val="3600"/>
            </a:lnSpc>
            <a:spcBef>
              <a:spcPts val="0"/>
            </a:spcBef>
            <a:spcAft>
              <a:spcPts val="0"/>
            </a:spcAft>
            <a:buClrTx/>
            <a:buSzTx/>
            <a:buFontTx/>
            <a:buNone/>
            <a:tabLst/>
            <a:defRPr/>
          </a:pPr>
          <a:r>
            <a:rPr lang="zh-TW" altLang="en-US" sz="3600" dirty="0">
              <a:latin typeface="標楷體" pitchFamily="65" charset="-120"/>
              <a:ea typeface="標楷體" pitchFamily="65" charset="-120"/>
            </a:rPr>
            <a:t>地方輔導群運作計畫</a:t>
          </a:r>
        </a:p>
      </dgm:t>
    </dgm:pt>
    <dgm:pt modelId="{BB35091D-0C3E-4650-A832-92CE854881EC}" type="parTrans" cxnId="{194B8C80-74A4-4AB3-9F15-A2F44CC2E5ED}">
      <dgm:prSet/>
      <dgm:spPr>
        <a:ln>
          <a:noFill/>
        </a:ln>
      </dgm:spPr>
      <dgm:t>
        <a:bodyPr/>
        <a:lstStyle/>
        <a:p>
          <a:endParaRPr lang="zh-TW" altLang="en-US"/>
        </a:p>
      </dgm:t>
    </dgm:pt>
    <dgm:pt modelId="{7BAFF2DB-6DA8-4A7A-A9A3-8F169D84CF24}" type="sibTrans" cxnId="{194B8C80-74A4-4AB3-9F15-A2F44CC2E5ED}">
      <dgm:prSet/>
      <dgm:spPr/>
      <dgm:t>
        <a:bodyPr/>
        <a:lstStyle/>
        <a:p>
          <a:endParaRPr lang="zh-TW" altLang="en-US"/>
        </a:p>
      </dgm:t>
    </dgm:pt>
    <dgm:pt modelId="{3BE2C1AA-B5F4-4355-8CAF-82CFA4415F88}" type="pres">
      <dgm:prSet presAssocID="{006473A6-4F36-40C6-9D8E-DE0BB1B676CF}" presName="diagram" presStyleCnt="0">
        <dgm:presLayoutVars>
          <dgm:chPref val="1"/>
          <dgm:dir/>
          <dgm:animOne val="branch"/>
          <dgm:animLvl val="lvl"/>
          <dgm:resizeHandles val="exact"/>
        </dgm:presLayoutVars>
      </dgm:prSet>
      <dgm:spPr/>
      <dgm:t>
        <a:bodyPr/>
        <a:lstStyle/>
        <a:p>
          <a:endParaRPr lang="zh-TW" altLang="en-US"/>
        </a:p>
      </dgm:t>
    </dgm:pt>
    <dgm:pt modelId="{EEEA90CA-6026-4CBF-ABEE-6780D3EB2F97}" type="pres">
      <dgm:prSet presAssocID="{F4FA0F3E-0FB7-4022-BAA6-CC1AE8A0C5AB}" presName="root1" presStyleCnt="0"/>
      <dgm:spPr/>
    </dgm:pt>
    <dgm:pt modelId="{0631C99A-E56F-4926-9F11-B012F45F9136}" type="pres">
      <dgm:prSet presAssocID="{F4FA0F3E-0FB7-4022-BAA6-CC1AE8A0C5AB}" presName="LevelOneTextNode" presStyleLbl="node0" presStyleIdx="0" presStyleCnt="1" custScaleX="89832" custScaleY="375510">
        <dgm:presLayoutVars>
          <dgm:chPref val="3"/>
        </dgm:presLayoutVars>
      </dgm:prSet>
      <dgm:spPr/>
      <dgm:t>
        <a:bodyPr/>
        <a:lstStyle/>
        <a:p>
          <a:endParaRPr lang="zh-TW" altLang="en-US"/>
        </a:p>
      </dgm:t>
    </dgm:pt>
    <dgm:pt modelId="{F2FA73F1-382A-4347-AE7A-DE2C1685E9AB}" type="pres">
      <dgm:prSet presAssocID="{F4FA0F3E-0FB7-4022-BAA6-CC1AE8A0C5AB}" presName="level2hierChild" presStyleCnt="0"/>
      <dgm:spPr/>
    </dgm:pt>
    <dgm:pt modelId="{25947BCF-2FA7-4671-9613-1F5BF910650A}" type="pres">
      <dgm:prSet presAssocID="{71DA49BD-336E-48F6-A3DD-F610D5ACA14F}" presName="conn2-1" presStyleLbl="parChTrans1D2" presStyleIdx="0" presStyleCnt="2"/>
      <dgm:spPr/>
      <dgm:t>
        <a:bodyPr/>
        <a:lstStyle/>
        <a:p>
          <a:endParaRPr lang="zh-TW" altLang="en-US"/>
        </a:p>
      </dgm:t>
    </dgm:pt>
    <dgm:pt modelId="{16F9D2C2-E55E-4794-9527-F507F4BAF777}" type="pres">
      <dgm:prSet presAssocID="{71DA49BD-336E-48F6-A3DD-F610D5ACA14F}" presName="connTx" presStyleLbl="parChTrans1D2" presStyleIdx="0" presStyleCnt="2"/>
      <dgm:spPr/>
      <dgm:t>
        <a:bodyPr/>
        <a:lstStyle/>
        <a:p>
          <a:endParaRPr lang="zh-TW" altLang="en-US"/>
        </a:p>
      </dgm:t>
    </dgm:pt>
    <dgm:pt modelId="{114EAAD9-81F5-4B57-A628-6071F2458F71}" type="pres">
      <dgm:prSet presAssocID="{7104A347-0716-4BFD-9459-E1A3AA6085E2}" presName="root2" presStyleCnt="0"/>
      <dgm:spPr/>
    </dgm:pt>
    <dgm:pt modelId="{675186A6-3316-420D-8542-A1F758842AD5}" type="pres">
      <dgm:prSet presAssocID="{7104A347-0716-4BFD-9459-E1A3AA6085E2}" presName="LevelTwoTextNode" presStyleLbl="node2" presStyleIdx="0" presStyleCnt="2" custScaleX="165683" custScaleY="100289">
        <dgm:presLayoutVars>
          <dgm:chPref val="3"/>
        </dgm:presLayoutVars>
      </dgm:prSet>
      <dgm:spPr/>
      <dgm:t>
        <a:bodyPr/>
        <a:lstStyle/>
        <a:p>
          <a:endParaRPr lang="zh-TW" altLang="en-US"/>
        </a:p>
      </dgm:t>
    </dgm:pt>
    <dgm:pt modelId="{CDB8228D-11B3-4428-B0F4-EAE6687AFFBF}" type="pres">
      <dgm:prSet presAssocID="{7104A347-0716-4BFD-9459-E1A3AA6085E2}" presName="level3hierChild" presStyleCnt="0"/>
      <dgm:spPr/>
    </dgm:pt>
    <dgm:pt modelId="{993E3CCA-60A8-4E85-BA0F-D30B76BE3BAC}" type="pres">
      <dgm:prSet presAssocID="{BB35091D-0C3E-4650-A832-92CE854881EC}" presName="conn2-1" presStyleLbl="parChTrans1D2" presStyleIdx="1" presStyleCnt="2"/>
      <dgm:spPr/>
      <dgm:t>
        <a:bodyPr/>
        <a:lstStyle/>
        <a:p>
          <a:endParaRPr lang="zh-TW" altLang="en-US"/>
        </a:p>
      </dgm:t>
    </dgm:pt>
    <dgm:pt modelId="{1B365A68-8A09-47D0-BE5F-587DC8DF9FF7}" type="pres">
      <dgm:prSet presAssocID="{BB35091D-0C3E-4650-A832-92CE854881EC}" presName="connTx" presStyleLbl="parChTrans1D2" presStyleIdx="1" presStyleCnt="2"/>
      <dgm:spPr/>
      <dgm:t>
        <a:bodyPr/>
        <a:lstStyle/>
        <a:p>
          <a:endParaRPr lang="zh-TW" altLang="en-US"/>
        </a:p>
      </dgm:t>
    </dgm:pt>
    <dgm:pt modelId="{5A91FA97-07F6-45CF-9529-246A11F2991B}" type="pres">
      <dgm:prSet presAssocID="{1E6F13A9-9E7F-45A6-BC0A-F683F000A136}" presName="root2" presStyleCnt="0"/>
      <dgm:spPr/>
    </dgm:pt>
    <dgm:pt modelId="{ABEABEF7-629A-4DD3-BFE9-7F75C995290B}" type="pres">
      <dgm:prSet presAssocID="{1E6F13A9-9E7F-45A6-BC0A-F683F000A136}" presName="LevelTwoTextNode" presStyleLbl="node2" presStyleIdx="1" presStyleCnt="2" custScaleX="168430" custScaleY="262365">
        <dgm:presLayoutVars>
          <dgm:chPref val="3"/>
        </dgm:presLayoutVars>
      </dgm:prSet>
      <dgm:spPr/>
      <dgm:t>
        <a:bodyPr/>
        <a:lstStyle/>
        <a:p>
          <a:endParaRPr lang="zh-TW" altLang="en-US"/>
        </a:p>
      </dgm:t>
    </dgm:pt>
    <dgm:pt modelId="{D348E197-9648-4053-91F7-94D2F53DA134}" type="pres">
      <dgm:prSet presAssocID="{1E6F13A9-9E7F-45A6-BC0A-F683F000A136}" presName="level3hierChild" presStyleCnt="0"/>
      <dgm:spPr/>
    </dgm:pt>
  </dgm:ptLst>
  <dgm:cxnLst>
    <dgm:cxn modelId="{C7A05D99-DB4E-4964-A297-EF1CC5C584EF}" srcId="{006473A6-4F36-40C6-9D8E-DE0BB1B676CF}" destId="{F4FA0F3E-0FB7-4022-BAA6-CC1AE8A0C5AB}" srcOrd="0" destOrd="0" parTransId="{20DAE411-EBD9-4238-8C6A-376B672AA338}" sibTransId="{6EB9E8F1-AEF3-40E4-9DD6-4B06A7C971AD}"/>
    <dgm:cxn modelId="{7776578E-B06B-4593-8DEE-D3D2FBA93540}" type="presOf" srcId="{BB35091D-0C3E-4650-A832-92CE854881EC}" destId="{993E3CCA-60A8-4E85-BA0F-D30B76BE3BAC}" srcOrd="0" destOrd="0" presId="urn:microsoft.com/office/officeart/2005/8/layout/hierarchy2"/>
    <dgm:cxn modelId="{B3FC98DB-3FE4-44D4-8E92-57402C82A4EE}" type="presOf" srcId="{7104A347-0716-4BFD-9459-E1A3AA6085E2}" destId="{675186A6-3316-420D-8542-A1F758842AD5}" srcOrd="0" destOrd="0" presId="urn:microsoft.com/office/officeart/2005/8/layout/hierarchy2"/>
    <dgm:cxn modelId="{8CB63CB1-7370-4031-BBBF-97147714BAAF}" type="presOf" srcId="{BB35091D-0C3E-4650-A832-92CE854881EC}" destId="{1B365A68-8A09-47D0-BE5F-587DC8DF9FF7}" srcOrd="1" destOrd="0" presId="urn:microsoft.com/office/officeart/2005/8/layout/hierarchy2"/>
    <dgm:cxn modelId="{E64C376C-F41D-4AC8-85EC-1692C84566EB}" type="presOf" srcId="{006473A6-4F36-40C6-9D8E-DE0BB1B676CF}" destId="{3BE2C1AA-B5F4-4355-8CAF-82CFA4415F88}" srcOrd="0" destOrd="0" presId="urn:microsoft.com/office/officeart/2005/8/layout/hierarchy2"/>
    <dgm:cxn modelId="{6643C0D8-2E7F-4CCF-8265-47275BC4B009}" type="presOf" srcId="{71DA49BD-336E-48F6-A3DD-F610D5ACA14F}" destId="{25947BCF-2FA7-4671-9613-1F5BF910650A}" srcOrd="0" destOrd="0" presId="urn:microsoft.com/office/officeart/2005/8/layout/hierarchy2"/>
    <dgm:cxn modelId="{DDC6D5B0-26DA-450A-ABC6-E2D59A68CEA5}" type="presOf" srcId="{1E6F13A9-9E7F-45A6-BC0A-F683F000A136}" destId="{ABEABEF7-629A-4DD3-BFE9-7F75C995290B}" srcOrd="0" destOrd="0" presId="urn:microsoft.com/office/officeart/2005/8/layout/hierarchy2"/>
    <dgm:cxn modelId="{C35050B2-7C69-495C-8028-2CE986FE39BB}" type="presOf" srcId="{71DA49BD-336E-48F6-A3DD-F610D5ACA14F}" destId="{16F9D2C2-E55E-4794-9527-F507F4BAF777}" srcOrd="1" destOrd="0" presId="urn:microsoft.com/office/officeart/2005/8/layout/hierarchy2"/>
    <dgm:cxn modelId="{29691FD9-DB91-47F8-8DC6-0F82B62FEFA7}" srcId="{F4FA0F3E-0FB7-4022-BAA6-CC1AE8A0C5AB}" destId="{7104A347-0716-4BFD-9459-E1A3AA6085E2}" srcOrd="0" destOrd="0" parTransId="{71DA49BD-336E-48F6-A3DD-F610D5ACA14F}" sibTransId="{F0A947D7-CCB5-4EC7-A7CF-21C6C8EBE137}"/>
    <dgm:cxn modelId="{34DCF438-9EF9-43B5-BA10-9A8F2D1D3520}" type="presOf" srcId="{F4FA0F3E-0FB7-4022-BAA6-CC1AE8A0C5AB}" destId="{0631C99A-E56F-4926-9F11-B012F45F9136}" srcOrd="0" destOrd="0" presId="urn:microsoft.com/office/officeart/2005/8/layout/hierarchy2"/>
    <dgm:cxn modelId="{194B8C80-74A4-4AB3-9F15-A2F44CC2E5ED}" srcId="{F4FA0F3E-0FB7-4022-BAA6-CC1AE8A0C5AB}" destId="{1E6F13A9-9E7F-45A6-BC0A-F683F000A136}" srcOrd="1" destOrd="0" parTransId="{BB35091D-0C3E-4650-A832-92CE854881EC}" sibTransId="{7BAFF2DB-6DA8-4A7A-A9A3-8F169D84CF24}"/>
    <dgm:cxn modelId="{8B630912-5E75-4292-9E36-2B7FAFBBACE7}" type="presParOf" srcId="{3BE2C1AA-B5F4-4355-8CAF-82CFA4415F88}" destId="{EEEA90CA-6026-4CBF-ABEE-6780D3EB2F97}" srcOrd="0" destOrd="0" presId="urn:microsoft.com/office/officeart/2005/8/layout/hierarchy2"/>
    <dgm:cxn modelId="{C83CB9D6-AD43-48F7-AE9E-51AFE77BDD0C}" type="presParOf" srcId="{EEEA90CA-6026-4CBF-ABEE-6780D3EB2F97}" destId="{0631C99A-E56F-4926-9F11-B012F45F9136}" srcOrd="0" destOrd="0" presId="urn:microsoft.com/office/officeart/2005/8/layout/hierarchy2"/>
    <dgm:cxn modelId="{77C2BD37-21A1-4B4F-B9E6-5C591C032C6F}" type="presParOf" srcId="{EEEA90CA-6026-4CBF-ABEE-6780D3EB2F97}" destId="{F2FA73F1-382A-4347-AE7A-DE2C1685E9AB}" srcOrd="1" destOrd="0" presId="urn:microsoft.com/office/officeart/2005/8/layout/hierarchy2"/>
    <dgm:cxn modelId="{EF7740FA-3E8E-4BDE-A384-AC38BD319F48}" type="presParOf" srcId="{F2FA73F1-382A-4347-AE7A-DE2C1685E9AB}" destId="{25947BCF-2FA7-4671-9613-1F5BF910650A}" srcOrd="0" destOrd="0" presId="urn:microsoft.com/office/officeart/2005/8/layout/hierarchy2"/>
    <dgm:cxn modelId="{E6155FAD-FC4C-4CDD-9618-34D3498AAA8E}" type="presParOf" srcId="{25947BCF-2FA7-4671-9613-1F5BF910650A}" destId="{16F9D2C2-E55E-4794-9527-F507F4BAF777}" srcOrd="0" destOrd="0" presId="urn:microsoft.com/office/officeart/2005/8/layout/hierarchy2"/>
    <dgm:cxn modelId="{FE59D032-0381-496E-9C76-DB5022027B6A}" type="presParOf" srcId="{F2FA73F1-382A-4347-AE7A-DE2C1685E9AB}" destId="{114EAAD9-81F5-4B57-A628-6071F2458F71}" srcOrd="1" destOrd="0" presId="urn:microsoft.com/office/officeart/2005/8/layout/hierarchy2"/>
    <dgm:cxn modelId="{687B7F11-7D94-473E-A21D-4D0A28E85319}" type="presParOf" srcId="{114EAAD9-81F5-4B57-A628-6071F2458F71}" destId="{675186A6-3316-420D-8542-A1F758842AD5}" srcOrd="0" destOrd="0" presId="urn:microsoft.com/office/officeart/2005/8/layout/hierarchy2"/>
    <dgm:cxn modelId="{E3976596-9323-4F5A-8009-EEFFB0A9812A}" type="presParOf" srcId="{114EAAD9-81F5-4B57-A628-6071F2458F71}" destId="{CDB8228D-11B3-4428-B0F4-EAE6687AFFBF}" srcOrd="1" destOrd="0" presId="urn:microsoft.com/office/officeart/2005/8/layout/hierarchy2"/>
    <dgm:cxn modelId="{14F19344-FB52-4EEC-A23A-CD5687B32104}" type="presParOf" srcId="{F2FA73F1-382A-4347-AE7A-DE2C1685E9AB}" destId="{993E3CCA-60A8-4E85-BA0F-D30B76BE3BAC}" srcOrd="2" destOrd="0" presId="urn:microsoft.com/office/officeart/2005/8/layout/hierarchy2"/>
    <dgm:cxn modelId="{CD3982D1-0747-4EFA-B57A-941355887C6C}" type="presParOf" srcId="{993E3CCA-60A8-4E85-BA0F-D30B76BE3BAC}" destId="{1B365A68-8A09-47D0-BE5F-587DC8DF9FF7}" srcOrd="0" destOrd="0" presId="urn:microsoft.com/office/officeart/2005/8/layout/hierarchy2"/>
    <dgm:cxn modelId="{5ABE5394-2165-445F-833E-5CD313CCEDFF}" type="presParOf" srcId="{F2FA73F1-382A-4347-AE7A-DE2C1685E9AB}" destId="{5A91FA97-07F6-45CF-9529-246A11F2991B}" srcOrd="3" destOrd="0" presId="urn:microsoft.com/office/officeart/2005/8/layout/hierarchy2"/>
    <dgm:cxn modelId="{CA23D3EA-8B48-4184-9AA8-4EC8D7D3F2B5}" type="presParOf" srcId="{5A91FA97-07F6-45CF-9529-246A11F2991B}" destId="{ABEABEF7-629A-4DD3-BFE9-7F75C995290B}" srcOrd="0" destOrd="0" presId="urn:microsoft.com/office/officeart/2005/8/layout/hierarchy2"/>
    <dgm:cxn modelId="{02CC32B4-4297-4EC9-AD18-224931720609}" type="presParOf" srcId="{5A91FA97-07F6-45CF-9529-246A11F2991B}" destId="{D348E197-9648-4053-91F7-94D2F53DA134}"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108262F-EBB6-4888-9261-72EA5A26228B}" type="doc">
      <dgm:prSet loTypeId="urn:microsoft.com/office/officeart/2005/8/layout/process2" loCatId="process" qsTypeId="urn:microsoft.com/office/officeart/2005/8/quickstyle/simple2" qsCatId="simple" csTypeId="urn:microsoft.com/office/officeart/2005/8/colors/accent2_1" csCatId="accent2" phldr="1"/>
      <dgm:spPr/>
    </dgm:pt>
    <dgm:pt modelId="{1B1D4002-4014-42C1-A3BA-2ED4437026F6}">
      <dgm:prSet phldrT="[文字]" custT="1"/>
      <dgm:spPr/>
      <dgm:t>
        <a:bodyPr/>
        <a:lstStyle/>
        <a:p>
          <a:pPr algn="l">
            <a:lnSpc>
              <a:spcPct val="100000"/>
            </a:lnSpc>
            <a:spcAft>
              <a:spcPts val="0"/>
            </a:spcAft>
          </a:pPr>
          <a:r>
            <a:rPr lang="zh-TW" altLang="en-US" sz="2400" dirty="0"/>
            <a:t>＊配合本部政策、課程活化及教學精進推動重點，</a:t>
          </a:r>
          <a:endParaRPr lang="en-US" altLang="zh-TW" sz="2400" dirty="0"/>
        </a:p>
        <a:p>
          <a:pPr algn="l">
            <a:lnSpc>
              <a:spcPct val="100000"/>
            </a:lnSpc>
            <a:spcAft>
              <a:spcPts val="0"/>
            </a:spcAft>
          </a:pPr>
          <a:r>
            <a:rPr lang="zh-TW" altLang="zh-TW" sz="2400" dirty="0"/>
            <a:t>＊</a:t>
          </a:r>
          <a:r>
            <a:rPr lang="zh-TW" altLang="en-US" sz="2400" dirty="0"/>
            <a:t>統整規劃地方政府發展方向，</a:t>
          </a:r>
          <a:endParaRPr lang="en-US" altLang="zh-TW" sz="2400" dirty="0"/>
        </a:p>
        <a:p>
          <a:pPr algn="l">
            <a:lnSpc>
              <a:spcPct val="100000"/>
            </a:lnSpc>
            <a:spcAft>
              <a:spcPts val="0"/>
            </a:spcAft>
          </a:pPr>
          <a:r>
            <a:rPr lang="zh-TW" altLang="zh-TW" sz="2400" dirty="0"/>
            <a:t>＊</a:t>
          </a:r>
          <a:r>
            <a:rPr lang="zh-TW" altLang="en-US" sz="2400" dirty="0"/>
            <a:t>權衡地方政府發展、學校特色、教師專業需求及學生學習概況</a:t>
          </a:r>
        </a:p>
      </dgm:t>
    </dgm:pt>
    <dgm:pt modelId="{E77D02C4-4362-4416-B783-843A54045455}" type="parTrans" cxnId="{E8C28428-0285-4603-8F9C-E50A5768A8CE}">
      <dgm:prSet/>
      <dgm:spPr/>
      <dgm:t>
        <a:bodyPr/>
        <a:lstStyle/>
        <a:p>
          <a:endParaRPr lang="zh-TW" altLang="en-US" sz="2400"/>
        </a:p>
      </dgm:t>
    </dgm:pt>
    <dgm:pt modelId="{02399415-3EB6-4106-A834-59FC0D561643}" type="sibTrans" cxnId="{E8C28428-0285-4603-8F9C-E50A5768A8CE}">
      <dgm:prSet custT="1"/>
      <dgm:spPr/>
      <dgm:t>
        <a:bodyPr/>
        <a:lstStyle/>
        <a:p>
          <a:endParaRPr lang="zh-TW" altLang="en-US" sz="2400"/>
        </a:p>
      </dgm:t>
    </dgm:pt>
    <dgm:pt modelId="{29CE3A44-1236-4FB8-B99F-315615001E40}">
      <dgm:prSet phldrT="[文字]" custT="1"/>
      <dgm:spPr/>
      <dgm:t>
        <a:bodyPr/>
        <a:lstStyle/>
        <a:p>
          <a:r>
            <a:rPr lang="zh-TW" altLang="en-US" sz="2400" dirty="0"/>
            <a:t>建構地方政府發展藍圖</a:t>
          </a:r>
        </a:p>
      </dgm:t>
    </dgm:pt>
    <dgm:pt modelId="{C62D85CE-EBF1-48DB-BAD9-ADECB54A5198}" type="parTrans" cxnId="{5134BAF5-D503-49D3-B604-0F1CA96C8FCF}">
      <dgm:prSet/>
      <dgm:spPr/>
      <dgm:t>
        <a:bodyPr/>
        <a:lstStyle/>
        <a:p>
          <a:endParaRPr lang="zh-TW" altLang="en-US" sz="2400"/>
        </a:p>
      </dgm:t>
    </dgm:pt>
    <dgm:pt modelId="{FA13B74E-5C3B-4257-8138-41783CF4668A}" type="sibTrans" cxnId="{5134BAF5-D503-49D3-B604-0F1CA96C8FCF}">
      <dgm:prSet custT="1"/>
      <dgm:spPr/>
      <dgm:t>
        <a:bodyPr/>
        <a:lstStyle/>
        <a:p>
          <a:endParaRPr lang="zh-TW" altLang="en-US" sz="2400"/>
        </a:p>
      </dgm:t>
    </dgm:pt>
    <dgm:pt modelId="{00F422F8-893F-4119-BDF6-1414D569DCD5}">
      <dgm:prSet phldrT="[文字]" custT="1"/>
      <dgm:spPr/>
      <dgm:t>
        <a:bodyPr/>
        <a:lstStyle/>
        <a:p>
          <a:r>
            <a:rPr lang="zh-TW" altLang="en-US" sz="2400" dirty="0"/>
            <a:t>擬訂「精進國民中小學教師教學專業與課程品質整體推動計畫」</a:t>
          </a:r>
        </a:p>
      </dgm:t>
    </dgm:pt>
    <dgm:pt modelId="{9BAC7536-DA17-4CBB-AD3F-B498C09C53BC}" type="parTrans" cxnId="{DC8120F2-1FBE-4562-A7AA-738B22EBCF4F}">
      <dgm:prSet/>
      <dgm:spPr/>
      <dgm:t>
        <a:bodyPr/>
        <a:lstStyle/>
        <a:p>
          <a:endParaRPr lang="zh-TW" altLang="en-US" sz="2400"/>
        </a:p>
      </dgm:t>
    </dgm:pt>
    <dgm:pt modelId="{619E10A1-9660-4F0F-9B84-09D4E40B6602}" type="sibTrans" cxnId="{DC8120F2-1FBE-4562-A7AA-738B22EBCF4F}">
      <dgm:prSet/>
      <dgm:spPr/>
      <dgm:t>
        <a:bodyPr/>
        <a:lstStyle/>
        <a:p>
          <a:endParaRPr lang="zh-TW" altLang="en-US" sz="2400"/>
        </a:p>
      </dgm:t>
    </dgm:pt>
    <dgm:pt modelId="{BB1A3619-254B-4C4E-8B9B-3A0C4F677544}" type="pres">
      <dgm:prSet presAssocID="{D108262F-EBB6-4888-9261-72EA5A26228B}" presName="linearFlow" presStyleCnt="0">
        <dgm:presLayoutVars>
          <dgm:resizeHandles val="exact"/>
        </dgm:presLayoutVars>
      </dgm:prSet>
      <dgm:spPr/>
    </dgm:pt>
    <dgm:pt modelId="{C327E556-2D24-4892-99CA-30F479D33349}" type="pres">
      <dgm:prSet presAssocID="{1B1D4002-4014-42C1-A3BA-2ED4437026F6}" presName="node" presStyleLbl="node1" presStyleIdx="0" presStyleCnt="3" custScaleX="208423">
        <dgm:presLayoutVars>
          <dgm:bulletEnabled val="1"/>
        </dgm:presLayoutVars>
      </dgm:prSet>
      <dgm:spPr/>
      <dgm:t>
        <a:bodyPr/>
        <a:lstStyle/>
        <a:p>
          <a:endParaRPr lang="zh-TW" altLang="en-US"/>
        </a:p>
      </dgm:t>
    </dgm:pt>
    <dgm:pt modelId="{EA551200-F4B0-4FB2-B918-B454846167E2}" type="pres">
      <dgm:prSet presAssocID="{02399415-3EB6-4106-A834-59FC0D561643}" presName="sibTrans" presStyleLbl="sibTrans2D1" presStyleIdx="0" presStyleCnt="2"/>
      <dgm:spPr/>
      <dgm:t>
        <a:bodyPr/>
        <a:lstStyle/>
        <a:p>
          <a:endParaRPr lang="zh-TW" altLang="en-US"/>
        </a:p>
      </dgm:t>
    </dgm:pt>
    <dgm:pt modelId="{B55F3A9B-069F-4D19-9F97-32E9F0736418}" type="pres">
      <dgm:prSet presAssocID="{02399415-3EB6-4106-A834-59FC0D561643}" presName="connectorText" presStyleLbl="sibTrans2D1" presStyleIdx="0" presStyleCnt="2"/>
      <dgm:spPr/>
      <dgm:t>
        <a:bodyPr/>
        <a:lstStyle/>
        <a:p>
          <a:endParaRPr lang="zh-TW" altLang="en-US"/>
        </a:p>
      </dgm:t>
    </dgm:pt>
    <dgm:pt modelId="{FC134D2B-1AB1-40F5-9E19-9768389B99B6}" type="pres">
      <dgm:prSet presAssocID="{29CE3A44-1236-4FB8-B99F-315615001E40}" presName="node" presStyleLbl="node1" presStyleIdx="1" presStyleCnt="3" custScaleX="166738" custScaleY="51090">
        <dgm:presLayoutVars>
          <dgm:bulletEnabled val="1"/>
        </dgm:presLayoutVars>
      </dgm:prSet>
      <dgm:spPr/>
      <dgm:t>
        <a:bodyPr/>
        <a:lstStyle/>
        <a:p>
          <a:endParaRPr lang="zh-TW" altLang="en-US"/>
        </a:p>
      </dgm:t>
    </dgm:pt>
    <dgm:pt modelId="{3B2C8080-DD82-4CF1-9B67-9B405450BEC3}" type="pres">
      <dgm:prSet presAssocID="{FA13B74E-5C3B-4257-8138-41783CF4668A}" presName="sibTrans" presStyleLbl="sibTrans2D1" presStyleIdx="1" presStyleCnt="2"/>
      <dgm:spPr/>
      <dgm:t>
        <a:bodyPr/>
        <a:lstStyle/>
        <a:p>
          <a:endParaRPr lang="zh-TW" altLang="en-US"/>
        </a:p>
      </dgm:t>
    </dgm:pt>
    <dgm:pt modelId="{88AF5113-77CC-44A4-A446-0C49AA86104B}" type="pres">
      <dgm:prSet presAssocID="{FA13B74E-5C3B-4257-8138-41783CF4668A}" presName="connectorText" presStyleLbl="sibTrans2D1" presStyleIdx="1" presStyleCnt="2"/>
      <dgm:spPr/>
      <dgm:t>
        <a:bodyPr/>
        <a:lstStyle/>
        <a:p>
          <a:endParaRPr lang="zh-TW" altLang="en-US"/>
        </a:p>
      </dgm:t>
    </dgm:pt>
    <dgm:pt modelId="{A22CA511-5332-42C1-9D29-78F7B81B1AF6}" type="pres">
      <dgm:prSet presAssocID="{00F422F8-893F-4119-BDF6-1414D569DCD5}" presName="node" presStyleLbl="node1" presStyleIdx="2" presStyleCnt="3" custScaleX="208423" custScaleY="45942">
        <dgm:presLayoutVars>
          <dgm:bulletEnabled val="1"/>
        </dgm:presLayoutVars>
      </dgm:prSet>
      <dgm:spPr/>
      <dgm:t>
        <a:bodyPr/>
        <a:lstStyle/>
        <a:p>
          <a:endParaRPr lang="zh-TW" altLang="en-US"/>
        </a:p>
      </dgm:t>
    </dgm:pt>
  </dgm:ptLst>
  <dgm:cxnLst>
    <dgm:cxn modelId="{386719B1-CC42-4FF2-867B-1ECEB03DBD24}" type="presOf" srcId="{29CE3A44-1236-4FB8-B99F-315615001E40}" destId="{FC134D2B-1AB1-40F5-9E19-9768389B99B6}" srcOrd="0" destOrd="0" presId="urn:microsoft.com/office/officeart/2005/8/layout/process2"/>
    <dgm:cxn modelId="{DC8120F2-1FBE-4562-A7AA-738B22EBCF4F}" srcId="{D108262F-EBB6-4888-9261-72EA5A26228B}" destId="{00F422F8-893F-4119-BDF6-1414D569DCD5}" srcOrd="2" destOrd="0" parTransId="{9BAC7536-DA17-4CBB-AD3F-B498C09C53BC}" sibTransId="{619E10A1-9660-4F0F-9B84-09D4E40B6602}"/>
    <dgm:cxn modelId="{5653BE12-7902-4596-8D14-D0479914EC88}" type="presOf" srcId="{02399415-3EB6-4106-A834-59FC0D561643}" destId="{EA551200-F4B0-4FB2-B918-B454846167E2}" srcOrd="0" destOrd="0" presId="urn:microsoft.com/office/officeart/2005/8/layout/process2"/>
    <dgm:cxn modelId="{C45D74C8-D429-46A5-87FD-1357E4759E26}" type="presOf" srcId="{D108262F-EBB6-4888-9261-72EA5A26228B}" destId="{BB1A3619-254B-4C4E-8B9B-3A0C4F677544}" srcOrd="0" destOrd="0" presId="urn:microsoft.com/office/officeart/2005/8/layout/process2"/>
    <dgm:cxn modelId="{6AA7452A-2230-4552-A192-FF312D59C1AA}" type="presOf" srcId="{FA13B74E-5C3B-4257-8138-41783CF4668A}" destId="{3B2C8080-DD82-4CF1-9B67-9B405450BEC3}" srcOrd="0" destOrd="0" presId="urn:microsoft.com/office/officeart/2005/8/layout/process2"/>
    <dgm:cxn modelId="{72E3E108-92EF-4B37-BE18-DAEA4F16BF16}" type="presOf" srcId="{FA13B74E-5C3B-4257-8138-41783CF4668A}" destId="{88AF5113-77CC-44A4-A446-0C49AA86104B}" srcOrd="1" destOrd="0" presId="urn:microsoft.com/office/officeart/2005/8/layout/process2"/>
    <dgm:cxn modelId="{E8C28428-0285-4603-8F9C-E50A5768A8CE}" srcId="{D108262F-EBB6-4888-9261-72EA5A26228B}" destId="{1B1D4002-4014-42C1-A3BA-2ED4437026F6}" srcOrd="0" destOrd="0" parTransId="{E77D02C4-4362-4416-B783-843A54045455}" sibTransId="{02399415-3EB6-4106-A834-59FC0D561643}"/>
    <dgm:cxn modelId="{801720A9-8F6A-4312-9C60-F228FBE6BC49}" type="presOf" srcId="{00F422F8-893F-4119-BDF6-1414D569DCD5}" destId="{A22CA511-5332-42C1-9D29-78F7B81B1AF6}" srcOrd="0" destOrd="0" presId="urn:microsoft.com/office/officeart/2005/8/layout/process2"/>
    <dgm:cxn modelId="{5134BAF5-D503-49D3-B604-0F1CA96C8FCF}" srcId="{D108262F-EBB6-4888-9261-72EA5A26228B}" destId="{29CE3A44-1236-4FB8-B99F-315615001E40}" srcOrd="1" destOrd="0" parTransId="{C62D85CE-EBF1-48DB-BAD9-ADECB54A5198}" sibTransId="{FA13B74E-5C3B-4257-8138-41783CF4668A}"/>
    <dgm:cxn modelId="{D16B6F00-22F5-4B3D-AE94-AF6DA863BEF4}" type="presOf" srcId="{02399415-3EB6-4106-A834-59FC0D561643}" destId="{B55F3A9B-069F-4D19-9F97-32E9F0736418}" srcOrd="1" destOrd="0" presId="urn:microsoft.com/office/officeart/2005/8/layout/process2"/>
    <dgm:cxn modelId="{6F95C046-AF4A-4DD6-B631-57D1355BD5C9}" type="presOf" srcId="{1B1D4002-4014-42C1-A3BA-2ED4437026F6}" destId="{C327E556-2D24-4892-99CA-30F479D33349}" srcOrd="0" destOrd="0" presId="urn:microsoft.com/office/officeart/2005/8/layout/process2"/>
    <dgm:cxn modelId="{0063CC12-CB29-40B4-A829-4CA1B15A605C}" type="presParOf" srcId="{BB1A3619-254B-4C4E-8B9B-3A0C4F677544}" destId="{C327E556-2D24-4892-99CA-30F479D33349}" srcOrd="0" destOrd="0" presId="urn:microsoft.com/office/officeart/2005/8/layout/process2"/>
    <dgm:cxn modelId="{5E143AD5-A331-42A3-BDDC-656DD0D13378}" type="presParOf" srcId="{BB1A3619-254B-4C4E-8B9B-3A0C4F677544}" destId="{EA551200-F4B0-4FB2-B918-B454846167E2}" srcOrd="1" destOrd="0" presId="urn:microsoft.com/office/officeart/2005/8/layout/process2"/>
    <dgm:cxn modelId="{BAAD07C7-093E-44CC-97EF-47E70C4E96B3}" type="presParOf" srcId="{EA551200-F4B0-4FB2-B918-B454846167E2}" destId="{B55F3A9B-069F-4D19-9F97-32E9F0736418}" srcOrd="0" destOrd="0" presId="urn:microsoft.com/office/officeart/2005/8/layout/process2"/>
    <dgm:cxn modelId="{DD2F7EF6-8498-404C-BF5E-E70A363A20AD}" type="presParOf" srcId="{BB1A3619-254B-4C4E-8B9B-3A0C4F677544}" destId="{FC134D2B-1AB1-40F5-9E19-9768389B99B6}" srcOrd="2" destOrd="0" presId="urn:microsoft.com/office/officeart/2005/8/layout/process2"/>
    <dgm:cxn modelId="{BFBB87D7-9E66-4412-AE07-0ED5F73DD6AC}" type="presParOf" srcId="{BB1A3619-254B-4C4E-8B9B-3A0C4F677544}" destId="{3B2C8080-DD82-4CF1-9B67-9B405450BEC3}" srcOrd="3" destOrd="0" presId="urn:microsoft.com/office/officeart/2005/8/layout/process2"/>
    <dgm:cxn modelId="{355E8110-8097-47BE-B64B-51D912B2BC30}" type="presParOf" srcId="{3B2C8080-DD82-4CF1-9B67-9B405450BEC3}" destId="{88AF5113-77CC-44A4-A446-0C49AA86104B}" srcOrd="0" destOrd="0" presId="urn:microsoft.com/office/officeart/2005/8/layout/process2"/>
    <dgm:cxn modelId="{43626442-7302-45C9-90D4-AA9EA33AF97C}" type="presParOf" srcId="{BB1A3619-254B-4C4E-8B9B-3A0C4F677544}" destId="{A22CA511-5332-42C1-9D29-78F7B81B1AF6}"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108DCDA-2F84-4A55-9DEC-4140ED6BDB93}" type="doc">
      <dgm:prSet loTypeId="urn:microsoft.com/office/officeart/2005/8/layout/process2" loCatId="process" qsTypeId="urn:microsoft.com/office/officeart/2005/8/quickstyle/3d1" qsCatId="3D" csTypeId="urn:microsoft.com/office/officeart/2005/8/colors/colorful3" csCatId="colorful" phldr="1"/>
      <dgm:spPr/>
      <dgm:t>
        <a:bodyPr/>
        <a:lstStyle/>
        <a:p>
          <a:endParaRPr lang="zh-TW" altLang="en-US"/>
        </a:p>
      </dgm:t>
    </dgm:pt>
    <dgm:pt modelId="{9FF03639-139A-4CE4-95F1-8296F7FA88C3}">
      <dgm:prSet phldrT="[文字]" custT="1"/>
      <dgm:spPr/>
      <dgm:t>
        <a:bodyPr/>
        <a:lstStyle/>
        <a:p>
          <a:r>
            <a:rPr lang="zh-TW" altLang="en-US" sz="2800" dirty="0">
              <a:latin typeface="標楷體" pitchFamily="65" charset="-120"/>
              <a:ea typeface="標楷體" pitchFamily="65" charset="-120"/>
            </a:rPr>
            <a:t>理解精進教學計畫之內涵</a:t>
          </a:r>
        </a:p>
      </dgm:t>
    </dgm:pt>
    <dgm:pt modelId="{E7F4A299-0830-4B00-9FC3-F17CDFFCD58F}" type="parTrans" cxnId="{CD5F71A7-3DD2-4098-8AA7-71EC023B12E0}">
      <dgm:prSet/>
      <dgm:spPr/>
      <dgm:t>
        <a:bodyPr/>
        <a:lstStyle/>
        <a:p>
          <a:endParaRPr lang="zh-TW" altLang="en-US" sz="2800">
            <a:latin typeface="標楷體" pitchFamily="65" charset="-120"/>
            <a:ea typeface="標楷體" pitchFamily="65" charset="-120"/>
          </a:endParaRPr>
        </a:p>
      </dgm:t>
    </dgm:pt>
    <dgm:pt modelId="{4195CFAF-72E9-4F51-A2CE-4710841404AD}" type="sibTrans" cxnId="{CD5F71A7-3DD2-4098-8AA7-71EC023B12E0}">
      <dgm:prSet custT="1"/>
      <dgm:spPr/>
      <dgm:t>
        <a:bodyPr/>
        <a:lstStyle/>
        <a:p>
          <a:endParaRPr lang="zh-TW" altLang="en-US" sz="2800">
            <a:latin typeface="標楷體" pitchFamily="65" charset="-120"/>
            <a:ea typeface="標楷體" pitchFamily="65" charset="-120"/>
          </a:endParaRPr>
        </a:p>
      </dgm:t>
    </dgm:pt>
    <dgm:pt modelId="{8E74D76C-9BC8-4906-A76B-A6FD4EA567E9}">
      <dgm:prSet phldrT="[文字]" custT="1"/>
      <dgm:spPr/>
      <dgm:t>
        <a:bodyPr/>
        <a:lstStyle/>
        <a:p>
          <a:r>
            <a:rPr lang="zh-TW" altLang="en-US" sz="2800" dirty="0">
              <a:latin typeface="標楷體" pitchFamily="65" charset="-120"/>
              <a:ea typeface="標楷體" pitchFamily="65" charset="-120"/>
            </a:rPr>
            <a:t>理解地方政府教育願景</a:t>
          </a:r>
        </a:p>
      </dgm:t>
    </dgm:pt>
    <dgm:pt modelId="{5AD105EB-119C-44A8-9566-AD4B2FD299B0}" type="parTrans" cxnId="{C6F330DF-430D-4612-9CE3-59A0E3F5DA9F}">
      <dgm:prSet/>
      <dgm:spPr/>
      <dgm:t>
        <a:bodyPr/>
        <a:lstStyle/>
        <a:p>
          <a:endParaRPr lang="zh-TW" altLang="en-US" sz="2800">
            <a:latin typeface="標楷體" pitchFamily="65" charset="-120"/>
            <a:ea typeface="標楷體" pitchFamily="65" charset="-120"/>
          </a:endParaRPr>
        </a:p>
      </dgm:t>
    </dgm:pt>
    <dgm:pt modelId="{BD9127EF-959A-48C4-97B2-99A5C848D37B}" type="sibTrans" cxnId="{C6F330DF-430D-4612-9CE3-59A0E3F5DA9F}">
      <dgm:prSet custT="1"/>
      <dgm:spPr/>
      <dgm:t>
        <a:bodyPr/>
        <a:lstStyle/>
        <a:p>
          <a:endParaRPr lang="zh-TW" altLang="en-US" sz="2800">
            <a:latin typeface="標楷體" pitchFamily="65" charset="-120"/>
            <a:ea typeface="標楷體" pitchFamily="65" charset="-120"/>
          </a:endParaRPr>
        </a:p>
      </dgm:t>
    </dgm:pt>
    <dgm:pt modelId="{7B06F80E-72D6-424D-A2C7-8889B2432942}">
      <dgm:prSet custT="1"/>
      <dgm:spPr/>
      <dgm:t>
        <a:bodyPr/>
        <a:lstStyle/>
        <a:p>
          <a:r>
            <a:rPr lang="zh-TW" altLang="en-US" sz="2800" b="1" dirty="0">
              <a:latin typeface="標楷體" pitchFamily="65" charset="-120"/>
              <a:ea typeface="標楷體" pitchFamily="65" charset="-120"/>
            </a:rPr>
            <a:t>現況分析＋需求評估</a:t>
          </a:r>
        </a:p>
      </dgm:t>
    </dgm:pt>
    <dgm:pt modelId="{4C1471A9-EE25-4FC4-B9B4-445D3B4895D9}" type="parTrans" cxnId="{809C24E6-CE16-43D7-AC1E-91EF88498DD8}">
      <dgm:prSet/>
      <dgm:spPr/>
      <dgm:t>
        <a:bodyPr/>
        <a:lstStyle/>
        <a:p>
          <a:endParaRPr lang="zh-TW" altLang="en-US" sz="2800">
            <a:latin typeface="標楷體" pitchFamily="65" charset="-120"/>
            <a:ea typeface="標楷體" pitchFamily="65" charset="-120"/>
          </a:endParaRPr>
        </a:p>
      </dgm:t>
    </dgm:pt>
    <dgm:pt modelId="{E9F97572-6AD9-42DC-89A2-78C4F7A25572}" type="sibTrans" cxnId="{809C24E6-CE16-43D7-AC1E-91EF88498DD8}">
      <dgm:prSet custT="1"/>
      <dgm:spPr/>
      <dgm:t>
        <a:bodyPr/>
        <a:lstStyle/>
        <a:p>
          <a:endParaRPr lang="zh-TW" altLang="en-US" sz="2800">
            <a:latin typeface="標楷體" pitchFamily="65" charset="-120"/>
            <a:ea typeface="標楷體" pitchFamily="65" charset="-120"/>
          </a:endParaRPr>
        </a:p>
      </dgm:t>
    </dgm:pt>
    <dgm:pt modelId="{05DB0A0F-FD27-4D31-9509-17E16CE52715}">
      <dgm:prSet custT="1"/>
      <dgm:spPr/>
      <dgm:t>
        <a:bodyPr/>
        <a:lstStyle/>
        <a:p>
          <a:r>
            <a:rPr lang="en-US" altLang="zh-TW" sz="2800" dirty="0">
              <a:latin typeface="標楷體" pitchFamily="65" charset="-120"/>
              <a:ea typeface="標楷體" pitchFamily="65" charset="-120"/>
            </a:rPr>
            <a:t>109</a:t>
          </a:r>
          <a:r>
            <a:rPr lang="zh-TW" altLang="en-US" sz="2800" dirty="0">
              <a:latin typeface="標楷體" pitchFamily="65" charset="-120"/>
              <a:ea typeface="標楷體" pitchFamily="65" charset="-120"/>
            </a:rPr>
            <a:t>學年度精進教學計畫發展藍圖</a:t>
          </a:r>
        </a:p>
      </dgm:t>
    </dgm:pt>
    <dgm:pt modelId="{ED22C631-D120-4CE2-B5D4-4FDB023A4148}" type="parTrans" cxnId="{66063A90-45A7-42B9-9515-EB3A862BD4A0}">
      <dgm:prSet/>
      <dgm:spPr/>
      <dgm:t>
        <a:bodyPr/>
        <a:lstStyle/>
        <a:p>
          <a:endParaRPr lang="zh-TW" altLang="en-US" sz="2800">
            <a:latin typeface="標楷體" pitchFamily="65" charset="-120"/>
            <a:ea typeface="標楷體" pitchFamily="65" charset="-120"/>
          </a:endParaRPr>
        </a:p>
      </dgm:t>
    </dgm:pt>
    <dgm:pt modelId="{1697DEA8-DCCA-4F0E-894B-BE541AE663A6}" type="sibTrans" cxnId="{66063A90-45A7-42B9-9515-EB3A862BD4A0}">
      <dgm:prSet/>
      <dgm:spPr/>
      <dgm:t>
        <a:bodyPr/>
        <a:lstStyle/>
        <a:p>
          <a:endParaRPr lang="zh-TW" altLang="en-US" sz="2800">
            <a:latin typeface="標楷體" pitchFamily="65" charset="-120"/>
            <a:ea typeface="標楷體" pitchFamily="65" charset="-120"/>
          </a:endParaRPr>
        </a:p>
      </dgm:t>
    </dgm:pt>
    <dgm:pt modelId="{E8B9B6F4-B1B7-4761-BAB6-55F75027A807}" type="pres">
      <dgm:prSet presAssocID="{9108DCDA-2F84-4A55-9DEC-4140ED6BDB93}" presName="linearFlow" presStyleCnt="0">
        <dgm:presLayoutVars>
          <dgm:resizeHandles val="exact"/>
        </dgm:presLayoutVars>
      </dgm:prSet>
      <dgm:spPr/>
      <dgm:t>
        <a:bodyPr/>
        <a:lstStyle/>
        <a:p>
          <a:endParaRPr lang="zh-TW" altLang="en-US"/>
        </a:p>
      </dgm:t>
    </dgm:pt>
    <dgm:pt modelId="{1F5ED6D6-35B1-450C-BF04-B58DA1171250}" type="pres">
      <dgm:prSet presAssocID="{9FF03639-139A-4CE4-95F1-8296F7FA88C3}" presName="node" presStyleLbl="node1" presStyleIdx="0" presStyleCnt="4" custScaleX="466060">
        <dgm:presLayoutVars>
          <dgm:bulletEnabled val="1"/>
        </dgm:presLayoutVars>
      </dgm:prSet>
      <dgm:spPr/>
      <dgm:t>
        <a:bodyPr/>
        <a:lstStyle/>
        <a:p>
          <a:endParaRPr lang="zh-TW" altLang="en-US"/>
        </a:p>
      </dgm:t>
    </dgm:pt>
    <dgm:pt modelId="{CA3701C3-BCB2-452A-B8EC-A50DCC1E057A}" type="pres">
      <dgm:prSet presAssocID="{4195CFAF-72E9-4F51-A2CE-4710841404AD}" presName="sibTrans" presStyleLbl="sibTrans2D1" presStyleIdx="0" presStyleCnt="3"/>
      <dgm:spPr/>
      <dgm:t>
        <a:bodyPr/>
        <a:lstStyle/>
        <a:p>
          <a:endParaRPr lang="zh-TW" altLang="en-US"/>
        </a:p>
      </dgm:t>
    </dgm:pt>
    <dgm:pt modelId="{8843A8AC-586D-4D18-BF2D-30D99F86149D}" type="pres">
      <dgm:prSet presAssocID="{4195CFAF-72E9-4F51-A2CE-4710841404AD}" presName="connectorText" presStyleLbl="sibTrans2D1" presStyleIdx="0" presStyleCnt="3"/>
      <dgm:spPr/>
      <dgm:t>
        <a:bodyPr/>
        <a:lstStyle/>
        <a:p>
          <a:endParaRPr lang="zh-TW" altLang="en-US"/>
        </a:p>
      </dgm:t>
    </dgm:pt>
    <dgm:pt modelId="{59FEB1E3-DC86-402D-B64C-F161E564E7BA}" type="pres">
      <dgm:prSet presAssocID="{8E74D76C-9BC8-4906-A76B-A6FD4EA567E9}" presName="node" presStyleLbl="node1" presStyleIdx="1" presStyleCnt="4" custScaleX="466060">
        <dgm:presLayoutVars>
          <dgm:bulletEnabled val="1"/>
        </dgm:presLayoutVars>
      </dgm:prSet>
      <dgm:spPr/>
      <dgm:t>
        <a:bodyPr/>
        <a:lstStyle/>
        <a:p>
          <a:endParaRPr lang="zh-TW" altLang="en-US"/>
        </a:p>
      </dgm:t>
    </dgm:pt>
    <dgm:pt modelId="{F77D2182-8887-45D4-AE66-5647B3052310}" type="pres">
      <dgm:prSet presAssocID="{BD9127EF-959A-48C4-97B2-99A5C848D37B}" presName="sibTrans" presStyleLbl="sibTrans2D1" presStyleIdx="1" presStyleCnt="3"/>
      <dgm:spPr/>
      <dgm:t>
        <a:bodyPr/>
        <a:lstStyle/>
        <a:p>
          <a:endParaRPr lang="zh-TW" altLang="en-US"/>
        </a:p>
      </dgm:t>
    </dgm:pt>
    <dgm:pt modelId="{0E453BC6-F12D-4B18-80CF-F784655C4EB3}" type="pres">
      <dgm:prSet presAssocID="{BD9127EF-959A-48C4-97B2-99A5C848D37B}" presName="connectorText" presStyleLbl="sibTrans2D1" presStyleIdx="1" presStyleCnt="3"/>
      <dgm:spPr/>
      <dgm:t>
        <a:bodyPr/>
        <a:lstStyle/>
        <a:p>
          <a:endParaRPr lang="zh-TW" altLang="en-US"/>
        </a:p>
      </dgm:t>
    </dgm:pt>
    <dgm:pt modelId="{2DD54F82-8904-4E0A-86F1-6720897EFCC4}" type="pres">
      <dgm:prSet presAssocID="{7B06F80E-72D6-424D-A2C7-8889B2432942}" presName="node" presStyleLbl="node1" presStyleIdx="2" presStyleCnt="4" custScaleX="466060">
        <dgm:presLayoutVars>
          <dgm:bulletEnabled val="1"/>
        </dgm:presLayoutVars>
      </dgm:prSet>
      <dgm:spPr/>
      <dgm:t>
        <a:bodyPr/>
        <a:lstStyle/>
        <a:p>
          <a:endParaRPr lang="zh-TW" altLang="en-US"/>
        </a:p>
      </dgm:t>
    </dgm:pt>
    <dgm:pt modelId="{6BD500D4-0A92-4FBD-9CFB-4C83F27E2D99}" type="pres">
      <dgm:prSet presAssocID="{E9F97572-6AD9-42DC-89A2-78C4F7A25572}" presName="sibTrans" presStyleLbl="sibTrans2D1" presStyleIdx="2" presStyleCnt="3"/>
      <dgm:spPr/>
      <dgm:t>
        <a:bodyPr/>
        <a:lstStyle/>
        <a:p>
          <a:endParaRPr lang="zh-TW" altLang="en-US"/>
        </a:p>
      </dgm:t>
    </dgm:pt>
    <dgm:pt modelId="{0D0C45E1-E7A2-4532-96FE-3ED93A521843}" type="pres">
      <dgm:prSet presAssocID="{E9F97572-6AD9-42DC-89A2-78C4F7A25572}" presName="connectorText" presStyleLbl="sibTrans2D1" presStyleIdx="2" presStyleCnt="3"/>
      <dgm:spPr/>
      <dgm:t>
        <a:bodyPr/>
        <a:lstStyle/>
        <a:p>
          <a:endParaRPr lang="zh-TW" altLang="en-US"/>
        </a:p>
      </dgm:t>
    </dgm:pt>
    <dgm:pt modelId="{2FF7B142-6F18-4F39-B75E-F40A513858D9}" type="pres">
      <dgm:prSet presAssocID="{05DB0A0F-FD27-4D31-9509-17E16CE52715}" presName="node" presStyleLbl="node1" presStyleIdx="3" presStyleCnt="4" custScaleX="458445">
        <dgm:presLayoutVars>
          <dgm:bulletEnabled val="1"/>
        </dgm:presLayoutVars>
      </dgm:prSet>
      <dgm:spPr/>
      <dgm:t>
        <a:bodyPr/>
        <a:lstStyle/>
        <a:p>
          <a:endParaRPr lang="zh-TW" altLang="en-US"/>
        </a:p>
      </dgm:t>
    </dgm:pt>
  </dgm:ptLst>
  <dgm:cxnLst>
    <dgm:cxn modelId="{9FC95A84-EDCC-475F-B70F-D6F3B02A0240}" type="presOf" srcId="{05DB0A0F-FD27-4D31-9509-17E16CE52715}" destId="{2FF7B142-6F18-4F39-B75E-F40A513858D9}" srcOrd="0" destOrd="0" presId="urn:microsoft.com/office/officeart/2005/8/layout/process2"/>
    <dgm:cxn modelId="{A2EA3BE6-AE8E-4813-9CE2-4796DDE185DF}" type="presOf" srcId="{BD9127EF-959A-48C4-97B2-99A5C848D37B}" destId="{F77D2182-8887-45D4-AE66-5647B3052310}" srcOrd="0" destOrd="0" presId="urn:microsoft.com/office/officeart/2005/8/layout/process2"/>
    <dgm:cxn modelId="{66063A90-45A7-42B9-9515-EB3A862BD4A0}" srcId="{9108DCDA-2F84-4A55-9DEC-4140ED6BDB93}" destId="{05DB0A0F-FD27-4D31-9509-17E16CE52715}" srcOrd="3" destOrd="0" parTransId="{ED22C631-D120-4CE2-B5D4-4FDB023A4148}" sibTransId="{1697DEA8-DCCA-4F0E-894B-BE541AE663A6}"/>
    <dgm:cxn modelId="{CD5F71A7-3DD2-4098-8AA7-71EC023B12E0}" srcId="{9108DCDA-2F84-4A55-9DEC-4140ED6BDB93}" destId="{9FF03639-139A-4CE4-95F1-8296F7FA88C3}" srcOrd="0" destOrd="0" parTransId="{E7F4A299-0830-4B00-9FC3-F17CDFFCD58F}" sibTransId="{4195CFAF-72E9-4F51-A2CE-4710841404AD}"/>
    <dgm:cxn modelId="{E0E7556B-07EF-4D5B-881C-CD696D1BA0A4}" type="presOf" srcId="{E9F97572-6AD9-42DC-89A2-78C4F7A25572}" destId="{6BD500D4-0A92-4FBD-9CFB-4C83F27E2D99}" srcOrd="0" destOrd="0" presId="urn:microsoft.com/office/officeart/2005/8/layout/process2"/>
    <dgm:cxn modelId="{809C24E6-CE16-43D7-AC1E-91EF88498DD8}" srcId="{9108DCDA-2F84-4A55-9DEC-4140ED6BDB93}" destId="{7B06F80E-72D6-424D-A2C7-8889B2432942}" srcOrd="2" destOrd="0" parTransId="{4C1471A9-EE25-4FC4-B9B4-445D3B4895D9}" sibTransId="{E9F97572-6AD9-42DC-89A2-78C4F7A25572}"/>
    <dgm:cxn modelId="{BC669D34-A697-4C10-A2C8-9066E5B7D0D5}" type="presOf" srcId="{9FF03639-139A-4CE4-95F1-8296F7FA88C3}" destId="{1F5ED6D6-35B1-450C-BF04-B58DA1171250}" srcOrd="0" destOrd="0" presId="urn:microsoft.com/office/officeart/2005/8/layout/process2"/>
    <dgm:cxn modelId="{4438EAF7-6490-4DF8-B0D3-E6A1EAD5265B}" type="presOf" srcId="{4195CFAF-72E9-4F51-A2CE-4710841404AD}" destId="{CA3701C3-BCB2-452A-B8EC-A50DCC1E057A}" srcOrd="0" destOrd="0" presId="urn:microsoft.com/office/officeart/2005/8/layout/process2"/>
    <dgm:cxn modelId="{C8EDFCBE-5600-464E-B542-52235584EA79}" type="presOf" srcId="{E9F97572-6AD9-42DC-89A2-78C4F7A25572}" destId="{0D0C45E1-E7A2-4532-96FE-3ED93A521843}" srcOrd="1" destOrd="0" presId="urn:microsoft.com/office/officeart/2005/8/layout/process2"/>
    <dgm:cxn modelId="{05ECB85E-D83F-4084-B354-BDA8BFC1AB77}" type="presOf" srcId="{8E74D76C-9BC8-4906-A76B-A6FD4EA567E9}" destId="{59FEB1E3-DC86-402D-B64C-F161E564E7BA}" srcOrd="0" destOrd="0" presId="urn:microsoft.com/office/officeart/2005/8/layout/process2"/>
    <dgm:cxn modelId="{C6F330DF-430D-4612-9CE3-59A0E3F5DA9F}" srcId="{9108DCDA-2F84-4A55-9DEC-4140ED6BDB93}" destId="{8E74D76C-9BC8-4906-A76B-A6FD4EA567E9}" srcOrd="1" destOrd="0" parTransId="{5AD105EB-119C-44A8-9566-AD4B2FD299B0}" sibTransId="{BD9127EF-959A-48C4-97B2-99A5C848D37B}"/>
    <dgm:cxn modelId="{F3022CD0-40FF-4BAE-A80E-CAB8F6E444D1}" type="presOf" srcId="{4195CFAF-72E9-4F51-A2CE-4710841404AD}" destId="{8843A8AC-586D-4D18-BF2D-30D99F86149D}" srcOrd="1" destOrd="0" presId="urn:microsoft.com/office/officeart/2005/8/layout/process2"/>
    <dgm:cxn modelId="{849A0E9E-1F1B-4F33-8010-9FD07DE14BFB}" type="presOf" srcId="{7B06F80E-72D6-424D-A2C7-8889B2432942}" destId="{2DD54F82-8904-4E0A-86F1-6720897EFCC4}" srcOrd="0" destOrd="0" presId="urn:microsoft.com/office/officeart/2005/8/layout/process2"/>
    <dgm:cxn modelId="{C218358A-8919-4810-80DC-D91813DFE5CF}" type="presOf" srcId="{BD9127EF-959A-48C4-97B2-99A5C848D37B}" destId="{0E453BC6-F12D-4B18-80CF-F784655C4EB3}" srcOrd="1" destOrd="0" presId="urn:microsoft.com/office/officeart/2005/8/layout/process2"/>
    <dgm:cxn modelId="{4072CD20-852E-4010-B558-6E7D6C607B03}" type="presOf" srcId="{9108DCDA-2F84-4A55-9DEC-4140ED6BDB93}" destId="{E8B9B6F4-B1B7-4761-BAB6-55F75027A807}" srcOrd="0" destOrd="0" presId="urn:microsoft.com/office/officeart/2005/8/layout/process2"/>
    <dgm:cxn modelId="{E69EFAB4-2042-4AB4-A6A7-C3908C7BCD89}" type="presParOf" srcId="{E8B9B6F4-B1B7-4761-BAB6-55F75027A807}" destId="{1F5ED6D6-35B1-450C-BF04-B58DA1171250}" srcOrd="0" destOrd="0" presId="urn:microsoft.com/office/officeart/2005/8/layout/process2"/>
    <dgm:cxn modelId="{C9256FE8-8B14-414B-A34C-780E71FC0A2D}" type="presParOf" srcId="{E8B9B6F4-B1B7-4761-BAB6-55F75027A807}" destId="{CA3701C3-BCB2-452A-B8EC-A50DCC1E057A}" srcOrd="1" destOrd="0" presId="urn:microsoft.com/office/officeart/2005/8/layout/process2"/>
    <dgm:cxn modelId="{1BD53D16-35C8-48BB-9D5D-2528B039EF42}" type="presParOf" srcId="{CA3701C3-BCB2-452A-B8EC-A50DCC1E057A}" destId="{8843A8AC-586D-4D18-BF2D-30D99F86149D}" srcOrd="0" destOrd="0" presId="urn:microsoft.com/office/officeart/2005/8/layout/process2"/>
    <dgm:cxn modelId="{755D41E8-619F-4342-88BC-617365A6D0F8}" type="presParOf" srcId="{E8B9B6F4-B1B7-4761-BAB6-55F75027A807}" destId="{59FEB1E3-DC86-402D-B64C-F161E564E7BA}" srcOrd="2" destOrd="0" presId="urn:microsoft.com/office/officeart/2005/8/layout/process2"/>
    <dgm:cxn modelId="{FCF90C66-8853-4262-B1A6-09088AD1E7CD}" type="presParOf" srcId="{E8B9B6F4-B1B7-4761-BAB6-55F75027A807}" destId="{F77D2182-8887-45D4-AE66-5647B3052310}" srcOrd="3" destOrd="0" presId="urn:microsoft.com/office/officeart/2005/8/layout/process2"/>
    <dgm:cxn modelId="{92BDE820-AE94-469A-A789-88AD3C62C4B9}" type="presParOf" srcId="{F77D2182-8887-45D4-AE66-5647B3052310}" destId="{0E453BC6-F12D-4B18-80CF-F784655C4EB3}" srcOrd="0" destOrd="0" presId="urn:microsoft.com/office/officeart/2005/8/layout/process2"/>
    <dgm:cxn modelId="{08B2CF93-598D-41CB-A80E-91931BCAF198}" type="presParOf" srcId="{E8B9B6F4-B1B7-4761-BAB6-55F75027A807}" destId="{2DD54F82-8904-4E0A-86F1-6720897EFCC4}" srcOrd="4" destOrd="0" presId="urn:microsoft.com/office/officeart/2005/8/layout/process2"/>
    <dgm:cxn modelId="{EFF82259-68C0-4F2F-8993-ADFA2C662CCB}" type="presParOf" srcId="{E8B9B6F4-B1B7-4761-BAB6-55F75027A807}" destId="{6BD500D4-0A92-4FBD-9CFB-4C83F27E2D99}" srcOrd="5" destOrd="0" presId="urn:microsoft.com/office/officeart/2005/8/layout/process2"/>
    <dgm:cxn modelId="{735A23AE-0951-4EA5-AB79-F0204D5A1D82}" type="presParOf" srcId="{6BD500D4-0A92-4FBD-9CFB-4C83F27E2D99}" destId="{0D0C45E1-E7A2-4532-96FE-3ED93A521843}" srcOrd="0" destOrd="0" presId="urn:microsoft.com/office/officeart/2005/8/layout/process2"/>
    <dgm:cxn modelId="{2C383FD6-BC08-417D-A58F-8CD38D189600}" type="presParOf" srcId="{E8B9B6F4-B1B7-4761-BAB6-55F75027A807}" destId="{2FF7B142-6F18-4F39-B75E-F40A513858D9}" srcOrd="6"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E4B64EE-59BD-4BDC-9654-A121BED5DC1F}" type="doc">
      <dgm:prSet loTypeId="urn:microsoft.com/office/officeart/2005/8/layout/vProcess5" loCatId="process" qsTypeId="urn:microsoft.com/office/officeart/2005/8/quickstyle/simple2" qsCatId="simple" csTypeId="urn:microsoft.com/office/officeart/2005/8/colors/accent1_1" csCatId="accent1" phldr="1"/>
      <dgm:spPr/>
      <dgm:t>
        <a:bodyPr/>
        <a:lstStyle/>
        <a:p>
          <a:endParaRPr lang="zh-TW" altLang="en-US"/>
        </a:p>
      </dgm:t>
    </dgm:pt>
    <dgm:pt modelId="{BBCB88F5-B7B5-4356-AAE6-2F443CDE4FF6}">
      <dgm:prSet phldrT="[文字]" custT="1">
        <dgm:style>
          <a:lnRef idx="1">
            <a:schemeClr val="accent3"/>
          </a:lnRef>
          <a:fillRef idx="2">
            <a:schemeClr val="accent3"/>
          </a:fillRef>
          <a:effectRef idx="1">
            <a:schemeClr val="accent3"/>
          </a:effectRef>
          <a:fontRef idx="minor">
            <a:schemeClr val="dk1"/>
          </a:fontRef>
        </dgm:style>
      </dgm:prSet>
      <dgm:spPr/>
      <dgm:t>
        <a:bodyPr/>
        <a:lstStyle/>
        <a:p>
          <a:r>
            <a:rPr lang="zh-TW" altLang="en-US" sz="2800" dirty="0">
              <a:solidFill>
                <a:srgbClr val="C00000"/>
              </a:solidFill>
              <a:latin typeface="標楷體" pitchFamily="65" charset="-120"/>
              <a:ea typeface="標楷體" pitchFamily="65" charset="-120"/>
            </a:rPr>
            <a:t>理解直轄市、縣</a:t>
          </a:r>
          <a:r>
            <a:rPr lang="en-US" altLang="zh-TW" sz="2800" dirty="0">
              <a:solidFill>
                <a:srgbClr val="C00000"/>
              </a:solidFill>
              <a:latin typeface="標楷體" pitchFamily="65" charset="-120"/>
              <a:ea typeface="標楷體" pitchFamily="65" charset="-120"/>
            </a:rPr>
            <a:t>(</a:t>
          </a:r>
          <a:r>
            <a:rPr lang="zh-TW" altLang="en-US" sz="2800" dirty="0">
              <a:solidFill>
                <a:srgbClr val="C00000"/>
              </a:solidFill>
              <a:latin typeface="標楷體" pitchFamily="65" charset="-120"/>
              <a:ea typeface="標楷體" pitchFamily="65" charset="-120"/>
            </a:rPr>
            <a:t>市</a:t>
          </a:r>
          <a:r>
            <a:rPr lang="en-US" altLang="zh-TW" sz="2800" dirty="0">
              <a:solidFill>
                <a:srgbClr val="C00000"/>
              </a:solidFill>
              <a:latin typeface="標楷體" pitchFamily="65" charset="-120"/>
              <a:ea typeface="標楷體" pitchFamily="65" charset="-120"/>
            </a:rPr>
            <a:t>)</a:t>
          </a:r>
          <a:r>
            <a:rPr lang="zh-TW" altLang="en-US" sz="2800" dirty="0">
              <a:solidFill>
                <a:srgbClr val="C00000"/>
              </a:solidFill>
              <a:latin typeface="標楷體" pitchFamily="65" charset="-120"/>
              <a:ea typeface="標楷體" pitchFamily="65" charset="-120"/>
            </a:rPr>
            <a:t>教育願景</a:t>
          </a:r>
        </a:p>
      </dgm:t>
    </dgm:pt>
    <dgm:pt modelId="{AA723ADB-89CD-4A19-85DA-F5180DDC183E}" type="parTrans" cxnId="{AEE0634B-2E0C-424B-99B4-613A05941E7C}">
      <dgm:prSet/>
      <dgm:spPr/>
      <dgm:t>
        <a:bodyPr/>
        <a:lstStyle/>
        <a:p>
          <a:endParaRPr lang="zh-TW" altLang="en-US"/>
        </a:p>
      </dgm:t>
    </dgm:pt>
    <dgm:pt modelId="{C9A1D5CE-DDE9-4A5E-AD75-B82FE0A3213B}" type="sibTrans" cxnId="{AEE0634B-2E0C-424B-99B4-613A05941E7C}">
      <dgm:prSet>
        <dgm:style>
          <a:lnRef idx="1">
            <a:schemeClr val="accent1"/>
          </a:lnRef>
          <a:fillRef idx="2">
            <a:schemeClr val="accent1"/>
          </a:fillRef>
          <a:effectRef idx="1">
            <a:schemeClr val="accent1"/>
          </a:effectRef>
          <a:fontRef idx="minor">
            <a:schemeClr val="dk1"/>
          </a:fontRef>
        </dgm:style>
      </dgm:prSet>
      <dgm:spPr/>
      <dgm:t>
        <a:bodyPr/>
        <a:lstStyle/>
        <a:p>
          <a:endParaRPr lang="zh-TW" altLang="en-US"/>
        </a:p>
      </dgm:t>
    </dgm:pt>
    <dgm:pt modelId="{51A7A7FA-357B-4418-A68C-6EF9F89635BE}">
      <dgm:prSet phldrT="[文字]" custT="1">
        <dgm:style>
          <a:lnRef idx="1">
            <a:schemeClr val="accent1"/>
          </a:lnRef>
          <a:fillRef idx="2">
            <a:schemeClr val="accent1"/>
          </a:fillRef>
          <a:effectRef idx="1">
            <a:schemeClr val="accent1"/>
          </a:effectRef>
          <a:fontRef idx="minor">
            <a:schemeClr val="dk1"/>
          </a:fontRef>
        </dgm:style>
      </dgm:prSet>
      <dgm:spPr/>
      <dgm:t>
        <a:bodyPr/>
        <a:lstStyle/>
        <a:p>
          <a:pPr>
            <a:spcAft>
              <a:spcPct val="35000"/>
            </a:spcAft>
          </a:pPr>
          <a:r>
            <a:rPr lang="zh-TW" altLang="en-US" sz="2800" b="0" dirty="0">
              <a:solidFill>
                <a:srgbClr val="C00000"/>
              </a:solidFill>
              <a:latin typeface="標楷體" pitchFamily="65" charset="-120"/>
              <a:ea typeface="標楷體" pitchFamily="65" charset="-120"/>
            </a:rPr>
            <a:t>現況分析</a:t>
          </a:r>
          <a:endParaRPr lang="en-US" altLang="zh-TW" sz="2800" b="0" dirty="0">
            <a:solidFill>
              <a:srgbClr val="C00000"/>
            </a:solidFill>
            <a:latin typeface="標楷體" pitchFamily="65" charset="-120"/>
            <a:ea typeface="標楷體" pitchFamily="65" charset="-120"/>
          </a:endParaRPr>
        </a:p>
        <a:p>
          <a:pPr>
            <a:spcAft>
              <a:spcPts val="0"/>
            </a:spcAft>
          </a:pPr>
          <a:r>
            <a:rPr lang="zh-TW" altLang="en-US" sz="2800" dirty="0">
              <a:latin typeface="標楷體" pitchFamily="65" charset="-120"/>
              <a:ea typeface="標楷體" pitchFamily="65" charset="-120"/>
            </a:rPr>
            <a:t>蒐集、檢視、分析</a:t>
          </a:r>
          <a:r>
            <a:rPr lang="en-US" altLang="zh-TW" sz="2800" dirty="0">
              <a:latin typeface="標楷體" pitchFamily="65" charset="-120"/>
              <a:ea typeface="標楷體" pitchFamily="65" charset="-120"/>
            </a:rPr>
            <a:t>---</a:t>
          </a:r>
        </a:p>
        <a:p>
          <a:pPr marL="355600" indent="0">
            <a:spcAft>
              <a:spcPts val="0"/>
            </a:spcAft>
          </a:pP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地方教育現況</a:t>
          </a:r>
          <a:endParaRPr lang="en-US" altLang="zh-TW" sz="2800" dirty="0">
            <a:latin typeface="標楷體" pitchFamily="65" charset="-120"/>
            <a:ea typeface="標楷體" pitchFamily="65" charset="-120"/>
          </a:endParaRPr>
        </a:p>
        <a:p>
          <a:pPr marL="355600" indent="0">
            <a:spcAft>
              <a:spcPts val="0"/>
            </a:spcAft>
          </a:pPr>
          <a:r>
            <a:rPr lang="en-US" altLang="zh-TW" sz="2800" dirty="0">
              <a:latin typeface="標楷體" pitchFamily="65" charset="-120"/>
              <a:ea typeface="標楷體" pitchFamily="65" charset="-120"/>
            </a:rPr>
            <a:t>-108</a:t>
          </a:r>
          <a:r>
            <a:rPr lang="zh-TW" altLang="en-US" sz="2800" dirty="0">
              <a:latin typeface="標楷體" pitchFamily="65" charset="-120"/>
              <a:ea typeface="標楷體" pitchFamily="65" charset="-120"/>
            </a:rPr>
            <a:t>學年度計畫執行、</a:t>
          </a:r>
          <a:endParaRPr lang="en-US" altLang="zh-TW" sz="2800" dirty="0">
            <a:latin typeface="標楷體" pitchFamily="65" charset="-120"/>
            <a:ea typeface="標楷體" pitchFamily="65" charset="-120"/>
          </a:endParaRPr>
        </a:p>
        <a:p>
          <a:pPr marL="355600" indent="0">
            <a:spcAft>
              <a:spcPts val="0"/>
            </a:spcAft>
          </a:pP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課程教學相關計畫推動情形</a:t>
          </a:r>
        </a:p>
      </dgm:t>
    </dgm:pt>
    <dgm:pt modelId="{6350E1AB-DD26-471A-83D2-37AD11CFC24E}" type="parTrans" cxnId="{D2BC8B8D-51C4-4D63-BE05-597FBC67BB05}">
      <dgm:prSet/>
      <dgm:spPr/>
      <dgm:t>
        <a:bodyPr/>
        <a:lstStyle/>
        <a:p>
          <a:endParaRPr lang="zh-TW" altLang="en-US"/>
        </a:p>
      </dgm:t>
    </dgm:pt>
    <dgm:pt modelId="{FEC43F12-F037-452A-ABF2-829E45C1CED9}" type="sibTrans" cxnId="{D2BC8B8D-51C4-4D63-BE05-597FBC67BB05}">
      <dgm:prSet>
        <dgm:style>
          <a:lnRef idx="1">
            <a:schemeClr val="accent5"/>
          </a:lnRef>
          <a:fillRef idx="2">
            <a:schemeClr val="accent5"/>
          </a:fillRef>
          <a:effectRef idx="1">
            <a:schemeClr val="accent5"/>
          </a:effectRef>
          <a:fontRef idx="minor">
            <a:schemeClr val="dk1"/>
          </a:fontRef>
        </dgm:style>
      </dgm:prSet>
      <dgm:spPr/>
      <dgm:t>
        <a:bodyPr/>
        <a:lstStyle/>
        <a:p>
          <a:endParaRPr lang="zh-TW" altLang="en-US"/>
        </a:p>
      </dgm:t>
    </dgm:pt>
    <dgm:pt modelId="{4466C903-2980-44DF-92D8-C9353918A411}">
      <dgm:prSet phldrT="[文字]" custT="1">
        <dgm:style>
          <a:lnRef idx="1">
            <a:schemeClr val="accent5"/>
          </a:lnRef>
          <a:fillRef idx="2">
            <a:schemeClr val="accent5"/>
          </a:fillRef>
          <a:effectRef idx="1">
            <a:schemeClr val="accent5"/>
          </a:effectRef>
          <a:fontRef idx="minor">
            <a:schemeClr val="dk1"/>
          </a:fontRef>
        </dgm:style>
      </dgm:prSet>
      <dgm:spPr/>
      <dgm:t>
        <a:bodyPr/>
        <a:lstStyle/>
        <a:p>
          <a:r>
            <a:rPr lang="zh-TW" altLang="en-US" sz="2800" dirty="0">
              <a:solidFill>
                <a:srgbClr val="C00000"/>
              </a:solidFill>
              <a:latin typeface="標楷體" pitchFamily="65" charset="-120"/>
              <a:ea typeface="標楷體" pitchFamily="65" charset="-120"/>
            </a:rPr>
            <a:t>需求評估</a:t>
          </a:r>
          <a:endParaRPr lang="en-US" altLang="zh-TW" sz="2800" dirty="0">
            <a:solidFill>
              <a:srgbClr val="C00000"/>
            </a:solidFill>
            <a:latin typeface="標楷體" pitchFamily="65" charset="-120"/>
            <a:ea typeface="標楷體" pitchFamily="65" charset="-120"/>
          </a:endParaRPr>
        </a:p>
        <a:p>
          <a:pPr marL="266700" indent="0"/>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找出需精進或需加強的重點，</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提出</a:t>
          </a:r>
          <a:r>
            <a:rPr lang="en-US" altLang="zh-TW" sz="2800" dirty="0">
              <a:latin typeface="標楷體" pitchFamily="65" charset="-120"/>
              <a:ea typeface="標楷體" pitchFamily="65" charset="-120"/>
            </a:rPr>
            <a:t>109</a:t>
          </a:r>
          <a:r>
            <a:rPr lang="zh-TW" altLang="en-US" sz="2800" dirty="0">
              <a:latin typeface="標楷體" pitchFamily="65" charset="-120"/>
              <a:ea typeface="標楷體" pitchFamily="65" charset="-120"/>
            </a:rPr>
            <a:t>學年度推動策略及行動方案</a:t>
          </a:r>
        </a:p>
      </dgm:t>
    </dgm:pt>
    <dgm:pt modelId="{186CB56E-053F-4EAB-BC79-E5C043B6B64E}" type="parTrans" cxnId="{6530D672-A601-4FB4-8DE2-CE50E23D05AC}">
      <dgm:prSet/>
      <dgm:spPr/>
      <dgm:t>
        <a:bodyPr/>
        <a:lstStyle/>
        <a:p>
          <a:endParaRPr lang="zh-TW" altLang="en-US"/>
        </a:p>
      </dgm:t>
    </dgm:pt>
    <dgm:pt modelId="{1E192C92-4A87-4E2C-92B0-54AA1AC9409A}" type="sibTrans" cxnId="{6530D672-A601-4FB4-8DE2-CE50E23D05AC}">
      <dgm:prSet/>
      <dgm:spPr/>
      <dgm:t>
        <a:bodyPr/>
        <a:lstStyle/>
        <a:p>
          <a:endParaRPr lang="zh-TW" altLang="en-US"/>
        </a:p>
      </dgm:t>
    </dgm:pt>
    <dgm:pt modelId="{D84119CD-37E4-44AA-886A-7026BF8D535C}" type="pres">
      <dgm:prSet presAssocID="{2E4B64EE-59BD-4BDC-9654-A121BED5DC1F}" presName="outerComposite" presStyleCnt="0">
        <dgm:presLayoutVars>
          <dgm:chMax val="5"/>
          <dgm:dir/>
          <dgm:resizeHandles val="exact"/>
        </dgm:presLayoutVars>
      </dgm:prSet>
      <dgm:spPr/>
      <dgm:t>
        <a:bodyPr/>
        <a:lstStyle/>
        <a:p>
          <a:endParaRPr lang="zh-TW" altLang="en-US"/>
        </a:p>
      </dgm:t>
    </dgm:pt>
    <dgm:pt modelId="{255E4D72-1617-4576-AEE7-BCD4B5E84FCE}" type="pres">
      <dgm:prSet presAssocID="{2E4B64EE-59BD-4BDC-9654-A121BED5DC1F}" presName="dummyMaxCanvas" presStyleCnt="0">
        <dgm:presLayoutVars/>
      </dgm:prSet>
      <dgm:spPr/>
    </dgm:pt>
    <dgm:pt modelId="{D5BB7FD0-E57C-4CF1-AE2F-DCD2903696DF}" type="pres">
      <dgm:prSet presAssocID="{2E4B64EE-59BD-4BDC-9654-A121BED5DC1F}" presName="ThreeNodes_1" presStyleLbl="node1" presStyleIdx="0" presStyleCnt="3" custScaleY="90477">
        <dgm:presLayoutVars>
          <dgm:bulletEnabled val="1"/>
        </dgm:presLayoutVars>
      </dgm:prSet>
      <dgm:spPr/>
      <dgm:t>
        <a:bodyPr/>
        <a:lstStyle/>
        <a:p>
          <a:endParaRPr lang="zh-TW" altLang="en-US"/>
        </a:p>
      </dgm:t>
    </dgm:pt>
    <dgm:pt modelId="{0CD7F3BF-72C8-4D30-9D11-BCAD01F4895F}" type="pres">
      <dgm:prSet presAssocID="{2E4B64EE-59BD-4BDC-9654-A121BED5DC1F}" presName="ThreeNodes_2" presStyleLbl="node1" presStyleIdx="1" presStyleCnt="3" custScaleX="102081" custScaleY="149937" custLinFactNeighborX="-220" custLinFactNeighborY="-14528">
        <dgm:presLayoutVars>
          <dgm:bulletEnabled val="1"/>
        </dgm:presLayoutVars>
      </dgm:prSet>
      <dgm:spPr/>
      <dgm:t>
        <a:bodyPr/>
        <a:lstStyle/>
        <a:p>
          <a:endParaRPr lang="zh-TW" altLang="en-US"/>
        </a:p>
      </dgm:t>
    </dgm:pt>
    <dgm:pt modelId="{20F6B7AB-85E5-4D36-A2A5-6FFA37C05CC8}" type="pres">
      <dgm:prSet presAssocID="{2E4B64EE-59BD-4BDC-9654-A121BED5DC1F}" presName="ThreeNodes_3" presStyleLbl="node1" presStyleIdx="2" presStyleCnt="3" custScaleX="97060" custScaleY="114259" custLinFactNeighborX="-1041" custLinFactNeighborY="-13847">
        <dgm:presLayoutVars>
          <dgm:bulletEnabled val="1"/>
        </dgm:presLayoutVars>
      </dgm:prSet>
      <dgm:spPr/>
      <dgm:t>
        <a:bodyPr/>
        <a:lstStyle/>
        <a:p>
          <a:endParaRPr lang="zh-TW" altLang="en-US"/>
        </a:p>
      </dgm:t>
    </dgm:pt>
    <dgm:pt modelId="{629F5DE8-C18A-4D5E-9508-D92D8A3F8C83}" type="pres">
      <dgm:prSet presAssocID="{2E4B64EE-59BD-4BDC-9654-A121BED5DC1F}" presName="ThreeConn_1-2" presStyleLbl="fgAccFollowNode1" presStyleIdx="0" presStyleCnt="2" custLinFactNeighborX="-37279" custLinFactNeighborY="-26500">
        <dgm:presLayoutVars>
          <dgm:bulletEnabled val="1"/>
        </dgm:presLayoutVars>
      </dgm:prSet>
      <dgm:spPr/>
      <dgm:t>
        <a:bodyPr/>
        <a:lstStyle/>
        <a:p>
          <a:endParaRPr lang="zh-TW" altLang="en-US"/>
        </a:p>
      </dgm:t>
    </dgm:pt>
    <dgm:pt modelId="{8B5E2C4D-AF6B-4DB7-A2F8-C2CE9AD15534}" type="pres">
      <dgm:prSet presAssocID="{2E4B64EE-59BD-4BDC-9654-A121BED5DC1F}" presName="ThreeConn_2-3" presStyleLbl="fgAccFollowNode1" presStyleIdx="1" presStyleCnt="2" custLinFactNeighborX="-19358" custLinFactNeighborY="-13509">
        <dgm:presLayoutVars>
          <dgm:bulletEnabled val="1"/>
        </dgm:presLayoutVars>
      </dgm:prSet>
      <dgm:spPr/>
      <dgm:t>
        <a:bodyPr/>
        <a:lstStyle/>
        <a:p>
          <a:endParaRPr lang="zh-TW" altLang="en-US"/>
        </a:p>
      </dgm:t>
    </dgm:pt>
    <dgm:pt modelId="{9823707A-55A1-44F4-B59A-B8294F192B08}" type="pres">
      <dgm:prSet presAssocID="{2E4B64EE-59BD-4BDC-9654-A121BED5DC1F}" presName="ThreeNodes_1_text" presStyleLbl="node1" presStyleIdx="2" presStyleCnt="3">
        <dgm:presLayoutVars>
          <dgm:bulletEnabled val="1"/>
        </dgm:presLayoutVars>
      </dgm:prSet>
      <dgm:spPr/>
      <dgm:t>
        <a:bodyPr/>
        <a:lstStyle/>
        <a:p>
          <a:endParaRPr lang="zh-TW" altLang="en-US"/>
        </a:p>
      </dgm:t>
    </dgm:pt>
    <dgm:pt modelId="{4E5C111D-7C53-4482-83DD-6DF5134DFA59}" type="pres">
      <dgm:prSet presAssocID="{2E4B64EE-59BD-4BDC-9654-A121BED5DC1F}" presName="ThreeNodes_2_text" presStyleLbl="node1" presStyleIdx="2" presStyleCnt="3">
        <dgm:presLayoutVars>
          <dgm:bulletEnabled val="1"/>
        </dgm:presLayoutVars>
      </dgm:prSet>
      <dgm:spPr/>
      <dgm:t>
        <a:bodyPr/>
        <a:lstStyle/>
        <a:p>
          <a:endParaRPr lang="zh-TW" altLang="en-US"/>
        </a:p>
      </dgm:t>
    </dgm:pt>
    <dgm:pt modelId="{83AFD5A5-49CB-4B78-86DD-7CD612B4FC13}" type="pres">
      <dgm:prSet presAssocID="{2E4B64EE-59BD-4BDC-9654-A121BED5DC1F}" presName="ThreeNodes_3_text" presStyleLbl="node1" presStyleIdx="2" presStyleCnt="3">
        <dgm:presLayoutVars>
          <dgm:bulletEnabled val="1"/>
        </dgm:presLayoutVars>
      </dgm:prSet>
      <dgm:spPr/>
      <dgm:t>
        <a:bodyPr/>
        <a:lstStyle/>
        <a:p>
          <a:endParaRPr lang="zh-TW" altLang="en-US"/>
        </a:p>
      </dgm:t>
    </dgm:pt>
  </dgm:ptLst>
  <dgm:cxnLst>
    <dgm:cxn modelId="{EFF37713-0A97-4E68-8876-0B72F920207D}" type="presOf" srcId="{FEC43F12-F037-452A-ABF2-829E45C1CED9}" destId="{8B5E2C4D-AF6B-4DB7-A2F8-C2CE9AD15534}" srcOrd="0" destOrd="0" presId="urn:microsoft.com/office/officeart/2005/8/layout/vProcess5"/>
    <dgm:cxn modelId="{8A2FB4A4-DC21-4980-B46D-B0246C332064}" type="presOf" srcId="{4466C903-2980-44DF-92D8-C9353918A411}" destId="{20F6B7AB-85E5-4D36-A2A5-6FFA37C05CC8}" srcOrd="0" destOrd="0" presId="urn:microsoft.com/office/officeart/2005/8/layout/vProcess5"/>
    <dgm:cxn modelId="{67C5B86E-D174-4BC4-8603-DB9A1320DEA7}" type="presOf" srcId="{4466C903-2980-44DF-92D8-C9353918A411}" destId="{83AFD5A5-49CB-4B78-86DD-7CD612B4FC13}" srcOrd="1" destOrd="0" presId="urn:microsoft.com/office/officeart/2005/8/layout/vProcess5"/>
    <dgm:cxn modelId="{D2BC8B8D-51C4-4D63-BE05-597FBC67BB05}" srcId="{2E4B64EE-59BD-4BDC-9654-A121BED5DC1F}" destId="{51A7A7FA-357B-4418-A68C-6EF9F89635BE}" srcOrd="1" destOrd="0" parTransId="{6350E1AB-DD26-471A-83D2-37AD11CFC24E}" sibTransId="{FEC43F12-F037-452A-ABF2-829E45C1CED9}"/>
    <dgm:cxn modelId="{815BB15C-FAF0-49C1-A935-BD5FA5B8C552}" type="presOf" srcId="{2E4B64EE-59BD-4BDC-9654-A121BED5DC1F}" destId="{D84119CD-37E4-44AA-886A-7026BF8D535C}" srcOrd="0" destOrd="0" presId="urn:microsoft.com/office/officeart/2005/8/layout/vProcess5"/>
    <dgm:cxn modelId="{6530D672-A601-4FB4-8DE2-CE50E23D05AC}" srcId="{2E4B64EE-59BD-4BDC-9654-A121BED5DC1F}" destId="{4466C903-2980-44DF-92D8-C9353918A411}" srcOrd="2" destOrd="0" parTransId="{186CB56E-053F-4EAB-BC79-E5C043B6B64E}" sibTransId="{1E192C92-4A87-4E2C-92B0-54AA1AC9409A}"/>
    <dgm:cxn modelId="{2574D8CA-021B-4EF0-854C-931954BE3C4F}" type="presOf" srcId="{BBCB88F5-B7B5-4356-AAE6-2F443CDE4FF6}" destId="{9823707A-55A1-44F4-B59A-B8294F192B08}" srcOrd="1" destOrd="0" presId="urn:microsoft.com/office/officeart/2005/8/layout/vProcess5"/>
    <dgm:cxn modelId="{219DA1F1-5D3A-4A49-BB97-A4E6D7A4D45A}" type="presOf" srcId="{51A7A7FA-357B-4418-A68C-6EF9F89635BE}" destId="{0CD7F3BF-72C8-4D30-9D11-BCAD01F4895F}" srcOrd="0" destOrd="0" presId="urn:microsoft.com/office/officeart/2005/8/layout/vProcess5"/>
    <dgm:cxn modelId="{AEE0634B-2E0C-424B-99B4-613A05941E7C}" srcId="{2E4B64EE-59BD-4BDC-9654-A121BED5DC1F}" destId="{BBCB88F5-B7B5-4356-AAE6-2F443CDE4FF6}" srcOrd="0" destOrd="0" parTransId="{AA723ADB-89CD-4A19-85DA-F5180DDC183E}" sibTransId="{C9A1D5CE-DDE9-4A5E-AD75-B82FE0A3213B}"/>
    <dgm:cxn modelId="{A1C0E9F2-F517-41B0-B0EF-65F3FB6B49F3}" type="presOf" srcId="{BBCB88F5-B7B5-4356-AAE6-2F443CDE4FF6}" destId="{D5BB7FD0-E57C-4CF1-AE2F-DCD2903696DF}" srcOrd="0" destOrd="0" presId="urn:microsoft.com/office/officeart/2005/8/layout/vProcess5"/>
    <dgm:cxn modelId="{701B356C-3399-4271-B92F-7DF9FDF7D7D9}" type="presOf" srcId="{51A7A7FA-357B-4418-A68C-6EF9F89635BE}" destId="{4E5C111D-7C53-4482-83DD-6DF5134DFA59}" srcOrd="1" destOrd="0" presId="urn:microsoft.com/office/officeart/2005/8/layout/vProcess5"/>
    <dgm:cxn modelId="{12DADF0F-1CA8-44D6-B1D0-1C1FD1BA1FFB}" type="presOf" srcId="{C9A1D5CE-DDE9-4A5E-AD75-B82FE0A3213B}" destId="{629F5DE8-C18A-4D5E-9508-D92D8A3F8C83}" srcOrd="0" destOrd="0" presId="urn:microsoft.com/office/officeart/2005/8/layout/vProcess5"/>
    <dgm:cxn modelId="{6EC913DC-7577-4C15-9D33-7AEF434B3030}" type="presParOf" srcId="{D84119CD-37E4-44AA-886A-7026BF8D535C}" destId="{255E4D72-1617-4576-AEE7-BCD4B5E84FCE}" srcOrd="0" destOrd="0" presId="urn:microsoft.com/office/officeart/2005/8/layout/vProcess5"/>
    <dgm:cxn modelId="{41352C29-3474-4267-B2CD-3B8767D7E489}" type="presParOf" srcId="{D84119CD-37E4-44AA-886A-7026BF8D535C}" destId="{D5BB7FD0-E57C-4CF1-AE2F-DCD2903696DF}" srcOrd="1" destOrd="0" presId="urn:microsoft.com/office/officeart/2005/8/layout/vProcess5"/>
    <dgm:cxn modelId="{293E2373-D3FB-4569-A459-9FCD44E8EAEC}" type="presParOf" srcId="{D84119CD-37E4-44AA-886A-7026BF8D535C}" destId="{0CD7F3BF-72C8-4D30-9D11-BCAD01F4895F}" srcOrd="2" destOrd="0" presId="urn:microsoft.com/office/officeart/2005/8/layout/vProcess5"/>
    <dgm:cxn modelId="{54A3C210-199E-4A56-AD27-305469B8BEDF}" type="presParOf" srcId="{D84119CD-37E4-44AA-886A-7026BF8D535C}" destId="{20F6B7AB-85E5-4D36-A2A5-6FFA37C05CC8}" srcOrd="3" destOrd="0" presId="urn:microsoft.com/office/officeart/2005/8/layout/vProcess5"/>
    <dgm:cxn modelId="{212C93E5-BE44-480D-8D2E-3182836B3CC9}" type="presParOf" srcId="{D84119CD-37E4-44AA-886A-7026BF8D535C}" destId="{629F5DE8-C18A-4D5E-9508-D92D8A3F8C83}" srcOrd="4" destOrd="0" presId="urn:microsoft.com/office/officeart/2005/8/layout/vProcess5"/>
    <dgm:cxn modelId="{B35712D9-9A43-41C8-B344-C2E5107B0EA0}" type="presParOf" srcId="{D84119CD-37E4-44AA-886A-7026BF8D535C}" destId="{8B5E2C4D-AF6B-4DB7-A2F8-C2CE9AD15534}" srcOrd="5" destOrd="0" presId="urn:microsoft.com/office/officeart/2005/8/layout/vProcess5"/>
    <dgm:cxn modelId="{987274E4-B805-441C-AD06-428DB2CE94AA}" type="presParOf" srcId="{D84119CD-37E4-44AA-886A-7026BF8D535C}" destId="{9823707A-55A1-44F4-B59A-B8294F192B08}" srcOrd="6" destOrd="0" presId="urn:microsoft.com/office/officeart/2005/8/layout/vProcess5"/>
    <dgm:cxn modelId="{A0E19761-F69B-4C61-A1A6-878A5E35BE8D}" type="presParOf" srcId="{D84119CD-37E4-44AA-886A-7026BF8D535C}" destId="{4E5C111D-7C53-4482-83DD-6DF5134DFA59}" srcOrd="7" destOrd="0" presId="urn:microsoft.com/office/officeart/2005/8/layout/vProcess5"/>
    <dgm:cxn modelId="{76E559C5-70FA-489B-9380-61A157BB3FA5}" type="presParOf" srcId="{D84119CD-37E4-44AA-886A-7026BF8D535C}" destId="{83AFD5A5-49CB-4B78-86DD-7CD612B4FC13}"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7928D23-064E-4370-8829-FC7697B8F0C6}" type="doc">
      <dgm:prSet loTypeId="urn:microsoft.com/office/officeart/2005/8/layout/hierarchy6" loCatId="hierarchy" qsTypeId="urn:microsoft.com/office/officeart/2005/8/quickstyle/simple1" qsCatId="simple" csTypeId="urn:microsoft.com/office/officeart/2005/8/colors/accent2_1" csCatId="accent2" phldr="1"/>
      <dgm:spPr/>
      <dgm:t>
        <a:bodyPr/>
        <a:lstStyle/>
        <a:p>
          <a:endParaRPr lang="zh-TW" altLang="en-US"/>
        </a:p>
      </dgm:t>
    </dgm:pt>
    <dgm:pt modelId="{88C36AB0-7A37-4519-B93D-E2FE37FC6FA5}">
      <dgm:prSet phldrT="[文字]" custT="1"/>
      <dgm:spPr>
        <a:solidFill>
          <a:schemeClr val="accent1">
            <a:lumMod val="20000"/>
            <a:lumOff val="80000"/>
          </a:schemeClr>
        </a:solidFill>
      </dgm:spPr>
      <dgm:t>
        <a:bodyPr/>
        <a:lstStyle/>
        <a:p>
          <a:r>
            <a:rPr lang="zh-TW" altLang="en-US" sz="2400" dirty="0"/>
            <a:t>計畫撰寫說明會</a:t>
          </a:r>
        </a:p>
      </dgm:t>
    </dgm:pt>
    <dgm:pt modelId="{336B7C3B-9816-4874-9FD2-5F3CD80B3266}" type="parTrans" cxnId="{001E57F4-ADE1-41D3-BD5E-4EBD9B43D846}">
      <dgm:prSet/>
      <dgm:spPr/>
      <dgm:t>
        <a:bodyPr/>
        <a:lstStyle/>
        <a:p>
          <a:endParaRPr lang="zh-TW" altLang="en-US"/>
        </a:p>
      </dgm:t>
    </dgm:pt>
    <dgm:pt modelId="{EA38DEDE-84E1-42E2-B0B9-2DFBAB44F649}" type="sibTrans" cxnId="{001E57F4-ADE1-41D3-BD5E-4EBD9B43D846}">
      <dgm:prSet/>
      <dgm:spPr/>
      <dgm:t>
        <a:bodyPr/>
        <a:lstStyle/>
        <a:p>
          <a:endParaRPr lang="zh-TW" altLang="en-US"/>
        </a:p>
      </dgm:t>
    </dgm:pt>
    <dgm:pt modelId="{94055053-8ADF-4630-8955-AC9707EE6C1C}">
      <dgm:prSet phldrT="[文字]" custT="1"/>
      <dgm:spPr>
        <a:solidFill>
          <a:schemeClr val="accent4">
            <a:lumMod val="20000"/>
            <a:lumOff val="80000"/>
          </a:schemeClr>
        </a:solidFill>
      </dgm:spPr>
      <dgm:t>
        <a:bodyPr/>
        <a:lstStyle/>
        <a:p>
          <a:pPr>
            <a:spcAft>
              <a:spcPts val="0"/>
            </a:spcAft>
          </a:pPr>
          <a:r>
            <a:rPr lang="zh-TW" altLang="en-US" sz="2300" dirty="0"/>
            <a:t>全縣</a:t>
          </a:r>
          <a:r>
            <a:rPr lang="en-US" altLang="zh-TW" sz="2300" dirty="0"/>
            <a:t>(</a:t>
          </a:r>
          <a:r>
            <a:rPr lang="zh-TW" altLang="en-US" sz="2300" dirty="0"/>
            <a:t>市</a:t>
          </a:r>
          <a:r>
            <a:rPr lang="en-US" altLang="zh-TW" sz="2300" dirty="0"/>
            <a:t>)</a:t>
          </a:r>
          <a:r>
            <a:rPr lang="zh-TW" altLang="en-US" sz="2300" dirty="0"/>
            <a:t>性行動方案或計畫之撰寫</a:t>
          </a:r>
        </a:p>
      </dgm:t>
    </dgm:pt>
    <dgm:pt modelId="{7776ED2C-52B8-4157-A119-DE108BA48B11}" type="parTrans" cxnId="{D451A782-732F-4596-B7D2-CDDCDAB1BE84}">
      <dgm:prSet/>
      <dgm:spPr/>
      <dgm:t>
        <a:bodyPr/>
        <a:lstStyle/>
        <a:p>
          <a:endParaRPr lang="zh-TW" altLang="en-US"/>
        </a:p>
      </dgm:t>
    </dgm:pt>
    <dgm:pt modelId="{32EC14B5-BF41-4F08-9557-8F99A8A26CE5}" type="sibTrans" cxnId="{D451A782-732F-4596-B7D2-CDDCDAB1BE84}">
      <dgm:prSet/>
      <dgm:spPr/>
      <dgm:t>
        <a:bodyPr/>
        <a:lstStyle/>
        <a:p>
          <a:endParaRPr lang="zh-TW" altLang="en-US"/>
        </a:p>
      </dgm:t>
    </dgm:pt>
    <dgm:pt modelId="{CD735E78-B1DA-4995-9D1A-0F8853C4DF2E}">
      <dgm:prSet phldrT="[文字]" custT="1"/>
      <dgm:spPr>
        <a:solidFill>
          <a:schemeClr val="accent6">
            <a:lumMod val="20000"/>
            <a:lumOff val="80000"/>
          </a:schemeClr>
        </a:solidFill>
      </dgm:spPr>
      <dgm:t>
        <a:bodyPr/>
        <a:lstStyle/>
        <a:p>
          <a:pPr>
            <a:spcAft>
              <a:spcPts val="0"/>
            </a:spcAft>
          </a:pPr>
          <a:r>
            <a:rPr lang="zh-TW" altLang="en-US" sz="2300" dirty="0"/>
            <a:t>學校申請計畫之撰寫</a:t>
          </a:r>
          <a:endParaRPr lang="en-US" altLang="zh-TW" sz="2300" dirty="0"/>
        </a:p>
        <a:p>
          <a:pPr>
            <a:spcAft>
              <a:spcPct val="35000"/>
            </a:spcAft>
          </a:pPr>
          <a:r>
            <a:rPr lang="en-US" altLang="zh-TW" sz="2000" dirty="0"/>
            <a:t>(</a:t>
          </a:r>
          <a:r>
            <a:rPr lang="zh-TW" altLang="en-US" sz="2000" dirty="0"/>
            <a:t>專業學習社群、校本</a:t>
          </a:r>
          <a:r>
            <a:rPr lang="en-US" altLang="zh-TW" sz="2000" dirty="0"/>
            <a:t>(</a:t>
          </a:r>
          <a:r>
            <a:rPr lang="zh-TW" altLang="en-US" sz="2000" dirty="0"/>
            <a:t>跨校</a:t>
          </a:r>
          <a:r>
            <a:rPr lang="en-US" altLang="zh-TW" sz="2000" dirty="0"/>
            <a:t>)</a:t>
          </a:r>
          <a:r>
            <a:rPr lang="zh-TW" altLang="en-US" sz="2000" dirty="0"/>
            <a:t>進修</a:t>
          </a:r>
          <a:r>
            <a:rPr lang="en-US" altLang="zh-TW" sz="2000" dirty="0"/>
            <a:t>)</a:t>
          </a:r>
          <a:endParaRPr lang="zh-TW" altLang="en-US" sz="2000" dirty="0"/>
        </a:p>
      </dgm:t>
    </dgm:pt>
    <dgm:pt modelId="{B40DEA8F-C7F1-4F45-AC3C-0624087035DC}" type="parTrans" cxnId="{5473EFDF-F357-48BF-8012-AF8B4741207E}">
      <dgm:prSet/>
      <dgm:spPr/>
      <dgm:t>
        <a:bodyPr/>
        <a:lstStyle/>
        <a:p>
          <a:endParaRPr lang="zh-TW" altLang="en-US"/>
        </a:p>
      </dgm:t>
    </dgm:pt>
    <dgm:pt modelId="{98AC316A-C1F3-4551-91AA-29F7BCF96032}" type="sibTrans" cxnId="{5473EFDF-F357-48BF-8012-AF8B4741207E}">
      <dgm:prSet/>
      <dgm:spPr/>
      <dgm:t>
        <a:bodyPr/>
        <a:lstStyle/>
        <a:p>
          <a:endParaRPr lang="zh-TW" altLang="en-US"/>
        </a:p>
      </dgm:t>
    </dgm:pt>
    <dgm:pt modelId="{71FBB747-9D3D-40DC-8C8C-76FFB4E76DB9}">
      <dgm:prSet custT="1"/>
      <dgm:spPr>
        <a:solidFill>
          <a:schemeClr val="accent6">
            <a:lumMod val="20000"/>
            <a:lumOff val="80000"/>
          </a:schemeClr>
        </a:solidFill>
      </dgm:spPr>
      <dgm:t>
        <a:bodyPr/>
        <a:lstStyle/>
        <a:p>
          <a:r>
            <a:rPr lang="zh-TW" altLang="en-US" sz="2000" dirty="0"/>
            <a:t>審查</a:t>
          </a:r>
        </a:p>
      </dgm:t>
    </dgm:pt>
    <dgm:pt modelId="{03366ECA-5065-4AF2-B1A9-ECB0E52B9304}" type="parTrans" cxnId="{A034FDF8-57F3-4D68-8B48-68E94F439183}">
      <dgm:prSet/>
      <dgm:spPr/>
      <dgm:t>
        <a:bodyPr/>
        <a:lstStyle/>
        <a:p>
          <a:endParaRPr lang="zh-TW" altLang="en-US"/>
        </a:p>
      </dgm:t>
    </dgm:pt>
    <dgm:pt modelId="{95CBDFB6-0AA0-418C-8B99-D81E874959C1}" type="sibTrans" cxnId="{A034FDF8-57F3-4D68-8B48-68E94F439183}">
      <dgm:prSet/>
      <dgm:spPr/>
      <dgm:t>
        <a:bodyPr/>
        <a:lstStyle/>
        <a:p>
          <a:endParaRPr lang="zh-TW" altLang="en-US"/>
        </a:p>
      </dgm:t>
    </dgm:pt>
    <dgm:pt modelId="{E47B5DE0-0B23-4562-8AFD-CA9E15FDEC18}">
      <dgm:prSet custT="1"/>
      <dgm:spPr>
        <a:solidFill>
          <a:schemeClr val="accent6">
            <a:lumMod val="20000"/>
            <a:lumOff val="80000"/>
          </a:schemeClr>
        </a:solidFill>
      </dgm:spPr>
      <dgm:t>
        <a:bodyPr/>
        <a:lstStyle/>
        <a:p>
          <a:r>
            <a:rPr lang="zh-TW" altLang="en-US" sz="2000" dirty="0"/>
            <a:t>＊申請彙整表</a:t>
          </a:r>
          <a:endParaRPr lang="en-US" altLang="zh-TW" sz="2000" dirty="0"/>
        </a:p>
        <a:p>
          <a:r>
            <a:rPr lang="zh-TW" altLang="zh-TW" sz="2000" dirty="0"/>
            <a:t>＊</a:t>
          </a:r>
          <a:r>
            <a:rPr lang="zh-TW" altLang="en-US" sz="2000" dirty="0"/>
            <a:t>審查結果表</a:t>
          </a:r>
        </a:p>
      </dgm:t>
    </dgm:pt>
    <dgm:pt modelId="{C353E2B9-E3DC-4488-83B5-F892EBA3F280}" type="parTrans" cxnId="{E99F94F9-EE7E-47D6-920C-A13133141EC1}">
      <dgm:prSet/>
      <dgm:spPr/>
      <dgm:t>
        <a:bodyPr/>
        <a:lstStyle/>
        <a:p>
          <a:endParaRPr lang="zh-TW" altLang="en-US"/>
        </a:p>
      </dgm:t>
    </dgm:pt>
    <dgm:pt modelId="{775F6E66-892D-4EFA-B161-CFF6942B0E51}" type="sibTrans" cxnId="{E99F94F9-EE7E-47D6-920C-A13133141EC1}">
      <dgm:prSet/>
      <dgm:spPr/>
      <dgm:t>
        <a:bodyPr/>
        <a:lstStyle/>
        <a:p>
          <a:endParaRPr lang="zh-TW" altLang="en-US"/>
        </a:p>
      </dgm:t>
    </dgm:pt>
    <dgm:pt modelId="{E2B484D1-4931-4035-A489-48E2747ACA66}">
      <dgm:prSet custT="1"/>
      <dgm:spPr>
        <a:solidFill>
          <a:schemeClr val="accent4">
            <a:lumMod val="20000"/>
            <a:lumOff val="80000"/>
          </a:schemeClr>
        </a:solidFill>
      </dgm:spPr>
      <dgm:t>
        <a:bodyPr/>
        <a:lstStyle/>
        <a:p>
          <a:r>
            <a:rPr lang="zh-TW" altLang="en-US" sz="2000" dirty="0"/>
            <a:t>內部檢視修正</a:t>
          </a:r>
        </a:p>
      </dgm:t>
    </dgm:pt>
    <dgm:pt modelId="{C4DB6686-ED7C-40AE-9DF8-BE8462B9C974}" type="parTrans" cxnId="{283242B8-3CF4-4E9D-9D33-7B6F871DC7F0}">
      <dgm:prSet/>
      <dgm:spPr/>
      <dgm:t>
        <a:bodyPr/>
        <a:lstStyle/>
        <a:p>
          <a:endParaRPr lang="zh-TW" altLang="en-US"/>
        </a:p>
      </dgm:t>
    </dgm:pt>
    <dgm:pt modelId="{13485B58-1A53-4C2D-BF31-2AA9AD868723}" type="sibTrans" cxnId="{283242B8-3CF4-4E9D-9D33-7B6F871DC7F0}">
      <dgm:prSet/>
      <dgm:spPr/>
      <dgm:t>
        <a:bodyPr/>
        <a:lstStyle/>
        <a:p>
          <a:endParaRPr lang="zh-TW" altLang="en-US"/>
        </a:p>
      </dgm:t>
    </dgm:pt>
    <dgm:pt modelId="{CCFB0AB9-874F-496C-9961-5BD7091D4297}">
      <dgm:prSet custT="1"/>
      <dgm:spPr>
        <a:solidFill>
          <a:schemeClr val="accent4">
            <a:lumMod val="20000"/>
            <a:lumOff val="80000"/>
          </a:schemeClr>
        </a:solidFill>
      </dgm:spPr>
      <dgm:t>
        <a:bodyPr/>
        <a:lstStyle/>
        <a:p>
          <a:r>
            <a:rPr lang="zh-TW" altLang="en-US" sz="2000" dirty="0"/>
            <a:t>＊各方案計畫</a:t>
          </a:r>
          <a:r>
            <a:rPr lang="en-US" altLang="zh-TW" sz="2000" dirty="0"/>
            <a:t>(</a:t>
          </a:r>
          <a:r>
            <a:rPr lang="zh-TW" altLang="en-US" sz="2000" dirty="0"/>
            <a:t>草案</a:t>
          </a:r>
          <a:r>
            <a:rPr lang="en-US" altLang="zh-TW" sz="2000" dirty="0"/>
            <a:t>)</a:t>
          </a:r>
          <a:r>
            <a:rPr lang="zh-TW" altLang="en-US" sz="2000" dirty="0"/>
            <a:t>完成</a:t>
          </a:r>
          <a:endParaRPr lang="en-US" altLang="zh-TW" sz="2000" dirty="0"/>
        </a:p>
        <a:p>
          <a:r>
            <a:rPr lang="zh-TW" altLang="zh-TW" sz="2000" dirty="0"/>
            <a:t>＊</a:t>
          </a:r>
          <a:r>
            <a:rPr lang="zh-TW" altLang="en-US" sz="2000" dirty="0"/>
            <a:t>方案計畫摘要表</a:t>
          </a:r>
        </a:p>
      </dgm:t>
    </dgm:pt>
    <dgm:pt modelId="{298501F4-5D33-483D-864A-DEBE7F0A734A}" type="parTrans" cxnId="{6915B544-8FD3-4667-A500-2E264484868B}">
      <dgm:prSet/>
      <dgm:spPr/>
      <dgm:t>
        <a:bodyPr/>
        <a:lstStyle/>
        <a:p>
          <a:endParaRPr lang="zh-TW" altLang="en-US"/>
        </a:p>
      </dgm:t>
    </dgm:pt>
    <dgm:pt modelId="{EDDECB86-F9D6-428F-95F1-A1F939EB6C7A}" type="sibTrans" cxnId="{6915B544-8FD3-4667-A500-2E264484868B}">
      <dgm:prSet/>
      <dgm:spPr/>
      <dgm:t>
        <a:bodyPr/>
        <a:lstStyle/>
        <a:p>
          <a:endParaRPr lang="zh-TW" altLang="en-US"/>
        </a:p>
      </dgm:t>
    </dgm:pt>
    <dgm:pt modelId="{D3802684-236B-4582-899E-8C931A399C95}">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zh-TW" altLang="en-US" sz="2800" dirty="0"/>
            <a:t>專業成長活動計畫</a:t>
          </a:r>
        </a:p>
      </dgm:t>
    </dgm:pt>
    <dgm:pt modelId="{F57EE26E-D657-4006-AAF2-83593E5BCB7C}" type="parTrans" cxnId="{ADBC4AA3-6E96-45C0-8230-180306E85379}">
      <dgm:prSet/>
      <dgm:spPr/>
      <dgm:t>
        <a:bodyPr/>
        <a:lstStyle/>
        <a:p>
          <a:endParaRPr lang="zh-TW" altLang="en-US"/>
        </a:p>
      </dgm:t>
    </dgm:pt>
    <dgm:pt modelId="{914A7BED-AE53-4D2E-8CBD-BEC6E87D2CE8}" type="sibTrans" cxnId="{ADBC4AA3-6E96-45C0-8230-180306E85379}">
      <dgm:prSet/>
      <dgm:spPr/>
      <dgm:t>
        <a:bodyPr/>
        <a:lstStyle/>
        <a:p>
          <a:endParaRPr lang="zh-TW" altLang="en-US"/>
        </a:p>
      </dgm:t>
    </dgm:pt>
    <dgm:pt modelId="{B7DE9E7E-1375-4B89-9EEA-B196E50CFBD3}" type="pres">
      <dgm:prSet presAssocID="{47928D23-064E-4370-8829-FC7697B8F0C6}" presName="mainComposite" presStyleCnt="0">
        <dgm:presLayoutVars>
          <dgm:chPref val="1"/>
          <dgm:dir/>
          <dgm:animOne val="branch"/>
          <dgm:animLvl val="lvl"/>
          <dgm:resizeHandles val="exact"/>
        </dgm:presLayoutVars>
      </dgm:prSet>
      <dgm:spPr/>
      <dgm:t>
        <a:bodyPr/>
        <a:lstStyle/>
        <a:p>
          <a:endParaRPr lang="zh-TW" altLang="en-US"/>
        </a:p>
      </dgm:t>
    </dgm:pt>
    <dgm:pt modelId="{5DF889B9-F671-42B7-8161-F71F01D08DF9}" type="pres">
      <dgm:prSet presAssocID="{47928D23-064E-4370-8829-FC7697B8F0C6}" presName="hierFlow" presStyleCnt="0"/>
      <dgm:spPr/>
    </dgm:pt>
    <dgm:pt modelId="{19040301-67C5-42D1-83F9-BEEEBF2A9FF3}" type="pres">
      <dgm:prSet presAssocID="{47928D23-064E-4370-8829-FC7697B8F0C6}" presName="hierChild1" presStyleCnt="0">
        <dgm:presLayoutVars>
          <dgm:chPref val="1"/>
          <dgm:animOne val="branch"/>
          <dgm:animLvl val="lvl"/>
        </dgm:presLayoutVars>
      </dgm:prSet>
      <dgm:spPr/>
    </dgm:pt>
    <dgm:pt modelId="{AA44ED5D-EC0C-410B-9D90-51CB10F0E8FD}" type="pres">
      <dgm:prSet presAssocID="{D3802684-236B-4582-899E-8C931A399C95}" presName="Name14" presStyleCnt="0"/>
      <dgm:spPr/>
    </dgm:pt>
    <dgm:pt modelId="{0B6FA144-B766-4451-B2E1-48AD1720C3AF}" type="pres">
      <dgm:prSet presAssocID="{D3802684-236B-4582-899E-8C931A399C95}" presName="level1Shape" presStyleLbl="node0" presStyleIdx="0" presStyleCnt="1" custScaleX="413999" custScaleY="61378">
        <dgm:presLayoutVars>
          <dgm:chPref val="3"/>
        </dgm:presLayoutVars>
      </dgm:prSet>
      <dgm:spPr/>
      <dgm:t>
        <a:bodyPr/>
        <a:lstStyle/>
        <a:p>
          <a:endParaRPr lang="zh-TW" altLang="en-US"/>
        </a:p>
      </dgm:t>
    </dgm:pt>
    <dgm:pt modelId="{E59360D3-52B4-42D3-B72E-A6F0128EDDF4}" type="pres">
      <dgm:prSet presAssocID="{D3802684-236B-4582-899E-8C931A399C95}" presName="hierChild2" presStyleCnt="0"/>
      <dgm:spPr/>
    </dgm:pt>
    <dgm:pt modelId="{1BEE119D-7044-4540-921B-DD69327C5A23}" type="pres">
      <dgm:prSet presAssocID="{336B7C3B-9816-4874-9FD2-5F3CD80B3266}" presName="Name19" presStyleLbl="parChTrans1D2" presStyleIdx="0" presStyleCnt="1"/>
      <dgm:spPr/>
      <dgm:t>
        <a:bodyPr/>
        <a:lstStyle/>
        <a:p>
          <a:endParaRPr lang="zh-TW" altLang="en-US"/>
        </a:p>
      </dgm:t>
    </dgm:pt>
    <dgm:pt modelId="{F66B1987-93FD-46AA-8C16-241ADA10CF4F}" type="pres">
      <dgm:prSet presAssocID="{88C36AB0-7A37-4519-B93D-E2FE37FC6FA5}" presName="Name21" presStyleCnt="0"/>
      <dgm:spPr/>
    </dgm:pt>
    <dgm:pt modelId="{4764407A-4567-4D70-A8A7-23BA474BCD63}" type="pres">
      <dgm:prSet presAssocID="{88C36AB0-7A37-4519-B93D-E2FE37FC6FA5}" presName="level2Shape" presStyleLbl="node2" presStyleIdx="0" presStyleCnt="1" custScaleX="265478" custScaleY="47644"/>
      <dgm:spPr/>
      <dgm:t>
        <a:bodyPr/>
        <a:lstStyle/>
        <a:p>
          <a:endParaRPr lang="zh-TW" altLang="en-US"/>
        </a:p>
      </dgm:t>
    </dgm:pt>
    <dgm:pt modelId="{06DB6860-83AD-40E3-AF44-841240C07A58}" type="pres">
      <dgm:prSet presAssocID="{88C36AB0-7A37-4519-B93D-E2FE37FC6FA5}" presName="hierChild3" presStyleCnt="0"/>
      <dgm:spPr/>
    </dgm:pt>
    <dgm:pt modelId="{6B116550-F75D-4E0C-BD5F-C88A86B27A64}" type="pres">
      <dgm:prSet presAssocID="{7776ED2C-52B8-4157-A119-DE108BA48B11}" presName="Name19" presStyleLbl="parChTrans1D3" presStyleIdx="0" presStyleCnt="2"/>
      <dgm:spPr/>
      <dgm:t>
        <a:bodyPr/>
        <a:lstStyle/>
        <a:p>
          <a:endParaRPr lang="zh-TW" altLang="en-US"/>
        </a:p>
      </dgm:t>
    </dgm:pt>
    <dgm:pt modelId="{EB002ED3-5555-4D11-AD07-D108D973F7DC}" type="pres">
      <dgm:prSet presAssocID="{94055053-8ADF-4630-8955-AC9707EE6C1C}" presName="Name21" presStyleCnt="0"/>
      <dgm:spPr/>
    </dgm:pt>
    <dgm:pt modelId="{86F75E1E-FFF5-49B7-BAC4-60A7C541BA07}" type="pres">
      <dgm:prSet presAssocID="{94055053-8ADF-4630-8955-AC9707EE6C1C}" presName="level2Shape" presStyleLbl="node3" presStyleIdx="0" presStyleCnt="2" custScaleX="190212"/>
      <dgm:spPr/>
      <dgm:t>
        <a:bodyPr/>
        <a:lstStyle/>
        <a:p>
          <a:endParaRPr lang="zh-TW" altLang="en-US"/>
        </a:p>
      </dgm:t>
    </dgm:pt>
    <dgm:pt modelId="{EC8F10E4-0D3A-462C-83F6-8BE6E1A34505}" type="pres">
      <dgm:prSet presAssocID="{94055053-8ADF-4630-8955-AC9707EE6C1C}" presName="hierChild3" presStyleCnt="0"/>
      <dgm:spPr/>
    </dgm:pt>
    <dgm:pt modelId="{CEDE80B3-C0BC-400F-8B31-54412983B374}" type="pres">
      <dgm:prSet presAssocID="{C4DB6686-ED7C-40AE-9DF8-BE8462B9C974}" presName="Name19" presStyleLbl="parChTrans1D4" presStyleIdx="0" presStyleCnt="4"/>
      <dgm:spPr/>
      <dgm:t>
        <a:bodyPr/>
        <a:lstStyle/>
        <a:p>
          <a:endParaRPr lang="zh-TW" altLang="en-US"/>
        </a:p>
      </dgm:t>
    </dgm:pt>
    <dgm:pt modelId="{D2BC4571-ACD6-429D-84BF-35435475713C}" type="pres">
      <dgm:prSet presAssocID="{E2B484D1-4931-4035-A489-48E2747ACA66}" presName="Name21" presStyleCnt="0"/>
      <dgm:spPr/>
    </dgm:pt>
    <dgm:pt modelId="{4725554A-7F09-44A5-A08D-25D4C36756CB}" type="pres">
      <dgm:prSet presAssocID="{E2B484D1-4931-4035-A489-48E2747ACA66}" presName="level2Shape" presStyleLbl="node4" presStyleIdx="0" presStyleCnt="4" custScaleX="118163" custScaleY="42303"/>
      <dgm:spPr/>
      <dgm:t>
        <a:bodyPr/>
        <a:lstStyle/>
        <a:p>
          <a:endParaRPr lang="zh-TW" altLang="en-US"/>
        </a:p>
      </dgm:t>
    </dgm:pt>
    <dgm:pt modelId="{3050F5B3-FF60-4998-B63F-F38F8C550746}" type="pres">
      <dgm:prSet presAssocID="{E2B484D1-4931-4035-A489-48E2747ACA66}" presName="hierChild3" presStyleCnt="0"/>
      <dgm:spPr/>
    </dgm:pt>
    <dgm:pt modelId="{FBD6EF8C-B407-4E21-9D20-68191E3CDF12}" type="pres">
      <dgm:prSet presAssocID="{298501F4-5D33-483D-864A-DEBE7F0A734A}" presName="Name19" presStyleLbl="parChTrans1D4" presStyleIdx="1" presStyleCnt="4"/>
      <dgm:spPr/>
      <dgm:t>
        <a:bodyPr/>
        <a:lstStyle/>
        <a:p>
          <a:endParaRPr lang="zh-TW" altLang="en-US"/>
        </a:p>
      </dgm:t>
    </dgm:pt>
    <dgm:pt modelId="{B07CAD51-A595-4B37-8FF9-1D8E51C6AFD5}" type="pres">
      <dgm:prSet presAssocID="{CCFB0AB9-874F-496C-9961-5BD7091D4297}" presName="Name21" presStyleCnt="0"/>
      <dgm:spPr/>
    </dgm:pt>
    <dgm:pt modelId="{1A98204C-8749-4797-95B1-B1785E8F35FD}" type="pres">
      <dgm:prSet presAssocID="{CCFB0AB9-874F-496C-9961-5BD7091D4297}" presName="level2Shape" presStyleLbl="node4" presStyleIdx="1" presStyleCnt="4" custScaleX="190212"/>
      <dgm:spPr/>
      <dgm:t>
        <a:bodyPr/>
        <a:lstStyle/>
        <a:p>
          <a:endParaRPr lang="zh-TW" altLang="en-US"/>
        </a:p>
      </dgm:t>
    </dgm:pt>
    <dgm:pt modelId="{22AAFF0F-C273-4DB7-B131-A0D683CC0C3B}" type="pres">
      <dgm:prSet presAssocID="{CCFB0AB9-874F-496C-9961-5BD7091D4297}" presName="hierChild3" presStyleCnt="0"/>
      <dgm:spPr/>
    </dgm:pt>
    <dgm:pt modelId="{730D285C-58B4-40A7-B471-BD4B4748A52C}" type="pres">
      <dgm:prSet presAssocID="{B40DEA8F-C7F1-4F45-AC3C-0624087035DC}" presName="Name19" presStyleLbl="parChTrans1D3" presStyleIdx="1" presStyleCnt="2"/>
      <dgm:spPr/>
      <dgm:t>
        <a:bodyPr/>
        <a:lstStyle/>
        <a:p>
          <a:endParaRPr lang="zh-TW" altLang="en-US"/>
        </a:p>
      </dgm:t>
    </dgm:pt>
    <dgm:pt modelId="{543F6366-107A-4AA8-8D6B-40B9E94AD088}" type="pres">
      <dgm:prSet presAssocID="{CD735E78-B1DA-4995-9D1A-0F8853C4DF2E}" presName="Name21" presStyleCnt="0"/>
      <dgm:spPr/>
    </dgm:pt>
    <dgm:pt modelId="{38830381-7D68-40C4-B2C0-730358562B04}" type="pres">
      <dgm:prSet presAssocID="{CD735E78-B1DA-4995-9D1A-0F8853C4DF2E}" presName="level2Shape" presStyleLbl="node3" presStyleIdx="1" presStyleCnt="2" custScaleX="261615"/>
      <dgm:spPr/>
      <dgm:t>
        <a:bodyPr/>
        <a:lstStyle/>
        <a:p>
          <a:endParaRPr lang="zh-TW" altLang="en-US"/>
        </a:p>
      </dgm:t>
    </dgm:pt>
    <dgm:pt modelId="{28D0CC8F-B135-4A3D-9B07-43493FB466F3}" type="pres">
      <dgm:prSet presAssocID="{CD735E78-B1DA-4995-9D1A-0F8853C4DF2E}" presName="hierChild3" presStyleCnt="0"/>
      <dgm:spPr/>
    </dgm:pt>
    <dgm:pt modelId="{69A5468A-32F9-4388-8836-C5CB171C933F}" type="pres">
      <dgm:prSet presAssocID="{03366ECA-5065-4AF2-B1A9-ECB0E52B9304}" presName="Name19" presStyleLbl="parChTrans1D4" presStyleIdx="2" presStyleCnt="4"/>
      <dgm:spPr/>
      <dgm:t>
        <a:bodyPr/>
        <a:lstStyle/>
        <a:p>
          <a:endParaRPr lang="zh-TW" altLang="en-US"/>
        </a:p>
      </dgm:t>
    </dgm:pt>
    <dgm:pt modelId="{F50DA8B0-7291-4C50-8269-8A6D101238E4}" type="pres">
      <dgm:prSet presAssocID="{71FBB747-9D3D-40DC-8C8C-76FFB4E76DB9}" presName="Name21" presStyleCnt="0"/>
      <dgm:spPr/>
    </dgm:pt>
    <dgm:pt modelId="{5525A0F6-083E-49B1-9DE1-9E04A939EDB4}" type="pres">
      <dgm:prSet presAssocID="{71FBB747-9D3D-40DC-8C8C-76FFB4E76DB9}" presName="level2Shape" presStyleLbl="node4" presStyleIdx="2" presStyleCnt="4" custScaleX="118163" custScaleY="37301"/>
      <dgm:spPr/>
      <dgm:t>
        <a:bodyPr/>
        <a:lstStyle/>
        <a:p>
          <a:endParaRPr lang="zh-TW" altLang="en-US"/>
        </a:p>
      </dgm:t>
    </dgm:pt>
    <dgm:pt modelId="{70DD4930-4AC1-4E53-AB5B-B526A3C37EE3}" type="pres">
      <dgm:prSet presAssocID="{71FBB747-9D3D-40DC-8C8C-76FFB4E76DB9}" presName="hierChild3" presStyleCnt="0"/>
      <dgm:spPr/>
    </dgm:pt>
    <dgm:pt modelId="{3B318474-EFEE-4FDA-82A6-8CBEDB0B582E}" type="pres">
      <dgm:prSet presAssocID="{C353E2B9-E3DC-4488-83B5-F892EBA3F280}" presName="Name19" presStyleLbl="parChTrans1D4" presStyleIdx="3" presStyleCnt="4"/>
      <dgm:spPr/>
      <dgm:t>
        <a:bodyPr/>
        <a:lstStyle/>
        <a:p>
          <a:endParaRPr lang="zh-TW" altLang="en-US"/>
        </a:p>
      </dgm:t>
    </dgm:pt>
    <dgm:pt modelId="{32965BDF-615B-4D8D-87F3-4CB8E4F18C84}" type="pres">
      <dgm:prSet presAssocID="{E47B5DE0-0B23-4562-8AFD-CA9E15FDEC18}" presName="Name21" presStyleCnt="0"/>
      <dgm:spPr/>
    </dgm:pt>
    <dgm:pt modelId="{B2B0E97A-4716-45FC-80C0-6F6781CE9D23}" type="pres">
      <dgm:prSet presAssocID="{E47B5DE0-0B23-4562-8AFD-CA9E15FDEC18}" presName="level2Shape" presStyleLbl="node4" presStyleIdx="3" presStyleCnt="4" custScaleX="161026"/>
      <dgm:spPr/>
      <dgm:t>
        <a:bodyPr/>
        <a:lstStyle/>
        <a:p>
          <a:endParaRPr lang="zh-TW" altLang="en-US"/>
        </a:p>
      </dgm:t>
    </dgm:pt>
    <dgm:pt modelId="{D2B50069-ABDC-45D0-A6CA-6B558BC96B9A}" type="pres">
      <dgm:prSet presAssocID="{E47B5DE0-0B23-4562-8AFD-CA9E15FDEC18}" presName="hierChild3" presStyleCnt="0"/>
      <dgm:spPr/>
    </dgm:pt>
    <dgm:pt modelId="{2D690D38-91D5-4AAC-99D9-C7F48EE3484B}" type="pres">
      <dgm:prSet presAssocID="{47928D23-064E-4370-8829-FC7697B8F0C6}" presName="bgShapesFlow" presStyleCnt="0"/>
      <dgm:spPr/>
    </dgm:pt>
  </dgm:ptLst>
  <dgm:cxnLst>
    <dgm:cxn modelId="{649F2E7E-30D9-4816-AB7F-D7C2915482A3}" type="presOf" srcId="{336B7C3B-9816-4874-9FD2-5F3CD80B3266}" destId="{1BEE119D-7044-4540-921B-DD69327C5A23}" srcOrd="0" destOrd="0" presId="urn:microsoft.com/office/officeart/2005/8/layout/hierarchy6"/>
    <dgm:cxn modelId="{3229DE91-DA5F-4D57-A84D-5615C67F2B9C}" type="presOf" srcId="{B40DEA8F-C7F1-4F45-AC3C-0624087035DC}" destId="{730D285C-58B4-40A7-B471-BD4B4748A52C}" srcOrd="0" destOrd="0" presId="urn:microsoft.com/office/officeart/2005/8/layout/hierarchy6"/>
    <dgm:cxn modelId="{C081D2B9-5AB0-4EAE-AB73-831299A409CD}" type="presOf" srcId="{94055053-8ADF-4630-8955-AC9707EE6C1C}" destId="{86F75E1E-FFF5-49B7-BAC4-60A7C541BA07}" srcOrd="0" destOrd="0" presId="urn:microsoft.com/office/officeart/2005/8/layout/hierarchy6"/>
    <dgm:cxn modelId="{12AD630E-94C4-42EE-B5F9-6B7598E14FA8}" type="presOf" srcId="{CD735E78-B1DA-4995-9D1A-0F8853C4DF2E}" destId="{38830381-7D68-40C4-B2C0-730358562B04}" srcOrd="0" destOrd="0" presId="urn:microsoft.com/office/officeart/2005/8/layout/hierarchy6"/>
    <dgm:cxn modelId="{194660BC-81E9-4D80-847B-74BF5B0B978B}" type="presOf" srcId="{E2B484D1-4931-4035-A489-48E2747ACA66}" destId="{4725554A-7F09-44A5-A08D-25D4C36756CB}" srcOrd="0" destOrd="0" presId="urn:microsoft.com/office/officeart/2005/8/layout/hierarchy6"/>
    <dgm:cxn modelId="{E99F94F9-EE7E-47D6-920C-A13133141EC1}" srcId="{71FBB747-9D3D-40DC-8C8C-76FFB4E76DB9}" destId="{E47B5DE0-0B23-4562-8AFD-CA9E15FDEC18}" srcOrd="0" destOrd="0" parTransId="{C353E2B9-E3DC-4488-83B5-F892EBA3F280}" sibTransId="{775F6E66-892D-4EFA-B161-CFF6942B0E51}"/>
    <dgm:cxn modelId="{6915B544-8FD3-4667-A500-2E264484868B}" srcId="{E2B484D1-4931-4035-A489-48E2747ACA66}" destId="{CCFB0AB9-874F-496C-9961-5BD7091D4297}" srcOrd="0" destOrd="0" parTransId="{298501F4-5D33-483D-864A-DEBE7F0A734A}" sibTransId="{EDDECB86-F9D6-428F-95F1-A1F939EB6C7A}"/>
    <dgm:cxn modelId="{BACD5171-8932-4366-87CB-5D1D38440D50}" type="presOf" srcId="{D3802684-236B-4582-899E-8C931A399C95}" destId="{0B6FA144-B766-4451-B2E1-48AD1720C3AF}" srcOrd="0" destOrd="0" presId="urn:microsoft.com/office/officeart/2005/8/layout/hierarchy6"/>
    <dgm:cxn modelId="{283242B8-3CF4-4E9D-9D33-7B6F871DC7F0}" srcId="{94055053-8ADF-4630-8955-AC9707EE6C1C}" destId="{E2B484D1-4931-4035-A489-48E2747ACA66}" srcOrd="0" destOrd="0" parTransId="{C4DB6686-ED7C-40AE-9DF8-BE8462B9C974}" sibTransId="{13485B58-1A53-4C2D-BF31-2AA9AD868723}"/>
    <dgm:cxn modelId="{26964056-1343-43C2-A252-2841C1278795}" type="presOf" srcId="{71FBB747-9D3D-40DC-8C8C-76FFB4E76DB9}" destId="{5525A0F6-083E-49B1-9DE1-9E04A939EDB4}" srcOrd="0" destOrd="0" presId="urn:microsoft.com/office/officeart/2005/8/layout/hierarchy6"/>
    <dgm:cxn modelId="{5473EFDF-F357-48BF-8012-AF8B4741207E}" srcId="{88C36AB0-7A37-4519-B93D-E2FE37FC6FA5}" destId="{CD735E78-B1DA-4995-9D1A-0F8853C4DF2E}" srcOrd="1" destOrd="0" parTransId="{B40DEA8F-C7F1-4F45-AC3C-0624087035DC}" sibTransId="{98AC316A-C1F3-4551-91AA-29F7BCF96032}"/>
    <dgm:cxn modelId="{ADBC4AA3-6E96-45C0-8230-180306E85379}" srcId="{47928D23-064E-4370-8829-FC7697B8F0C6}" destId="{D3802684-236B-4582-899E-8C931A399C95}" srcOrd="0" destOrd="0" parTransId="{F57EE26E-D657-4006-AAF2-83593E5BCB7C}" sibTransId="{914A7BED-AE53-4D2E-8CBD-BEC6E87D2CE8}"/>
    <dgm:cxn modelId="{001E57F4-ADE1-41D3-BD5E-4EBD9B43D846}" srcId="{D3802684-236B-4582-899E-8C931A399C95}" destId="{88C36AB0-7A37-4519-B93D-E2FE37FC6FA5}" srcOrd="0" destOrd="0" parTransId="{336B7C3B-9816-4874-9FD2-5F3CD80B3266}" sibTransId="{EA38DEDE-84E1-42E2-B0B9-2DFBAB44F649}"/>
    <dgm:cxn modelId="{7693B6B7-B4D2-4BEE-86D5-0A088C8DFB1A}" type="presOf" srcId="{03366ECA-5065-4AF2-B1A9-ECB0E52B9304}" destId="{69A5468A-32F9-4388-8836-C5CB171C933F}" srcOrd="0" destOrd="0" presId="urn:microsoft.com/office/officeart/2005/8/layout/hierarchy6"/>
    <dgm:cxn modelId="{ADBDD815-6A2A-4A8A-B0B4-3322C1351AC4}" type="presOf" srcId="{CCFB0AB9-874F-496C-9961-5BD7091D4297}" destId="{1A98204C-8749-4797-95B1-B1785E8F35FD}" srcOrd="0" destOrd="0" presId="urn:microsoft.com/office/officeart/2005/8/layout/hierarchy6"/>
    <dgm:cxn modelId="{D3EB82F3-458A-4A2F-A42C-B792DCB2B88A}" type="presOf" srcId="{C353E2B9-E3DC-4488-83B5-F892EBA3F280}" destId="{3B318474-EFEE-4FDA-82A6-8CBEDB0B582E}" srcOrd="0" destOrd="0" presId="urn:microsoft.com/office/officeart/2005/8/layout/hierarchy6"/>
    <dgm:cxn modelId="{45F56100-B768-4B39-A2C7-9CF111F4B031}" type="presOf" srcId="{298501F4-5D33-483D-864A-DEBE7F0A734A}" destId="{FBD6EF8C-B407-4E21-9D20-68191E3CDF12}" srcOrd="0" destOrd="0" presId="urn:microsoft.com/office/officeart/2005/8/layout/hierarchy6"/>
    <dgm:cxn modelId="{D451A782-732F-4596-B7D2-CDDCDAB1BE84}" srcId="{88C36AB0-7A37-4519-B93D-E2FE37FC6FA5}" destId="{94055053-8ADF-4630-8955-AC9707EE6C1C}" srcOrd="0" destOrd="0" parTransId="{7776ED2C-52B8-4157-A119-DE108BA48B11}" sibTransId="{32EC14B5-BF41-4F08-9557-8F99A8A26CE5}"/>
    <dgm:cxn modelId="{A034FDF8-57F3-4D68-8B48-68E94F439183}" srcId="{CD735E78-B1DA-4995-9D1A-0F8853C4DF2E}" destId="{71FBB747-9D3D-40DC-8C8C-76FFB4E76DB9}" srcOrd="0" destOrd="0" parTransId="{03366ECA-5065-4AF2-B1A9-ECB0E52B9304}" sibTransId="{95CBDFB6-0AA0-418C-8B99-D81E874959C1}"/>
    <dgm:cxn modelId="{A9442B30-F653-40F7-80E3-18DECE1C089B}" type="presOf" srcId="{47928D23-064E-4370-8829-FC7697B8F0C6}" destId="{B7DE9E7E-1375-4B89-9EEA-B196E50CFBD3}" srcOrd="0" destOrd="0" presId="urn:microsoft.com/office/officeart/2005/8/layout/hierarchy6"/>
    <dgm:cxn modelId="{EA9C8681-16C5-4661-AD7F-BE34DEF3544E}" type="presOf" srcId="{88C36AB0-7A37-4519-B93D-E2FE37FC6FA5}" destId="{4764407A-4567-4D70-A8A7-23BA474BCD63}" srcOrd="0" destOrd="0" presId="urn:microsoft.com/office/officeart/2005/8/layout/hierarchy6"/>
    <dgm:cxn modelId="{95479FC6-0B68-41D9-AC00-AB82730C8AE9}" type="presOf" srcId="{7776ED2C-52B8-4157-A119-DE108BA48B11}" destId="{6B116550-F75D-4E0C-BD5F-C88A86B27A64}" srcOrd="0" destOrd="0" presId="urn:microsoft.com/office/officeart/2005/8/layout/hierarchy6"/>
    <dgm:cxn modelId="{3E8A54FA-8C1A-4A19-8F28-DD7A9C4E8969}" type="presOf" srcId="{E47B5DE0-0B23-4562-8AFD-CA9E15FDEC18}" destId="{B2B0E97A-4716-45FC-80C0-6F6781CE9D23}" srcOrd="0" destOrd="0" presId="urn:microsoft.com/office/officeart/2005/8/layout/hierarchy6"/>
    <dgm:cxn modelId="{1F4462AC-19B6-4683-B1C0-0031D7D7D67A}" type="presOf" srcId="{C4DB6686-ED7C-40AE-9DF8-BE8462B9C974}" destId="{CEDE80B3-C0BC-400F-8B31-54412983B374}" srcOrd="0" destOrd="0" presId="urn:microsoft.com/office/officeart/2005/8/layout/hierarchy6"/>
    <dgm:cxn modelId="{01582FD5-34B7-4E6A-BD67-D8D3A5DB9DF7}" type="presParOf" srcId="{B7DE9E7E-1375-4B89-9EEA-B196E50CFBD3}" destId="{5DF889B9-F671-42B7-8161-F71F01D08DF9}" srcOrd="0" destOrd="0" presId="urn:microsoft.com/office/officeart/2005/8/layout/hierarchy6"/>
    <dgm:cxn modelId="{755F1DD8-9BDF-4327-9189-81C2A5416E10}" type="presParOf" srcId="{5DF889B9-F671-42B7-8161-F71F01D08DF9}" destId="{19040301-67C5-42D1-83F9-BEEEBF2A9FF3}" srcOrd="0" destOrd="0" presId="urn:microsoft.com/office/officeart/2005/8/layout/hierarchy6"/>
    <dgm:cxn modelId="{A32B45D8-DE70-42C2-A2A7-F3EB850FA259}" type="presParOf" srcId="{19040301-67C5-42D1-83F9-BEEEBF2A9FF3}" destId="{AA44ED5D-EC0C-410B-9D90-51CB10F0E8FD}" srcOrd="0" destOrd="0" presId="urn:microsoft.com/office/officeart/2005/8/layout/hierarchy6"/>
    <dgm:cxn modelId="{26F465AA-F087-4805-893D-38F159AE7391}" type="presParOf" srcId="{AA44ED5D-EC0C-410B-9D90-51CB10F0E8FD}" destId="{0B6FA144-B766-4451-B2E1-48AD1720C3AF}" srcOrd="0" destOrd="0" presId="urn:microsoft.com/office/officeart/2005/8/layout/hierarchy6"/>
    <dgm:cxn modelId="{D0FEF890-21A3-4AF7-A424-CF2A77D06A13}" type="presParOf" srcId="{AA44ED5D-EC0C-410B-9D90-51CB10F0E8FD}" destId="{E59360D3-52B4-42D3-B72E-A6F0128EDDF4}" srcOrd="1" destOrd="0" presId="urn:microsoft.com/office/officeart/2005/8/layout/hierarchy6"/>
    <dgm:cxn modelId="{FD36A623-AB71-4C80-AB5B-83017672B297}" type="presParOf" srcId="{E59360D3-52B4-42D3-B72E-A6F0128EDDF4}" destId="{1BEE119D-7044-4540-921B-DD69327C5A23}" srcOrd="0" destOrd="0" presId="urn:microsoft.com/office/officeart/2005/8/layout/hierarchy6"/>
    <dgm:cxn modelId="{22A2771C-9BCB-403F-BFDF-6DDF31F2FB6F}" type="presParOf" srcId="{E59360D3-52B4-42D3-B72E-A6F0128EDDF4}" destId="{F66B1987-93FD-46AA-8C16-241ADA10CF4F}" srcOrd="1" destOrd="0" presId="urn:microsoft.com/office/officeart/2005/8/layout/hierarchy6"/>
    <dgm:cxn modelId="{4397C2A2-BE9A-4273-AF9D-BDFBB3663A11}" type="presParOf" srcId="{F66B1987-93FD-46AA-8C16-241ADA10CF4F}" destId="{4764407A-4567-4D70-A8A7-23BA474BCD63}" srcOrd="0" destOrd="0" presId="urn:microsoft.com/office/officeart/2005/8/layout/hierarchy6"/>
    <dgm:cxn modelId="{78CDA17E-CEC7-419D-B477-871308F42881}" type="presParOf" srcId="{F66B1987-93FD-46AA-8C16-241ADA10CF4F}" destId="{06DB6860-83AD-40E3-AF44-841240C07A58}" srcOrd="1" destOrd="0" presId="urn:microsoft.com/office/officeart/2005/8/layout/hierarchy6"/>
    <dgm:cxn modelId="{686BA74D-2975-49D9-89DE-C01FC54AC6F4}" type="presParOf" srcId="{06DB6860-83AD-40E3-AF44-841240C07A58}" destId="{6B116550-F75D-4E0C-BD5F-C88A86B27A64}" srcOrd="0" destOrd="0" presId="urn:microsoft.com/office/officeart/2005/8/layout/hierarchy6"/>
    <dgm:cxn modelId="{F7EADD4C-7E00-452C-8EAA-2677843BCECE}" type="presParOf" srcId="{06DB6860-83AD-40E3-AF44-841240C07A58}" destId="{EB002ED3-5555-4D11-AD07-D108D973F7DC}" srcOrd="1" destOrd="0" presId="urn:microsoft.com/office/officeart/2005/8/layout/hierarchy6"/>
    <dgm:cxn modelId="{97EDC706-63C6-4D65-9F69-C81871ED50F5}" type="presParOf" srcId="{EB002ED3-5555-4D11-AD07-D108D973F7DC}" destId="{86F75E1E-FFF5-49B7-BAC4-60A7C541BA07}" srcOrd="0" destOrd="0" presId="urn:microsoft.com/office/officeart/2005/8/layout/hierarchy6"/>
    <dgm:cxn modelId="{599AED24-1924-41BD-971E-F2EBA4EFC7A5}" type="presParOf" srcId="{EB002ED3-5555-4D11-AD07-D108D973F7DC}" destId="{EC8F10E4-0D3A-462C-83F6-8BE6E1A34505}" srcOrd="1" destOrd="0" presId="urn:microsoft.com/office/officeart/2005/8/layout/hierarchy6"/>
    <dgm:cxn modelId="{A1E806F1-3652-4A2D-A515-AB51AFF1FB5C}" type="presParOf" srcId="{EC8F10E4-0D3A-462C-83F6-8BE6E1A34505}" destId="{CEDE80B3-C0BC-400F-8B31-54412983B374}" srcOrd="0" destOrd="0" presId="urn:microsoft.com/office/officeart/2005/8/layout/hierarchy6"/>
    <dgm:cxn modelId="{58086F38-DB1A-4009-9755-4F3C8340CC80}" type="presParOf" srcId="{EC8F10E4-0D3A-462C-83F6-8BE6E1A34505}" destId="{D2BC4571-ACD6-429D-84BF-35435475713C}" srcOrd="1" destOrd="0" presId="urn:microsoft.com/office/officeart/2005/8/layout/hierarchy6"/>
    <dgm:cxn modelId="{B02BF18C-0C73-4385-8C09-87AC196BCB2E}" type="presParOf" srcId="{D2BC4571-ACD6-429D-84BF-35435475713C}" destId="{4725554A-7F09-44A5-A08D-25D4C36756CB}" srcOrd="0" destOrd="0" presId="urn:microsoft.com/office/officeart/2005/8/layout/hierarchy6"/>
    <dgm:cxn modelId="{7BC51F19-7B5F-44B2-BF7D-E0AB665B01FA}" type="presParOf" srcId="{D2BC4571-ACD6-429D-84BF-35435475713C}" destId="{3050F5B3-FF60-4998-B63F-F38F8C550746}" srcOrd="1" destOrd="0" presId="urn:microsoft.com/office/officeart/2005/8/layout/hierarchy6"/>
    <dgm:cxn modelId="{F9AE54D1-D179-4D27-B52E-936B3E0E41AE}" type="presParOf" srcId="{3050F5B3-FF60-4998-B63F-F38F8C550746}" destId="{FBD6EF8C-B407-4E21-9D20-68191E3CDF12}" srcOrd="0" destOrd="0" presId="urn:microsoft.com/office/officeart/2005/8/layout/hierarchy6"/>
    <dgm:cxn modelId="{603730F4-63B8-4E41-9500-30B7BC9998BF}" type="presParOf" srcId="{3050F5B3-FF60-4998-B63F-F38F8C550746}" destId="{B07CAD51-A595-4B37-8FF9-1D8E51C6AFD5}" srcOrd="1" destOrd="0" presId="urn:microsoft.com/office/officeart/2005/8/layout/hierarchy6"/>
    <dgm:cxn modelId="{0B3F28D2-9F87-4129-B10E-A7CE41F27A50}" type="presParOf" srcId="{B07CAD51-A595-4B37-8FF9-1D8E51C6AFD5}" destId="{1A98204C-8749-4797-95B1-B1785E8F35FD}" srcOrd="0" destOrd="0" presId="urn:microsoft.com/office/officeart/2005/8/layout/hierarchy6"/>
    <dgm:cxn modelId="{D0749E81-D7B8-4C0B-B881-8B161D81F927}" type="presParOf" srcId="{B07CAD51-A595-4B37-8FF9-1D8E51C6AFD5}" destId="{22AAFF0F-C273-4DB7-B131-A0D683CC0C3B}" srcOrd="1" destOrd="0" presId="urn:microsoft.com/office/officeart/2005/8/layout/hierarchy6"/>
    <dgm:cxn modelId="{22777F01-839A-4872-910A-F14F5F9DE64A}" type="presParOf" srcId="{06DB6860-83AD-40E3-AF44-841240C07A58}" destId="{730D285C-58B4-40A7-B471-BD4B4748A52C}" srcOrd="2" destOrd="0" presId="urn:microsoft.com/office/officeart/2005/8/layout/hierarchy6"/>
    <dgm:cxn modelId="{F7E9329C-5CBC-4D7D-8047-6816B8AF410F}" type="presParOf" srcId="{06DB6860-83AD-40E3-AF44-841240C07A58}" destId="{543F6366-107A-4AA8-8D6B-40B9E94AD088}" srcOrd="3" destOrd="0" presId="urn:microsoft.com/office/officeart/2005/8/layout/hierarchy6"/>
    <dgm:cxn modelId="{C54D4081-8C75-4516-B564-FE3A9D849391}" type="presParOf" srcId="{543F6366-107A-4AA8-8D6B-40B9E94AD088}" destId="{38830381-7D68-40C4-B2C0-730358562B04}" srcOrd="0" destOrd="0" presId="urn:microsoft.com/office/officeart/2005/8/layout/hierarchy6"/>
    <dgm:cxn modelId="{CB0C9441-1ABE-4887-BCDA-FAD5C9B52802}" type="presParOf" srcId="{543F6366-107A-4AA8-8D6B-40B9E94AD088}" destId="{28D0CC8F-B135-4A3D-9B07-43493FB466F3}" srcOrd="1" destOrd="0" presId="urn:microsoft.com/office/officeart/2005/8/layout/hierarchy6"/>
    <dgm:cxn modelId="{403B5EA1-3E73-467D-90B6-850E9E70D00F}" type="presParOf" srcId="{28D0CC8F-B135-4A3D-9B07-43493FB466F3}" destId="{69A5468A-32F9-4388-8836-C5CB171C933F}" srcOrd="0" destOrd="0" presId="urn:microsoft.com/office/officeart/2005/8/layout/hierarchy6"/>
    <dgm:cxn modelId="{5F826523-2AD9-4DC8-970C-BA595D037686}" type="presParOf" srcId="{28D0CC8F-B135-4A3D-9B07-43493FB466F3}" destId="{F50DA8B0-7291-4C50-8269-8A6D101238E4}" srcOrd="1" destOrd="0" presId="urn:microsoft.com/office/officeart/2005/8/layout/hierarchy6"/>
    <dgm:cxn modelId="{554FC1C2-ABB8-4F86-B732-528816F15F3A}" type="presParOf" srcId="{F50DA8B0-7291-4C50-8269-8A6D101238E4}" destId="{5525A0F6-083E-49B1-9DE1-9E04A939EDB4}" srcOrd="0" destOrd="0" presId="urn:microsoft.com/office/officeart/2005/8/layout/hierarchy6"/>
    <dgm:cxn modelId="{18E92048-2BA6-4C5E-8ECE-1CABE0678A1D}" type="presParOf" srcId="{F50DA8B0-7291-4C50-8269-8A6D101238E4}" destId="{70DD4930-4AC1-4E53-AB5B-B526A3C37EE3}" srcOrd="1" destOrd="0" presId="urn:microsoft.com/office/officeart/2005/8/layout/hierarchy6"/>
    <dgm:cxn modelId="{ACC86068-A41A-420E-90F6-6CE1F6E7EF2F}" type="presParOf" srcId="{70DD4930-4AC1-4E53-AB5B-B526A3C37EE3}" destId="{3B318474-EFEE-4FDA-82A6-8CBEDB0B582E}" srcOrd="0" destOrd="0" presId="urn:microsoft.com/office/officeart/2005/8/layout/hierarchy6"/>
    <dgm:cxn modelId="{CAEEA402-C5F4-40D1-B5A5-A4C2A76462B2}" type="presParOf" srcId="{70DD4930-4AC1-4E53-AB5B-B526A3C37EE3}" destId="{32965BDF-615B-4D8D-87F3-4CB8E4F18C84}" srcOrd="1" destOrd="0" presId="urn:microsoft.com/office/officeart/2005/8/layout/hierarchy6"/>
    <dgm:cxn modelId="{EFBA7507-5570-4A75-B507-CD693E8C3AFB}" type="presParOf" srcId="{32965BDF-615B-4D8D-87F3-4CB8E4F18C84}" destId="{B2B0E97A-4716-45FC-80C0-6F6781CE9D23}" srcOrd="0" destOrd="0" presId="urn:microsoft.com/office/officeart/2005/8/layout/hierarchy6"/>
    <dgm:cxn modelId="{E73D8824-FA6A-419E-8CC2-7AD7B5C9DF5A}" type="presParOf" srcId="{32965BDF-615B-4D8D-87F3-4CB8E4F18C84}" destId="{D2B50069-ABDC-45D0-A6CA-6B558BC96B9A}" srcOrd="1" destOrd="0" presId="urn:microsoft.com/office/officeart/2005/8/layout/hierarchy6"/>
    <dgm:cxn modelId="{4564BFC0-5ECC-412A-A20A-FAD5E8808C95}" type="presParOf" srcId="{B7DE9E7E-1375-4B89-9EEA-B196E50CFBD3}" destId="{2D690D38-91D5-4AAC-99D9-C7F48EE3484B}" srcOrd="1" destOrd="0" presId="urn:microsoft.com/office/officeart/2005/8/layout/hierarchy6"/>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5A3CC6-E9CE-4AF8-9D94-F07BABCC8207}">
      <dsp:nvSpPr>
        <dsp:cNvPr id="0" name=""/>
        <dsp:cNvSpPr/>
      </dsp:nvSpPr>
      <dsp:spPr>
        <a:xfrm>
          <a:off x="0" y="571504"/>
          <a:ext cx="8715436" cy="1216800"/>
        </a:xfrm>
        <a:prstGeom prst="roundRect">
          <a:avLst/>
        </a:prstGeom>
        <a:solidFill>
          <a:schemeClr val="lt1">
            <a:hueOff val="0"/>
            <a:satOff val="0"/>
            <a:lumOff val="0"/>
            <a:alphaOff val="0"/>
          </a:schemeClr>
        </a:solidFill>
        <a:ln w="38100" cap="flat" cmpd="sng" algn="ctr">
          <a:solidFill>
            <a:schemeClr val="accent5">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en-US" sz="3200" b="0" kern="1200" dirty="0">
              <a:latin typeface="標楷體" pitchFamily="65" charset="-120"/>
              <a:ea typeface="標楷體" pitchFamily="65" charset="-120"/>
            </a:rPr>
            <a:t>(</a:t>
          </a:r>
          <a:r>
            <a:rPr lang="zh-TW" altLang="en-US" sz="3200" b="0" kern="1200" dirty="0">
              <a:latin typeface="標楷體" pitchFamily="65" charset="-120"/>
              <a:ea typeface="標楷體" pitchFamily="65" charset="-120"/>
            </a:rPr>
            <a:t>一</a:t>
          </a:r>
          <a:r>
            <a:rPr lang="en-US" sz="3200" b="0" kern="1200" dirty="0">
              <a:latin typeface="標楷體" pitchFamily="65" charset="-120"/>
              <a:ea typeface="標楷體" pitchFamily="65" charset="-120"/>
            </a:rPr>
            <a:t>)</a:t>
          </a:r>
          <a:r>
            <a:rPr lang="zh-TW" altLang="en-US" sz="3200" b="0" kern="1200" dirty="0">
              <a:latin typeface="標楷體" pitchFamily="65" charset="-120"/>
              <a:ea typeface="標楷體" pitchFamily="65" charset="-120"/>
            </a:rPr>
            <a:t>建構</a:t>
          </a:r>
          <a:r>
            <a:rPr lang="zh-TW" altLang="en-US" sz="3200" b="0" u="none" kern="1200" dirty="0">
              <a:latin typeface="標楷體" pitchFamily="65" charset="-120"/>
              <a:ea typeface="標楷體" pitchFamily="65" charset="-120"/>
            </a:rPr>
            <a:t>地方政府整體之</a:t>
          </a:r>
          <a:r>
            <a:rPr lang="zh-TW" altLang="en-US" sz="3200" b="0" kern="1200" dirty="0">
              <a:latin typeface="標楷體" pitchFamily="65" charset="-120"/>
              <a:ea typeface="標楷體" pitchFamily="65" charset="-120"/>
            </a:rPr>
            <a:t>課程及教學領導機制</a:t>
          </a:r>
        </a:p>
      </dsp:txBody>
      <dsp:txXfrm>
        <a:off x="59399" y="630903"/>
        <a:ext cx="8596638" cy="1098002"/>
      </dsp:txXfrm>
    </dsp:sp>
    <dsp:sp modelId="{5A4EAC11-34C3-49F8-B201-BF1CA1F82C23}">
      <dsp:nvSpPr>
        <dsp:cNvPr id="0" name=""/>
        <dsp:cNvSpPr/>
      </dsp:nvSpPr>
      <dsp:spPr>
        <a:xfrm>
          <a:off x="0" y="1963368"/>
          <a:ext cx="8715436" cy="1216800"/>
        </a:xfrm>
        <a:prstGeom prst="roundRect">
          <a:avLst/>
        </a:prstGeom>
        <a:solidFill>
          <a:schemeClr val="lt1">
            <a:hueOff val="0"/>
            <a:satOff val="0"/>
            <a:lumOff val="0"/>
            <a:alphaOff val="0"/>
          </a:schemeClr>
        </a:solidFill>
        <a:ln w="38100" cap="flat" cmpd="sng" algn="ctr">
          <a:solidFill>
            <a:schemeClr val="accent5">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en-US" sz="3200" b="0" kern="1200" dirty="0">
              <a:latin typeface="標楷體" pitchFamily="65" charset="-120"/>
              <a:ea typeface="標楷體" pitchFamily="65" charset="-120"/>
            </a:rPr>
            <a:t>(</a:t>
          </a:r>
          <a:r>
            <a:rPr lang="zh-TW" altLang="en-US" sz="3200" b="0" kern="1200" dirty="0">
              <a:latin typeface="標楷體" pitchFamily="65" charset="-120"/>
              <a:ea typeface="標楷體" pitchFamily="65" charset="-120"/>
            </a:rPr>
            <a:t>二</a:t>
          </a:r>
          <a:r>
            <a:rPr lang="en-US" sz="3200" b="0" kern="1200" dirty="0">
              <a:latin typeface="標楷體" pitchFamily="65" charset="-120"/>
              <a:ea typeface="標楷體" pitchFamily="65" charset="-120"/>
            </a:rPr>
            <a:t>)</a:t>
          </a:r>
          <a:r>
            <a:rPr lang="zh-TW" altLang="en-US" sz="3200" b="0" kern="1200" dirty="0">
              <a:latin typeface="標楷體" pitchFamily="65" charset="-120"/>
              <a:ea typeface="標楷體" pitchFamily="65" charset="-120"/>
            </a:rPr>
            <a:t>建立教師專業發展支持體系</a:t>
          </a:r>
        </a:p>
      </dsp:txBody>
      <dsp:txXfrm>
        <a:off x="59399" y="2022767"/>
        <a:ext cx="8596638" cy="1098002"/>
      </dsp:txXfrm>
    </dsp:sp>
    <dsp:sp modelId="{6BC84E80-C13B-41A7-8084-35CB60D73F4C}">
      <dsp:nvSpPr>
        <dsp:cNvPr id="0" name=""/>
        <dsp:cNvSpPr/>
      </dsp:nvSpPr>
      <dsp:spPr>
        <a:xfrm>
          <a:off x="0" y="3367368"/>
          <a:ext cx="8715436" cy="1216800"/>
        </a:xfrm>
        <a:prstGeom prst="roundRect">
          <a:avLst/>
        </a:prstGeom>
        <a:solidFill>
          <a:schemeClr val="lt1">
            <a:hueOff val="0"/>
            <a:satOff val="0"/>
            <a:lumOff val="0"/>
            <a:alphaOff val="0"/>
          </a:schemeClr>
        </a:solidFill>
        <a:ln w="38100" cap="flat" cmpd="sng" algn="ctr">
          <a:solidFill>
            <a:schemeClr val="accent5">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812800" lvl="0" indent="-812800" algn="l" defTabSz="1422400">
            <a:lnSpc>
              <a:spcPct val="90000"/>
            </a:lnSpc>
            <a:spcBef>
              <a:spcPct val="0"/>
            </a:spcBef>
            <a:spcAft>
              <a:spcPct val="35000"/>
            </a:spcAft>
          </a:pPr>
          <a:r>
            <a:rPr lang="en-US" sz="3200" b="0" kern="1200" dirty="0">
              <a:latin typeface="標楷體" pitchFamily="65" charset="-120"/>
              <a:ea typeface="標楷體" pitchFamily="65" charset="-120"/>
            </a:rPr>
            <a:t>(</a:t>
          </a:r>
          <a:r>
            <a:rPr lang="zh-TW" altLang="en-US" sz="3200" b="0" kern="1200" dirty="0">
              <a:latin typeface="標楷體" pitchFamily="65" charset="-120"/>
              <a:ea typeface="標楷體" pitchFamily="65" charset="-120"/>
            </a:rPr>
            <a:t>三</a:t>
          </a:r>
          <a:r>
            <a:rPr lang="en-US" sz="3200" b="0" kern="1200" dirty="0">
              <a:latin typeface="標楷體" pitchFamily="65" charset="-120"/>
              <a:ea typeface="標楷體" pitchFamily="65" charset="-120"/>
            </a:rPr>
            <a:t>)</a:t>
          </a:r>
          <a:r>
            <a:rPr lang="zh-TW" altLang="en-US" sz="3200" b="0" kern="1200" dirty="0">
              <a:latin typeface="標楷體" pitchFamily="65" charset="-120"/>
              <a:ea typeface="標楷體" pitchFamily="65" charset="-120"/>
            </a:rPr>
            <a:t>健全國民教育輔導體系之組織及運作</a:t>
          </a:r>
        </a:p>
      </dsp:txBody>
      <dsp:txXfrm>
        <a:off x="59399" y="3426767"/>
        <a:ext cx="8596638" cy="10980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FAD7DC7-300C-46AF-9DB4-EA9CE4B8F745}" type="datetimeFigureOut">
              <a:rPr lang="zh-TW" altLang="en-US" smtClean="0"/>
              <a:pPr/>
              <a:t>2019/12/13</a:t>
            </a:fld>
            <a:endParaRPr lang="zh-TW" altLang="en-US"/>
          </a:p>
        </p:txBody>
      </p:sp>
      <p:sp>
        <p:nvSpPr>
          <p:cNvPr id="4" name="頁尾版面配置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CCF950E-EFBE-499D-B412-19CE5338FFBC}" type="slidenum">
              <a:rPr lang="zh-TW" altLang="en-US" smtClean="0"/>
              <a:pPr/>
              <a:t>‹#›</a:t>
            </a:fld>
            <a:endParaRPr lang="zh-TW" altLang="en-US"/>
          </a:p>
        </p:txBody>
      </p:sp>
    </p:spTree>
    <p:extLst>
      <p:ext uri="{BB962C8B-B14F-4D97-AF65-F5344CB8AC3E}">
        <p14:creationId xmlns:p14="http://schemas.microsoft.com/office/powerpoint/2010/main" val="15687446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BD79CF-763F-482B-9C17-C8D6AB18DCA3}" type="datetimeFigureOut">
              <a:rPr lang="zh-TW" altLang="en-US" smtClean="0"/>
              <a:pPr/>
              <a:t>2019/12/13</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5D3D5D-DBBE-4D77-8B0A-AAED3B43B85B}" type="slidenum">
              <a:rPr lang="zh-TW" altLang="en-US" smtClean="0"/>
              <a:pPr/>
              <a:t>‹#›</a:t>
            </a:fld>
            <a:endParaRPr lang="zh-TW" altLang="en-US"/>
          </a:p>
        </p:txBody>
      </p:sp>
    </p:spTree>
    <p:extLst>
      <p:ext uri="{BB962C8B-B14F-4D97-AF65-F5344CB8AC3E}">
        <p14:creationId xmlns:p14="http://schemas.microsoft.com/office/powerpoint/2010/main" val="3603956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7F5B9C07-150B-4C5E-BE80-F269B52C3115}" type="slidenum">
              <a:rPr lang="zh-TW" altLang="en-US" smtClean="0"/>
              <a:pPr/>
              <a:t>2</a:t>
            </a:fld>
            <a:endParaRPr lang="zh-TW"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sz="1200" kern="1200" dirty="0">
                <a:solidFill>
                  <a:schemeClr val="tx1"/>
                </a:solidFill>
                <a:latin typeface="+mn-lt"/>
                <a:ea typeface="+mn-ea"/>
                <a:cs typeface="+mn-cs"/>
              </a:rPr>
              <a:t>(</a:t>
            </a:r>
            <a:r>
              <a:rPr lang="zh-TW" altLang="en-US" sz="1200" kern="1200" dirty="0">
                <a:solidFill>
                  <a:schemeClr val="tx1"/>
                </a:solidFill>
                <a:latin typeface="+mn-lt"/>
                <a:ea typeface="+mn-ea"/>
                <a:cs typeface="+mn-cs"/>
              </a:rPr>
              <a:t>三</a:t>
            </a:r>
            <a:r>
              <a:rPr lang="en-US" sz="1200" kern="1200" dirty="0">
                <a:solidFill>
                  <a:schemeClr val="tx1"/>
                </a:solidFill>
                <a:latin typeface="+mn-lt"/>
                <a:ea typeface="+mn-ea"/>
                <a:cs typeface="+mn-cs"/>
              </a:rPr>
              <a:t>)</a:t>
            </a:r>
            <a:r>
              <a:rPr lang="zh-TW" altLang="en-US" sz="1200" kern="1200" dirty="0">
                <a:solidFill>
                  <a:schemeClr val="tx1"/>
                </a:solidFill>
                <a:latin typeface="+mn-lt"/>
                <a:ea typeface="+mn-ea"/>
                <a:cs typeface="+mn-cs"/>
              </a:rPr>
              <a:t>研訂本計畫之策略：</a:t>
            </a:r>
          </a:p>
          <a:p>
            <a:r>
              <a:rPr lang="zh-TW" altLang="en-US" sz="1200" kern="1200" dirty="0">
                <a:solidFill>
                  <a:schemeClr val="tx1"/>
                </a:solidFill>
                <a:latin typeface="+mn-lt"/>
                <a:ea typeface="+mn-ea"/>
                <a:cs typeface="+mn-cs"/>
              </a:rPr>
              <a:t>１、規劃整體中、長程計畫：為使計畫推動能深入且具系統性，地方政府宜採整體且中、長程規劃。</a:t>
            </a:r>
          </a:p>
          <a:p>
            <a:r>
              <a:rPr lang="zh-TW" altLang="en-US" sz="1200" kern="1200" dirty="0">
                <a:solidFill>
                  <a:schemeClr val="tx1"/>
                </a:solidFill>
                <a:latin typeface="+mn-lt"/>
                <a:ea typeface="+mn-ea"/>
                <a:cs typeface="+mn-cs"/>
              </a:rPr>
              <a:t>２、綜整經費及資源：以提升教師專業能力與精進國中小課程與教學品質為核心，綜整中央及地方政府執行教師專業發展與課程教學精進相關經費及資源，整體規劃與運用。</a:t>
            </a:r>
          </a:p>
          <a:p>
            <a:r>
              <a:rPr lang="zh-TW" altLang="en-US" sz="1200" kern="1200" dirty="0">
                <a:solidFill>
                  <a:schemeClr val="tx1"/>
                </a:solidFill>
                <a:latin typeface="+mn-lt"/>
                <a:ea typeface="+mn-ea"/>
                <a:cs typeface="+mn-cs"/>
              </a:rPr>
              <a:t>３、整合組織與分工：整合地方政府執行教師專業發展及課程教學相關推動單位，如：地方政府教育局（處）相關科室、國民教育輔導團</a:t>
            </a:r>
            <a:r>
              <a:rPr lang="en-US" sz="1200" kern="1200" dirty="0">
                <a:solidFill>
                  <a:schemeClr val="tx1"/>
                </a:solidFill>
                <a:latin typeface="+mn-lt"/>
                <a:ea typeface="+mn-ea"/>
                <a:cs typeface="+mn-cs"/>
              </a:rPr>
              <a:t>(</a:t>
            </a:r>
            <a:r>
              <a:rPr lang="zh-TW" altLang="en-US" sz="1200" kern="1200" dirty="0">
                <a:solidFill>
                  <a:schemeClr val="tx1"/>
                </a:solidFill>
                <a:latin typeface="+mn-lt"/>
                <a:ea typeface="+mn-ea"/>
                <a:cs typeface="+mn-cs"/>
              </a:rPr>
              <a:t>以下簡稱輔導團</a:t>
            </a:r>
            <a:r>
              <a:rPr lang="en-US" sz="1200" kern="1200" dirty="0">
                <a:solidFill>
                  <a:schemeClr val="tx1"/>
                </a:solidFill>
                <a:latin typeface="+mn-lt"/>
                <a:ea typeface="+mn-ea"/>
                <a:cs typeface="+mn-cs"/>
              </a:rPr>
              <a:t>)</a:t>
            </a:r>
            <a:r>
              <a:rPr lang="zh-TW" altLang="en-US" sz="1200" kern="1200" dirty="0">
                <a:solidFill>
                  <a:schemeClr val="tx1"/>
                </a:solidFill>
                <a:latin typeface="+mn-lt"/>
                <a:ea typeface="+mn-ea"/>
                <a:cs typeface="+mn-cs"/>
              </a:rPr>
              <a:t>、教師研習中心、教育網路中心、校長及教師專業發展中心等，妥適分工運作。</a:t>
            </a:r>
          </a:p>
          <a:p>
            <a:r>
              <a:rPr lang="zh-TW" altLang="en-US" sz="1200" kern="1200" dirty="0">
                <a:solidFill>
                  <a:schemeClr val="tx1"/>
                </a:solidFill>
                <a:latin typeface="+mn-lt"/>
                <a:ea typeface="+mn-ea"/>
                <a:cs typeface="+mn-cs"/>
              </a:rPr>
              <a:t>４、重視回饋機制：邀集長期協作之學者專家，參考前一學年度本補助執行之建議事項及本部當學年度推動重點，共同規劃及擬訂執行策略。</a:t>
            </a:r>
          </a:p>
          <a:p>
            <a:r>
              <a:rPr lang="zh-TW" altLang="en-US" sz="1200" kern="1200" dirty="0">
                <a:solidFill>
                  <a:schemeClr val="tx1"/>
                </a:solidFill>
                <a:latin typeface="+mn-lt"/>
                <a:ea typeface="+mn-ea"/>
                <a:cs typeface="+mn-cs"/>
              </a:rPr>
              <a:t>５、建立專業支持與輔導系統：串聯中央－地方政府輔導體系，發展教師專業發展區域網絡，整合在地人才庫資料，並強化跨縣市、跨區（校）等各類型縱向及橫向協作系統（管道），兼顧區域均衡發展與偏鄉需求。</a:t>
            </a:r>
          </a:p>
          <a:p>
            <a:r>
              <a:rPr lang="zh-TW" altLang="en-US" sz="1200" kern="1200" dirty="0">
                <a:solidFill>
                  <a:schemeClr val="tx1"/>
                </a:solidFill>
                <a:latin typeface="+mn-lt"/>
                <a:ea typeface="+mn-ea"/>
                <a:cs typeface="+mn-cs"/>
              </a:rPr>
              <a:t>６、強化支持輔導功能：促進國民教育輔導體系與縣市相關科室之互動與合作，發展縣市及學校課程教學之特色，協作學校精進教學策略之應用，發揮專業支持功能。</a:t>
            </a:r>
          </a:p>
          <a:p>
            <a:r>
              <a:rPr lang="zh-TW" altLang="en-US" sz="1200" kern="1200" dirty="0">
                <a:solidFill>
                  <a:schemeClr val="tx1"/>
                </a:solidFill>
                <a:latin typeface="+mn-lt"/>
                <a:ea typeface="+mn-ea"/>
                <a:cs typeface="+mn-cs"/>
              </a:rPr>
              <a:t>７、推動深化成效評估引導課堂實踐：以漸進方式導入深化成效評估於教師專業發展活動規劃中，並將成效評估回饋於教學實踐。</a:t>
            </a:r>
          </a:p>
          <a:p>
            <a:r>
              <a:rPr lang="zh-TW" altLang="en-US" sz="1200" kern="1200" dirty="0">
                <a:solidFill>
                  <a:schemeClr val="tx1"/>
                </a:solidFill>
                <a:latin typeface="+mn-lt"/>
                <a:ea typeface="+mn-ea"/>
                <a:cs typeface="+mn-cs"/>
              </a:rPr>
              <a:t>８、規劃督導機制：地方政府應定期、不定期瞭解輔導團所屬各學習領域（議題）輔導小組及國中小執行本計畫之成效，並規劃辦理成果發表、觀摩及分享交流活動，以瞭解實施成效。</a:t>
            </a:r>
          </a:p>
          <a:p>
            <a:endParaRPr lang="zh-TW" altLang="en-US" dirty="0"/>
          </a:p>
        </p:txBody>
      </p:sp>
      <p:sp>
        <p:nvSpPr>
          <p:cNvPr id="4" name="投影片編號版面配置區 3"/>
          <p:cNvSpPr>
            <a:spLocks noGrp="1"/>
          </p:cNvSpPr>
          <p:nvPr>
            <p:ph type="sldNum" sz="quarter" idx="10"/>
          </p:nvPr>
        </p:nvSpPr>
        <p:spPr/>
        <p:txBody>
          <a:bodyPr/>
          <a:lstStyle/>
          <a:p>
            <a:fld id="{7F5B9C07-150B-4C5E-BE80-F269B52C3115}" type="slidenum">
              <a:rPr lang="zh-TW" altLang="en-US" smtClean="0"/>
              <a:pPr/>
              <a:t>25</a:t>
            </a:fld>
            <a:endParaRPr lang="zh-TW"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pPr>
              <a:spcBef>
                <a:spcPts val="1200"/>
              </a:spcBef>
            </a:pPr>
            <a:r>
              <a:rPr lang="zh-TW" altLang="en-US" sz="1200" dirty="0"/>
              <a:t>一個要點</a:t>
            </a:r>
            <a:r>
              <a:rPr lang="en-US" altLang="zh-TW" sz="1200" dirty="0"/>
              <a:t>(</a:t>
            </a:r>
            <a:r>
              <a:rPr lang="zh-TW" altLang="en-US" sz="1200" dirty="0"/>
              <a:t>共同規範</a:t>
            </a:r>
            <a:r>
              <a:rPr lang="en-US" altLang="zh-TW" sz="1200" dirty="0"/>
              <a:t>)</a:t>
            </a:r>
          </a:p>
          <a:p>
            <a:pPr>
              <a:spcBef>
                <a:spcPts val="1200"/>
              </a:spcBef>
            </a:pPr>
            <a:r>
              <a:rPr lang="zh-TW" altLang="en-US" sz="1200" dirty="0"/>
              <a:t>每一縣市的整體推動計畫不同</a:t>
            </a:r>
            <a:endParaRPr lang="en-US" altLang="zh-TW" sz="1200" dirty="0"/>
          </a:p>
          <a:p>
            <a:pPr>
              <a:spcBef>
                <a:spcPts val="1200"/>
              </a:spcBef>
            </a:pPr>
            <a:r>
              <a:rPr lang="zh-TW" altLang="en-US" sz="1200" dirty="0"/>
              <a:t>原因：每一個縣市的教育願景不同</a:t>
            </a:r>
            <a:endParaRPr lang="en-US" altLang="zh-TW" sz="1200" dirty="0"/>
          </a:p>
          <a:p>
            <a:pPr>
              <a:spcBef>
                <a:spcPts val="1200"/>
              </a:spcBef>
            </a:pPr>
            <a:r>
              <a:rPr lang="en-US" altLang="zh-TW" sz="1200" dirty="0"/>
              <a:t>『</a:t>
            </a:r>
            <a:r>
              <a:rPr lang="zh-TW" altLang="en-US" sz="1200" dirty="0"/>
              <a:t>幸福城市</a:t>
            </a:r>
            <a:r>
              <a:rPr lang="en-US" altLang="zh-TW" sz="1200" dirty="0"/>
              <a:t>』 『</a:t>
            </a:r>
            <a:r>
              <a:rPr lang="zh-TW" altLang="en-US" sz="1200" dirty="0"/>
              <a:t>田園城市</a:t>
            </a:r>
            <a:r>
              <a:rPr lang="en-US" altLang="zh-TW" sz="1200" dirty="0"/>
              <a:t>』 『</a:t>
            </a:r>
            <a:r>
              <a:rPr lang="zh-TW" altLang="en-US" sz="1200" dirty="0"/>
              <a:t>科技城市</a:t>
            </a:r>
            <a:r>
              <a:rPr lang="en-US" altLang="zh-TW" sz="1200" dirty="0"/>
              <a:t>』 『</a:t>
            </a:r>
            <a:r>
              <a:rPr lang="zh-TW" altLang="en-US" sz="1200" dirty="0"/>
              <a:t>每一位學生學習權益</a:t>
            </a:r>
            <a:r>
              <a:rPr lang="en-US" altLang="zh-TW" sz="1200" dirty="0"/>
              <a:t>』</a:t>
            </a:r>
          </a:p>
          <a:p>
            <a:pPr>
              <a:spcBef>
                <a:spcPts val="1200"/>
              </a:spcBef>
            </a:pPr>
            <a:r>
              <a:rPr lang="zh-TW" altLang="en-US" sz="1200" dirty="0"/>
              <a:t>您縣市的教育願景是甚麼</a:t>
            </a:r>
            <a:r>
              <a:rPr lang="en-US" altLang="zh-TW" sz="1200" dirty="0"/>
              <a:t>?</a:t>
            </a:r>
          </a:p>
          <a:p>
            <a:pPr>
              <a:spcBef>
                <a:spcPts val="1200"/>
              </a:spcBef>
            </a:pPr>
            <a:r>
              <a:rPr lang="zh-TW" altLang="en-US" sz="1200" dirty="0"/>
              <a:t>您縣市想要達到的教師圖像及學生圖像是甚麼</a:t>
            </a:r>
            <a:r>
              <a:rPr lang="en-US" altLang="zh-TW" sz="1200" dirty="0"/>
              <a:t>?</a:t>
            </a:r>
            <a:endParaRPr lang="zh-TW" altLang="en-US" sz="1200" dirty="0"/>
          </a:p>
        </p:txBody>
      </p:sp>
      <p:sp>
        <p:nvSpPr>
          <p:cNvPr id="4" name="投影片編號版面配置區 3"/>
          <p:cNvSpPr>
            <a:spLocks noGrp="1"/>
          </p:cNvSpPr>
          <p:nvPr>
            <p:ph type="sldNum" sz="quarter" idx="10"/>
          </p:nvPr>
        </p:nvSpPr>
        <p:spPr/>
        <p:txBody>
          <a:bodyPr/>
          <a:lstStyle/>
          <a:p>
            <a:fld id="{1D1E4465-39FC-4B8D-9DF2-D6E53DEDB5B8}" type="slidenum">
              <a:rPr lang="zh-TW" altLang="en-US" smtClean="0"/>
              <a:pPr/>
              <a:t>31</a:t>
            </a:fld>
            <a:endParaRPr lang="zh-TW"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7563CFCE-5F0D-4CF7-91A0-FEAC6CB69B9C}" type="slidenum">
              <a:rPr lang="zh-TW" altLang="en-US" smtClean="0"/>
              <a:pPr/>
              <a:t>32</a:t>
            </a:fld>
            <a:endParaRPr lang="zh-TW" altLang="en-US"/>
          </a:p>
        </p:txBody>
      </p:sp>
    </p:spTree>
    <p:extLst>
      <p:ext uri="{BB962C8B-B14F-4D97-AF65-F5344CB8AC3E}">
        <p14:creationId xmlns:p14="http://schemas.microsoft.com/office/powerpoint/2010/main" val="2525324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1D1E4465-39FC-4B8D-9DF2-D6E53DEDB5B8}" type="slidenum">
              <a:rPr lang="zh-TW" altLang="en-US" smtClean="0"/>
              <a:pPr/>
              <a:t>39</a:t>
            </a:fld>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7563CFCE-5F0D-4CF7-91A0-FEAC6CB69B9C}" type="slidenum">
              <a:rPr lang="zh-TW" altLang="en-US" smtClean="0"/>
              <a:pPr/>
              <a:t>3</a:t>
            </a:fld>
            <a:endParaRPr lang="zh-TW" altLang="en-US"/>
          </a:p>
        </p:txBody>
      </p:sp>
    </p:spTree>
    <p:extLst>
      <p:ext uri="{BB962C8B-B14F-4D97-AF65-F5344CB8AC3E}">
        <p14:creationId xmlns:p14="http://schemas.microsoft.com/office/powerpoint/2010/main" val="252532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7563CFCE-5F0D-4CF7-91A0-FEAC6CB69B9C}" type="slidenum">
              <a:rPr lang="zh-TW" altLang="en-US" smtClean="0"/>
              <a:pPr/>
              <a:t>4</a:t>
            </a:fld>
            <a:endParaRPr lang="zh-TW" altLang="en-US"/>
          </a:p>
        </p:txBody>
      </p:sp>
    </p:spTree>
    <p:extLst>
      <p:ext uri="{BB962C8B-B14F-4D97-AF65-F5344CB8AC3E}">
        <p14:creationId xmlns:p14="http://schemas.microsoft.com/office/powerpoint/2010/main" val="252532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sz="1200" dirty="0"/>
              <a:t>(</a:t>
            </a:r>
            <a:r>
              <a:rPr lang="zh-TW" altLang="en-US" sz="1200" dirty="0"/>
              <a:t>一</a:t>
            </a:r>
            <a:r>
              <a:rPr lang="en-US" sz="1200" dirty="0"/>
              <a:t>)</a:t>
            </a:r>
            <a:r>
              <a:rPr lang="zh-TW" altLang="en-US" sz="1200" dirty="0"/>
              <a:t>建構</a:t>
            </a:r>
            <a:r>
              <a:rPr lang="zh-TW" altLang="en-US" sz="1200" u="sng" dirty="0"/>
              <a:t>地方政府整體之</a:t>
            </a:r>
            <a:r>
              <a:rPr lang="zh-TW" altLang="en-US" sz="1200" dirty="0"/>
              <a:t>課程及教學領導機制。</a:t>
            </a:r>
          </a:p>
          <a:p>
            <a:r>
              <a:rPr lang="en-US" sz="1200" dirty="0"/>
              <a:t>(</a:t>
            </a:r>
            <a:r>
              <a:rPr lang="zh-TW" altLang="en-US" sz="1200" dirty="0"/>
              <a:t>二</a:t>
            </a:r>
            <a:r>
              <a:rPr lang="en-US" sz="1200" dirty="0"/>
              <a:t>)</a:t>
            </a:r>
            <a:r>
              <a:rPr lang="zh-TW" altLang="en-US" sz="1200" dirty="0"/>
              <a:t>建立教師專業發展支持體系。</a:t>
            </a:r>
          </a:p>
          <a:p>
            <a:r>
              <a:rPr lang="en-US" sz="1200" dirty="0"/>
              <a:t>(</a:t>
            </a:r>
            <a:r>
              <a:rPr lang="zh-TW" altLang="en-US" sz="1200" dirty="0"/>
              <a:t>三</a:t>
            </a:r>
            <a:r>
              <a:rPr lang="en-US" sz="1200" dirty="0"/>
              <a:t>)</a:t>
            </a:r>
            <a:r>
              <a:rPr lang="zh-TW" altLang="en-US" sz="1200" dirty="0"/>
              <a:t>健全國民教育輔導團（以下簡稱輔導團）或其他相關輔導體系之組織及運作。</a:t>
            </a:r>
            <a:endParaRPr lang="zh-TW" altLang="en-US" sz="1200" kern="1200" dirty="0">
              <a:solidFill>
                <a:schemeClr val="tx1"/>
              </a:solidFill>
              <a:latin typeface="+mj-ea"/>
              <a:ea typeface="+mn-ea"/>
              <a:cs typeface="+mn-cs"/>
            </a:endParaRPr>
          </a:p>
        </p:txBody>
      </p:sp>
      <p:sp>
        <p:nvSpPr>
          <p:cNvPr id="4" name="投影片編號版面配置區 3"/>
          <p:cNvSpPr>
            <a:spLocks noGrp="1"/>
          </p:cNvSpPr>
          <p:nvPr>
            <p:ph type="sldNum" sz="quarter" idx="10"/>
          </p:nvPr>
        </p:nvSpPr>
        <p:spPr/>
        <p:txBody>
          <a:bodyPr/>
          <a:lstStyle/>
          <a:p>
            <a:fld id="{076E8C1C-C9AD-4D55-B179-347C9788685B}" type="slidenum">
              <a:rPr lang="zh-TW" altLang="en-US" smtClean="0"/>
              <a:pPr/>
              <a:t>5</a:t>
            </a:fld>
            <a:endParaRPr lang="zh-TW"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sz="1200" dirty="0"/>
              <a:t>(</a:t>
            </a:r>
            <a:r>
              <a:rPr lang="zh-TW" altLang="en-US" sz="1200" dirty="0"/>
              <a:t>一</a:t>
            </a:r>
            <a:r>
              <a:rPr lang="en-US" sz="1200" dirty="0"/>
              <a:t>)</a:t>
            </a:r>
            <a:r>
              <a:rPr lang="zh-TW" altLang="en-US" sz="1200" dirty="0"/>
              <a:t>規劃並引領教師落實十二年國民基本教育課程綱要之精神與內涵。</a:t>
            </a:r>
          </a:p>
          <a:p>
            <a:r>
              <a:rPr lang="en-US" sz="1200" dirty="0"/>
              <a:t>(</a:t>
            </a:r>
            <a:r>
              <a:rPr lang="zh-TW" altLang="en-US" sz="1200" dirty="0"/>
              <a:t>二</a:t>
            </a:r>
            <a:r>
              <a:rPr lang="en-US" sz="1200" dirty="0"/>
              <a:t>)</a:t>
            </a:r>
            <a:r>
              <a:rPr lang="zh-TW" altLang="en-US" sz="1200" dirty="0"/>
              <a:t>強化並督導學校落實課程發展委員會、教學研究會、學年會議等課程發展與教學精進相關組織之運作，發揮校內推動課程發展與教學實踐之專業功能。</a:t>
            </a:r>
          </a:p>
          <a:p>
            <a:r>
              <a:rPr lang="en-US" sz="1200" dirty="0"/>
              <a:t>(</a:t>
            </a:r>
            <a:r>
              <a:rPr lang="zh-TW" altLang="en-US" sz="1200" dirty="0"/>
              <a:t>三</a:t>
            </a:r>
            <a:r>
              <a:rPr lang="en-US" sz="1200" dirty="0"/>
              <a:t>)</a:t>
            </a:r>
            <a:r>
              <a:rPr lang="zh-TW" altLang="en-US" sz="1200" dirty="0"/>
              <a:t>辦理課程教學領導人之增能，及教學輔導教師、專業回饋人員之培訓，提升學習領導素養，落實課程與教學推動相關計畫。</a:t>
            </a:r>
          </a:p>
          <a:p>
            <a:r>
              <a:rPr lang="en-US" sz="1200" dirty="0"/>
              <a:t>(</a:t>
            </a:r>
            <a:r>
              <a:rPr lang="zh-TW" altLang="en-US" sz="1200" dirty="0"/>
              <a:t>四</a:t>
            </a:r>
            <a:r>
              <a:rPr lang="en-US" sz="1200" dirty="0"/>
              <a:t>)</a:t>
            </a:r>
            <a:r>
              <a:rPr lang="zh-TW" altLang="en-US" sz="1200" dirty="0"/>
              <a:t>辦理教師增能並支持教師運用專業學習社群運作、共同備課及觀（議）課、學習診斷、有效教學等精進教學之策略，落實課堂實踐，提升教學品質。</a:t>
            </a:r>
          </a:p>
          <a:p>
            <a:r>
              <a:rPr lang="en-US" sz="1200" dirty="0"/>
              <a:t>(</a:t>
            </a:r>
            <a:r>
              <a:rPr lang="zh-TW" altLang="en-US" sz="1200" dirty="0"/>
              <a:t>五</a:t>
            </a:r>
            <a:r>
              <a:rPr lang="en-US" sz="1200" dirty="0"/>
              <a:t>)</a:t>
            </a:r>
            <a:r>
              <a:rPr lang="zh-TW" altLang="en-US" sz="1200" dirty="0"/>
              <a:t>推動並落實國中小學生多元評量方式，引導學生適性發展與有效學習。</a:t>
            </a:r>
          </a:p>
          <a:p>
            <a:r>
              <a:rPr lang="en-US" sz="1200" dirty="0"/>
              <a:t>(</a:t>
            </a:r>
            <a:r>
              <a:rPr lang="zh-TW" altLang="en-US" sz="1200" dirty="0"/>
              <a:t>六</a:t>
            </a:r>
            <a:r>
              <a:rPr lang="en-US" sz="1200" dirty="0"/>
              <a:t>)</a:t>
            </a:r>
            <a:r>
              <a:rPr lang="zh-TW" altLang="en-US" sz="1200" dirty="0"/>
              <a:t>辦理家長、親師合作等學習成長活動，共同提升學校課程及教學品質。</a:t>
            </a:r>
          </a:p>
          <a:p>
            <a:r>
              <a:rPr lang="en-US" sz="1200" dirty="0"/>
              <a:t>(</a:t>
            </a:r>
            <a:r>
              <a:rPr lang="zh-TW" altLang="en-US" sz="1200" dirty="0"/>
              <a:t>七</a:t>
            </a:r>
            <a:r>
              <a:rPr lang="en-US" sz="1200" dirty="0"/>
              <a:t>)</a:t>
            </a:r>
            <a:r>
              <a:rPr lang="zh-TW" altLang="en-US" sz="1200" dirty="0"/>
              <a:t>辦理本部當學年度推動教師專業與課程品質之政策及計畫其他配合事項</a:t>
            </a:r>
            <a:r>
              <a:rPr lang="en-US" sz="1200" dirty="0"/>
              <a:t>(</a:t>
            </a:r>
            <a:r>
              <a:rPr lang="zh-TW" altLang="en-US" sz="1200" dirty="0"/>
              <a:t>詳如附件一</a:t>
            </a:r>
            <a:r>
              <a:rPr lang="en-US" sz="1200" dirty="0"/>
              <a:t>)</a:t>
            </a:r>
            <a:r>
              <a:rPr lang="zh-TW" altLang="en-US" sz="1200" dirty="0"/>
              <a:t>。</a:t>
            </a:r>
          </a:p>
          <a:p>
            <a:endParaRPr lang="zh-TW" altLang="en-US" dirty="0"/>
          </a:p>
        </p:txBody>
      </p:sp>
      <p:sp>
        <p:nvSpPr>
          <p:cNvPr id="4" name="投影片編號版面配置區 3"/>
          <p:cNvSpPr>
            <a:spLocks noGrp="1"/>
          </p:cNvSpPr>
          <p:nvPr>
            <p:ph type="sldNum" sz="quarter" idx="10"/>
          </p:nvPr>
        </p:nvSpPr>
        <p:spPr/>
        <p:txBody>
          <a:bodyPr/>
          <a:lstStyle/>
          <a:p>
            <a:fld id="{076E8C1C-C9AD-4D55-B179-347C9788685B}" type="slidenum">
              <a:rPr lang="zh-TW" altLang="en-US" smtClean="0"/>
              <a:pPr/>
              <a:t>6</a:t>
            </a:fld>
            <a:endParaRPr lang="zh-TW"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sz="1200" dirty="0"/>
              <a:t>(</a:t>
            </a:r>
            <a:r>
              <a:rPr lang="zh-TW" altLang="en-US" sz="1200" dirty="0"/>
              <a:t>一</a:t>
            </a:r>
            <a:r>
              <a:rPr lang="en-US" sz="1200" dirty="0"/>
              <a:t>)</a:t>
            </a:r>
            <a:r>
              <a:rPr lang="zh-TW" altLang="en-US" sz="1200" dirty="0"/>
              <a:t>規劃並引領教師落實十二年國民基本教育課程綱要之精神與內涵。</a:t>
            </a:r>
          </a:p>
          <a:p>
            <a:r>
              <a:rPr lang="en-US" sz="1200" dirty="0"/>
              <a:t>(</a:t>
            </a:r>
            <a:r>
              <a:rPr lang="zh-TW" altLang="en-US" sz="1200" dirty="0"/>
              <a:t>二</a:t>
            </a:r>
            <a:r>
              <a:rPr lang="en-US" sz="1200" dirty="0"/>
              <a:t>)</a:t>
            </a:r>
            <a:r>
              <a:rPr lang="zh-TW" altLang="en-US" sz="1200" dirty="0"/>
              <a:t>強化並督導學校落實課程發展委員會、教學研究會、學年會議等課程發展與教學精進相關組織之運作，發揮校內推動課程發展與教學實踐之專業功能。</a:t>
            </a:r>
          </a:p>
          <a:p>
            <a:r>
              <a:rPr lang="en-US" sz="1200" dirty="0"/>
              <a:t>(</a:t>
            </a:r>
            <a:r>
              <a:rPr lang="zh-TW" altLang="en-US" sz="1200" dirty="0"/>
              <a:t>三</a:t>
            </a:r>
            <a:r>
              <a:rPr lang="en-US" sz="1200" dirty="0"/>
              <a:t>)</a:t>
            </a:r>
            <a:r>
              <a:rPr lang="zh-TW" altLang="en-US" sz="1200" dirty="0"/>
              <a:t>辦理課程教學領導人之增能，及教學輔導教師、專業回饋人員之培訓，提升學習領導素養，落實課程與教學推動相關計畫。</a:t>
            </a:r>
          </a:p>
          <a:p>
            <a:r>
              <a:rPr lang="en-US" sz="1200" dirty="0"/>
              <a:t>(</a:t>
            </a:r>
            <a:r>
              <a:rPr lang="zh-TW" altLang="en-US" sz="1200" dirty="0"/>
              <a:t>四</a:t>
            </a:r>
            <a:r>
              <a:rPr lang="en-US" sz="1200" dirty="0"/>
              <a:t>)</a:t>
            </a:r>
            <a:r>
              <a:rPr lang="zh-TW" altLang="en-US" sz="1200" dirty="0"/>
              <a:t>辦理教師增能並支持教師運用專業學習社群運作、共同備課及觀（議）課、學習診斷、有效教學等精進教學之策略，落實課堂實踐，提升教學品質。</a:t>
            </a:r>
          </a:p>
          <a:p>
            <a:r>
              <a:rPr lang="en-US" sz="1200" dirty="0"/>
              <a:t>(</a:t>
            </a:r>
            <a:r>
              <a:rPr lang="zh-TW" altLang="en-US" sz="1200" dirty="0"/>
              <a:t>五</a:t>
            </a:r>
            <a:r>
              <a:rPr lang="en-US" sz="1200" dirty="0"/>
              <a:t>)</a:t>
            </a:r>
            <a:r>
              <a:rPr lang="zh-TW" altLang="en-US" sz="1200" dirty="0"/>
              <a:t>推動並落實國中小學生多元評量方式，引導學生適性發展與有效學習。</a:t>
            </a:r>
          </a:p>
          <a:p>
            <a:r>
              <a:rPr lang="en-US" sz="1200" dirty="0"/>
              <a:t>(</a:t>
            </a:r>
            <a:r>
              <a:rPr lang="zh-TW" altLang="en-US" sz="1200" dirty="0"/>
              <a:t>六</a:t>
            </a:r>
            <a:r>
              <a:rPr lang="en-US" sz="1200" dirty="0"/>
              <a:t>)</a:t>
            </a:r>
            <a:r>
              <a:rPr lang="zh-TW" altLang="en-US" sz="1200" dirty="0"/>
              <a:t>辦理家長、親師合作等學習成長活動，共同提升學校課程及教學品質。</a:t>
            </a:r>
          </a:p>
          <a:p>
            <a:r>
              <a:rPr lang="en-US" sz="1200" dirty="0"/>
              <a:t>(</a:t>
            </a:r>
            <a:r>
              <a:rPr lang="zh-TW" altLang="en-US" sz="1200" dirty="0"/>
              <a:t>七</a:t>
            </a:r>
            <a:r>
              <a:rPr lang="en-US" sz="1200" dirty="0"/>
              <a:t>)</a:t>
            </a:r>
            <a:r>
              <a:rPr lang="zh-TW" altLang="en-US" sz="1200" dirty="0"/>
              <a:t>辦理本部當學年度推動教師專業與課程品質之政策及計畫其他配合事項</a:t>
            </a:r>
            <a:r>
              <a:rPr lang="en-US" sz="1200" dirty="0"/>
              <a:t>(</a:t>
            </a:r>
            <a:r>
              <a:rPr lang="zh-TW" altLang="en-US" sz="1200" dirty="0"/>
              <a:t>詳如附件一</a:t>
            </a:r>
            <a:r>
              <a:rPr lang="en-US" sz="1200" dirty="0"/>
              <a:t>)</a:t>
            </a:r>
            <a:r>
              <a:rPr lang="zh-TW" altLang="en-US" sz="1200" dirty="0"/>
              <a:t>。</a:t>
            </a:r>
          </a:p>
          <a:p>
            <a:endParaRPr lang="zh-TW" altLang="en-US" dirty="0"/>
          </a:p>
        </p:txBody>
      </p:sp>
      <p:sp>
        <p:nvSpPr>
          <p:cNvPr id="4" name="投影片編號版面配置區 3"/>
          <p:cNvSpPr>
            <a:spLocks noGrp="1"/>
          </p:cNvSpPr>
          <p:nvPr>
            <p:ph type="sldNum" sz="quarter" idx="10"/>
          </p:nvPr>
        </p:nvSpPr>
        <p:spPr/>
        <p:txBody>
          <a:bodyPr/>
          <a:lstStyle/>
          <a:p>
            <a:fld id="{076E8C1C-C9AD-4D55-B179-347C9788685B}" type="slidenum">
              <a:rPr lang="zh-TW" altLang="en-US" smtClean="0"/>
              <a:pPr/>
              <a:t>7</a:t>
            </a:fld>
            <a:endParaRPr lang="zh-TW"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C55D3D5D-DBBE-4D77-8B0A-AAED3B43B85B}" type="slidenum">
              <a:rPr lang="zh-TW" altLang="en-US" smtClean="0"/>
              <a:pPr/>
              <a:t>8</a:t>
            </a:fld>
            <a:endParaRPr lang="zh-TW"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C55D3D5D-DBBE-4D77-8B0A-AAED3B43B85B}" type="slidenum">
              <a:rPr lang="zh-TW" altLang="en-US" smtClean="0"/>
              <a:pPr/>
              <a:t>9</a:t>
            </a:fld>
            <a:endParaRPr lang="zh-TW"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pPr marL="185738" indent="-185738"/>
            <a:r>
              <a:rPr lang="en-US" sz="1200" dirty="0"/>
              <a:t>(</a:t>
            </a:r>
            <a:r>
              <a:rPr lang="zh-TW" altLang="en-US" sz="1200" dirty="0"/>
              <a:t>一</a:t>
            </a:r>
            <a:r>
              <a:rPr lang="en-US" sz="1200" dirty="0"/>
              <a:t>)</a:t>
            </a:r>
            <a:r>
              <a:rPr lang="zh-TW" altLang="en-US" sz="1200" dirty="0"/>
              <a:t>整合性：進行整體性中長程規劃，強化資源綜整與運用。</a:t>
            </a:r>
          </a:p>
          <a:p>
            <a:pPr marL="185738" indent="-185738"/>
            <a:r>
              <a:rPr lang="en-US" sz="1200" dirty="0"/>
              <a:t>(</a:t>
            </a:r>
            <a:r>
              <a:rPr lang="zh-TW" altLang="en-US" sz="1200" dirty="0"/>
              <a:t>二</a:t>
            </a:r>
            <a:r>
              <a:rPr lang="en-US" sz="1200" dirty="0"/>
              <a:t>)</a:t>
            </a:r>
            <a:r>
              <a:rPr lang="zh-TW" altLang="en-US" sz="1200" dirty="0"/>
              <a:t>專業性：重視專業增能活動辦理，形塑成長與研究氛圍。</a:t>
            </a:r>
          </a:p>
          <a:p>
            <a:pPr marL="185738" indent="-185738"/>
            <a:r>
              <a:rPr lang="en-US" sz="1200" dirty="0"/>
              <a:t>(</a:t>
            </a:r>
            <a:r>
              <a:rPr lang="zh-TW" altLang="en-US" sz="1200" dirty="0"/>
              <a:t>三</a:t>
            </a:r>
            <a:r>
              <a:rPr lang="en-US" sz="1200" dirty="0"/>
              <a:t>)</a:t>
            </a:r>
            <a:r>
              <a:rPr lang="zh-TW" altLang="en-US" sz="1200" dirty="0"/>
              <a:t>系統性：建置專業發展支持系統，提升教師之專業知能。</a:t>
            </a:r>
          </a:p>
          <a:p>
            <a:pPr marL="185738" indent="-185738"/>
            <a:r>
              <a:rPr lang="en-US" sz="1200" dirty="0"/>
              <a:t>(</a:t>
            </a:r>
            <a:r>
              <a:rPr lang="zh-TW" altLang="en-US" sz="1200" dirty="0"/>
              <a:t>四</a:t>
            </a:r>
            <a:r>
              <a:rPr lang="en-US" sz="1200" dirty="0"/>
              <a:t>)</a:t>
            </a:r>
            <a:r>
              <a:rPr lang="zh-TW" altLang="en-US" sz="1200" dirty="0"/>
              <a:t>支持性：建立長期陪伴協作模式，促進專業對話與深化。</a:t>
            </a:r>
          </a:p>
          <a:p>
            <a:pPr marL="185738" indent="-185738"/>
            <a:r>
              <a:rPr lang="en-US" sz="1200" dirty="0"/>
              <a:t>(</a:t>
            </a:r>
            <a:r>
              <a:rPr lang="zh-TW" altLang="en-US" sz="1200" dirty="0"/>
              <a:t>五</a:t>
            </a:r>
            <a:r>
              <a:rPr lang="en-US" sz="1200" dirty="0"/>
              <a:t>)</a:t>
            </a:r>
            <a:r>
              <a:rPr lang="zh-TW" altLang="en-US" sz="1200" dirty="0"/>
              <a:t>有效性：推動歷程成果檢核機制，深化課程教學之成效。</a:t>
            </a:r>
          </a:p>
          <a:p>
            <a:pPr marL="185738" indent="-185738"/>
            <a:r>
              <a:rPr lang="en-US" sz="1200" dirty="0"/>
              <a:t>(</a:t>
            </a:r>
            <a:r>
              <a:rPr lang="zh-TW" altLang="en-US" sz="1200" dirty="0"/>
              <a:t>六</a:t>
            </a:r>
            <a:r>
              <a:rPr lang="en-US" sz="1200" dirty="0"/>
              <a:t>)</a:t>
            </a:r>
            <a:r>
              <a:rPr lang="zh-TW" altLang="en-US" sz="1200" dirty="0"/>
              <a:t>永續性：</a:t>
            </a:r>
            <a:r>
              <a:rPr lang="zh-TW" altLang="en-US" sz="1200" u="sng" dirty="0"/>
              <a:t>建立及結合</a:t>
            </a:r>
            <a:r>
              <a:rPr lang="zh-TW" altLang="en-US" sz="1200" dirty="0"/>
              <a:t>各推動系統，永續地方教育之發展。</a:t>
            </a:r>
            <a:endParaRPr lang="zh-TW" altLang="en-US" sz="1200" dirty="0">
              <a:latin typeface="+mj-ea"/>
              <a:ea typeface="+mj-ea"/>
            </a:endParaRPr>
          </a:p>
          <a:p>
            <a:endParaRPr lang="zh-TW" altLang="en-US" dirty="0"/>
          </a:p>
        </p:txBody>
      </p:sp>
      <p:sp>
        <p:nvSpPr>
          <p:cNvPr id="4" name="投影片編號版面配置區 3"/>
          <p:cNvSpPr>
            <a:spLocks noGrp="1"/>
          </p:cNvSpPr>
          <p:nvPr>
            <p:ph type="sldNum" sz="quarter" idx="10"/>
          </p:nvPr>
        </p:nvSpPr>
        <p:spPr/>
        <p:txBody>
          <a:bodyPr/>
          <a:lstStyle/>
          <a:p>
            <a:fld id="{076E8C1C-C9AD-4D55-B179-347C9788685B}" type="slidenum">
              <a:rPr lang="zh-TW" altLang="en-US" smtClean="0"/>
              <a:pPr/>
              <a:t>24</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8032" y="2708920"/>
            <a:ext cx="7772400" cy="1470025"/>
          </a:xfrm>
        </p:spPr>
        <p:txBody>
          <a:bodyPr/>
          <a:lstStyle>
            <a:lvl1pPr>
              <a:defRPr b="1">
                <a:solidFill>
                  <a:schemeClr val="accent5">
                    <a:lumMod val="50000"/>
                  </a:schemeClr>
                </a:solidFill>
              </a:defRPr>
            </a:lvl1pPr>
          </a:lstStyle>
          <a:p>
            <a:r>
              <a:rPr lang="zh-TW" altLang="en-US" dirty="0"/>
              <a:t>按一下以編輯母片標題樣式</a:t>
            </a:r>
          </a:p>
        </p:txBody>
      </p:sp>
      <p:sp>
        <p:nvSpPr>
          <p:cNvPr id="3" name="副標題 2"/>
          <p:cNvSpPr>
            <a:spLocks noGrp="1"/>
          </p:cNvSpPr>
          <p:nvPr>
            <p:ph type="subTitle" idx="1"/>
          </p:nvPr>
        </p:nvSpPr>
        <p:spPr>
          <a:xfrm>
            <a:off x="1371600" y="4221088"/>
            <a:ext cx="6400800" cy="600472"/>
          </a:xfrm>
        </p:spPr>
        <p:txBody>
          <a:bodyPr/>
          <a:lstStyle>
            <a:lvl1pPr marL="0" indent="0" algn="ctr">
              <a:buNone/>
              <a:defRPr>
                <a:solidFill>
                  <a:srgbClr val="0070C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dirty="0"/>
              <a:t>按一下以編輯母片副標題樣式</a:t>
            </a:r>
          </a:p>
        </p:txBody>
      </p:sp>
      <p:sp>
        <p:nvSpPr>
          <p:cNvPr id="4" name="日期版面配置區 3"/>
          <p:cNvSpPr>
            <a:spLocks noGrp="1"/>
          </p:cNvSpPr>
          <p:nvPr>
            <p:ph type="dt" sz="half" idx="10"/>
          </p:nvPr>
        </p:nvSpPr>
        <p:spPr/>
        <p:txBody>
          <a:bodyPr/>
          <a:lstStyle/>
          <a:p>
            <a:fld id="{B0A166D3-B3F8-4ABC-AE08-4599097F6D42}" type="datetime1">
              <a:rPr lang="zh-TW" altLang="en-US" smtClean="0"/>
              <a:pPr/>
              <a:t>2019/12/13</a:t>
            </a:fld>
            <a:endParaRPr lang="zh-TW" altLang="en-US"/>
          </a:p>
        </p:txBody>
      </p:sp>
      <p:sp>
        <p:nvSpPr>
          <p:cNvPr id="5" name="頁尾版面配置區 4"/>
          <p:cNvSpPr>
            <a:spLocks noGrp="1"/>
          </p:cNvSpPr>
          <p:nvPr>
            <p:ph type="ftr" sz="quarter" idx="11"/>
          </p:nvPr>
        </p:nvSpPr>
        <p:spPr/>
        <p:txBody>
          <a:bodyPr/>
          <a:lstStyle/>
          <a:p>
            <a:endParaRPr lang="zh-TW" altLang="en-US" dirty="0"/>
          </a:p>
        </p:txBody>
      </p:sp>
      <p:sp>
        <p:nvSpPr>
          <p:cNvPr id="6" name="投影片編號版面配置區 5"/>
          <p:cNvSpPr>
            <a:spLocks noGrp="1"/>
          </p:cNvSpPr>
          <p:nvPr>
            <p:ph type="sldNum" sz="quarter" idx="12"/>
          </p:nvPr>
        </p:nvSpPr>
        <p:spPr/>
        <p:txBody>
          <a:bodyPr/>
          <a:lstStyle/>
          <a:p>
            <a:fld id="{B4EBE323-27AD-48CD-9259-03C4B08878FA}" type="slidenum">
              <a:rPr lang="zh-TW" altLang="en-US" smtClean="0"/>
              <a:pPr/>
              <a:t>‹#›</a:t>
            </a:fld>
            <a:endParaRPr lang="zh-TW" altLang="en-US"/>
          </a:p>
        </p:txBody>
      </p:sp>
      <p:sp>
        <p:nvSpPr>
          <p:cNvPr id="16" name="矩形 15"/>
          <p:cNvSpPr/>
          <p:nvPr userDrawn="1"/>
        </p:nvSpPr>
        <p:spPr>
          <a:xfrm>
            <a:off x="-89270" y="115189"/>
            <a:ext cx="9289032" cy="649515"/>
          </a:xfrm>
          <a:prstGeom prst="rect">
            <a:avLst/>
          </a:prstGeom>
          <a:solidFill>
            <a:schemeClr val="accent6">
              <a:lumMod val="75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zh-TW" sz="1200" b="1" kern="1200" dirty="0">
                <a:solidFill>
                  <a:schemeClr val="lt1"/>
                </a:solidFill>
                <a:effectLst/>
                <a:latin typeface="標楷體" panose="03000509000000000000" pitchFamily="65" charset="-120"/>
                <a:ea typeface="標楷體" panose="03000509000000000000" pitchFamily="65" charset="-120"/>
                <a:cs typeface="+mn-cs"/>
              </a:rPr>
              <a:t>教育部國民及學前教育署</a:t>
            </a:r>
            <a:r>
              <a:rPr lang="en-US" altLang="zh-TW" sz="1200" b="1" kern="1200" dirty="0">
                <a:solidFill>
                  <a:schemeClr val="lt1"/>
                </a:solidFill>
                <a:effectLst/>
                <a:latin typeface="標楷體" panose="03000509000000000000" pitchFamily="65" charset="-120"/>
                <a:ea typeface="標楷體" panose="03000509000000000000" pitchFamily="65" charset="-120"/>
                <a:cs typeface="+mn-cs"/>
              </a:rPr>
              <a:t>107-108</a:t>
            </a:r>
            <a:r>
              <a:rPr lang="zh-TW" altLang="zh-TW" sz="1200" b="1" kern="1200" dirty="0">
                <a:solidFill>
                  <a:schemeClr val="lt1"/>
                </a:solidFill>
                <a:effectLst/>
                <a:latin typeface="標楷體" panose="03000509000000000000" pitchFamily="65" charset="-120"/>
                <a:ea typeface="標楷體" panose="03000509000000000000" pitchFamily="65" charset="-120"/>
                <a:cs typeface="+mn-cs"/>
              </a:rPr>
              <a:t>年度支持直轄市、縣（市）政府</a:t>
            </a:r>
            <a:endParaRPr lang="zh-TW" altLang="zh-TW" sz="1200" kern="1200" dirty="0">
              <a:solidFill>
                <a:schemeClr val="lt1"/>
              </a:solidFill>
              <a:effectLst/>
              <a:latin typeface="標楷體" panose="03000509000000000000" pitchFamily="65" charset="-120"/>
              <a:ea typeface="標楷體" panose="03000509000000000000" pitchFamily="65" charset="-120"/>
              <a:cs typeface="+mn-cs"/>
            </a:endParaRPr>
          </a:p>
          <a:p>
            <a:pPr algn="ctr"/>
            <a:r>
              <a:rPr lang="zh-TW" altLang="zh-TW" sz="1200" b="1" kern="1200" dirty="0">
                <a:solidFill>
                  <a:schemeClr val="lt1"/>
                </a:solidFill>
                <a:effectLst/>
                <a:latin typeface="標楷體" panose="03000509000000000000" pitchFamily="65" charset="-120"/>
                <a:ea typeface="標楷體" panose="03000509000000000000" pitchFamily="65" charset="-120"/>
                <a:cs typeface="+mn-cs"/>
              </a:rPr>
              <a:t>推動精進國民中學及國民小學教師教學專業與課程品質計畫</a:t>
            </a:r>
            <a:endParaRPr lang="zh-TW" altLang="en-US" sz="1200" b="1" dirty="0">
              <a:solidFill>
                <a:schemeClr val="bg1"/>
              </a:solidFill>
              <a:effectLst/>
              <a:latin typeface="標楷體" panose="03000509000000000000" pitchFamily="65" charset="-120"/>
              <a:ea typeface="標楷體" panose="03000509000000000000" pitchFamily="65" charset="-120"/>
            </a:endParaRPr>
          </a:p>
        </p:txBody>
      </p:sp>
      <p:sp>
        <p:nvSpPr>
          <p:cNvPr id="7" name="矩形 6"/>
          <p:cNvSpPr/>
          <p:nvPr userDrawn="1"/>
        </p:nvSpPr>
        <p:spPr>
          <a:xfrm>
            <a:off x="1696854" y="878987"/>
            <a:ext cx="5750292" cy="523220"/>
          </a:xfrm>
          <a:prstGeom prst="rect">
            <a:avLst/>
          </a:prstGeom>
        </p:spPr>
        <p:txBody>
          <a:bodyPr wrap="none">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2800" b="1" dirty="0">
                <a:latin typeface="標楷體" panose="03000509000000000000" pitchFamily="65" charset="-120"/>
                <a:ea typeface="標楷體" panose="03000509000000000000" pitchFamily="65" charset="-120"/>
              </a:rPr>
              <a:t>109</a:t>
            </a:r>
            <a:r>
              <a:rPr lang="zh-CN" altLang="en-US" sz="2800" b="1" dirty="0">
                <a:latin typeface="標楷體" panose="03000509000000000000" pitchFamily="65" charset="-120"/>
                <a:ea typeface="標楷體" panose="03000509000000000000" pitchFamily="65" charset="-120"/>
              </a:rPr>
              <a:t>學</a:t>
            </a:r>
            <a:r>
              <a:rPr lang="zh-TW" altLang="en-US" sz="2800" b="1" dirty="0">
                <a:latin typeface="標楷體" panose="03000509000000000000" pitchFamily="65" charset="-120"/>
                <a:ea typeface="標楷體" panose="03000509000000000000" pitchFamily="65" charset="-120"/>
              </a:rPr>
              <a:t>年度精進教學計畫撰寫工作坊</a:t>
            </a:r>
          </a:p>
        </p:txBody>
      </p:sp>
    </p:spTree>
    <p:extLst>
      <p:ext uri="{BB962C8B-B14F-4D97-AF65-F5344CB8AC3E}">
        <p14:creationId xmlns:p14="http://schemas.microsoft.com/office/powerpoint/2010/main" val="1264917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84"/>
            <a:ext cx="8229600" cy="1143000"/>
          </a:xfrm>
        </p:spPr>
        <p:txBody>
          <a:bodyPr/>
          <a:lstStyle>
            <a:lvl1pPr>
              <a:defRPr lang="zh-TW" altLang="en-US" sz="4400" b="1" kern="1200" dirty="0" smtClean="0">
                <a:solidFill>
                  <a:schemeClr val="tx2"/>
                </a:solidFill>
                <a:latin typeface="標楷體" panose="03000509000000000000" pitchFamily="65" charset="-120"/>
                <a:ea typeface="標楷體" panose="03000509000000000000" pitchFamily="65" charset="-120"/>
                <a:cs typeface="+mj-cs"/>
              </a:defRPr>
            </a:lvl1pPr>
          </a:lstStyle>
          <a:p>
            <a:r>
              <a:rPr lang="zh-TW" altLang="en-US" dirty="0"/>
              <a:t>按一下以編輯母片標題樣式</a:t>
            </a:r>
          </a:p>
        </p:txBody>
      </p:sp>
      <p:sp>
        <p:nvSpPr>
          <p:cNvPr id="3" name="直排文字版面配置區 2"/>
          <p:cNvSpPr>
            <a:spLocks noGrp="1"/>
          </p:cNvSpPr>
          <p:nvPr>
            <p:ph type="body" orient="vert" idx="1"/>
          </p:nvPr>
        </p:nvSpPr>
        <p:spPr/>
        <p:txBody>
          <a:bodyPr vert="eaVert"/>
          <a:lstStyle>
            <a:lvl1pPr>
              <a:defRPr>
                <a:solidFill>
                  <a:schemeClr val="accent5">
                    <a:lumMod val="75000"/>
                  </a:schemeClr>
                </a:solidFill>
              </a:defRPr>
            </a:lvl1pPr>
            <a:lvl2pPr>
              <a:defRPr>
                <a:solidFill>
                  <a:schemeClr val="accent5">
                    <a:lumMod val="75000"/>
                  </a:schemeClr>
                </a:solidFill>
              </a:defRPr>
            </a:lvl2pPr>
            <a:lvl3pPr>
              <a:defRPr>
                <a:solidFill>
                  <a:schemeClr val="accent5">
                    <a:lumMod val="75000"/>
                  </a:schemeClr>
                </a:solidFill>
              </a:defRPr>
            </a:lvl3pPr>
            <a:lvl4pPr>
              <a:defRPr>
                <a:solidFill>
                  <a:schemeClr val="accent5">
                    <a:lumMod val="75000"/>
                  </a:schemeClr>
                </a:solidFill>
              </a:defRPr>
            </a:lvl4pPr>
            <a:lvl5pPr>
              <a:defRPr>
                <a:solidFill>
                  <a:schemeClr val="accent5">
                    <a:lumMod val="75000"/>
                  </a:schemeClr>
                </a:solidFill>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日期版面配置區 3"/>
          <p:cNvSpPr>
            <a:spLocks noGrp="1"/>
          </p:cNvSpPr>
          <p:nvPr>
            <p:ph type="dt" sz="half" idx="10"/>
          </p:nvPr>
        </p:nvSpPr>
        <p:spPr/>
        <p:txBody>
          <a:bodyPr/>
          <a:lstStyle/>
          <a:p>
            <a:fld id="{CB7D9F7C-F488-42E3-BF50-DCD2E9772271}" type="datetime1">
              <a:rPr lang="zh-TW" altLang="en-US" smtClean="0"/>
              <a:pPr/>
              <a:t>2019/12/13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4EBE323-27AD-48CD-9259-03C4B08878FA}" type="slidenum">
              <a:rPr lang="zh-TW" altLang="en-US" smtClean="0"/>
              <a:pPr/>
              <a:t>‹#›</a:t>
            </a:fld>
            <a:endParaRPr lang="zh-TW" altLang="en-US"/>
          </a:p>
        </p:txBody>
      </p:sp>
    </p:spTree>
    <p:extLst>
      <p:ext uri="{BB962C8B-B14F-4D97-AF65-F5344CB8AC3E}">
        <p14:creationId xmlns:p14="http://schemas.microsoft.com/office/powerpoint/2010/main" val="3177581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lvl1pPr>
              <a:defRPr lang="zh-TW" altLang="en-US" sz="4400" b="1" kern="1200" dirty="0" smtClean="0">
                <a:solidFill>
                  <a:schemeClr val="tx2"/>
                </a:solidFill>
                <a:latin typeface="標楷體" panose="03000509000000000000" pitchFamily="65" charset="-120"/>
                <a:ea typeface="標楷體" panose="03000509000000000000" pitchFamily="65" charset="-120"/>
                <a:cs typeface="+mj-cs"/>
              </a:defRPr>
            </a:lvl1pPr>
          </a:lstStyle>
          <a:p>
            <a:r>
              <a:rPr lang="zh-TW" altLang="en-US" dirty="0"/>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lvl1pPr>
              <a:defRPr>
                <a:solidFill>
                  <a:schemeClr val="accent5">
                    <a:lumMod val="75000"/>
                  </a:schemeClr>
                </a:solidFill>
              </a:defRPr>
            </a:lvl1pPr>
            <a:lvl2pPr>
              <a:defRPr>
                <a:solidFill>
                  <a:schemeClr val="accent5">
                    <a:lumMod val="75000"/>
                  </a:schemeClr>
                </a:solidFill>
              </a:defRPr>
            </a:lvl2pPr>
            <a:lvl3pPr>
              <a:defRPr>
                <a:solidFill>
                  <a:schemeClr val="accent5">
                    <a:lumMod val="75000"/>
                  </a:schemeClr>
                </a:solidFill>
              </a:defRPr>
            </a:lvl3pPr>
            <a:lvl4pPr>
              <a:defRPr>
                <a:solidFill>
                  <a:schemeClr val="accent5">
                    <a:lumMod val="75000"/>
                  </a:schemeClr>
                </a:solidFill>
              </a:defRPr>
            </a:lvl4pPr>
            <a:lvl5pPr>
              <a:defRPr>
                <a:solidFill>
                  <a:schemeClr val="accent5">
                    <a:lumMod val="75000"/>
                  </a:schemeClr>
                </a:solidFill>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日期版面配置區 3"/>
          <p:cNvSpPr>
            <a:spLocks noGrp="1"/>
          </p:cNvSpPr>
          <p:nvPr>
            <p:ph type="dt" sz="half" idx="10"/>
          </p:nvPr>
        </p:nvSpPr>
        <p:spPr/>
        <p:txBody>
          <a:bodyPr/>
          <a:lstStyle/>
          <a:p>
            <a:fld id="{F866F4E3-F0C7-4CA7-A853-8680725E0F06}" type="datetime1">
              <a:rPr lang="zh-TW" altLang="en-US" smtClean="0"/>
              <a:pPr/>
              <a:t>2019/12/13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4EBE323-27AD-48CD-9259-03C4B08878FA}" type="slidenum">
              <a:rPr lang="zh-TW" altLang="en-US" smtClean="0"/>
              <a:pPr/>
              <a:t>‹#›</a:t>
            </a:fld>
            <a:endParaRPr lang="zh-TW" altLang="en-US"/>
          </a:p>
        </p:txBody>
      </p:sp>
    </p:spTree>
    <p:extLst>
      <p:ext uri="{BB962C8B-B14F-4D97-AF65-F5344CB8AC3E}">
        <p14:creationId xmlns:p14="http://schemas.microsoft.com/office/powerpoint/2010/main" val="3898767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2 - Templateswise.com">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2555777" y="471257"/>
            <a:ext cx="6131024" cy="1143000"/>
          </a:xfrm>
        </p:spPr>
        <p:txBody>
          <a:bodyPr/>
          <a:lstStyle>
            <a:lvl1pPr algn="l">
              <a:defRPr>
                <a:solidFill>
                  <a:schemeClr val="tx1">
                    <a:lumMod val="75000"/>
                    <a:lumOff val="25000"/>
                  </a:schemeClr>
                </a:solidFill>
              </a:defRPr>
            </a:lvl1pPr>
          </a:lstStyle>
          <a:p>
            <a:r>
              <a:rPr lang="en-US" noProof="0" dirty="0"/>
              <a:t>Title</a:t>
            </a:r>
          </a:p>
        </p:txBody>
      </p:sp>
      <p:sp>
        <p:nvSpPr>
          <p:cNvPr id="8" name="Content Placeholder 2"/>
          <p:cNvSpPr>
            <a:spLocks noGrp="1"/>
          </p:cNvSpPr>
          <p:nvPr>
            <p:ph idx="1" hasCustomPrompt="1"/>
          </p:nvPr>
        </p:nvSpPr>
        <p:spPr>
          <a:xfrm>
            <a:off x="2555777" y="1796822"/>
            <a:ext cx="6131024" cy="4805129"/>
          </a:xfrm>
        </p:spPr>
        <p:txBody>
          <a:bodyPr/>
          <a:lstStyle>
            <a:lvl1pPr>
              <a:defRPr>
                <a:solidFill>
                  <a:schemeClr val="tx1">
                    <a:lumMod val="75000"/>
                    <a:lumOff val="25000"/>
                  </a:schemeClr>
                </a:solidFill>
              </a:defRPr>
            </a:lvl1pPr>
          </a:lstStyle>
          <a:p>
            <a:pPr lvl="0"/>
            <a:r>
              <a:rPr lang="en-US" noProof="0" dirty="0" err="1"/>
              <a:t>Lorem</a:t>
            </a:r>
            <a:r>
              <a:rPr lang="en-US" noProof="0" dirty="0"/>
              <a:t> </a:t>
            </a:r>
            <a:r>
              <a:rPr lang="en-US" noProof="0" dirty="0" err="1"/>
              <a:t>ipsum</a:t>
            </a:r>
            <a:r>
              <a:rPr lang="en-US" noProof="0" dirty="0"/>
              <a:t> dolor sit </a:t>
            </a:r>
            <a:r>
              <a:rPr lang="en-US" noProof="0" dirty="0" err="1"/>
              <a:t>amet</a:t>
            </a:r>
            <a:r>
              <a:rPr lang="en-US" noProof="0" dirty="0"/>
              <a:t>, </a:t>
            </a:r>
            <a:r>
              <a:rPr lang="en-US" noProof="0" dirty="0" err="1"/>
              <a:t>consectetuer</a:t>
            </a:r>
            <a:r>
              <a:rPr lang="en-US" noProof="0" dirty="0"/>
              <a:t> </a:t>
            </a:r>
            <a:r>
              <a:rPr lang="en-US" noProof="0" dirty="0" err="1"/>
              <a:t>adipiscing</a:t>
            </a:r>
            <a:r>
              <a:rPr lang="en-US" noProof="0" dirty="0"/>
              <a:t> </a:t>
            </a:r>
            <a:r>
              <a:rPr lang="en-US" noProof="0" dirty="0" err="1"/>
              <a:t>elit</a:t>
            </a:r>
            <a:r>
              <a:rPr lang="en-US" noProof="0" dirty="0"/>
              <a:t>. </a:t>
            </a:r>
            <a:r>
              <a:rPr lang="en-US" noProof="0" dirty="0" err="1"/>
              <a:t>Vivamus</a:t>
            </a:r>
            <a:r>
              <a:rPr lang="en-US" noProof="0" dirty="0"/>
              <a:t> et magna. </a:t>
            </a:r>
            <a:r>
              <a:rPr lang="en-US" noProof="0" dirty="0" err="1"/>
              <a:t>Fusce</a:t>
            </a:r>
            <a:r>
              <a:rPr lang="en-US" noProof="0" dirty="0"/>
              <a:t> </a:t>
            </a:r>
            <a:r>
              <a:rPr lang="en-US" noProof="0" dirty="0" err="1"/>
              <a:t>sed</a:t>
            </a:r>
            <a:r>
              <a:rPr lang="en-US" noProof="0" dirty="0"/>
              <a:t> </a:t>
            </a:r>
            <a:r>
              <a:rPr lang="en-US" noProof="0" dirty="0" err="1"/>
              <a:t>sem</a:t>
            </a:r>
            <a:r>
              <a:rPr lang="en-US" noProof="0" dirty="0"/>
              <a:t> </a:t>
            </a:r>
            <a:r>
              <a:rPr lang="en-US" noProof="0" dirty="0" err="1"/>
              <a:t>sed</a:t>
            </a:r>
            <a:r>
              <a:rPr lang="en-US" noProof="0" dirty="0"/>
              <a:t> magna </a:t>
            </a:r>
            <a:r>
              <a:rPr lang="en-US" noProof="0" dirty="0" err="1"/>
              <a:t>suscipit</a:t>
            </a:r>
            <a:r>
              <a:rPr lang="en-US" noProof="0" dirty="0"/>
              <a:t> </a:t>
            </a:r>
            <a:r>
              <a:rPr lang="en-US" noProof="0" dirty="0" err="1"/>
              <a:t>egestas</a:t>
            </a:r>
            <a:r>
              <a:rPr lang="en-US" noProof="0" dirty="0"/>
              <a:t>. </a:t>
            </a:r>
          </a:p>
        </p:txBody>
      </p:sp>
    </p:spTree>
    <p:extLst>
      <p:ext uri="{BB962C8B-B14F-4D97-AF65-F5344CB8AC3E}">
        <p14:creationId xmlns:p14="http://schemas.microsoft.com/office/powerpoint/2010/main" val="911495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8256"/>
            <a:ext cx="8229600" cy="1143000"/>
          </a:xfrm>
        </p:spPr>
        <p:txBody>
          <a:bodyPr/>
          <a:lstStyle>
            <a:lvl1pPr>
              <a:defRPr lang="zh-TW" altLang="en-US" sz="4400" b="1" kern="1200" dirty="0" smtClean="0">
                <a:solidFill>
                  <a:schemeClr val="tx2"/>
                </a:solidFill>
                <a:latin typeface="標楷體" panose="03000509000000000000" pitchFamily="65" charset="-120"/>
                <a:ea typeface="標楷體" panose="03000509000000000000" pitchFamily="65" charset="-120"/>
                <a:cs typeface="+mj-cs"/>
              </a:defRPr>
            </a:lvl1pPr>
          </a:lstStyle>
          <a:p>
            <a:r>
              <a:rPr lang="zh-TW" altLang="en-US" dirty="0"/>
              <a:t>按一下以編輯母片標題樣式</a:t>
            </a:r>
          </a:p>
        </p:txBody>
      </p:sp>
      <p:sp>
        <p:nvSpPr>
          <p:cNvPr id="3" name="內容版面配置區 2"/>
          <p:cNvSpPr>
            <a:spLocks noGrp="1"/>
          </p:cNvSpPr>
          <p:nvPr>
            <p:ph idx="1"/>
          </p:nvPr>
        </p:nvSpPr>
        <p:spPr>
          <a:xfrm>
            <a:off x="457200" y="1268760"/>
            <a:ext cx="8229600" cy="4857403"/>
          </a:xfrm>
        </p:spPr>
        <p:txBody>
          <a:bodyPr/>
          <a:lstStyle>
            <a:lvl1pPr marL="457200" indent="-457200">
              <a:buClr>
                <a:schemeClr val="accent6">
                  <a:lumMod val="50000"/>
                </a:schemeClr>
              </a:buClr>
              <a:buFont typeface="Times New Roman" panose="02020603050405020304" pitchFamily="18" charset="0"/>
              <a:buChar char="‣"/>
              <a:defRPr>
                <a:solidFill>
                  <a:schemeClr val="accent5">
                    <a:lumMod val="75000"/>
                  </a:schemeClr>
                </a:solidFill>
              </a:defRPr>
            </a:lvl1pPr>
            <a:lvl2pPr>
              <a:defRPr>
                <a:solidFill>
                  <a:schemeClr val="accent5">
                    <a:lumMod val="75000"/>
                  </a:schemeClr>
                </a:solidFill>
              </a:defRPr>
            </a:lvl2pPr>
            <a:lvl3pPr>
              <a:defRPr>
                <a:solidFill>
                  <a:schemeClr val="accent5">
                    <a:lumMod val="75000"/>
                  </a:schemeClr>
                </a:solidFill>
              </a:defRPr>
            </a:lvl3pPr>
            <a:lvl4pPr>
              <a:defRPr>
                <a:solidFill>
                  <a:schemeClr val="accent5">
                    <a:lumMod val="75000"/>
                  </a:schemeClr>
                </a:solidFill>
              </a:defRPr>
            </a:lvl4pPr>
            <a:lvl5pPr>
              <a:defRPr>
                <a:solidFill>
                  <a:schemeClr val="accent5">
                    <a:lumMod val="75000"/>
                  </a:schemeClr>
                </a:solidFill>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日期版面配置區 3"/>
          <p:cNvSpPr>
            <a:spLocks noGrp="1"/>
          </p:cNvSpPr>
          <p:nvPr>
            <p:ph type="dt" sz="half" idx="10"/>
          </p:nvPr>
        </p:nvSpPr>
        <p:spPr/>
        <p:txBody>
          <a:bodyPr/>
          <a:lstStyle/>
          <a:p>
            <a:fld id="{E3B0BC60-CCDA-4640-B243-3806AF951183}" type="datetime1">
              <a:rPr lang="zh-TW" altLang="en-US" smtClean="0"/>
              <a:pPr/>
              <a:t>2019/12/13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4EBE323-27AD-48CD-9259-03C4B08878FA}" type="slidenum">
              <a:rPr lang="zh-TW" altLang="en-US" smtClean="0"/>
              <a:pPr/>
              <a:t>‹#›</a:t>
            </a:fld>
            <a:endParaRPr lang="zh-TW" altLang="en-US"/>
          </a:p>
        </p:txBody>
      </p:sp>
    </p:spTree>
    <p:extLst>
      <p:ext uri="{BB962C8B-B14F-4D97-AF65-F5344CB8AC3E}">
        <p14:creationId xmlns:p14="http://schemas.microsoft.com/office/powerpoint/2010/main" val="479189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lang="zh-TW" altLang="en-US" sz="4400" b="1" kern="1200" dirty="0" smtClean="0">
                <a:solidFill>
                  <a:schemeClr val="tx2"/>
                </a:solidFill>
                <a:latin typeface="標楷體" panose="03000509000000000000" pitchFamily="65" charset="-120"/>
                <a:ea typeface="標楷體" panose="03000509000000000000" pitchFamily="65" charset="-120"/>
                <a:cs typeface="+mj-cs"/>
              </a:defRPr>
            </a:lvl1pPr>
          </a:lstStyle>
          <a:p>
            <a:r>
              <a:rPr lang="zh-TW" altLang="en-US" dirty="0"/>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accent1">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dirty="0"/>
              <a:t>按一下以編輯母片文字樣式</a:t>
            </a:r>
          </a:p>
        </p:txBody>
      </p:sp>
      <p:sp>
        <p:nvSpPr>
          <p:cNvPr id="4" name="日期版面配置區 3"/>
          <p:cNvSpPr>
            <a:spLocks noGrp="1"/>
          </p:cNvSpPr>
          <p:nvPr>
            <p:ph type="dt" sz="half" idx="10"/>
          </p:nvPr>
        </p:nvSpPr>
        <p:spPr/>
        <p:txBody>
          <a:bodyPr/>
          <a:lstStyle/>
          <a:p>
            <a:fld id="{ED884E18-619F-4344-B961-3FB1AA0ECCF3}" type="datetime1">
              <a:rPr lang="zh-TW" altLang="en-US" smtClean="0"/>
              <a:pPr/>
              <a:t>2019/12/13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4EBE323-27AD-48CD-9259-03C4B08878FA}" type="slidenum">
              <a:rPr lang="zh-TW" altLang="en-US" smtClean="0"/>
              <a:pPr/>
              <a:t>‹#›</a:t>
            </a:fld>
            <a:endParaRPr lang="zh-TW" altLang="en-US"/>
          </a:p>
        </p:txBody>
      </p:sp>
    </p:spTree>
    <p:extLst>
      <p:ext uri="{BB962C8B-B14F-4D97-AF65-F5344CB8AC3E}">
        <p14:creationId xmlns:p14="http://schemas.microsoft.com/office/powerpoint/2010/main" val="2969162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84"/>
            <a:ext cx="8229600" cy="1143000"/>
          </a:xfrm>
        </p:spPr>
        <p:txBody>
          <a:bodyPr/>
          <a:lstStyle>
            <a:lvl1pPr>
              <a:defRPr lang="zh-TW" altLang="en-US" sz="4400" b="1" kern="1200" dirty="0" smtClean="0">
                <a:solidFill>
                  <a:schemeClr val="tx2"/>
                </a:solidFill>
                <a:latin typeface="標楷體" panose="03000509000000000000" pitchFamily="65" charset="-120"/>
                <a:ea typeface="標楷體" panose="03000509000000000000" pitchFamily="65" charset="-120"/>
                <a:cs typeface="+mj-cs"/>
              </a:defRPr>
            </a:lvl1pPr>
          </a:lstStyle>
          <a:p>
            <a:r>
              <a:rPr lang="zh-TW" altLang="en-US" dirty="0"/>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solidFill>
                  <a:schemeClr val="accent5">
                    <a:lumMod val="75000"/>
                  </a:schemeClr>
                </a:solidFill>
              </a:defRPr>
            </a:lvl1pPr>
            <a:lvl2pPr>
              <a:defRPr sz="2400">
                <a:solidFill>
                  <a:schemeClr val="accent5">
                    <a:lumMod val="75000"/>
                  </a:schemeClr>
                </a:solidFill>
              </a:defRPr>
            </a:lvl2pPr>
            <a:lvl3pPr>
              <a:defRPr sz="2000">
                <a:solidFill>
                  <a:schemeClr val="accent5">
                    <a:lumMod val="75000"/>
                  </a:schemeClr>
                </a:solidFill>
              </a:defRPr>
            </a:lvl3pPr>
            <a:lvl4pPr>
              <a:defRPr sz="1800">
                <a:solidFill>
                  <a:schemeClr val="accent5">
                    <a:lumMod val="75000"/>
                  </a:schemeClr>
                </a:solidFill>
              </a:defRPr>
            </a:lvl4pPr>
            <a:lvl5pPr>
              <a:defRPr sz="1800">
                <a:solidFill>
                  <a:schemeClr val="accent5">
                    <a:lumMod val="75000"/>
                  </a:schemeClr>
                </a:solidFill>
              </a:defRPr>
            </a:lvl5pPr>
            <a:lvl6pPr>
              <a:defRPr sz="1800"/>
            </a:lvl6pPr>
            <a:lvl7pPr>
              <a:defRPr sz="1800"/>
            </a:lvl7pPr>
            <a:lvl8pPr>
              <a:defRPr sz="1800"/>
            </a:lvl8pPr>
            <a:lvl9pPr>
              <a:defRPr sz="1800"/>
            </a:lvl9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內容版面配置區 3"/>
          <p:cNvSpPr>
            <a:spLocks noGrp="1"/>
          </p:cNvSpPr>
          <p:nvPr>
            <p:ph sz="half" idx="2"/>
          </p:nvPr>
        </p:nvSpPr>
        <p:spPr>
          <a:xfrm>
            <a:off x="4648200" y="1600200"/>
            <a:ext cx="4038600" cy="4525963"/>
          </a:xfrm>
        </p:spPr>
        <p:txBody>
          <a:bodyPr/>
          <a:lstStyle>
            <a:lvl1pPr>
              <a:defRPr sz="2800">
                <a:solidFill>
                  <a:schemeClr val="accent5">
                    <a:lumMod val="75000"/>
                  </a:schemeClr>
                </a:solidFill>
              </a:defRPr>
            </a:lvl1pPr>
            <a:lvl2pPr>
              <a:defRPr sz="2400">
                <a:solidFill>
                  <a:schemeClr val="accent5">
                    <a:lumMod val="75000"/>
                  </a:schemeClr>
                </a:solidFill>
              </a:defRPr>
            </a:lvl2pPr>
            <a:lvl3pPr>
              <a:defRPr sz="2000">
                <a:solidFill>
                  <a:schemeClr val="accent5">
                    <a:lumMod val="75000"/>
                  </a:schemeClr>
                </a:solidFill>
              </a:defRPr>
            </a:lvl3pPr>
            <a:lvl4pPr>
              <a:defRPr sz="1800">
                <a:solidFill>
                  <a:schemeClr val="accent5">
                    <a:lumMod val="75000"/>
                  </a:schemeClr>
                </a:solidFill>
              </a:defRPr>
            </a:lvl4pPr>
            <a:lvl5pPr>
              <a:defRPr sz="1800">
                <a:solidFill>
                  <a:schemeClr val="accent5">
                    <a:lumMod val="75000"/>
                  </a:schemeClr>
                </a:solidFill>
              </a:defRPr>
            </a:lvl5pPr>
            <a:lvl6pPr>
              <a:defRPr sz="1800"/>
            </a:lvl6pPr>
            <a:lvl7pPr>
              <a:defRPr sz="1800"/>
            </a:lvl7pPr>
            <a:lvl8pPr>
              <a:defRPr sz="1800"/>
            </a:lvl8pPr>
            <a:lvl9pPr>
              <a:defRPr sz="1800"/>
            </a:lvl9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5" name="日期版面配置區 4"/>
          <p:cNvSpPr>
            <a:spLocks noGrp="1"/>
          </p:cNvSpPr>
          <p:nvPr>
            <p:ph type="dt" sz="half" idx="10"/>
          </p:nvPr>
        </p:nvSpPr>
        <p:spPr/>
        <p:txBody>
          <a:bodyPr/>
          <a:lstStyle/>
          <a:p>
            <a:fld id="{94D823FC-7AEF-495F-BBF5-3018EBE2EC7A}" type="datetime1">
              <a:rPr lang="zh-TW" altLang="en-US" smtClean="0"/>
              <a:pPr/>
              <a:t>2019/12/13</a:t>
            </a:fld>
            <a:endParaRPr lang="zh-TW" altLang="en-US"/>
          </a:p>
        </p:txBody>
      </p:sp>
      <p:sp>
        <p:nvSpPr>
          <p:cNvPr id="6" name="頁尾版面配置區 5"/>
          <p:cNvSpPr>
            <a:spLocks noGrp="1"/>
          </p:cNvSpPr>
          <p:nvPr>
            <p:ph type="ftr" sz="quarter" idx="11"/>
          </p:nvPr>
        </p:nvSpPr>
        <p:spPr/>
        <p:txBody>
          <a:bodyPr/>
          <a:lstStyle/>
          <a:p>
            <a:endParaRPr lang="zh-TW" altLang="en-US" dirty="0"/>
          </a:p>
        </p:txBody>
      </p:sp>
      <p:sp>
        <p:nvSpPr>
          <p:cNvPr id="7" name="投影片編號版面配置區 6"/>
          <p:cNvSpPr>
            <a:spLocks noGrp="1"/>
          </p:cNvSpPr>
          <p:nvPr>
            <p:ph type="sldNum" sz="quarter" idx="12"/>
          </p:nvPr>
        </p:nvSpPr>
        <p:spPr/>
        <p:txBody>
          <a:bodyPr/>
          <a:lstStyle/>
          <a:p>
            <a:fld id="{B4EBE323-27AD-48CD-9259-03C4B08878FA}" type="slidenum">
              <a:rPr lang="zh-TW" altLang="en-US" smtClean="0"/>
              <a:pPr/>
              <a:t>‹#›</a:t>
            </a:fld>
            <a:endParaRPr lang="zh-TW" altLang="en-US"/>
          </a:p>
        </p:txBody>
      </p:sp>
    </p:spTree>
    <p:extLst>
      <p:ext uri="{BB962C8B-B14F-4D97-AF65-F5344CB8AC3E}">
        <p14:creationId xmlns:p14="http://schemas.microsoft.com/office/powerpoint/2010/main" val="3948599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84"/>
            <a:ext cx="8229600" cy="1143000"/>
          </a:xfrm>
        </p:spPr>
        <p:txBody>
          <a:bodyPr>
            <a:normAutofit/>
          </a:bodyPr>
          <a:lstStyle>
            <a:lvl1pPr algn="ctr" defTabSz="914400" rtl="0" eaLnBrk="1" latinLnBrk="0" hangingPunct="1">
              <a:spcBef>
                <a:spcPct val="0"/>
              </a:spcBef>
              <a:buNone/>
              <a:defRPr lang="zh-TW" altLang="en-US" sz="4400" b="1" kern="1200" dirty="0" smtClean="0">
                <a:solidFill>
                  <a:schemeClr val="tx2"/>
                </a:solidFill>
                <a:latin typeface="標楷體" panose="03000509000000000000" pitchFamily="65" charset="-120"/>
                <a:ea typeface="標楷體" panose="03000509000000000000" pitchFamily="65" charset="-120"/>
                <a:cs typeface="+mj-cs"/>
              </a:defRPr>
            </a:lvl1pPr>
          </a:lstStyle>
          <a:p>
            <a:r>
              <a:rPr lang="zh-TW" altLang="en-US" dirty="0"/>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solidFill>
                  <a:schemeClr val="accent5">
                    <a:lumMod val="75000"/>
                  </a:schemeClr>
                </a:solidFill>
              </a:defRPr>
            </a:lvl1pPr>
            <a:lvl2pPr>
              <a:defRPr sz="2000">
                <a:solidFill>
                  <a:schemeClr val="accent5">
                    <a:lumMod val="75000"/>
                  </a:schemeClr>
                </a:solidFill>
              </a:defRPr>
            </a:lvl2pPr>
            <a:lvl3pPr>
              <a:defRPr sz="1800">
                <a:solidFill>
                  <a:schemeClr val="accent5">
                    <a:lumMod val="75000"/>
                  </a:schemeClr>
                </a:solidFill>
              </a:defRPr>
            </a:lvl3pPr>
            <a:lvl4pPr>
              <a:defRPr sz="1600">
                <a:solidFill>
                  <a:schemeClr val="accent5">
                    <a:lumMod val="75000"/>
                  </a:schemeClr>
                </a:solidFill>
              </a:defRPr>
            </a:lvl4pPr>
            <a:lvl5pPr>
              <a:defRPr sz="1600">
                <a:solidFill>
                  <a:schemeClr val="accent5">
                    <a:lumMod val="75000"/>
                  </a:schemeClr>
                </a:solidFill>
              </a:defRPr>
            </a:lvl5pPr>
            <a:lvl6pPr>
              <a:defRPr sz="1600"/>
            </a:lvl6pPr>
            <a:lvl7pPr>
              <a:defRPr sz="1600"/>
            </a:lvl7pPr>
            <a:lvl8pPr>
              <a:defRPr sz="1600"/>
            </a:lvl8pPr>
            <a:lvl9pPr>
              <a:defRPr sz="1600"/>
            </a:lvl9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solidFill>
                  <a:schemeClr val="accent5">
                    <a:lumMod val="75000"/>
                  </a:schemeClr>
                </a:solidFill>
              </a:defRPr>
            </a:lvl1pPr>
            <a:lvl2pPr>
              <a:defRPr sz="2000">
                <a:solidFill>
                  <a:schemeClr val="accent5">
                    <a:lumMod val="75000"/>
                  </a:schemeClr>
                </a:solidFill>
              </a:defRPr>
            </a:lvl2pPr>
            <a:lvl3pPr>
              <a:defRPr sz="1800">
                <a:solidFill>
                  <a:schemeClr val="accent5">
                    <a:lumMod val="75000"/>
                  </a:schemeClr>
                </a:solidFill>
              </a:defRPr>
            </a:lvl3pPr>
            <a:lvl4pPr>
              <a:defRPr sz="1600">
                <a:solidFill>
                  <a:schemeClr val="accent5">
                    <a:lumMod val="75000"/>
                  </a:schemeClr>
                </a:solidFill>
              </a:defRPr>
            </a:lvl4pPr>
            <a:lvl5pPr>
              <a:defRPr sz="1600">
                <a:solidFill>
                  <a:schemeClr val="accent5">
                    <a:lumMod val="75000"/>
                  </a:schemeClr>
                </a:solidFill>
              </a:defRPr>
            </a:lvl5pPr>
            <a:lvl6pPr>
              <a:defRPr sz="1600"/>
            </a:lvl6pPr>
            <a:lvl7pPr>
              <a:defRPr sz="1600"/>
            </a:lvl7pPr>
            <a:lvl8pPr>
              <a:defRPr sz="1600"/>
            </a:lvl8pPr>
            <a:lvl9pPr>
              <a:defRPr sz="1600"/>
            </a:lvl9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7" name="日期版面配置區 6"/>
          <p:cNvSpPr>
            <a:spLocks noGrp="1"/>
          </p:cNvSpPr>
          <p:nvPr>
            <p:ph type="dt" sz="half" idx="10"/>
          </p:nvPr>
        </p:nvSpPr>
        <p:spPr/>
        <p:txBody>
          <a:bodyPr/>
          <a:lstStyle/>
          <a:p>
            <a:fld id="{682027F5-3AC8-4CE6-9C60-A75754A8ABDA}" type="datetime1">
              <a:rPr lang="zh-TW" altLang="en-US" smtClean="0"/>
              <a:pPr/>
              <a:t>2019/12/13</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B4EBE323-27AD-48CD-9259-03C4B08878FA}" type="slidenum">
              <a:rPr lang="zh-TW" altLang="en-US" smtClean="0"/>
              <a:pPr/>
              <a:t>‹#›</a:t>
            </a:fld>
            <a:endParaRPr lang="zh-TW" altLang="en-US"/>
          </a:p>
        </p:txBody>
      </p:sp>
    </p:spTree>
    <p:extLst>
      <p:ext uri="{BB962C8B-B14F-4D97-AF65-F5344CB8AC3E}">
        <p14:creationId xmlns:p14="http://schemas.microsoft.com/office/powerpoint/2010/main" val="1494576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84"/>
            <a:ext cx="8229600" cy="1143000"/>
          </a:xfrm>
        </p:spPr>
        <p:txBody>
          <a:bodyPr/>
          <a:lstStyle>
            <a:lvl1pPr>
              <a:defRPr lang="zh-TW" altLang="en-US" sz="4400" b="1" kern="1200" dirty="0" smtClean="0">
                <a:solidFill>
                  <a:schemeClr val="tx2"/>
                </a:solidFill>
                <a:latin typeface="標楷體" panose="03000509000000000000" pitchFamily="65" charset="-120"/>
                <a:ea typeface="標楷體" panose="03000509000000000000" pitchFamily="65" charset="-120"/>
                <a:cs typeface="+mj-cs"/>
              </a:defRPr>
            </a:lvl1pPr>
          </a:lstStyle>
          <a:p>
            <a:r>
              <a:rPr lang="zh-TW" altLang="en-US" dirty="0"/>
              <a:t>按一下以編輯母片標題樣式</a:t>
            </a:r>
          </a:p>
        </p:txBody>
      </p:sp>
      <p:sp>
        <p:nvSpPr>
          <p:cNvPr id="3" name="日期版面配置區 2"/>
          <p:cNvSpPr>
            <a:spLocks noGrp="1"/>
          </p:cNvSpPr>
          <p:nvPr>
            <p:ph type="dt" sz="half" idx="10"/>
          </p:nvPr>
        </p:nvSpPr>
        <p:spPr/>
        <p:txBody>
          <a:bodyPr/>
          <a:lstStyle/>
          <a:p>
            <a:fld id="{D319E785-696C-4EEC-8A79-9AF8A5D6D4D8}" type="datetime1">
              <a:rPr lang="zh-TW" altLang="en-US" smtClean="0"/>
              <a:pPr/>
              <a:t>2019/12/13</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B4EBE323-27AD-48CD-9259-03C4B08878FA}" type="slidenum">
              <a:rPr lang="zh-TW" altLang="en-US" smtClean="0"/>
              <a:pPr/>
              <a:t>‹#›</a:t>
            </a:fld>
            <a:endParaRPr lang="zh-TW" altLang="en-US"/>
          </a:p>
        </p:txBody>
      </p:sp>
    </p:spTree>
    <p:extLst>
      <p:ext uri="{BB962C8B-B14F-4D97-AF65-F5344CB8AC3E}">
        <p14:creationId xmlns:p14="http://schemas.microsoft.com/office/powerpoint/2010/main" val="913643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CF51B613-E7A7-44C8-A2E4-6AA339C2E1CD}" type="datetime1">
              <a:rPr lang="zh-TW" altLang="en-US" smtClean="0"/>
              <a:pPr/>
              <a:t>2019/12/13</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B4EBE323-27AD-48CD-9259-03C4B08878FA}" type="slidenum">
              <a:rPr lang="zh-TW" altLang="en-US" smtClean="0"/>
              <a:pPr/>
              <a:t>‹#›</a:t>
            </a:fld>
            <a:endParaRPr lang="zh-TW" altLang="en-US"/>
          </a:p>
        </p:txBody>
      </p:sp>
    </p:spTree>
    <p:extLst>
      <p:ext uri="{BB962C8B-B14F-4D97-AF65-F5344CB8AC3E}">
        <p14:creationId xmlns:p14="http://schemas.microsoft.com/office/powerpoint/2010/main" val="1362214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solidFill>
                  <a:schemeClr val="accent5">
                    <a:lumMod val="75000"/>
                  </a:schemeClr>
                </a:solidFill>
              </a:defRPr>
            </a:lvl1pPr>
            <a:lvl2pPr>
              <a:defRPr sz="2800">
                <a:solidFill>
                  <a:schemeClr val="accent5">
                    <a:lumMod val="75000"/>
                  </a:schemeClr>
                </a:solidFill>
              </a:defRPr>
            </a:lvl2pPr>
            <a:lvl3pPr>
              <a:defRPr sz="2400">
                <a:solidFill>
                  <a:schemeClr val="accent5">
                    <a:lumMod val="75000"/>
                  </a:schemeClr>
                </a:solidFill>
              </a:defRPr>
            </a:lvl3pPr>
            <a:lvl4pPr>
              <a:defRPr sz="2000">
                <a:solidFill>
                  <a:schemeClr val="accent5">
                    <a:lumMod val="75000"/>
                  </a:schemeClr>
                </a:solidFill>
              </a:defRPr>
            </a:lvl4pPr>
            <a:lvl5pPr>
              <a:defRPr sz="2000">
                <a:solidFill>
                  <a:schemeClr val="accent5">
                    <a:lumMod val="75000"/>
                  </a:schemeClr>
                </a:solidFill>
              </a:defRPr>
            </a:lvl5pPr>
            <a:lvl6pPr>
              <a:defRPr sz="2000"/>
            </a:lvl6pPr>
            <a:lvl7pPr>
              <a:defRPr sz="2000"/>
            </a:lvl7pPr>
            <a:lvl8pPr>
              <a:defRPr sz="2000"/>
            </a:lvl8pPr>
            <a:lvl9pPr>
              <a:defRPr sz="2000"/>
            </a:lvl9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68C3F005-13D4-4275-8C8A-EF9ADF605708}" type="datetime1">
              <a:rPr lang="zh-TW" altLang="en-US" smtClean="0"/>
              <a:pPr/>
              <a:t>2019/12/13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4EBE323-27AD-48CD-9259-03C4B08878FA}" type="slidenum">
              <a:rPr lang="zh-TW" altLang="en-US" smtClean="0"/>
              <a:pPr/>
              <a:t>‹#›</a:t>
            </a:fld>
            <a:endParaRPr lang="zh-TW" altLang="en-US"/>
          </a:p>
        </p:txBody>
      </p:sp>
    </p:spTree>
    <p:extLst>
      <p:ext uri="{BB962C8B-B14F-4D97-AF65-F5344CB8AC3E}">
        <p14:creationId xmlns:p14="http://schemas.microsoft.com/office/powerpoint/2010/main" val="2897502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C71F4318-465B-415C-8A67-361FB1650E04}" type="datetime1">
              <a:rPr lang="zh-TW" altLang="en-US" smtClean="0"/>
              <a:pPr/>
              <a:t>2019/12/13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4EBE323-27AD-48CD-9259-03C4B08878FA}" type="slidenum">
              <a:rPr lang="zh-TW" altLang="en-US" smtClean="0"/>
              <a:pPr/>
              <a:t>‹#›</a:t>
            </a:fld>
            <a:endParaRPr lang="zh-TW" altLang="en-US"/>
          </a:p>
        </p:txBody>
      </p:sp>
    </p:spTree>
    <p:extLst>
      <p:ext uri="{BB962C8B-B14F-4D97-AF65-F5344CB8AC3E}">
        <p14:creationId xmlns:p14="http://schemas.microsoft.com/office/powerpoint/2010/main" val="3292550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099" name="Picture 3" descr="E:\108年\108機關\教育局\1080116新課綱簡報母片\02.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標楷體" panose="03000509000000000000" pitchFamily="65" charset="-120"/>
                <a:ea typeface="標楷體" panose="03000509000000000000" pitchFamily="65" charset="-120"/>
              </a:defRPr>
            </a:lvl1pPr>
          </a:lstStyle>
          <a:p>
            <a:fld id="{CBFA2288-DE33-49AA-8626-21C3F9536FFB}" type="datetime1">
              <a:rPr lang="zh-TW" altLang="en-US" smtClean="0"/>
              <a:pPr/>
              <a:t>2019/12/13</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標楷體" panose="03000509000000000000" pitchFamily="65" charset="-120"/>
                <a:ea typeface="標楷體" panose="03000509000000000000" pitchFamily="65" charset="-120"/>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標楷體" panose="03000509000000000000" pitchFamily="65" charset="-120"/>
                <a:ea typeface="標楷體" panose="03000509000000000000" pitchFamily="65" charset="-120"/>
              </a:defRPr>
            </a:lvl1pPr>
          </a:lstStyle>
          <a:p>
            <a:fld id="{B4EBE323-27AD-48CD-9259-03C4B08878FA}" type="slidenum">
              <a:rPr lang="zh-TW" altLang="en-US" smtClean="0"/>
              <a:pPr/>
              <a:t>‹#›</a:t>
            </a:fld>
            <a:endParaRPr lang="zh-TW" altLang="en-US"/>
          </a:p>
        </p:txBody>
      </p:sp>
      <p:pic>
        <p:nvPicPr>
          <p:cNvPr id="8" name="Picture 3" descr="E:\108年\108機關\教育局\1080116新課綱簡報母片\師大.png"/>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5236377" y="6190077"/>
            <a:ext cx="487751" cy="48775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E:\108年\108機關\教育局\1080116新課綱簡報母片\教育部.png"/>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3419872" y="6190077"/>
            <a:ext cx="487751" cy="48775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E:\108年\108機關\教育局\1080116新課綱簡報母片\金城.png"/>
          <p:cNvPicPr>
            <a:picLocks noChangeAspect="1" noChangeArrowheads="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4067944" y="6299414"/>
            <a:ext cx="1008112" cy="2690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0423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p:txStyles>
    <p:titleStyle>
      <a:lvl1pPr algn="ctr" defTabSz="914400" rtl="0" eaLnBrk="1" latinLnBrk="0" hangingPunct="1">
        <a:spcBef>
          <a:spcPct val="0"/>
        </a:spcBef>
        <a:buNone/>
        <a:defRPr sz="4400" kern="1200">
          <a:solidFill>
            <a:schemeClr val="tx1"/>
          </a:solidFill>
          <a:latin typeface="標楷體" panose="03000509000000000000" pitchFamily="65" charset="-120"/>
          <a:ea typeface="標楷體" panose="03000509000000000000" pitchFamily="65" charset="-120"/>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標楷體" panose="03000509000000000000" pitchFamily="65" charset="-120"/>
          <a:ea typeface="標楷體" panose="03000509000000000000" pitchFamily="65" charset="-12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標楷體" panose="03000509000000000000" pitchFamily="65" charset="-120"/>
          <a:ea typeface="標楷體" panose="03000509000000000000" pitchFamily="65" charset="-120"/>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標楷體" panose="03000509000000000000" pitchFamily="65" charset="-120"/>
          <a:ea typeface="標楷體" panose="03000509000000000000" pitchFamily="65" charset="-120"/>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標楷體" panose="03000509000000000000" pitchFamily="65" charset="-120"/>
          <a:ea typeface="標楷體" panose="03000509000000000000" pitchFamily="65" charset="-120"/>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標楷體" panose="03000509000000000000" pitchFamily="65" charset="-120"/>
          <a:ea typeface="標楷體" panose="03000509000000000000" pitchFamily="65" charset="-12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32.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gif"/><Relationship Id="rId1" Type="http://schemas.openxmlformats.org/officeDocument/2006/relationships/slideLayout" Target="../slideLayouts/slideLayout2.xml"/><Relationship Id="rId5" Type="http://schemas.openxmlformats.org/officeDocument/2006/relationships/image" Target="../media/image8.png"/><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1"/>
          <p:cNvSpPr txBox="1">
            <a:spLocks/>
          </p:cNvSpPr>
          <p:nvPr/>
        </p:nvSpPr>
        <p:spPr>
          <a:xfrm>
            <a:off x="500034" y="2143116"/>
            <a:ext cx="7990656" cy="1872208"/>
          </a:xfrm>
          <a:prstGeom prst="rect">
            <a:avLst/>
          </a:prstGeom>
        </p:spPr>
        <p:txBody>
          <a:bodyPr vert="horz" lIns="91440" tIns="45720" rIns="91440" bIns="45720" rtlCol="0" anchor="ctr">
            <a:normAutofit/>
          </a:bodyPr>
          <a:lstStyle/>
          <a:p>
            <a:pPr algn="ctr"/>
            <a:r>
              <a:rPr kumimoji="0" lang="zh-HK" altLang="zh-TW" sz="3200" b="1" i="0" u="none" strike="noStrike" kern="1200" cap="none" spc="0" normalizeH="0" baseline="0" noProof="0" dirty="0">
                <a:ln>
                  <a:noFill/>
                </a:ln>
                <a:solidFill>
                  <a:schemeClr val="accent1">
                    <a:lumMod val="50000"/>
                  </a:schemeClr>
                </a:solidFill>
                <a:effectLst/>
                <a:uLnTx/>
                <a:uFillTx/>
                <a:latin typeface="標楷體" panose="03000509000000000000" pitchFamily="65" charset="-120"/>
                <a:ea typeface="標楷體" panose="03000509000000000000" pitchFamily="65" charset="-120"/>
                <a:cs typeface="+mj-cs"/>
              </a:rPr>
              <a:t>主題</a:t>
            </a:r>
            <a:r>
              <a:rPr kumimoji="0" lang="zh-TW" altLang="zh-TW" sz="3200" b="1" i="0" u="none" strike="noStrike" kern="1200" cap="none" spc="0" normalizeH="0" baseline="0" noProof="0" dirty="0">
                <a:ln>
                  <a:noFill/>
                </a:ln>
                <a:solidFill>
                  <a:schemeClr val="accent1">
                    <a:lumMod val="50000"/>
                  </a:schemeClr>
                </a:solidFill>
                <a:effectLst/>
                <a:uLnTx/>
                <a:uFillTx/>
                <a:latin typeface="標楷體" panose="03000509000000000000" pitchFamily="65" charset="-120"/>
                <a:ea typeface="標楷體" panose="03000509000000000000" pitchFamily="65" charset="-120"/>
                <a:cs typeface="+mj-cs"/>
              </a:rPr>
              <a:t>三</a:t>
            </a:r>
            <a:r>
              <a:rPr kumimoji="0" lang="zh-HK" altLang="zh-TW" sz="3200" b="1" i="0" u="none" strike="noStrike" kern="1200" cap="none" spc="0" normalizeH="0" baseline="0" noProof="0" dirty="0">
                <a:ln>
                  <a:noFill/>
                </a:ln>
                <a:solidFill>
                  <a:schemeClr val="accent1">
                    <a:lumMod val="50000"/>
                  </a:schemeClr>
                </a:solidFill>
                <a:effectLst/>
                <a:uLnTx/>
                <a:uFillTx/>
                <a:latin typeface="標楷體" panose="03000509000000000000" pitchFamily="65" charset="-120"/>
                <a:ea typeface="標楷體" panose="03000509000000000000" pitchFamily="65" charset="-120"/>
                <a:cs typeface="+mj-cs"/>
              </a:rPr>
              <a:t>：</a:t>
            </a:r>
            <a:r>
              <a:rPr kumimoji="0" lang="en-US" altLang="zh-TW" sz="3200" b="1" i="0" u="none" strike="noStrike" kern="1200" cap="none" spc="0" normalizeH="0" baseline="0" noProof="0" dirty="0">
                <a:ln>
                  <a:noFill/>
                </a:ln>
                <a:solidFill>
                  <a:schemeClr val="accent1">
                    <a:lumMod val="50000"/>
                  </a:schemeClr>
                </a:solidFill>
                <a:effectLst/>
                <a:uLnTx/>
                <a:uFillTx/>
                <a:latin typeface="標楷體" panose="03000509000000000000" pitchFamily="65" charset="-120"/>
                <a:ea typeface="標楷體" panose="03000509000000000000" pitchFamily="65" charset="-120"/>
                <a:cs typeface="+mj-cs"/>
              </a:rPr>
              <a:t>109</a:t>
            </a:r>
            <a:r>
              <a:rPr kumimoji="0" lang="zh-TW" altLang="zh-TW" sz="3200" b="1" i="0" u="none" strike="noStrike" kern="1200" cap="none" spc="0" normalizeH="0" baseline="0" noProof="0" dirty="0">
                <a:ln>
                  <a:noFill/>
                </a:ln>
                <a:solidFill>
                  <a:schemeClr val="accent1">
                    <a:lumMod val="50000"/>
                  </a:schemeClr>
                </a:solidFill>
                <a:effectLst/>
                <a:uLnTx/>
                <a:uFillTx/>
                <a:latin typeface="標楷體" panose="03000509000000000000" pitchFamily="65" charset="-120"/>
                <a:ea typeface="標楷體" panose="03000509000000000000" pitchFamily="65" charset="-120"/>
                <a:cs typeface="+mj-cs"/>
              </a:rPr>
              <a:t>學年度精進教學計畫撰寫原則</a:t>
            </a:r>
            <a:r>
              <a:rPr kumimoji="0" lang="en-US" altLang="zh-TW" sz="3200" b="1" i="0" u="none" strike="noStrike" kern="1200" cap="none" spc="0" normalizeH="0" baseline="0" noProof="0" dirty="0">
                <a:ln>
                  <a:noFill/>
                </a:ln>
                <a:solidFill>
                  <a:schemeClr val="accent1">
                    <a:lumMod val="50000"/>
                  </a:schemeClr>
                </a:solidFill>
                <a:effectLst/>
                <a:uLnTx/>
                <a:uFillTx/>
                <a:latin typeface="標楷體" panose="03000509000000000000" pitchFamily="65" charset="-120"/>
                <a:ea typeface="標楷體" panose="03000509000000000000" pitchFamily="65" charset="-120"/>
                <a:cs typeface="+mj-cs"/>
              </a:rPr>
              <a:t> </a:t>
            </a:r>
            <a:r>
              <a:rPr kumimoji="0" lang="zh-TW" altLang="zh-TW" sz="3200" b="1" i="0" u="none" strike="noStrike" kern="1200" cap="none" spc="0" normalizeH="0" baseline="0" noProof="0" dirty="0">
                <a:ln>
                  <a:noFill/>
                </a:ln>
                <a:solidFill>
                  <a:schemeClr val="accent1">
                    <a:lumMod val="50000"/>
                  </a:schemeClr>
                </a:solidFill>
                <a:effectLst/>
                <a:uLnTx/>
                <a:uFillTx/>
                <a:latin typeface="標楷體" panose="03000509000000000000" pitchFamily="65" charset="-120"/>
                <a:ea typeface="標楷體" panose="03000509000000000000" pitchFamily="65" charset="-120"/>
                <a:cs typeface="+mj-cs"/>
              </a:rPr>
              <a:t/>
            </a:r>
            <a:br>
              <a:rPr kumimoji="0" lang="zh-TW" altLang="zh-TW" sz="3200" b="1" i="0" u="none" strike="noStrike" kern="1200" cap="none" spc="0" normalizeH="0" baseline="0" noProof="0" dirty="0">
                <a:ln>
                  <a:noFill/>
                </a:ln>
                <a:solidFill>
                  <a:schemeClr val="accent1">
                    <a:lumMod val="50000"/>
                  </a:schemeClr>
                </a:solidFill>
                <a:effectLst/>
                <a:uLnTx/>
                <a:uFillTx/>
                <a:latin typeface="標楷體" panose="03000509000000000000" pitchFamily="65" charset="-120"/>
                <a:ea typeface="標楷體" panose="03000509000000000000" pitchFamily="65" charset="-120"/>
                <a:cs typeface="+mj-cs"/>
              </a:rPr>
            </a:br>
            <a:r>
              <a:rPr lang="zh-TW" altLang="en-US" sz="3200" b="1" dirty="0">
                <a:solidFill>
                  <a:schemeClr val="accent1">
                    <a:lumMod val="50000"/>
                  </a:schemeClr>
                </a:solidFill>
                <a:latin typeface="標楷體" pitchFamily="65" charset="-120"/>
                <a:ea typeface="標楷體" pitchFamily="65" charset="-120"/>
              </a:rPr>
              <a:t>三</a:t>
            </a:r>
            <a:r>
              <a:rPr lang="en-US" altLang="zh-TW" sz="3200" b="1" dirty="0">
                <a:solidFill>
                  <a:schemeClr val="accent1">
                    <a:lumMod val="50000"/>
                  </a:schemeClr>
                </a:solidFill>
                <a:latin typeface="標楷體" pitchFamily="65" charset="-120"/>
                <a:ea typeface="標楷體" pitchFamily="65" charset="-120"/>
              </a:rPr>
              <a:t>-1</a:t>
            </a:r>
            <a:r>
              <a:rPr lang="zh-TW" altLang="en-US" sz="3200" b="1" dirty="0">
                <a:solidFill>
                  <a:schemeClr val="accent1">
                    <a:lumMod val="50000"/>
                  </a:schemeClr>
                </a:solidFill>
                <a:latin typeface="標楷體" pitchFamily="65" charset="-120"/>
                <a:ea typeface="標楷體" pitchFamily="65" charset="-120"/>
              </a:rPr>
              <a:t>精進教學計畫內涵說明</a:t>
            </a:r>
          </a:p>
        </p:txBody>
      </p:sp>
      <p:sp>
        <p:nvSpPr>
          <p:cNvPr id="6" name="副標題 2"/>
          <p:cNvSpPr txBox="1">
            <a:spLocks/>
          </p:cNvSpPr>
          <p:nvPr/>
        </p:nvSpPr>
        <p:spPr>
          <a:xfrm>
            <a:off x="1357290" y="4429132"/>
            <a:ext cx="6400800" cy="600472"/>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zh-TW" altLang="en-US" sz="2400" b="0" i="0" u="none" strike="noStrike" kern="1200" cap="none" spc="0" normalizeH="0" baseline="0" noProof="0" dirty="0">
                <a:ln>
                  <a:noFill/>
                </a:ln>
                <a:solidFill>
                  <a:srgbClr val="0070C0"/>
                </a:solidFill>
                <a:effectLst/>
                <a:uLnTx/>
                <a:uFillTx/>
                <a:latin typeface="標楷體" pitchFamily="65" charset="-120"/>
                <a:ea typeface="標楷體" pitchFamily="65" charset="-120"/>
                <a:cs typeface="+mn-cs"/>
              </a:rPr>
              <a:t>前臺中市大雅國中 陳瓊娜校長</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274638"/>
            <a:ext cx="9144000" cy="725470"/>
          </a:xfrm>
        </p:spPr>
        <p:txBody>
          <a:bodyPr>
            <a:noAutofit/>
          </a:bodyPr>
          <a:lstStyle/>
          <a:p>
            <a:r>
              <a:rPr lang="zh-TW" altLang="en-US" sz="2800" b="1" dirty="0"/>
              <a:t>教育部政策及計畫其他配合事項</a:t>
            </a:r>
            <a:endParaRPr lang="zh-TW" altLang="en-US" sz="2800" b="1" dirty="0">
              <a:latin typeface="標楷體" panose="03000509000000000000" pitchFamily="65" charset="-120"/>
              <a:ea typeface="標楷體" panose="03000509000000000000" pitchFamily="65" charset="-120"/>
            </a:endParaRPr>
          </a:p>
        </p:txBody>
      </p:sp>
      <p:graphicFrame>
        <p:nvGraphicFramePr>
          <p:cNvPr id="8" name="內容版面配置區 7"/>
          <p:cNvGraphicFramePr>
            <a:graphicFrameLocks noGrp="1"/>
          </p:cNvGraphicFramePr>
          <p:nvPr>
            <p:ph idx="1"/>
          </p:nvPr>
        </p:nvGraphicFramePr>
        <p:xfrm>
          <a:off x="142845" y="928670"/>
          <a:ext cx="8715435" cy="5715000"/>
        </p:xfrm>
        <a:graphic>
          <a:graphicData uri="http://schemas.openxmlformats.org/drawingml/2006/table">
            <a:tbl>
              <a:tblPr/>
              <a:tblGrid>
                <a:gridCol w="764511">
                  <a:extLst>
                    <a:ext uri="{9D8B030D-6E8A-4147-A177-3AD203B41FA5}">
                      <a16:colId xmlns:a16="http://schemas.microsoft.com/office/drawing/2014/main" xmlns="" val="20000"/>
                    </a:ext>
                  </a:extLst>
                </a:gridCol>
                <a:gridCol w="1092876">
                  <a:extLst>
                    <a:ext uri="{9D8B030D-6E8A-4147-A177-3AD203B41FA5}">
                      <a16:colId xmlns:a16="http://schemas.microsoft.com/office/drawing/2014/main" xmlns="" val="20001"/>
                    </a:ext>
                  </a:extLst>
                </a:gridCol>
                <a:gridCol w="6858048">
                  <a:extLst>
                    <a:ext uri="{9D8B030D-6E8A-4147-A177-3AD203B41FA5}">
                      <a16:colId xmlns:a16="http://schemas.microsoft.com/office/drawing/2014/main" xmlns="" val="20002"/>
                    </a:ext>
                  </a:extLst>
                </a:gridCol>
              </a:tblGrid>
              <a:tr h="5705476">
                <a:tc>
                  <a:txBody>
                    <a:bodyPr/>
                    <a:lstStyle/>
                    <a:p>
                      <a:pPr marL="0" indent="0" algn="ctr">
                        <a:spcAft>
                          <a:spcPts val="0"/>
                        </a:spcAft>
                      </a:pPr>
                      <a:r>
                        <a:rPr lang="zh-TW" sz="2400" b="0" u="none" kern="100" dirty="0">
                          <a:latin typeface="Times New Roman"/>
                          <a:ea typeface="標楷體"/>
                          <a:cs typeface="Times New Roman"/>
                        </a:rPr>
                        <a:t>二、提升教師教學與課程品質</a:t>
                      </a:r>
                      <a:endParaRPr lang="zh-TW" sz="2400" b="0" u="none" kern="100" dirty="0">
                        <a:latin typeface="Calibri"/>
                        <a:ea typeface="新細明體"/>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indent="0" algn="ctr">
                        <a:spcAft>
                          <a:spcPts val="0"/>
                        </a:spcAft>
                      </a:pPr>
                      <a:r>
                        <a:rPr lang="en-US" sz="2400" u="none" kern="0" dirty="0">
                          <a:solidFill>
                            <a:schemeClr val="tx1"/>
                          </a:solidFill>
                          <a:latin typeface="Times New Roman"/>
                          <a:ea typeface="標楷體"/>
                          <a:cs typeface="Times New Roman"/>
                        </a:rPr>
                        <a:t>(</a:t>
                      </a:r>
                      <a:r>
                        <a:rPr lang="zh-TW" altLang="en-US" sz="2400" u="none" kern="0" dirty="0">
                          <a:solidFill>
                            <a:schemeClr val="tx1"/>
                          </a:solidFill>
                          <a:latin typeface="Times New Roman"/>
                          <a:ea typeface="標楷體"/>
                          <a:cs typeface="Times New Roman"/>
                        </a:rPr>
                        <a:t>一</a:t>
                      </a:r>
                      <a:r>
                        <a:rPr lang="en-US" sz="2400" u="none" kern="0" dirty="0">
                          <a:solidFill>
                            <a:schemeClr val="tx1"/>
                          </a:solidFill>
                          <a:latin typeface="Times New Roman"/>
                          <a:ea typeface="標楷體"/>
                          <a:cs typeface="Times New Roman"/>
                        </a:rPr>
                        <a:t>)</a:t>
                      </a:r>
                      <a:r>
                        <a:rPr lang="zh-TW" altLang="en-US" sz="2400" u="none" kern="0" dirty="0">
                          <a:solidFill>
                            <a:schemeClr val="tx1"/>
                          </a:solidFill>
                          <a:latin typeface="Times New Roman"/>
                          <a:ea typeface="標楷體"/>
                          <a:cs typeface="Times New Roman"/>
                        </a:rPr>
                        <a:t>提升教師有效教學之專業能力</a:t>
                      </a:r>
                      <a:endParaRPr lang="zh-TW" altLang="en-US" sz="2400" u="none" kern="100" dirty="0">
                        <a:solidFill>
                          <a:schemeClr val="tx1"/>
                        </a:solidFill>
                        <a:latin typeface="+mn-lt"/>
                        <a:ea typeface="+mn-ea"/>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2075" indent="0"/>
                      <a:r>
                        <a:rPr lang="en-US" altLang="zh-TW" sz="2800" b="1" dirty="0">
                          <a:latin typeface="標楷體" pitchFamily="65" charset="-120"/>
                          <a:ea typeface="標楷體" pitchFamily="65" charset="-120"/>
                        </a:rPr>
                        <a:t>1.</a:t>
                      </a:r>
                      <a:r>
                        <a:rPr lang="zh-TW" altLang="en-US" sz="2500" b="1" dirty="0">
                          <a:latin typeface="標楷體" pitchFamily="65" charset="-120"/>
                          <a:ea typeface="標楷體" pitchFamily="65" charset="-120"/>
                        </a:rPr>
                        <a:t>推動並引領運作教師專業學習社群</a:t>
                      </a:r>
                    </a:p>
                    <a:p>
                      <a:pPr marL="533400" indent="-441325">
                        <a:spcBef>
                          <a:spcPts val="600"/>
                        </a:spcBef>
                      </a:pPr>
                      <a:r>
                        <a:rPr lang="en-US" sz="2500" dirty="0">
                          <a:latin typeface="標楷體" pitchFamily="65" charset="-120"/>
                          <a:ea typeface="標楷體" pitchFamily="65" charset="-120"/>
                        </a:rPr>
                        <a:t>(1)</a:t>
                      </a:r>
                      <a:r>
                        <a:rPr lang="zh-TW" altLang="en-US" sz="2500" u="sng" dirty="0">
                          <a:latin typeface="標楷體" pitchFamily="65" charset="-120"/>
                          <a:ea typeface="標楷體" pitchFamily="65" charset="-120"/>
                        </a:rPr>
                        <a:t>地方政府應引領學校推動教師</a:t>
                      </a:r>
                      <a:r>
                        <a:rPr lang="zh-TW" altLang="en-US" sz="2500" dirty="0">
                          <a:latin typeface="標楷體" pitchFamily="65" charset="-120"/>
                          <a:ea typeface="標楷體" pitchFamily="65" charset="-120"/>
                        </a:rPr>
                        <a:t>專業學習社群</a:t>
                      </a:r>
                      <a:r>
                        <a:rPr lang="zh-TW" altLang="en-US" sz="2500" u="sng" dirty="0">
                          <a:latin typeface="標楷體" pitchFamily="65" charset="-120"/>
                          <a:ea typeface="標楷體" pitchFamily="65" charset="-120"/>
                        </a:rPr>
                        <a:t>，前述社群運作，</a:t>
                      </a:r>
                      <a:r>
                        <a:rPr lang="zh-TW" altLang="en-US" sz="2500" dirty="0">
                          <a:latin typeface="標楷體" pitchFamily="65" charset="-120"/>
                          <a:ea typeface="標楷體" pitchFamily="65" charset="-120"/>
                        </a:rPr>
                        <a:t>得結合學校課程發展委員會、教學研究會、學年會議等課程發展與教學精進相關組織運作。</a:t>
                      </a:r>
                    </a:p>
                    <a:p>
                      <a:pPr marL="533400" indent="-441325">
                        <a:spcBef>
                          <a:spcPts val="600"/>
                        </a:spcBef>
                      </a:pPr>
                      <a:r>
                        <a:rPr lang="en-US" sz="2500" dirty="0">
                          <a:latin typeface="標楷體" pitchFamily="65" charset="-120"/>
                          <a:ea typeface="標楷體" pitchFamily="65" charset="-120"/>
                        </a:rPr>
                        <a:t>(2)</a:t>
                      </a:r>
                      <a:r>
                        <a:rPr lang="zh-TW" altLang="en-US" sz="2500" u="sng" dirty="0">
                          <a:latin typeface="標楷體" pitchFamily="65" charset="-120"/>
                          <a:ea typeface="標楷體" pitchFamily="65" charset="-120"/>
                        </a:rPr>
                        <a:t>地方政府應引領學校推動之</a:t>
                      </a:r>
                      <a:r>
                        <a:rPr lang="zh-TW" altLang="en-US" sz="2500" dirty="0">
                          <a:latin typeface="標楷體" pitchFamily="65" charset="-120"/>
                          <a:ea typeface="標楷體" pitchFamily="65" charset="-120"/>
                        </a:rPr>
                        <a:t>專業學習社群得以多元方式組成，包括校內、跨校或跨縣市，每一社群應至少三人；社群活動應包括與課程教學有關之多元主題及形式；每年至少運作六次；運作內涵或主題得包括：教學觀察與回饋、教學檔案製作、</a:t>
                      </a:r>
                      <a:r>
                        <a:rPr lang="zh-TW" altLang="en-US" sz="2500" u="sng" dirty="0">
                          <a:latin typeface="標楷體" pitchFamily="65" charset="-120"/>
                          <a:ea typeface="標楷體" pitchFamily="65" charset="-120"/>
                        </a:rPr>
                        <a:t>十二年國教</a:t>
                      </a:r>
                      <a:r>
                        <a:rPr lang="zh-TW" altLang="en-US" sz="2500" dirty="0">
                          <a:latin typeface="標楷體" pitchFamily="65" charset="-120"/>
                          <a:ea typeface="標楷體" pitchFamily="65" charset="-120"/>
                        </a:rPr>
                        <a:t>課綱</a:t>
                      </a:r>
                      <a:r>
                        <a:rPr lang="zh-TW" altLang="en-US" sz="2500" u="sng" dirty="0">
                          <a:latin typeface="標楷體" pitchFamily="65" charset="-120"/>
                          <a:ea typeface="標楷體" pitchFamily="65" charset="-120"/>
                        </a:rPr>
                        <a:t>內涵</a:t>
                      </a:r>
                      <a:r>
                        <a:rPr lang="zh-TW" altLang="en-US" sz="2500" dirty="0">
                          <a:latin typeface="標楷體" pitchFamily="65" charset="-120"/>
                          <a:ea typeface="標楷體" pitchFamily="65" charset="-120"/>
                        </a:rPr>
                        <a:t>、教學方法創新、多元評量分享、教學媒材研發、行動研究、協同教學、案例探討、共同備課等。</a:t>
                      </a:r>
                    </a:p>
                    <a:p>
                      <a:pPr marL="355600" indent="-266700" algn="just">
                        <a:spcAft>
                          <a:spcPts val="0"/>
                        </a:spcAft>
                      </a:pPr>
                      <a:endParaRPr lang="zh-TW" sz="1200" b="0" u="none" kern="100" dirty="0">
                        <a:solidFill>
                          <a:schemeClr val="tx1"/>
                        </a:solidFill>
                        <a:latin typeface="Calibri"/>
                        <a:ea typeface="新細明體"/>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bl>
          </a:graphicData>
        </a:graphic>
      </p:graphicFrame>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sp>
        <p:nvSpPr>
          <p:cNvPr id="14" name="頁尾版面配置區 6"/>
          <p:cNvSpPr>
            <a:spLocks noGrp="1"/>
          </p:cNvSpPr>
          <p:nvPr>
            <p:ph type="ftr" sz="quarter" idx="11"/>
          </p:nvPr>
        </p:nvSpPr>
        <p:spPr>
          <a:xfrm>
            <a:off x="3143240" y="6357959"/>
            <a:ext cx="2895600" cy="357190"/>
          </a:xfrm>
        </p:spPr>
        <p:txBody>
          <a:bodyPr/>
          <a:lstStyle/>
          <a:p>
            <a:r>
              <a:rPr lang="zh-TW" altLang="en-US" dirty="0"/>
              <a:t>三－１精進教學計畫內涵說明</a:t>
            </a:r>
          </a:p>
        </p:txBody>
      </p:sp>
      <p:sp>
        <p:nvSpPr>
          <p:cNvPr id="15"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extLst>
      <p:ext uri="{BB962C8B-B14F-4D97-AF65-F5344CB8AC3E}">
        <p14:creationId xmlns:p14="http://schemas.microsoft.com/office/powerpoint/2010/main" val="2169745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274638"/>
            <a:ext cx="9144000" cy="725470"/>
          </a:xfrm>
        </p:spPr>
        <p:txBody>
          <a:bodyPr>
            <a:noAutofit/>
          </a:bodyPr>
          <a:lstStyle/>
          <a:p>
            <a:r>
              <a:rPr lang="zh-TW" altLang="en-US" sz="2800" b="1" dirty="0"/>
              <a:t>教育部政策及計畫其他配合事項</a:t>
            </a:r>
            <a:endParaRPr lang="zh-TW" altLang="en-US" sz="2800" b="1" dirty="0">
              <a:latin typeface="標楷體" panose="03000509000000000000" pitchFamily="65" charset="-120"/>
              <a:ea typeface="標楷體" panose="03000509000000000000" pitchFamily="65" charset="-120"/>
            </a:endParaRPr>
          </a:p>
        </p:txBody>
      </p:sp>
      <p:graphicFrame>
        <p:nvGraphicFramePr>
          <p:cNvPr id="8" name="內容版面配置區 7"/>
          <p:cNvGraphicFramePr>
            <a:graphicFrameLocks noGrp="1"/>
          </p:cNvGraphicFramePr>
          <p:nvPr>
            <p:ph idx="1"/>
          </p:nvPr>
        </p:nvGraphicFramePr>
        <p:xfrm>
          <a:off x="142845" y="1071546"/>
          <a:ext cx="8643997" cy="4714908"/>
        </p:xfrm>
        <a:graphic>
          <a:graphicData uri="http://schemas.openxmlformats.org/drawingml/2006/table">
            <a:tbl>
              <a:tblPr/>
              <a:tblGrid>
                <a:gridCol w="714379">
                  <a:extLst>
                    <a:ext uri="{9D8B030D-6E8A-4147-A177-3AD203B41FA5}">
                      <a16:colId xmlns:a16="http://schemas.microsoft.com/office/drawing/2014/main" xmlns="" val="20000"/>
                    </a:ext>
                  </a:extLst>
                </a:gridCol>
                <a:gridCol w="1071570">
                  <a:extLst>
                    <a:ext uri="{9D8B030D-6E8A-4147-A177-3AD203B41FA5}">
                      <a16:colId xmlns:a16="http://schemas.microsoft.com/office/drawing/2014/main" xmlns="" val="20001"/>
                    </a:ext>
                  </a:extLst>
                </a:gridCol>
                <a:gridCol w="6858048">
                  <a:extLst>
                    <a:ext uri="{9D8B030D-6E8A-4147-A177-3AD203B41FA5}">
                      <a16:colId xmlns:a16="http://schemas.microsoft.com/office/drawing/2014/main" xmlns="" val="20002"/>
                    </a:ext>
                  </a:extLst>
                </a:gridCol>
              </a:tblGrid>
              <a:tr h="4714908">
                <a:tc>
                  <a:txBody>
                    <a:bodyPr/>
                    <a:lstStyle/>
                    <a:p>
                      <a:pPr marL="0" indent="0" algn="ctr">
                        <a:spcAft>
                          <a:spcPts val="0"/>
                        </a:spcAft>
                      </a:pPr>
                      <a:r>
                        <a:rPr lang="zh-TW" sz="2400" b="0" u="none" kern="100" dirty="0">
                          <a:latin typeface="Times New Roman"/>
                          <a:ea typeface="標楷體"/>
                          <a:cs typeface="Times New Roman"/>
                        </a:rPr>
                        <a:t>二、提升教師教學與課程品質</a:t>
                      </a:r>
                      <a:endParaRPr lang="zh-TW" sz="2400" b="0" u="none" kern="100" dirty="0">
                        <a:latin typeface="Calibri"/>
                        <a:ea typeface="新細明體"/>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indent="0" algn="ctr">
                        <a:spcAft>
                          <a:spcPts val="0"/>
                        </a:spcAft>
                      </a:pPr>
                      <a:r>
                        <a:rPr lang="en-US" sz="2400" u="none" kern="0" dirty="0">
                          <a:solidFill>
                            <a:schemeClr val="tx1"/>
                          </a:solidFill>
                          <a:latin typeface="Times New Roman"/>
                          <a:ea typeface="標楷體"/>
                          <a:cs typeface="Times New Roman"/>
                        </a:rPr>
                        <a:t>(</a:t>
                      </a:r>
                      <a:r>
                        <a:rPr lang="zh-TW" sz="2400" u="none" kern="0" dirty="0">
                          <a:solidFill>
                            <a:schemeClr val="tx1"/>
                          </a:solidFill>
                          <a:latin typeface="Times New Roman"/>
                          <a:ea typeface="標楷體"/>
                          <a:cs typeface="Times New Roman"/>
                        </a:rPr>
                        <a:t>一</a:t>
                      </a:r>
                      <a:r>
                        <a:rPr lang="en-US" sz="2400" u="none" kern="0" dirty="0">
                          <a:solidFill>
                            <a:schemeClr val="tx1"/>
                          </a:solidFill>
                          <a:latin typeface="Times New Roman"/>
                          <a:ea typeface="標楷體"/>
                          <a:cs typeface="Times New Roman"/>
                        </a:rPr>
                        <a:t>)</a:t>
                      </a:r>
                      <a:r>
                        <a:rPr lang="zh-TW" sz="2400" u="none" kern="0" dirty="0">
                          <a:solidFill>
                            <a:schemeClr val="tx1"/>
                          </a:solidFill>
                          <a:latin typeface="Times New Roman"/>
                          <a:ea typeface="標楷體"/>
                          <a:cs typeface="Times New Roman"/>
                        </a:rPr>
                        <a:t>提升教師有效教學之專業能力</a:t>
                      </a:r>
                      <a:endParaRPr lang="zh-TW" sz="2400" u="none" kern="100" dirty="0">
                        <a:solidFill>
                          <a:schemeClr val="tx1"/>
                        </a:solidFill>
                        <a:latin typeface="Calibri"/>
                        <a:ea typeface="新細明體"/>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41325" indent="-349250"/>
                      <a:r>
                        <a:rPr lang="en-US" altLang="zh-TW" sz="2800" b="1" u="sng" dirty="0">
                          <a:latin typeface="標楷體" pitchFamily="65" charset="-120"/>
                          <a:ea typeface="標楷體" pitchFamily="65" charset="-120"/>
                        </a:rPr>
                        <a:t>2.</a:t>
                      </a:r>
                      <a:r>
                        <a:rPr lang="zh-TW" altLang="en-US" sz="2800" b="1" u="sng" dirty="0">
                          <a:latin typeface="標楷體" pitchFamily="65" charset="-120"/>
                          <a:ea typeface="標楷體" pitchFamily="65" charset="-120"/>
                        </a:rPr>
                        <a:t>增能教師</a:t>
                      </a:r>
                      <a:r>
                        <a:rPr lang="zh-TW" altLang="en-US" sz="2800" b="1" dirty="0">
                          <a:latin typeface="標楷體" pitchFamily="65" charset="-120"/>
                          <a:ea typeface="標楷體" pitchFamily="65" charset="-120"/>
                        </a:rPr>
                        <a:t>有效教學之</a:t>
                      </a:r>
                      <a:r>
                        <a:rPr lang="zh-TW" altLang="en-US" sz="2800" b="1" u="sng" dirty="0">
                          <a:latin typeface="標楷體" pitchFamily="65" charset="-120"/>
                          <a:ea typeface="標楷體" pitchFamily="65" charset="-120"/>
                        </a:rPr>
                        <a:t>實踐力</a:t>
                      </a:r>
                      <a:endParaRPr lang="zh-TW" altLang="en-US" sz="2800" b="1" dirty="0">
                        <a:latin typeface="標楷體" pitchFamily="65" charset="-120"/>
                        <a:ea typeface="標楷體" pitchFamily="65" charset="-120"/>
                      </a:endParaRPr>
                    </a:p>
                    <a:p>
                      <a:pPr marL="441325" indent="0">
                        <a:spcBef>
                          <a:spcPts val="600"/>
                        </a:spcBef>
                      </a:pPr>
                      <a:r>
                        <a:rPr lang="zh-TW" altLang="en-US" sz="2800" u="sng" dirty="0">
                          <a:latin typeface="標楷體" pitchFamily="65" charset="-120"/>
                          <a:ea typeface="標楷體" pitchFamily="65" charset="-120"/>
                        </a:rPr>
                        <a:t>地方政府應引領</a:t>
                      </a:r>
                      <a:r>
                        <a:rPr lang="zh-TW" altLang="en-US" sz="2800" dirty="0">
                          <a:latin typeface="標楷體" pitchFamily="65" charset="-120"/>
                          <a:ea typeface="標楷體" pitchFamily="65" charset="-120"/>
                        </a:rPr>
                        <a:t>學校辦理研習或工作坊等，以強化教師有效教學知能，回歸學生學習為</a:t>
                      </a:r>
                      <a:r>
                        <a:rPr lang="zh-TW" altLang="en-US" sz="2800" u="sng" dirty="0">
                          <a:latin typeface="標楷體" pitchFamily="65" charset="-120"/>
                          <a:ea typeface="標楷體" pitchFamily="65" charset="-120"/>
                        </a:rPr>
                        <a:t>主體</a:t>
                      </a:r>
                      <a:r>
                        <a:rPr lang="zh-TW" altLang="en-US" sz="2800" dirty="0">
                          <a:latin typeface="標楷體" pitchFamily="65" charset="-120"/>
                          <a:ea typeface="標楷體" pitchFamily="65" charset="-120"/>
                        </a:rPr>
                        <a:t>，提升課程與教學品質。</a:t>
                      </a:r>
                    </a:p>
                    <a:p>
                      <a:pPr marL="441325" indent="-349250">
                        <a:spcBef>
                          <a:spcPts val="600"/>
                        </a:spcBef>
                      </a:pPr>
                      <a:r>
                        <a:rPr lang="en-US" altLang="zh-TW" sz="2800" b="1" u="sng" dirty="0">
                          <a:latin typeface="標楷體" pitchFamily="65" charset="-120"/>
                          <a:ea typeface="標楷體" pitchFamily="65" charset="-120"/>
                        </a:rPr>
                        <a:t>3.</a:t>
                      </a:r>
                      <a:r>
                        <a:rPr lang="zh-TW" altLang="en-US" sz="2800" b="1" u="sng" dirty="0">
                          <a:latin typeface="標楷體" pitchFamily="65" charset="-120"/>
                          <a:ea typeface="標楷體" pitchFamily="65" charset="-120"/>
                        </a:rPr>
                        <a:t>強化國民教育輔導體系以支持教師有效教學</a:t>
                      </a:r>
                      <a:endParaRPr lang="zh-TW" altLang="en-US" sz="2800" b="1" dirty="0">
                        <a:latin typeface="標楷體" pitchFamily="65" charset="-120"/>
                        <a:ea typeface="標楷體" pitchFamily="65" charset="-120"/>
                      </a:endParaRPr>
                    </a:p>
                    <a:p>
                      <a:pPr marL="441325" indent="0">
                        <a:spcBef>
                          <a:spcPts val="600"/>
                        </a:spcBef>
                      </a:pPr>
                      <a:r>
                        <a:rPr lang="zh-TW" altLang="en-US" sz="2800" u="sng" dirty="0">
                          <a:latin typeface="標楷體" pitchFamily="65" charset="-120"/>
                          <a:ea typeface="標楷體" pitchFamily="65" charset="-120"/>
                        </a:rPr>
                        <a:t>地方政府應引領</a:t>
                      </a:r>
                      <a:r>
                        <a:rPr lang="zh-TW" altLang="en-US" sz="2800" dirty="0">
                          <a:latin typeface="標楷體" pitchFamily="65" charset="-120"/>
                          <a:ea typeface="標楷體" pitchFamily="65" charset="-120"/>
                        </a:rPr>
                        <a:t>輔導團各領域（議題）輔導小組協助推廣應用及開發有效教學策略與案例，協助教師改變評量方式及</a:t>
                      </a:r>
                      <a:r>
                        <a:rPr lang="zh-TW" altLang="en-US" sz="2800" u="sng" dirty="0">
                          <a:latin typeface="標楷體" pitchFamily="65" charset="-120"/>
                          <a:ea typeface="標楷體" pitchFamily="65" charset="-120"/>
                        </a:rPr>
                        <a:t>有效</a:t>
                      </a:r>
                      <a:r>
                        <a:rPr lang="zh-TW" altLang="en-US" sz="2800" dirty="0">
                          <a:latin typeface="標楷體" pitchFamily="65" charset="-120"/>
                          <a:ea typeface="標楷體" pitchFamily="65" charset="-120"/>
                        </a:rPr>
                        <a:t>教學。</a:t>
                      </a: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bl>
          </a:graphicData>
        </a:graphic>
      </p:graphicFrame>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sp>
        <p:nvSpPr>
          <p:cNvPr id="10" name="頁尾版面配置區 6"/>
          <p:cNvSpPr>
            <a:spLocks noGrp="1"/>
          </p:cNvSpPr>
          <p:nvPr>
            <p:ph type="ftr" sz="quarter" idx="11"/>
          </p:nvPr>
        </p:nvSpPr>
        <p:spPr>
          <a:xfrm>
            <a:off x="3143240" y="6357959"/>
            <a:ext cx="2895600" cy="357190"/>
          </a:xfrm>
        </p:spPr>
        <p:txBody>
          <a:bodyPr/>
          <a:lstStyle/>
          <a:p>
            <a:r>
              <a:rPr lang="zh-TW" altLang="en-US" dirty="0"/>
              <a:t>三－１精進教學計畫內涵說明</a:t>
            </a:r>
          </a:p>
        </p:txBody>
      </p:sp>
      <p:sp>
        <p:nvSpPr>
          <p:cNvPr id="11"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extLst>
      <p:ext uri="{BB962C8B-B14F-4D97-AF65-F5344CB8AC3E}">
        <p14:creationId xmlns:p14="http://schemas.microsoft.com/office/powerpoint/2010/main" val="2169745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214290"/>
            <a:ext cx="9144000" cy="725470"/>
          </a:xfrm>
        </p:spPr>
        <p:txBody>
          <a:bodyPr>
            <a:noAutofit/>
          </a:bodyPr>
          <a:lstStyle/>
          <a:p>
            <a:r>
              <a:rPr lang="zh-TW" altLang="en-US" sz="2800" b="1" dirty="0"/>
              <a:t>教育部政策及計畫其他配合事項 </a:t>
            </a:r>
            <a:endParaRPr lang="zh-TW" altLang="en-US" sz="2800" b="1" dirty="0">
              <a:latin typeface="標楷體" panose="03000509000000000000" pitchFamily="65" charset="-120"/>
              <a:ea typeface="標楷體" panose="03000509000000000000" pitchFamily="65" charset="-120"/>
            </a:endParaRPr>
          </a:p>
        </p:txBody>
      </p:sp>
      <p:graphicFrame>
        <p:nvGraphicFramePr>
          <p:cNvPr id="8" name="內容版面配置區 7"/>
          <p:cNvGraphicFramePr>
            <a:graphicFrameLocks noGrp="1"/>
          </p:cNvGraphicFramePr>
          <p:nvPr>
            <p:ph idx="1"/>
          </p:nvPr>
        </p:nvGraphicFramePr>
        <p:xfrm>
          <a:off x="214282" y="928670"/>
          <a:ext cx="8929718" cy="5852160"/>
        </p:xfrm>
        <a:graphic>
          <a:graphicData uri="http://schemas.openxmlformats.org/drawingml/2006/table">
            <a:tbl>
              <a:tblPr/>
              <a:tblGrid>
                <a:gridCol w="692823">
                  <a:extLst>
                    <a:ext uri="{9D8B030D-6E8A-4147-A177-3AD203B41FA5}">
                      <a16:colId xmlns:a16="http://schemas.microsoft.com/office/drawing/2014/main" xmlns="" val="20000"/>
                    </a:ext>
                  </a:extLst>
                </a:gridCol>
                <a:gridCol w="1307441">
                  <a:extLst>
                    <a:ext uri="{9D8B030D-6E8A-4147-A177-3AD203B41FA5}">
                      <a16:colId xmlns:a16="http://schemas.microsoft.com/office/drawing/2014/main" xmlns="" val="20001"/>
                    </a:ext>
                  </a:extLst>
                </a:gridCol>
                <a:gridCol w="6929454">
                  <a:extLst>
                    <a:ext uri="{9D8B030D-6E8A-4147-A177-3AD203B41FA5}">
                      <a16:colId xmlns:a16="http://schemas.microsoft.com/office/drawing/2014/main" xmlns="" val="20002"/>
                    </a:ext>
                  </a:extLst>
                </a:gridCol>
              </a:tblGrid>
              <a:tr h="5715040">
                <a:tc>
                  <a:txBody>
                    <a:bodyPr/>
                    <a:lstStyle/>
                    <a:p>
                      <a:pPr marL="0" indent="0" algn="just">
                        <a:spcAft>
                          <a:spcPts val="0"/>
                        </a:spcAft>
                      </a:pPr>
                      <a:r>
                        <a:rPr lang="zh-TW" sz="2400" b="0" u="none" kern="100" dirty="0">
                          <a:latin typeface="Times New Roman"/>
                          <a:ea typeface="標楷體"/>
                          <a:cs typeface="Times New Roman"/>
                        </a:rPr>
                        <a:t>二、提升教師教學與課程品質</a:t>
                      </a:r>
                      <a:endParaRPr lang="zh-TW" sz="2400" b="0" u="none" kern="100" dirty="0">
                        <a:latin typeface="Calibri"/>
                        <a:ea typeface="新細明體"/>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二</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強化教師共同備課、觀課、議課之運作，協助校長及教師辦理公開授課與專業回饋之專業成長</a:t>
                      </a:r>
                      <a:endParaRPr lang="zh-TW" sz="2400" u="none" kern="100" dirty="0">
                        <a:solidFill>
                          <a:srgbClr val="C00000"/>
                        </a:solidFill>
                        <a:latin typeface="標楷體" pitchFamily="65" charset="-120"/>
                        <a:ea typeface="標楷體" pitchFamily="65" charset="-120"/>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2075" indent="0"/>
                      <a:r>
                        <a:rPr lang="en-US" altLang="zh-TW" sz="2400" b="1" dirty="0">
                          <a:latin typeface="標楷體" pitchFamily="65" charset="-120"/>
                          <a:ea typeface="標楷體" pitchFamily="65" charset="-120"/>
                        </a:rPr>
                        <a:t>1.</a:t>
                      </a:r>
                      <a:r>
                        <a:rPr lang="zh-TW" altLang="en-US" sz="2400" b="1" dirty="0">
                          <a:latin typeface="標楷體" pitchFamily="65" charset="-120"/>
                          <a:ea typeface="標楷體" pitchFamily="65" charset="-120"/>
                        </a:rPr>
                        <a:t>強化教師共同備課、觀課、議課之運作</a:t>
                      </a:r>
                    </a:p>
                    <a:p>
                      <a:pPr marL="533400" indent="-441325"/>
                      <a:r>
                        <a:rPr lang="en-US" sz="2400" dirty="0">
                          <a:latin typeface="標楷體" pitchFamily="65" charset="-120"/>
                          <a:ea typeface="標楷體" pitchFamily="65" charset="-120"/>
                        </a:rPr>
                        <a:t>(1)</a:t>
                      </a:r>
                      <a:r>
                        <a:rPr lang="zh-TW" altLang="en-US" sz="2400" dirty="0">
                          <a:latin typeface="標楷體" pitchFamily="65" charset="-120"/>
                          <a:ea typeface="標楷體" pitchFamily="65" charset="-120"/>
                        </a:rPr>
                        <a:t>地方政府應掌握精進教學之目的，引導學校推動落實備課、觀課、議課。</a:t>
                      </a:r>
                    </a:p>
                    <a:p>
                      <a:pPr marL="533400" indent="-441325"/>
                      <a:r>
                        <a:rPr lang="en-US" sz="2400" dirty="0">
                          <a:latin typeface="標楷體" pitchFamily="65" charset="-120"/>
                          <a:ea typeface="標楷體" pitchFamily="65" charset="-120"/>
                        </a:rPr>
                        <a:t>(2)</a:t>
                      </a:r>
                      <a:r>
                        <a:rPr lang="zh-TW" altLang="en-US" sz="2400" dirty="0">
                          <a:latin typeface="標楷體" pitchFamily="65" charset="-120"/>
                          <a:ea typeface="標楷體" pitchFamily="65" charset="-120"/>
                        </a:rPr>
                        <a:t>地方政府應參考本部公開授課參考原則研訂具體做法，引導學校推動校長及教師公開授課。</a:t>
                      </a:r>
                    </a:p>
                    <a:p>
                      <a:pPr marL="533400" indent="-441325"/>
                      <a:r>
                        <a:rPr lang="en-US" sz="2400" u="sng" dirty="0">
                          <a:solidFill>
                            <a:srgbClr val="C00000"/>
                          </a:solidFill>
                          <a:latin typeface="標楷體" pitchFamily="65" charset="-120"/>
                          <a:ea typeface="標楷體" pitchFamily="65" charset="-120"/>
                        </a:rPr>
                        <a:t>(3)</a:t>
                      </a:r>
                      <a:r>
                        <a:rPr lang="zh-TW" altLang="en-US" sz="2400" u="sng" dirty="0">
                          <a:solidFill>
                            <a:srgbClr val="C00000"/>
                          </a:solidFill>
                          <a:latin typeface="標楷體" pitchFamily="65" charset="-120"/>
                          <a:ea typeface="標楷體" pitchFamily="65" charset="-120"/>
                        </a:rPr>
                        <a:t>地方政府應引領學校每學年度安排初任教師與同領域（科目）教師進行備課、觀課及議課，強化初任教師之教學力。</a:t>
                      </a:r>
                      <a:endParaRPr lang="zh-TW" altLang="en-US" sz="2400" dirty="0">
                        <a:solidFill>
                          <a:srgbClr val="C00000"/>
                        </a:solidFill>
                        <a:latin typeface="標楷體" pitchFamily="65" charset="-120"/>
                        <a:ea typeface="標楷體" pitchFamily="65" charset="-120"/>
                      </a:endParaRPr>
                    </a:p>
                    <a:p>
                      <a:pPr marL="365125" indent="-273050"/>
                      <a:r>
                        <a:rPr lang="en-US" altLang="zh-TW" sz="2400" b="1" dirty="0">
                          <a:latin typeface="標楷體" pitchFamily="65" charset="-120"/>
                          <a:ea typeface="標楷體" pitchFamily="65" charset="-120"/>
                        </a:rPr>
                        <a:t>2.</a:t>
                      </a:r>
                      <a:r>
                        <a:rPr lang="zh-TW" altLang="en-US" sz="2400" b="1" dirty="0">
                          <a:latin typeface="標楷體" pitchFamily="65" charset="-120"/>
                          <a:ea typeface="標楷體" pitchFamily="65" charset="-120"/>
                        </a:rPr>
                        <a:t>協助校長與教師辦理公開授課及專業回饋之專業成長</a:t>
                      </a:r>
                    </a:p>
                    <a:p>
                      <a:pPr marL="533400" indent="-441325"/>
                      <a:r>
                        <a:rPr lang="en-US" sz="2400" dirty="0">
                          <a:latin typeface="標楷體" pitchFamily="65" charset="-120"/>
                          <a:ea typeface="標楷體" pitchFamily="65" charset="-120"/>
                        </a:rPr>
                        <a:t>(1)</a:t>
                      </a:r>
                      <a:r>
                        <a:rPr lang="zh-TW" altLang="en-US" sz="2400" dirty="0">
                          <a:latin typeface="標楷體" pitchFamily="65" charset="-120"/>
                          <a:ea typeface="標楷體" pitchFamily="65" charset="-120"/>
                        </a:rPr>
                        <a:t>地方政府得參考本部之</a:t>
                      </a:r>
                      <a:r>
                        <a:rPr lang="zh-TW" altLang="en-US" sz="2400" u="sng" dirty="0">
                          <a:latin typeface="標楷體" pitchFamily="65" charset="-120"/>
                          <a:ea typeface="標楷體" pitchFamily="65" charset="-120"/>
                        </a:rPr>
                        <a:t>教學專業</a:t>
                      </a:r>
                      <a:r>
                        <a:rPr lang="zh-TW" altLang="en-US" sz="2400" dirty="0">
                          <a:latin typeface="標楷體" pitchFamily="65" charset="-120"/>
                          <a:ea typeface="標楷體" pitchFamily="65" charset="-120"/>
                        </a:rPr>
                        <a:t>規準，如教師專業發展實踐規準、教師表現標準、學習共同體、分組合作學習等，發展具校本精神之規準與工具，提供學校實施公開授課之參考。</a:t>
                      </a:r>
                    </a:p>
                    <a:p>
                      <a:pPr marL="533400" indent="-441325"/>
                      <a:r>
                        <a:rPr lang="en-US" sz="2400" dirty="0">
                          <a:latin typeface="標楷體" pitchFamily="65" charset="-120"/>
                          <a:ea typeface="標楷體" pitchFamily="65" charset="-120"/>
                        </a:rPr>
                        <a:t>(2)</a:t>
                      </a:r>
                      <a:r>
                        <a:rPr lang="zh-TW" altLang="en-US" sz="2400" u="sng" dirty="0">
                          <a:latin typeface="標楷體" pitchFamily="65" charset="-120"/>
                          <a:ea typeface="標楷體" pitchFamily="65" charset="-120"/>
                        </a:rPr>
                        <a:t>地方政府應</a:t>
                      </a:r>
                      <a:r>
                        <a:rPr lang="zh-TW" altLang="en-US" sz="2400" dirty="0">
                          <a:latin typeface="標楷體" pitchFamily="65" charset="-120"/>
                          <a:ea typeface="標楷體" pitchFamily="65" charset="-120"/>
                        </a:rPr>
                        <a:t>辦理校長與教師公開授課及專業回饋之增能，增益課程與教學領導之素養。</a:t>
                      </a: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extLst>
                  <a:ext uri="{0D108BD9-81ED-4DB2-BD59-A6C34878D82A}">
                    <a16:rowId xmlns:a16="http://schemas.microsoft.com/office/drawing/2014/main" xmlns="" val="10000"/>
                  </a:ext>
                </a:extLst>
              </a:tr>
            </a:tbl>
          </a:graphicData>
        </a:graphic>
      </p:graphicFrame>
      <p:sp>
        <p:nvSpPr>
          <p:cNvPr id="9" name="頁尾版面配置區 6"/>
          <p:cNvSpPr>
            <a:spLocks noGrp="1"/>
          </p:cNvSpPr>
          <p:nvPr>
            <p:ph type="ftr" sz="quarter" idx="11"/>
          </p:nvPr>
        </p:nvSpPr>
        <p:spPr>
          <a:xfrm>
            <a:off x="3143240" y="6357959"/>
            <a:ext cx="2895600" cy="357190"/>
          </a:xfrm>
        </p:spPr>
        <p:txBody>
          <a:bodyPr/>
          <a:lstStyle/>
          <a:p>
            <a:r>
              <a:rPr lang="zh-TW" altLang="en-US" dirty="0"/>
              <a:t>三－１精進教學計畫內涵說明</a:t>
            </a:r>
          </a:p>
        </p:txBody>
      </p:sp>
      <p:sp>
        <p:nvSpPr>
          <p:cNvPr id="10"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extLst>
      <p:ext uri="{BB962C8B-B14F-4D97-AF65-F5344CB8AC3E}">
        <p14:creationId xmlns:p14="http://schemas.microsoft.com/office/powerpoint/2010/main" val="2169745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274638"/>
            <a:ext cx="9144000" cy="725470"/>
          </a:xfrm>
        </p:spPr>
        <p:txBody>
          <a:bodyPr>
            <a:noAutofit/>
          </a:bodyPr>
          <a:lstStyle/>
          <a:p>
            <a:r>
              <a:rPr lang="zh-TW" altLang="en-US" sz="2800" b="1" dirty="0"/>
              <a:t>教育部政策及計畫其他配合事項</a:t>
            </a:r>
            <a:endParaRPr lang="zh-TW" altLang="en-US" sz="2800" b="1" dirty="0">
              <a:latin typeface="標楷體" panose="03000509000000000000" pitchFamily="65" charset="-120"/>
              <a:ea typeface="標楷體" panose="03000509000000000000" pitchFamily="65" charset="-120"/>
            </a:endParaRPr>
          </a:p>
        </p:txBody>
      </p:sp>
      <p:graphicFrame>
        <p:nvGraphicFramePr>
          <p:cNvPr id="8" name="內容版面配置區 7"/>
          <p:cNvGraphicFramePr>
            <a:graphicFrameLocks noGrp="1"/>
          </p:cNvGraphicFramePr>
          <p:nvPr>
            <p:ph idx="1"/>
          </p:nvPr>
        </p:nvGraphicFramePr>
        <p:xfrm>
          <a:off x="285720" y="1071546"/>
          <a:ext cx="8643998" cy="5572164"/>
        </p:xfrm>
        <a:graphic>
          <a:graphicData uri="http://schemas.openxmlformats.org/drawingml/2006/table">
            <a:tbl>
              <a:tblPr/>
              <a:tblGrid>
                <a:gridCol w="714380">
                  <a:extLst>
                    <a:ext uri="{9D8B030D-6E8A-4147-A177-3AD203B41FA5}">
                      <a16:colId xmlns:a16="http://schemas.microsoft.com/office/drawing/2014/main" xmlns="" val="20000"/>
                    </a:ext>
                  </a:extLst>
                </a:gridCol>
                <a:gridCol w="1143008">
                  <a:extLst>
                    <a:ext uri="{9D8B030D-6E8A-4147-A177-3AD203B41FA5}">
                      <a16:colId xmlns:a16="http://schemas.microsoft.com/office/drawing/2014/main" xmlns="" val="20001"/>
                    </a:ext>
                  </a:extLst>
                </a:gridCol>
                <a:gridCol w="6786610">
                  <a:extLst>
                    <a:ext uri="{9D8B030D-6E8A-4147-A177-3AD203B41FA5}">
                      <a16:colId xmlns:a16="http://schemas.microsoft.com/office/drawing/2014/main" xmlns="" val="20002"/>
                    </a:ext>
                  </a:extLst>
                </a:gridCol>
              </a:tblGrid>
              <a:tr h="5572164">
                <a:tc>
                  <a:txBody>
                    <a:bodyPr/>
                    <a:lstStyle/>
                    <a:p>
                      <a:pPr marL="0" indent="0" algn="l">
                        <a:spcAft>
                          <a:spcPts val="0"/>
                        </a:spcAft>
                      </a:pPr>
                      <a:r>
                        <a:rPr lang="zh-TW" sz="2400" b="1" u="none" kern="100" dirty="0">
                          <a:latin typeface="Times New Roman"/>
                          <a:ea typeface="標楷體"/>
                          <a:cs typeface="Times New Roman"/>
                        </a:rPr>
                        <a:t>二</a:t>
                      </a:r>
                      <a:r>
                        <a:rPr lang="zh-TW" altLang="en-US" sz="2400" b="1" u="none" kern="100" dirty="0">
                          <a:latin typeface="Times New Roman"/>
                          <a:ea typeface="標楷體"/>
                          <a:cs typeface="Times New Roman"/>
                        </a:rPr>
                        <a:t>、</a:t>
                      </a:r>
                      <a:r>
                        <a:rPr lang="zh-TW" sz="2400" b="1" u="none" kern="100" dirty="0">
                          <a:latin typeface="Times New Roman"/>
                          <a:ea typeface="標楷體"/>
                          <a:cs typeface="Times New Roman"/>
                        </a:rPr>
                        <a:t>提升教師教學與課程品質</a:t>
                      </a:r>
                      <a:endParaRPr lang="zh-TW" sz="2400" u="none" kern="100" dirty="0">
                        <a:latin typeface="Calibri"/>
                        <a:ea typeface="新細明體"/>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88900" indent="0" algn="l">
                        <a:spcAft>
                          <a:spcPts val="0"/>
                        </a:spcAft>
                      </a:pPr>
                      <a:r>
                        <a:rPr lang="en-US" sz="2400" u="none" kern="0" dirty="0">
                          <a:solidFill>
                            <a:srgbClr val="C00000"/>
                          </a:solidFill>
                          <a:latin typeface="Times New Roman"/>
                          <a:ea typeface="標楷體"/>
                          <a:cs typeface="Times New Roman"/>
                        </a:rPr>
                        <a:t>(</a:t>
                      </a:r>
                      <a:r>
                        <a:rPr lang="zh-TW" sz="2400" u="none" kern="0" dirty="0">
                          <a:solidFill>
                            <a:srgbClr val="C00000"/>
                          </a:solidFill>
                          <a:latin typeface="Times New Roman"/>
                          <a:ea typeface="標楷體"/>
                          <a:cs typeface="Times New Roman"/>
                        </a:rPr>
                        <a:t>二</a:t>
                      </a:r>
                      <a:r>
                        <a:rPr lang="en-US" sz="2400" u="none" kern="0" dirty="0">
                          <a:solidFill>
                            <a:srgbClr val="C00000"/>
                          </a:solidFill>
                          <a:latin typeface="Times New Roman"/>
                          <a:ea typeface="標楷體"/>
                          <a:cs typeface="Times New Roman"/>
                        </a:rPr>
                        <a:t>)</a:t>
                      </a:r>
                    </a:p>
                    <a:p>
                      <a:pPr marL="88900" indent="0" algn="l">
                        <a:spcAft>
                          <a:spcPts val="0"/>
                        </a:spcAft>
                      </a:pPr>
                      <a:r>
                        <a:rPr lang="zh-TW" sz="2400" u="none" kern="0" dirty="0">
                          <a:solidFill>
                            <a:srgbClr val="C00000"/>
                          </a:solidFill>
                          <a:latin typeface="Times New Roman"/>
                          <a:ea typeface="標楷體"/>
                          <a:cs typeface="Times New Roman"/>
                        </a:rPr>
                        <a:t>強化教師共同備課、觀課、議課之運作，協助校長及教師辦理</a:t>
                      </a:r>
                      <a:r>
                        <a:rPr lang="zh-TW" sz="2400" u="sng" kern="0" dirty="0">
                          <a:solidFill>
                            <a:srgbClr val="C00000"/>
                          </a:solidFill>
                          <a:latin typeface="Times New Roman"/>
                          <a:ea typeface="標楷體"/>
                          <a:cs typeface="Times New Roman"/>
                        </a:rPr>
                        <a:t>公開授課與專業回饋</a:t>
                      </a:r>
                      <a:r>
                        <a:rPr lang="zh-TW" sz="2400" u="none" kern="0" dirty="0">
                          <a:solidFill>
                            <a:srgbClr val="C00000"/>
                          </a:solidFill>
                          <a:latin typeface="Times New Roman"/>
                          <a:ea typeface="標楷體"/>
                          <a:cs typeface="Times New Roman"/>
                        </a:rPr>
                        <a:t>之專業成長</a:t>
                      </a:r>
                      <a:endParaRPr lang="zh-TW" sz="2400" u="none" kern="100" dirty="0">
                        <a:solidFill>
                          <a:srgbClr val="C00000"/>
                        </a:solidFill>
                        <a:latin typeface="Calibri"/>
                        <a:ea typeface="新細明體"/>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850" indent="-361950">
                        <a:spcAft>
                          <a:spcPts val="0"/>
                        </a:spcAft>
                      </a:pPr>
                      <a:r>
                        <a:rPr lang="en-US" sz="2800" b="0" u="none" kern="0" dirty="0">
                          <a:solidFill>
                            <a:srgbClr val="C00000"/>
                          </a:solidFill>
                          <a:latin typeface="標楷體"/>
                          <a:ea typeface="新細明體"/>
                          <a:cs typeface="Times New Roman"/>
                        </a:rPr>
                        <a:t>3.</a:t>
                      </a:r>
                      <a:r>
                        <a:rPr lang="zh-TW" sz="2800" b="0" u="sng" kern="0" dirty="0">
                          <a:solidFill>
                            <a:srgbClr val="C00000"/>
                          </a:solidFill>
                          <a:latin typeface="Calibri"/>
                          <a:ea typeface="標楷體"/>
                          <a:cs typeface="Times New Roman"/>
                        </a:rPr>
                        <a:t>地方政府應推薦或自行培訓支持教師專業發展各類專業人才</a:t>
                      </a:r>
                      <a:endParaRPr lang="zh-TW" sz="2800" b="0" u="sng" kern="100" dirty="0">
                        <a:solidFill>
                          <a:srgbClr val="C00000"/>
                        </a:solidFill>
                        <a:latin typeface="Calibri"/>
                        <a:ea typeface="新細明體"/>
                        <a:cs typeface="Times New Roman"/>
                      </a:endParaRPr>
                    </a:p>
                    <a:p>
                      <a:pPr marL="355600" indent="-266700" algn="just">
                        <a:spcAft>
                          <a:spcPts val="0"/>
                        </a:spcAft>
                      </a:pPr>
                      <a:r>
                        <a:rPr lang="en-US" sz="2200" b="0" u="none" kern="0" dirty="0">
                          <a:solidFill>
                            <a:schemeClr val="tx1"/>
                          </a:solidFill>
                          <a:latin typeface="+mn-lt"/>
                          <a:ea typeface="新細明體"/>
                          <a:cs typeface="Times New Roman"/>
                        </a:rPr>
                        <a:t>(1)</a:t>
                      </a:r>
                      <a:r>
                        <a:rPr lang="zh-TW" sz="2200" b="0" u="none" kern="0" dirty="0">
                          <a:solidFill>
                            <a:schemeClr val="tx1"/>
                          </a:solidFill>
                          <a:latin typeface="+mn-lt"/>
                          <a:ea typeface="標楷體"/>
                          <a:cs typeface="Times New Roman"/>
                        </a:rPr>
                        <a:t>地方政府應推薦國教輔導團教師參與本部辦理之初階、進階、領導人培訓，增能其具備課程與教學領導、教學輔導與創新，及資源運用等專業素養。</a:t>
                      </a:r>
                      <a:endParaRPr lang="zh-TW" sz="2200" b="0" u="none" kern="100" dirty="0">
                        <a:solidFill>
                          <a:schemeClr val="tx1"/>
                        </a:solidFill>
                        <a:latin typeface="+mn-lt"/>
                        <a:ea typeface="新細明體"/>
                        <a:cs typeface="Times New Roman"/>
                      </a:endParaRPr>
                    </a:p>
                    <a:p>
                      <a:pPr marL="355600" indent="-266700" algn="just">
                        <a:spcAft>
                          <a:spcPts val="0"/>
                        </a:spcAft>
                      </a:pPr>
                      <a:r>
                        <a:rPr lang="en-US" sz="2200" b="0" u="none" kern="0" dirty="0">
                          <a:solidFill>
                            <a:schemeClr val="tx1"/>
                          </a:solidFill>
                          <a:latin typeface="+mn-lt"/>
                          <a:ea typeface="新細明體"/>
                          <a:cs typeface="Times New Roman"/>
                        </a:rPr>
                        <a:t>(2)</a:t>
                      </a:r>
                      <a:r>
                        <a:rPr lang="zh-TW" sz="2200" b="0" u="none" kern="0" dirty="0">
                          <a:solidFill>
                            <a:schemeClr val="tx1"/>
                          </a:solidFill>
                          <a:latin typeface="+mn-lt"/>
                          <a:ea typeface="標楷體"/>
                          <a:cs typeface="Times New Roman"/>
                        </a:rPr>
                        <a:t>地方政府應辦理教學輔導體系之初階、進階、教學輔導教師專業培訓，初階具備教學觀察（備課、觀課、議課）基本概念；進階具備教學觀察實施知能，發揮教學診斷功能；教學輔導教師具備教學觀察、輔導教學改進知能。</a:t>
                      </a:r>
                      <a:endParaRPr lang="zh-TW" sz="2200" b="0" u="none" kern="100" dirty="0">
                        <a:solidFill>
                          <a:schemeClr val="tx1"/>
                        </a:solidFill>
                        <a:latin typeface="+mn-lt"/>
                        <a:ea typeface="新細明體"/>
                        <a:cs typeface="Times New Roman"/>
                      </a:endParaRPr>
                    </a:p>
                    <a:p>
                      <a:pPr marL="355600" indent="-266700" algn="just">
                        <a:spcAft>
                          <a:spcPts val="0"/>
                        </a:spcAft>
                      </a:pPr>
                      <a:r>
                        <a:rPr lang="en-US" sz="2200" b="0" u="none" kern="0" dirty="0">
                          <a:solidFill>
                            <a:schemeClr val="tx1"/>
                          </a:solidFill>
                          <a:latin typeface="+mn-lt"/>
                          <a:ea typeface="新細明體"/>
                          <a:cs typeface="Times New Roman"/>
                        </a:rPr>
                        <a:t>(3)</a:t>
                      </a:r>
                      <a:r>
                        <a:rPr lang="zh-TW" sz="2200" b="0" u="none" kern="0" dirty="0">
                          <a:solidFill>
                            <a:schemeClr val="tx1"/>
                          </a:solidFill>
                          <a:latin typeface="+mn-lt"/>
                          <a:ea typeface="標楷體"/>
                          <a:cs typeface="Times New Roman"/>
                        </a:rPr>
                        <a:t>強化專業學習社群領導人運作社群之專業知能。</a:t>
                      </a:r>
                      <a:endParaRPr lang="zh-TW" sz="2200" b="0" u="none" kern="100" dirty="0">
                        <a:solidFill>
                          <a:schemeClr val="tx1"/>
                        </a:solidFill>
                        <a:latin typeface="+mn-lt"/>
                        <a:ea typeface="新細明體"/>
                        <a:cs typeface="Times New Roman"/>
                      </a:endParaRPr>
                    </a:p>
                    <a:p>
                      <a:pPr marL="355600" indent="-266700" algn="just">
                        <a:spcAft>
                          <a:spcPts val="0"/>
                        </a:spcAft>
                      </a:pPr>
                      <a:r>
                        <a:rPr lang="en-US" sz="2200" b="0" u="none" kern="0" dirty="0">
                          <a:solidFill>
                            <a:schemeClr val="tx1"/>
                          </a:solidFill>
                          <a:latin typeface="+mn-lt"/>
                          <a:ea typeface="新細明體"/>
                          <a:cs typeface="Times New Roman"/>
                        </a:rPr>
                        <a:t>(4)</a:t>
                      </a:r>
                      <a:r>
                        <a:rPr lang="zh-TW" sz="2200" b="0" u="none" kern="0" dirty="0">
                          <a:solidFill>
                            <a:schemeClr val="tx1"/>
                          </a:solidFill>
                          <a:latin typeface="+mn-lt"/>
                          <a:ea typeface="標楷體"/>
                          <a:cs typeface="Times New Roman"/>
                        </a:rPr>
                        <a:t>其他</a:t>
                      </a:r>
                      <a:endParaRPr lang="zh-TW" sz="2200" b="0" u="none" kern="100" dirty="0">
                        <a:solidFill>
                          <a:schemeClr val="tx1"/>
                        </a:solidFill>
                        <a:latin typeface="+mn-lt"/>
                        <a:ea typeface="新細明體"/>
                        <a:cs typeface="Times New Roman"/>
                      </a:endParaRPr>
                    </a:p>
                    <a:p>
                      <a:pPr marL="266700" indent="-177800">
                        <a:spcAft>
                          <a:spcPts val="0"/>
                        </a:spcAft>
                      </a:pPr>
                      <a:r>
                        <a:rPr lang="en-US" sz="2800" b="0" u="none" kern="0" dirty="0">
                          <a:solidFill>
                            <a:srgbClr val="C00000"/>
                          </a:solidFill>
                          <a:latin typeface="標楷體"/>
                          <a:ea typeface="新細明體"/>
                          <a:cs typeface="Times New Roman"/>
                        </a:rPr>
                        <a:t>4.</a:t>
                      </a:r>
                      <a:r>
                        <a:rPr lang="zh-TW" sz="2800" b="0" u="sng" kern="0" dirty="0">
                          <a:solidFill>
                            <a:srgbClr val="C00000"/>
                          </a:solidFill>
                          <a:latin typeface="Calibri"/>
                          <a:ea typeface="標楷體"/>
                          <a:cs typeface="Times New Roman"/>
                        </a:rPr>
                        <a:t>地方政府應整體性規劃並妥善運用前述教師專業發展各類之專業人才，協助學校進行公開授課與專業回饋。</a:t>
                      </a:r>
                      <a:endParaRPr lang="zh-TW" sz="2800" b="0" u="sng" kern="100" dirty="0">
                        <a:solidFill>
                          <a:srgbClr val="C00000"/>
                        </a:solidFill>
                        <a:latin typeface="Calibri"/>
                        <a:ea typeface="新細明體"/>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extLst>
                  <a:ext uri="{0D108BD9-81ED-4DB2-BD59-A6C34878D82A}">
                    <a16:rowId xmlns:a16="http://schemas.microsoft.com/office/drawing/2014/main" xmlns="" val="10000"/>
                  </a:ext>
                </a:extLst>
              </a:tr>
            </a:tbl>
          </a:graphicData>
        </a:graphic>
      </p:graphicFrame>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graphicFrame>
        <p:nvGraphicFramePr>
          <p:cNvPr id="13" name="內容版面配置區 7"/>
          <p:cNvGraphicFramePr>
            <a:graphicFrameLocks/>
          </p:cNvGraphicFramePr>
          <p:nvPr/>
        </p:nvGraphicFramePr>
        <p:xfrm>
          <a:off x="214282" y="874412"/>
          <a:ext cx="8715436" cy="5769298"/>
        </p:xfrm>
        <a:graphic>
          <a:graphicData uri="http://schemas.openxmlformats.org/drawingml/2006/table">
            <a:tbl>
              <a:tblPr/>
              <a:tblGrid>
                <a:gridCol w="864341">
                  <a:extLst>
                    <a:ext uri="{9D8B030D-6E8A-4147-A177-3AD203B41FA5}">
                      <a16:colId xmlns:a16="http://schemas.microsoft.com/office/drawing/2014/main" xmlns="" val="20000"/>
                    </a:ext>
                  </a:extLst>
                </a:gridCol>
                <a:gridCol w="1296511">
                  <a:extLst>
                    <a:ext uri="{9D8B030D-6E8A-4147-A177-3AD203B41FA5}">
                      <a16:colId xmlns:a16="http://schemas.microsoft.com/office/drawing/2014/main" xmlns="" val="20001"/>
                    </a:ext>
                  </a:extLst>
                </a:gridCol>
                <a:gridCol w="6554584">
                  <a:extLst>
                    <a:ext uri="{9D8B030D-6E8A-4147-A177-3AD203B41FA5}">
                      <a16:colId xmlns:a16="http://schemas.microsoft.com/office/drawing/2014/main" xmlns="" val="20002"/>
                    </a:ext>
                  </a:extLst>
                </a:gridCol>
              </a:tblGrid>
              <a:tr h="5769298">
                <a:tc>
                  <a:txBody>
                    <a:bodyPr/>
                    <a:lstStyle/>
                    <a:p>
                      <a:pPr marL="0" indent="0" algn="ctr">
                        <a:spcAft>
                          <a:spcPts val="0"/>
                        </a:spcAft>
                      </a:pPr>
                      <a:r>
                        <a:rPr lang="zh-TW" sz="2400" b="1" u="none" kern="100" dirty="0">
                          <a:latin typeface="Times New Roman"/>
                          <a:ea typeface="標楷體"/>
                          <a:cs typeface="Times New Roman"/>
                        </a:rPr>
                        <a:t>二</a:t>
                      </a:r>
                      <a:r>
                        <a:rPr lang="zh-TW" altLang="en-US" sz="2400" b="1" u="none" kern="100" dirty="0">
                          <a:latin typeface="Times New Roman"/>
                          <a:ea typeface="標楷體"/>
                          <a:cs typeface="Times New Roman"/>
                        </a:rPr>
                        <a:t>、</a:t>
                      </a:r>
                      <a:r>
                        <a:rPr lang="zh-TW" sz="2400" b="1" u="none" kern="100" dirty="0">
                          <a:latin typeface="Times New Roman"/>
                          <a:ea typeface="標楷體"/>
                          <a:cs typeface="Times New Roman"/>
                        </a:rPr>
                        <a:t>提升教師教學與課程品質</a:t>
                      </a:r>
                      <a:endParaRPr lang="zh-TW" sz="2400" u="none" kern="100" dirty="0">
                        <a:latin typeface="Calibri"/>
                        <a:ea typeface="新細明體"/>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二</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強化教師共同備課、觀課、議課之運作，協助校長及教師辦理公開授課與專業回饋之專業成長</a:t>
                      </a:r>
                      <a:r>
                        <a:rPr lang="en-US" sz="2400" dirty="0">
                          <a:latin typeface="標楷體" pitchFamily="65" charset="-120"/>
                          <a:ea typeface="標楷體" pitchFamily="65" charset="-120"/>
                        </a:rPr>
                        <a:t> </a:t>
                      </a:r>
                      <a:endParaRPr lang="zh-TW" altLang="en-US" sz="2400" u="none" kern="100" dirty="0">
                        <a:solidFill>
                          <a:srgbClr val="C00000"/>
                        </a:solidFill>
                        <a:latin typeface="標楷體" pitchFamily="65" charset="-120"/>
                        <a:ea typeface="標楷體" pitchFamily="65" charset="-120"/>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365125" indent="-273050"/>
                      <a:r>
                        <a:rPr lang="en-US" altLang="zh-TW" sz="2400" b="1" dirty="0">
                          <a:latin typeface="標楷體" pitchFamily="65" charset="-120"/>
                          <a:ea typeface="標楷體" pitchFamily="65" charset="-120"/>
                        </a:rPr>
                        <a:t>3.</a:t>
                      </a:r>
                      <a:r>
                        <a:rPr lang="zh-TW" altLang="en-US" sz="2400" b="1" dirty="0">
                          <a:latin typeface="標楷體" pitchFamily="65" charset="-120"/>
                          <a:ea typeface="標楷體" pitchFamily="65" charset="-120"/>
                        </a:rPr>
                        <a:t>推薦或自行培訓支持教師專業發展各類專業人才</a:t>
                      </a:r>
                    </a:p>
                    <a:p>
                      <a:pPr marL="533400" indent="-441325">
                        <a:spcBef>
                          <a:spcPts val="600"/>
                        </a:spcBef>
                      </a:pPr>
                      <a:r>
                        <a:rPr lang="en-US" sz="2400" dirty="0">
                          <a:latin typeface="標楷體" pitchFamily="65" charset="-120"/>
                          <a:ea typeface="標楷體" pitchFamily="65" charset="-120"/>
                        </a:rPr>
                        <a:t>(1)</a:t>
                      </a:r>
                      <a:r>
                        <a:rPr lang="zh-TW" altLang="en-US" sz="2400" dirty="0">
                          <a:latin typeface="標楷體" pitchFamily="65" charset="-120"/>
                          <a:ea typeface="標楷體" pitchFamily="65" charset="-120"/>
                        </a:rPr>
                        <a:t>地方政府應推薦國教輔導團教師參與本部辦理之初階、進階、領導人培訓，增能其具備課程與教學領導、教學輔導與創新，及資源運用等專業素養</a:t>
                      </a:r>
                      <a:r>
                        <a:rPr lang="zh-TW" altLang="en-US" sz="1200" u="sng" dirty="0">
                          <a:latin typeface="標楷體" pitchFamily="65" charset="-120"/>
                          <a:ea typeface="標楷體" pitchFamily="65" charset="-120"/>
                        </a:rPr>
                        <a:t>（詳細規範請見「教育部國民及學前教育署辦理直轄市縣（市）課程與教學輔導人才培育及認證作業要點」）</a:t>
                      </a:r>
                      <a:r>
                        <a:rPr lang="zh-TW" altLang="en-US" sz="2400" dirty="0">
                          <a:latin typeface="標楷體" pitchFamily="65" charset="-120"/>
                          <a:ea typeface="標楷體" pitchFamily="65" charset="-120"/>
                        </a:rPr>
                        <a:t>。</a:t>
                      </a:r>
                    </a:p>
                    <a:p>
                      <a:pPr marL="533400" indent="-441325">
                        <a:spcBef>
                          <a:spcPts val="600"/>
                        </a:spcBef>
                      </a:pPr>
                      <a:r>
                        <a:rPr lang="en-US" sz="2400" dirty="0">
                          <a:latin typeface="標楷體" pitchFamily="65" charset="-120"/>
                          <a:ea typeface="標楷體" pitchFamily="65" charset="-120"/>
                        </a:rPr>
                        <a:t>(2)</a:t>
                      </a:r>
                      <a:r>
                        <a:rPr lang="zh-TW" altLang="en-US" sz="2400" dirty="0">
                          <a:latin typeface="標楷體" pitchFamily="65" charset="-120"/>
                          <a:ea typeface="標楷體" pitchFamily="65" charset="-120"/>
                        </a:rPr>
                        <a:t>地方政府應辦理教學輔導體系之初階、進階、教學輔導教師專業培訓，</a:t>
                      </a:r>
                      <a:r>
                        <a:rPr lang="zh-TW" altLang="en-US" sz="2400" u="sng" dirty="0">
                          <a:latin typeface="標楷體" pitchFamily="65" charset="-120"/>
                          <a:ea typeface="標楷體" pitchFamily="65" charset="-120"/>
                        </a:rPr>
                        <a:t>引領其具備</a:t>
                      </a:r>
                      <a:r>
                        <a:rPr lang="zh-TW" altLang="en-US" sz="2400" dirty="0">
                          <a:latin typeface="標楷體" pitchFamily="65" charset="-120"/>
                          <a:ea typeface="標楷體" pitchFamily="65" charset="-120"/>
                        </a:rPr>
                        <a:t>備課、觀課、議課</a:t>
                      </a:r>
                      <a:r>
                        <a:rPr lang="zh-TW" altLang="en-US" sz="2400" u="sng" dirty="0">
                          <a:latin typeface="標楷體" pitchFamily="65" charset="-120"/>
                          <a:ea typeface="標楷體" pitchFamily="65" charset="-120"/>
                        </a:rPr>
                        <a:t>之能力，協作</a:t>
                      </a:r>
                      <a:r>
                        <a:rPr lang="zh-TW" altLang="en-US" sz="2400" dirty="0">
                          <a:latin typeface="標楷體" pitchFamily="65" charset="-120"/>
                          <a:ea typeface="標楷體" pitchFamily="65" charset="-120"/>
                        </a:rPr>
                        <a:t>學校</a:t>
                      </a:r>
                      <a:r>
                        <a:rPr lang="zh-TW" altLang="en-US" sz="2400" u="sng" dirty="0">
                          <a:latin typeface="標楷體" pitchFamily="65" charset="-120"/>
                          <a:ea typeface="標楷體" pitchFamily="65" charset="-120"/>
                        </a:rPr>
                        <a:t>實施</a:t>
                      </a:r>
                      <a:r>
                        <a:rPr lang="zh-TW" altLang="en-US" sz="2400" dirty="0">
                          <a:latin typeface="標楷體" pitchFamily="65" charset="-120"/>
                          <a:ea typeface="標楷體" pitchFamily="65" charset="-120"/>
                        </a:rPr>
                        <a:t>公開授課與專業回饋</a:t>
                      </a:r>
                      <a:r>
                        <a:rPr lang="zh-TW" altLang="en-US" sz="1400" u="sng" dirty="0">
                          <a:latin typeface="標楷體" pitchFamily="65" charset="-120"/>
                          <a:ea typeface="標楷體" pitchFamily="65" charset="-120"/>
                        </a:rPr>
                        <a:t>（詳細規範請見教育部補助直轄市縣（市）政府精進國民中學及國民小學教師教學專業與課程品質作業要點附件四）</a:t>
                      </a:r>
                      <a:r>
                        <a:rPr lang="zh-TW" altLang="en-US" sz="2400" dirty="0">
                          <a:latin typeface="標楷體" pitchFamily="65" charset="-120"/>
                          <a:ea typeface="標楷體" pitchFamily="65" charset="-120"/>
                        </a:rPr>
                        <a:t>。</a:t>
                      </a:r>
                    </a:p>
                    <a:p>
                      <a:pPr marL="533400" indent="-441325">
                        <a:spcBef>
                          <a:spcPts val="600"/>
                        </a:spcBef>
                      </a:pPr>
                      <a:r>
                        <a:rPr lang="en-US" sz="2400" dirty="0">
                          <a:latin typeface="標楷體" pitchFamily="65" charset="-120"/>
                          <a:ea typeface="標楷體" pitchFamily="65" charset="-120"/>
                        </a:rPr>
                        <a:t>(3)</a:t>
                      </a:r>
                      <a:r>
                        <a:rPr lang="zh-TW" altLang="en-US" sz="2400" u="sng" dirty="0">
                          <a:latin typeface="標楷體" pitchFamily="65" charset="-120"/>
                          <a:ea typeface="標楷體" pitchFamily="65" charset="-120"/>
                        </a:rPr>
                        <a:t>地方政府應</a:t>
                      </a:r>
                      <a:r>
                        <a:rPr lang="zh-TW" altLang="en-US" sz="2400" dirty="0">
                          <a:latin typeface="標楷體" pitchFamily="65" charset="-120"/>
                          <a:ea typeface="標楷體" pitchFamily="65" charset="-120"/>
                        </a:rPr>
                        <a:t>強化學校專業學習社群領導人運作社群之專業知能。</a:t>
                      </a: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extLst>
                  <a:ext uri="{0D108BD9-81ED-4DB2-BD59-A6C34878D82A}">
                    <a16:rowId xmlns:a16="http://schemas.microsoft.com/office/drawing/2014/main" xmlns="" val="10000"/>
                  </a:ext>
                </a:extLst>
              </a:tr>
            </a:tbl>
          </a:graphicData>
        </a:graphic>
      </p:graphicFrame>
      <p:sp>
        <p:nvSpPr>
          <p:cNvPr id="11" name="頁尾版面配置區 6"/>
          <p:cNvSpPr>
            <a:spLocks noGrp="1"/>
          </p:cNvSpPr>
          <p:nvPr>
            <p:ph type="ftr" sz="quarter" idx="11"/>
          </p:nvPr>
        </p:nvSpPr>
        <p:spPr>
          <a:xfrm>
            <a:off x="3143240" y="6357959"/>
            <a:ext cx="2895600" cy="357190"/>
          </a:xfrm>
        </p:spPr>
        <p:txBody>
          <a:bodyPr/>
          <a:lstStyle/>
          <a:p>
            <a:r>
              <a:rPr lang="zh-TW" altLang="en-US" dirty="0"/>
              <a:t>三－１精進教學計畫內涵說明</a:t>
            </a:r>
          </a:p>
        </p:txBody>
      </p:sp>
      <p:sp>
        <p:nvSpPr>
          <p:cNvPr id="14"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extLst>
      <p:ext uri="{BB962C8B-B14F-4D97-AF65-F5344CB8AC3E}">
        <p14:creationId xmlns:p14="http://schemas.microsoft.com/office/powerpoint/2010/main" val="21697451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725470"/>
          </a:xfrm>
        </p:spPr>
        <p:txBody>
          <a:bodyPr>
            <a:noAutofit/>
          </a:bodyPr>
          <a:lstStyle/>
          <a:p>
            <a:r>
              <a:rPr lang="zh-TW" altLang="en-US" sz="2800" b="1" dirty="0"/>
              <a:t>教育部政策及計畫其他配合事項</a:t>
            </a:r>
            <a:endParaRPr lang="zh-TW" altLang="en-US" sz="2800" b="1" dirty="0">
              <a:latin typeface="標楷體" panose="03000509000000000000" pitchFamily="65" charset="-120"/>
              <a:ea typeface="標楷體" panose="03000509000000000000" pitchFamily="65" charset="-120"/>
            </a:endParaRPr>
          </a:p>
        </p:txBody>
      </p:sp>
      <p:graphicFrame>
        <p:nvGraphicFramePr>
          <p:cNvPr id="9" name="內容版面配置區 7"/>
          <p:cNvGraphicFramePr>
            <a:graphicFrameLocks/>
          </p:cNvGraphicFramePr>
          <p:nvPr/>
        </p:nvGraphicFramePr>
        <p:xfrm>
          <a:off x="214282" y="1000108"/>
          <a:ext cx="8194001" cy="5286412"/>
        </p:xfrm>
        <a:graphic>
          <a:graphicData uri="http://schemas.openxmlformats.org/drawingml/2006/table">
            <a:tbl>
              <a:tblPr/>
              <a:tblGrid>
                <a:gridCol w="653657">
                  <a:extLst>
                    <a:ext uri="{9D8B030D-6E8A-4147-A177-3AD203B41FA5}">
                      <a16:colId xmlns:a16="http://schemas.microsoft.com/office/drawing/2014/main" xmlns="" val="20000"/>
                    </a:ext>
                  </a:extLst>
                </a:gridCol>
                <a:gridCol w="1132293">
                  <a:extLst>
                    <a:ext uri="{9D8B030D-6E8A-4147-A177-3AD203B41FA5}">
                      <a16:colId xmlns:a16="http://schemas.microsoft.com/office/drawing/2014/main" xmlns="" val="20001"/>
                    </a:ext>
                  </a:extLst>
                </a:gridCol>
                <a:gridCol w="6408051">
                  <a:extLst>
                    <a:ext uri="{9D8B030D-6E8A-4147-A177-3AD203B41FA5}">
                      <a16:colId xmlns:a16="http://schemas.microsoft.com/office/drawing/2014/main" xmlns="" val="20002"/>
                    </a:ext>
                  </a:extLst>
                </a:gridCol>
              </a:tblGrid>
              <a:tr h="528641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zh-TW" altLang="en-US" sz="2400" b="1" u="none" kern="100" dirty="0">
                          <a:latin typeface="Times New Roman"/>
                          <a:ea typeface="標楷體"/>
                          <a:cs typeface="Times New Roman"/>
                        </a:rPr>
                        <a:t>二、提升教師教學與課程品質</a:t>
                      </a:r>
                      <a:endParaRPr lang="zh-TW" altLang="en-US" sz="2400" u="none" kern="100" dirty="0">
                        <a:latin typeface="+mn-lt"/>
                        <a:ea typeface="+mn-ea"/>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三</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提升教師素養教學與評量之能力</a:t>
                      </a: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365125" indent="-273050">
                        <a:spcBef>
                          <a:spcPts val="600"/>
                        </a:spcBef>
                      </a:pPr>
                      <a:r>
                        <a:rPr lang="en-US" altLang="zh-TW" sz="2500" b="1" dirty="0">
                          <a:latin typeface="標楷體" pitchFamily="65" charset="-120"/>
                          <a:ea typeface="標楷體" pitchFamily="65" charset="-120"/>
                        </a:rPr>
                        <a:t>1.</a:t>
                      </a:r>
                      <a:r>
                        <a:rPr lang="zh-TW" altLang="en-US" sz="2500" b="1" u="sng" dirty="0">
                          <a:latin typeface="標楷體" pitchFamily="65" charset="-120"/>
                          <a:ea typeface="標楷體" pitchFamily="65" charset="-120"/>
                        </a:rPr>
                        <a:t>增能教師</a:t>
                      </a:r>
                      <a:r>
                        <a:rPr lang="zh-TW" altLang="en-US" sz="2500" b="1" dirty="0">
                          <a:latin typeface="標楷體" pitchFamily="65" charset="-120"/>
                          <a:ea typeface="標楷體" pitchFamily="65" charset="-120"/>
                        </a:rPr>
                        <a:t>「素養導向教學與評量」</a:t>
                      </a:r>
                      <a:r>
                        <a:rPr lang="zh-TW" altLang="en-US" sz="2500" b="1" u="sng" dirty="0">
                          <a:latin typeface="標楷體" pitchFamily="65" charset="-120"/>
                          <a:ea typeface="標楷體" pitchFamily="65" charset="-120"/>
                        </a:rPr>
                        <a:t>知能及實踐力</a:t>
                      </a:r>
                      <a:endParaRPr lang="zh-TW" altLang="en-US" sz="2500" b="1" dirty="0">
                        <a:latin typeface="標楷體" pitchFamily="65" charset="-120"/>
                        <a:ea typeface="標楷體" pitchFamily="65" charset="-120"/>
                      </a:endParaRPr>
                    </a:p>
                    <a:p>
                      <a:pPr marL="365125" indent="0">
                        <a:spcBef>
                          <a:spcPts val="600"/>
                        </a:spcBef>
                      </a:pPr>
                      <a:r>
                        <a:rPr lang="zh-TW" altLang="en-US" sz="2500" dirty="0">
                          <a:latin typeface="標楷體" pitchFamily="65" charset="-120"/>
                          <a:ea typeface="標楷體" pitchFamily="65" charset="-120"/>
                        </a:rPr>
                        <a:t>地方政府應邀請專家學者、國民教育輔導體系教師針對「素養導向教學與評量」主題，辦理專題分享（演講）、工作坊等，提供教師</a:t>
                      </a:r>
                      <a:r>
                        <a:rPr lang="zh-TW" altLang="en-US" sz="2500" u="sng" dirty="0">
                          <a:latin typeface="標楷體" pitchFamily="65" charset="-120"/>
                          <a:ea typeface="標楷體" pitchFamily="65" charset="-120"/>
                        </a:rPr>
                        <a:t>落實素養導向教學與評量之</a:t>
                      </a:r>
                      <a:r>
                        <a:rPr lang="zh-TW" altLang="en-US" sz="2500" dirty="0">
                          <a:latin typeface="標楷體" pitchFamily="65" charset="-120"/>
                          <a:ea typeface="標楷體" pitchFamily="65" charset="-120"/>
                        </a:rPr>
                        <a:t>專業增能。</a:t>
                      </a:r>
                    </a:p>
                    <a:p>
                      <a:pPr marL="365125" indent="-273050">
                        <a:spcBef>
                          <a:spcPts val="1200"/>
                        </a:spcBef>
                      </a:pPr>
                      <a:r>
                        <a:rPr lang="en-US" altLang="zh-TW" sz="2500" b="1" dirty="0">
                          <a:latin typeface="標楷體" pitchFamily="65" charset="-120"/>
                          <a:ea typeface="標楷體" pitchFamily="65" charset="-120"/>
                        </a:rPr>
                        <a:t>2.</a:t>
                      </a:r>
                      <a:r>
                        <a:rPr lang="zh-TW" altLang="en-US" sz="2500" b="1" dirty="0">
                          <a:latin typeface="標楷體" pitchFamily="65" charset="-120"/>
                          <a:ea typeface="標楷體" pitchFamily="65" charset="-120"/>
                        </a:rPr>
                        <a:t>增能課程與教學領導人具備「素養導向教學與評量」之領導力</a:t>
                      </a:r>
                    </a:p>
                    <a:p>
                      <a:pPr marL="365125" indent="0">
                        <a:spcBef>
                          <a:spcPts val="600"/>
                        </a:spcBef>
                      </a:pPr>
                      <a:r>
                        <a:rPr lang="zh-TW" altLang="en-US" sz="2500" u="sng" dirty="0">
                          <a:latin typeface="標楷體" pitchFamily="65" charset="-120"/>
                          <a:ea typeface="標楷體" pitchFamily="65" charset="-120"/>
                        </a:rPr>
                        <a:t>地方政府應辦理</a:t>
                      </a:r>
                      <a:r>
                        <a:rPr lang="zh-TW" altLang="en-US" sz="2500" dirty="0">
                          <a:latin typeface="標楷體" pitchFamily="65" charset="-120"/>
                          <a:ea typeface="標楷體" pitchFamily="65" charset="-120"/>
                        </a:rPr>
                        <a:t>社群領導人及教學研究會召集人</a:t>
                      </a:r>
                      <a:r>
                        <a:rPr lang="zh-TW" altLang="en-US" sz="2500" u="sng" dirty="0">
                          <a:latin typeface="標楷體" pitchFamily="65" charset="-120"/>
                          <a:ea typeface="標楷體" pitchFamily="65" charset="-120"/>
                        </a:rPr>
                        <a:t>增能活動，強化</a:t>
                      </a:r>
                      <a:r>
                        <a:rPr lang="zh-TW" altLang="en-US" sz="2500" dirty="0">
                          <a:latin typeface="標楷體" pitchFamily="65" charset="-120"/>
                          <a:ea typeface="標楷體" pitchFamily="65" charset="-120"/>
                        </a:rPr>
                        <a:t>帶領及實踐力，引領素養導向教學與評量案例討論、分析及產出。</a:t>
                      </a:r>
                    </a:p>
                    <a:p>
                      <a:pPr marL="365125" indent="-276225" algn="just">
                        <a:spcBef>
                          <a:spcPts val="600"/>
                        </a:spcBef>
                        <a:spcAft>
                          <a:spcPts val="0"/>
                        </a:spcAft>
                      </a:pPr>
                      <a:endParaRPr lang="zh-TW" sz="2400" b="0" u="none" kern="100" dirty="0">
                        <a:solidFill>
                          <a:schemeClr val="tx1"/>
                        </a:solidFill>
                        <a:latin typeface="標楷體" pitchFamily="65" charset="-120"/>
                        <a:ea typeface="標楷體" pitchFamily="65" charset="-120"/>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xmlns="" val="10000"/>
                  </a:ext>
                </a:extLst>
              </a:tr>
            </a:tbl>
          </a:graphicData>
        </a:graphic>
      </p:graphicFrame>
      <p:sp>
        <p:nvSpPr>
          <p:cNvPr id="13"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extLst>
      <p:ext uri="{BB962C8B-B14F-4D97-AF65-F5344CB8AC3E}">
        <p14:creationId xmlns:p14="http://schemas.microsoft.com/office/powerpoint/2010/main" val="21697451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725470"/>
          </a:xfrm>
        </p:spPr>
        <p:txBody>
          <a:bodyPr>
            <a:noAutofit/>
          </a:bodyPr>
          <a:lstStyle/>
          <a:p>
            <a:r>
              <a:rPr lang="zh-TW" altLang="en-US" sz="2800" b="1" dirty="0"/>
              <a:t>教育部政策及計畫其他配合事項</a:t>
            </a:r>
            <a:endParaRPr lang="zh-TW" altLang="en-US" sz="2800" b="1" dirty="0">
              <a:latin typeface="標楷體" panose="03000509000000000000" pitchFamily="65" charset="-120"/>
              <a:ea typeface="標楷體" panose="03000509000000000000" pitchFamily="65" charset="-120"/>
            </a:endParaRPr>
          </a:p>
        </p:txBody>
      </p:sp>
      <p:sp>
        <p:nvSpPr>
          <p:cNvPr id="5" name="日期版面配置區 4"/>
          <p:cNvSpPr>
            <a:spLocks noGrp="1"/>
          </p:cNvSpPr>
          <p:nvPr>
            <p:ph type="dt" sz="half" idx="10"/>
          </p:nvPr>
        </p:nvSpPr>
        <p:spPr/>
        <p:txBody>
          <a:bodyPr/>
          <a:lstStyle/>
          <a:p>
            <a:r>
              <a:rPr lang="en-US" altLang="zh-TW" dirty="0"/>
              <a:t>2019/12/5</a:t>
            </a:r>
            <a:endParaRPr lang="zh-TW" altLang="en-US" dirty="0"/>
          </a:p>
        </p:txBody>
      </p:sp>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graphicFrame>
        <p:nvGraphicFramePr>
          <p:cNvPr id="9" name="內容版面配置區 7"/>
          <p:cNvGraphicFramePr>
            <a:graphicFrameLocks/>
          </p:cNvGraphicFramePr>
          <p:nvPr/>
        </p:nvGraphicFramePr>
        <p:xfrm>
          <a:off x="214282" y="1000108"/>
          <a:ext cx="8643997" cy="4572032"/>
        </p:xfrm>
        <a:graphic>
          <a:graphicData uri="http://schemas.openxmlformats.org/drawingml/2006/table">
            <a:tbl>
              <a:tblPr/>
              <a:tblGrid>
                <a:gridCol w="689554">
                  <a:extLst>
                    <a:ext uri="{9D8B030D-6E8A-4147-A177-3AD203B41FA5}">
                      <a16:colId xmlns:a16="http://schemas.microsoft.com/office/drawing/2014/main" xmlns="" val="20000"/>
                    </a:ext>
                  </a:extLst>
                </a:gridCol>
                <a:gridCol w="1382148">
                  <a:extLst>
                    <a:ext uri="{9D8B030D-6E8A-4147-A177-3AD203B41FA5}">
                      <a16:colId xmlns:a16="http://schemas.microsoft.com/office/drawing/2014/main" xmlns="" val="20001"/>
                    </a:ext>
                  </a:extLst>
                </a:gridCol>
                <a:gridCol w="6572295">
                  <a:extLst>
                    <a:ext uri="{9D8B030D-6E8A-4147-A177-3AD203B41FA5}">
                      <a16:colId xmlns:a16="http://schemas.microsoft.com/office/drawing/2014/main" xmlns="" val="20002"/>
                    </a:ext>
                  </a:extLst>
                </a:gridCol>
              </a:tblGrid>
              <a:tr h="2540018">
                <a:tc row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zh-TW" altLang="en-US" sz="2400" b="1" u="none" kern="100" dirty="0">
                          <a:latin typeface="Times New Roman"/>
                          <a:ea typeface="標楷體"/>
                          <a:cs typeface="Times New Roman"/>
                        </a:rPr>
                        <a:t>二、提升教師教學與課程品質</a:t>
                      </a:r>
                      <a:endParaRPr lang="zh-TW" altLang="en-US" sz="2400" u="none" kern="100" dirty="0">
                        <a:latin typeface="+mn-lt"/>
                        <a:ea typeface="+mn-ea"/>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marL="88900" indent="0" algn="l">
                        <a:spcAft>
                          <a:spcPts val="0"/>
                        </a:spcAft>
                      </a:pP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四</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針對授課教師辦理相關增能研習及提出解決方案</a:t>
                      </a:r>
                      <a:endParaRPr lang="zh-TW" sz="2400" u="none" kern="100" dirty="0">
                        <a:latin typeface="標楷體" pitchFamily="65" charset="-120"/>
                        <a:ea typeface="標楷體" pitchFamily="65" charset="-120"/>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92075" indent="0">
                        <a:lnSpc>
                          <a:spcPct val="100000"/>
                        </a:lnSpc>
                        <a:spcBef>
                          <a:spcPts val="600"/>
                        </a:spcBef>
                      </a:pPr>
                      <a:r>
                        <a:rPr lang="en-US" altLang="zh-TW" sz="2500" b="1" u="sng" dirty="0">
                          <a:latin typeface="標楷體" pitchFamily="65" charset="-120"/>
                          <a:ea typeface="標楷體" pitchFamily="65" charset="-120"/>
                        </a:rPr>
                        <a:t>1.</a:t>
                      </a:r>
                      <a:r>
                        <a:rPr lang="zh-TW" altLang="en-US" sz="2500" b="1" u="sng" dirty="0">
                          <a:latin typeface="標楷體" pitchFamily="65" charset="-120"/>
                          <a:ea typeface="標楷體" pitchFamily="65" charset="-120"/>
                        </a:rPr>
                        <a:t>增能科技領域授課教師</a:t>
                      </a:r>
                      <a:endParaRPr lang="zh-TW" altLang="en-US" sz="2500" b="1" dirty="0">
                        <a:latin typeface="標楷體" pitchFamily="65" charset="-120"/>
                        <a:ea typeface="標楷體" pitchFamily="65" charset="-120"/>
                      </a:endParaRPr>
                    </a:p>
                    <a:p>
                      <a:pPr marL="365125" indent="0">
                        <a:lnSpc>
                          <a:spcPct val="100000"/>
                        </a:lnSpc>
                        <a:spcBef>
                          <a:spcPts val="600"/>
                        </a:spcBef>
                      </a:pPr>
                      <a:r>
                        <a:rPr lang="zh-TW" altLang="en-US" sz="2500" u="sng" dirty="0">
                          <a:latin typeface="標楷體" pitchFamily="65" charset="-120"/>
                          <a:ea typeface="標楷體" pitchFamily="65" charset="-120"/>
                        </a:rPr>
                        <a:t>地方政府應針對當學年度國中任教科技領域之非專長授課教師辦理「提升國民中小學十二年國民基本教育國民中學科技領域非專長授課教師專業能力實施計畫」研習。</a:t>
                      </a:r>
                      <a:endParaRPr lang="zh-TW" altLang="en-US" sz="2500" dirty="0">
                        <a:latin typeface="標楷體" pitchFamily="65" charset="-120"/>
                        <a:ea typeface="標楷體" pitchFamily="65" charset="-120"/>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10000"/>
                  </a:ext>
                </a:extLst>
              </a:tr>
              <a:tr h="2032014">
                <a:tc vMerge="1">
                  <a:txBody>
                    <a:bodyPr/>
                    <a:lstStyle/>
                    <a:p>
                      <a:endParaRPr lang="zh-TW" altLang="en-US"/>
                    </a:p>
                  </a:txBody>
                  <a:tcPr/>
                </a:tc>
                <a:tc vMerge="1">
                  <a:txBody>
                    <a:bodyPr/>
                    <a:lstStyle/>
                    <a:p>
                      <a:endParaRPr lang="zh-TW" altLang="en-US"/>
                    </a:p>
                  </a:txBody>
                  <a:tcPr/>
                </a:tc>
                <a:tc>
                  <a:txBody>
                    <a:bodyPr/>
                    <a:lstStyle/>
                    <a:p>
                      <a:pPr marL="92075" indent="0">
                        <a:lnSpc>
                          <a:spcPct val="100000"/>
                        </a:lnSpc>
                        <a:spcBef>
                          <a:spcPts val="600"/>
                        </a:spcBef>
                      </a:pPr>
                      <a:r>
                        <a:rPr lang="en-US" sz="2500" b="1" u="none" kern="0" dirty="0">
                          <a:solidFill>
                            <a:schemeClr val="tx1"/>
                          </a:solidFill>
                          <a:latin typeface="標楷體" pitchFamily="65" charset="-120"/>
                          <a:ea typeface="標楷體" pitchFamily="65" charset="-120"/>
                          <a:cs typeface="Times New Roman"/>
                        </a:rPr>
                        <a:t>2.</a:t>
                      </a:r>
                      <a:r>
                        <a:rPr lang="zh-TW" sz="2500" b="1" u="none" kern="0" dirty="0">
                          <a:solidFill>
                            <a:schemeClr val="tx1"/>
                          </a:solidFill>
                          <a:latin typeface="標楷體" pitchFamily="65" charset="-120"/>
                          <a:ea typeface="標楷體" pitchFamily="65" charset="-120"/>
                          <a:cs typeface="Times New Roman"/>
                        </a:rPr>
                        <a:t>增能生活課程授課教師</a:t>
                      </a:r>
                      <a:r>
                        <a:rPr lang="en-US" altLang="zh-TW" sz="2500" b="1" u="none" kern="0" dirty="0">
                          <a:solidFill>
                            <a:schemeClr val="tx1"/>
                          </a:solidFill>
                          <a:latin typeface="標楷體" pitchFamily="65" charset="-120"/>
                          <a:ea typeface="標楷體" pitchFamily="65" charset="-120"/>
                          <a:cs typeface="Times New Roman"/>
                        </a:rPr>
                        <a:t>(</a:t>
                      </a:r>
                      <a:r>
                        <a:rPr lang="zh-TW" altLang="en-US" sz="2500" b="1" u="none" kern="0" dirty="0">
                          <a:solidFill>
                            <a:schemeClr val="tx1"/>
                          </a:solidFill>
                          <a:latin typeface="標楷體" pitchFamily="65" charset="-120"/>
                          <a:ea typeface="標楷體" pitchFamily="65" charset="-120"/>
                          <a:cs typeface="Times New Roman"/>
                        </a:rPr>
                        <a:t>初任</a:t>
                      </a:r>
                      <a:r>
                        <a:rPr lang="en-US" altLang="zh-TW" sz="2500" b="1" u="none" kern="0" dirty="0">
                          <a:solidFill>
                            <a:schemeClr val="tx1"/>
                          </a:solidFill>
                          <a:latin typeface="標楷體" pitchFamily="65" charset="-120"/>
                          <a:ea typeface="標楷體" pitchFamily="65" charset="-120"/>
                          <a:cs typeface="Times New Roman"/>
                        </a:rPr>
                        <a:t>)</a:t>
                      </a:r>
                      <a:r>
                        <a:rPr lang="zh-TW" altLang="en-US" sz="2500" b="1" dirty="0">
                          <a:latin typeface="標楷體" pitchFamily="65" charset="-120"/>
                          <a:ea typeface="標楷體" pitchFamily="65" charset="-120"/>
                        </a:rPr>
                        <a:t> </a:t>
                      </a:r>
                    </a:p>
                    <a:p>
                      <a:pPr marL="365125" indent="0">
                        <a:lnSpc>
                          <a:spcPct val="100000"/>
                        </a:lnSpc>
                        <a:spcBef>
                          <a:spcPts val="600"/>
                        </a:spcBef>
                      </a:pPr>
                      <a:r>
                        <a:rPr lang="zh-TW" altLang="en-US" sz="2500" u="sng" dirty="0">
                          <a:latin typeface="標楷體" pitchFamily="65" charset="-120"/>
                          <a:ea typeface="標楷體" pitchFamily="65" charset="-120"/>
                        </a:rPr>
                        <a:t>地方政府應針對當</a:t>
                      </a:r>
                      <a:r>
                        <a:rPr lang="zh-TW" altLang="en-US" sz="2500" dirty="0">
                          <a:latin typeface="標楷體" pitchFamily="65" charset="-120"/>
                          <a:ea typeface="標楷體" pitchFamily="65" charset="-120"/>
                        </a:rPr>
                        <a:t>學年度國小一年級至二年級</a:t>
                      </a:r>
                      <a:r>
                        <a:rPr lang="zh-TW" altLang="en-US" sz="2500" u="sng" dirty="0">
                          <a:latin typeface="標楷體" pitchFamily="65" charset="-120"/>
                          <a:ea typeface="標楷體" pitchFamily="65" charset="-120"/>
                        </a:rPr>
                        <a:t>任教</a:t>
                      </a:r>
                      <a:r>
                        <a:rPr lang="zh-TW" altLang="en-US" sz="2500" dirty="0">
                          <a:latin typeface="標楷體" pitchFamily="65" charset="-120"/>
                          <a:ea typeface="標楷體" pitchFamily="65" charset="-120"/>
                        </a:rPr>
                        <a:t>生活課程之教師參加生活課程初任（階）教師研習（十二小時研習）。</a:t>
                      </a: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1697451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725470"/>
          </a:xfrm>
        </p:spPr>
        <p:txBody>
          <a:bodyPr>
            <a:noAutofit/>
          </a:bodyPr>
          <a:lstStyle/>
          <a:p>
            <a:r>
              <a:rPr lang="zh-TW" altLang="en-US" sz="2800" b="1" dirty="0"/>
              <a:t>教育部政策及計畫其他配合事項</a:t>
            </a:r>
            <a:endParaRPr lang="zh-TW" altLang="en-US" sz="2800" b="1" dirty="0">
              <a:latin typeface="標楷體" panose="03000509000000000000" pitchFamily="65" charset="-120"/>
              <a:ea typeface="標楷體" panose="03000509000000000000" pitchFamily="65" charset="-120"/>
            </a:endParaRPr>
          </a:p>
        </p:txBody>
      </p:sp>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graphicFrame>
        <p:nvGraphicFramePr>
          <p:cNvPr id="9" name="內容版面配置區 7"/>
          <p:cNvGraphicFramePr>
            <a:graphicFrameLocks/>
          </p:cNvGraphicFramePr>
          <p:nvPr/>
        </p:nvGraphicFramePr>
        <p:xfrm>
          <a:off x="214282" y="1000108"/>
          <a:ext cx="8643997" cy="5162792"/>
        </p:xfrm>
        <a:graphic>
          <a:graphicData uri="http://schemas.openxmlformats.org/drawingml/2006/table">
            <a:tbl>
              <a:tblPr/>
              <a:tblGrid>
                <a:gridCol w="689554">
                  <a:extLst>
                    <a:ext uri="{9D8B030D-6E8A-4147-A177-3AD203B41FA5}">
                      <a16:colId xmlns:a16="http://schemas.microsoft.com/office/drawing/2014/main" xmlns="" val="20000"/>
                    </a:ext>
                  </a:extLst>
                </a:gridCol>
                <a:gridCol w="1382148">
                  <a:extLst>
                    <a:ext uri="{9D8B030D-6E8A-4147-A177-3AD203B41FA5}">
                      <a16:colId xmlns:a16="http://schemas.microsoft.com/office/drawing/2014/main" xmlns="" val="20001"/>
                    </a:ext>
                  </a:extLst>
                </a:gridCol>
                <a:gridCol w="6572295">
                  <a:extLst>
                    <a:ext uri="{9D8B030D-6E8A-4147-A177-3AD203B41FA5}">
                      <a16:colId xmlns:a16="http://schemas.microsoft.com/office/drawing/2014/main" xmlns="" val="20002"/>
                    </a:ext>
                  </a:extLst>
                </a:gridCol>
              </a:tblGrid>
              <a:tr h="2143140">
                <a:tc row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zh-TW" altLang="en-US" sz="2400" b="1" u="none" kern="100" dirty="0">
                          <a:latin typeface="Times New Roman"/>
                          <a:ea typeface="標楷體"/>
                          <a:cs typeface="Times New Roman"/>
                        </a:rPr>
                        <a:t>二、提升教師教學與課程品質</a:t>
                      </a:r>
                      <a:endParaRPr lang="zh-TW" altLang="en-US" sz="2400" u="none" kern="100" dirty="0">
                        <a:latin typeface="+mn-lt"/>
                        <a:ea typeface="+mn-ea"/>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marL="88900" indent="0" algn="l">
                        <a:spcAft>
                          <a:spcPts val="0"/>
                        </a:spcAft>
                      </a:pP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四</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針對授課教師辦理相關增能研習及提出解決方案</a:t>
                      </a:r>
                      <a:endParaRPr lang="zh-TW" sz="2400" u="none" kern="100" dirty="0">
                        <a:latin typeface="標楷體" pitchFamily="65" charset="-120"/>
                        <a:ea typeface="標楷體" pitchFamily="65" charset="-120"/>
                        <a:cs typeface="Times New Roman"/>
                      </a:endParaRP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84138" indent="0" algn="just">
                        <a:lnSpc>
                          <a:spcPct val="100000"/>
                        </a:lnSpc>
                        <a:spcBef>
                          <a:spcPts val="600"/>
                        </a:spcBef>
                        <a:spcAft>
                          <a:spcPts val="0"/>
                        </a:spcAft>
                      </a:pPr>
                      <a:r>
                        <a:rPr lang="en-US" sz="2500" b="1" u="none" kern="0" dirty="0">
                          <a:solidFill>
                            <a:schemeClr val="tx1"/>
                          </a:solidFill>
                          <a:latin typeface="標楷體" pitchFamily="65" charset="-120"/>
                          <a:ea typeface="標楷體" pitchFamily="65" charset="-120"/>
                          <a:cs typeface="Times New Roman"/>
                        </a:rPr>
                        <a:t>3.</a:t>
                      </a:r>
                      <a:r>
                        <a:rPr lang="zh-TW" sz="2500" b="1" u="none" kern="0" dirty="0">
                          <a:solidFill>
                            <a:schemeClr val="tx1"/>
                          </a:solidFill>
                          <a:latin typeface="標楷體" pitchFamily="65" charset="-120"/>
                          <a:ea typeface="標楷體" pitchFamily="65" charset="-120"/>
                          <a:cs typeface="Times New Roman"/>
                        </a:rPr>
                        <a:t>增能國中健康教育非專長授課教師</a:t>
                      </a:r>
                      <a:endParaRPr lang="en-US" altLang="zh-TW" sz="2500" b="1" u="none" kern="0" dirty="0">
                        <a:solidFill>
                          <a:schemeClr val="tx1"/>
                        </a:solidFill>
                        <a:latin typeface="標楷體" pitchFamily="65" charset="-120"/>
                        <a:ea typeface="標楷體" pitchFamily="65" charset="-120"/>
                        <a:cs typeface="Times New Roman"/>
                      </a:endParaRPr>
                    </a:p>
                    <a:p>
                      <a:pPr marL="447675" marR="0" indent="0" algn="just" defTabSz="914400" rtl="0" eaLnBrk="1" fontAlgn="auto" latinLnBrk="0" hangingPunct="1">
                        <a:lnSpc>
                          <a:spcPct val="100000"/>
                        </a:lnSpc>
                        <a:spcBef>
                          <a:spcPts val="600"/>
                        </a:spcBef>
                        <a:spcAft>
                          <a:spcPts val="0"/>
                        </a:spcAft>
                        <a:buClrTx/>
                        <a:buSzTx/>
                        <a:buFontTx/>
                        <a:buNone/>
                        <a:tabLst/>
                        <a:defRPr/>
                      </a:pPr>
                      <a:r>
                        <a:rPr lang="zh-TW" altLang="en-US" sz="2500" u="sng" dirty="0">
                          <a:latin typeface="標楷體" pitchFamily="65" charset="-120"/>
                          <a:ea typeface="標楷體" pitchFamily="65" charset="-120"/>
                        </a:rPr>
                        <a:t>地方政府應針對</a:t>
                      </a:r>
                      <a:r>
                        <a:rPr lang="zh-TW" altLang="en-US" sz="2500" dirty="0">
                          <a:latin typeface="標楷體" pitchFamily="65" charset="-120"/>
                          <a:ea typeface="標楷體" pitchFamily="65" charset="-120"/>
                        </a:rPr>
                        <a:t>當學年度國中健康教育非專長授課教師辦理「提升國民中學健康教育教師專業能力計畫」研習。</a:t>
                      </a: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10000"/>
                  </a:ext>
                </a:extLst>
              </a:tr>
              <a:tr h="3019652">
                <a:tc vMerge="1">
                  <a:txBody>
                    <a:bodyPr/>
                    <a:lstStyle/>
                    <a:p>
                      <a:endParaRPr lang="zh-TW" altLang="en-US"/>
                    </a:p>
                  </a:txBody>
                  <a:tcPr/>
                </a:tc>
                <a:tc vMerge="1">
                  <a:txBody>
                    <a:bodyPr/>
                    <a:lstStyle/>
                    <a:p>
                      <a:endParaRPr lang="zh-TW" altLang="en-US"/>
                    </a:p>
                  </a:txBody>
                  <a:tcPr/>
                </a:tc>
                <a:tc>
                  <a:txBody>
                    <a:bodyPr/>
                    <a:lstStyle/>
                    <a:p>
                      <a:pPr marL="365125" marR="0" indent="-280988" algn="just" defTabSz="914400" rtl="0" eaLnBrk="1" fontAlgn="auto" latinLnBrk="0" hangingPunct="1">
                        <a:lnSpc>
                          <a:spcPct val="100000"/>
                        </a:lnSpc>
                        <a:spcBef>
                          <a:spcPts val="600"/>
                        </a:spcBef>
                        <a:spcAft>
                          <a:spcPts val="0"/>
                        </a:spcAft>
                        <a:buClrTx/>
                        <a:buSzTx/>
                        <a:buFontTx/>
                        <a:buNone/>
                        <a:tabLst/>
                        <a:defRPr/>
                      </a:pPr>
                      <a:r>
                        <a:rPr lang="en-US" sz="2500" b="1" u="none" kern="0" dirty="0">
                          <a:solidFill>
                            <a:schemeClr val="tx1"/>
                          </a:solidFill>
                          <a:latin typeface="標楷體" pitchFamily="65" charset="-120"/>
                          <a:ea typeface="標楷體" pitchFamily="65" charset="-120"/>
                          <a:cs typeface="Times New Roman"/>
                        </a:rPr>
                        <a:t>4.</a:t>
                      </a:r>
                      <a:r>
                        <a:rPr lang="zh-TW" sz="2500" b="1" u="none" kern="0" dirty="0">
                          <a:solidFill>
                            <a:schemeClr val="tx1"/>
                          </a:solidFill>
                          <a:latin typeface="標楷體" pitchFamily="65" charset="-120"/>
                          <a:ea typeface="標楷體" pitchFamily="65" charset="-120"/>
                          <a:cs typeface="Times New Roman"/>
                        </a:rPr>
                        <a:t>地方政府之各學習領域輔導小組研發未具該專長教師之增能課程並推動辦理</a:t>
                      </a:r>
                      <a:endParaRPr lang="en-US" altLang="zh-TW" sz="2500" b="1" u="none" kern="0" dirty="0">
                        <a:solidFill>
                          <a:schemeClr val="tx1"/>
                        </a:solidFill>
                        <a:latin typeface="標楷體" pitchFamily="65" charset="-120"/>
                        <a:ea typeface="標楷體" pitchFamily="65" charset="-120"/>
                        <a:cs typeface="Times New Roman"/>
                      </a:endParaRPr>
                    </a:p>
                    <a:p>
                      <a:pPr marL="441325" marR="0" indent="0" algn="just" defTabSz="914400" rtl="0" eaLnBrk="1" fontAlgn="auto" latinLnBrk="0" hangingPunct="1">
                        <a:lnSpc>
                          <a:spcPct val="100000"/>
                        </a:lnSpc>
                        <a:spcBef>
                          <a:spcPts val="600"/>
                        </a:spcBef>
                        <a:spcAft>
                          <a:spcPts val="0"/>
                        </a:spcAft>
                        <a:buClrTx/>
                        <a:buSzTx/>
                        <a:buFontTx/>
                        <a:buNone/>
                        <a:tabLst/>
                        <a:defRPr/>
                      </a:pPr>
                      <a:r>
                        <a:rPr lang="zh-TW" altLang="en-US" sz="2500" u="sng" dirty="0">
                          <a:latin typeface="標楷體" pitchFamily="65" charset="-120"/>
                          <a:ea typeface="標楷體" pitchFamily="65" charset="-120"/>
                        </a:rPr>
                        <a:t>地方政府</a:t>
                      </a:r>
                      <a:r>
                        <a:rPr lang="zh-TW" altLang="en-US" sz="2500" dirty="0">
                          <a:latin typeface="標楷體" pitchFamily="65" charset="-120"/>
                          <a:ea typeface="標楷體" pitchFamily="65" charset="-120"/>
                        </a:rPr>
                        <a:t>應針對</a:t>
                      </a:r>
                      <a:r>
                        <a:rPr lang="zh-TW" altLang="en-US" sz="2500" u="sng" dirty="0">
                          <a:latin typeface="標楷體" pitchFamily="65" charset="-120"/>
                          <a:ea typeface="標楷體" pitchFamily="65" charset="-120"/>
                        </a:rPr>
                        <a:t>藝術</a:t>
                      </a:r>
                      <a:r>
                        <a:rPr lang="zh-TW" altLang="en-US" sz="2500" dirty="0">
                          <a:latin typeface="標楷體" pitchFamily="65" charset="-120"/>
                          <a:ea typeface="標楷體" pitchFamily="65" charset="-120"/>
                        </a:rPr>
                        <a:t>、</a:t>
                      </a:r>
                      <a:r>
                        <a:rPr lang="zh-TW" altLang="en-US" sz="2500" u="sng" dirty="0">
                          <a:latin typeface="標楷體" pitchFamily="65" charset="-120"/>
                          <a:ea typeface="標楷體" pitchFamily="65" charset="-120"/>
                        </a:rPr>
                        <a:t>健康與體育</a:t>
                      </a:r>
                      <a:r>
                        <a:rPr lang="zh-TW" altLang="en-US" sz="2500" dirty="0">
                          <a:latin typeface="標楷體" pitchFamily="65" charset="-120"/>
                          <a:ea typeface="標楷體" pitchFamily="65" charset="-120"/>
                        </a:rPr>
                        <a:t>、自然科學、社會</a:t>
                      </a:r>
                      <a:r>
                        <a:rPr lang="zh-TW" altLang="en-US" sz="2500" u="sng" dirty="0">
                          <a:latin typeface="標楷體" pitchFamily="65" charset="-120"/>
                          <a:ea typeface="標楷體" pitchFamily="65" charset="-120"/>
                        </a:rPr>
                        <a:t>、綜合活動</a:t>
                      </a:r>
                      <a:r>
                        <a:rPr lang="zh-TW" altLang="en-US" sz="2500" dirty="0">
                          <a:latin typeface="標楷體" pitchFamily="65" charset="-120"/>
                          <a:ea typeface="標楷體" pitchFamily="65" charset="-120"/>
                        </a:rPr>
                        <a:t>領域等，未具專長教師之教學需求，研發配課教師專業增能課程，並由地方政府推動辦理校內進修研習及各項增能活動。</a:t>
                      </a:r>
                    </a:p>
                  </a:txBody>
                  <a:tcPr marL="2239" marR="22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10001"/>
                  </a:ext>
                </a:extLst>
              </a:tr>
            </a:tbl>
          </a:graphicData>
        </a:graphic>
      </p:graphicFrame>
      <p:sp>
        <p:nvSpPr>
          <p:cNvPr id="12"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extLst>
      <p:ext uri="{BB962C8B-B14F-4D97-AF65-F5344CB8AC3E}">
        <p14:creationId xmlns:p14="http://schemas.microsoft.com/office/powerpoint/2010/main" val="21697451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214290"/>
            <a:ext cx="9144000" cy="582594"/>
          </a:xfrm>
        </p:spPr>
        <p:txBody>
          <a:bodyPr>
            <a:noAutofit/>
          </a:bodyPr>
          <a:lstStyle/>
          <a:p>
            <a:r>
              <a:rPr lang="zh-TW" altLang="en-US" sz="2800" b="1" dirty="0"/>
              <a:t>教育部政策及計畫其他配合事項</a:t>
            </a:r>
            <a:endParaRPr lang="zh-TW" altLang="en-US" sz="2800" b="1" dirty="0">
              <a:latin typeface="標楷體" panose="03000509000000000000" pitchFamily="65" charset="-120"/>
              <a:ea typeface="標楷體" panose="03000509000000000000" pitchFamily="65" charset="-120"/>
            </a:endParaRPr>
          </a:p>
        </p:txBody>
      </p:sp>
      <p:graphicFrame>
        <p:nvGraphicFramePr>
          <p:cNvPr id="13" name="內容版面配置區 12"/>
          <p:cNvGraphicFramePr>
            <a:graphicFrameLocks noGrp="1"/>
          </p:cNvGraphicFramePr>
          <p:nvPr>
            <p:ph idx="1"/>
            <p:extLst>
              <p:ext uri="{D42A27DB-BD31-4B8C-83A1-F6EECF244321}">
                <p14:modId xmlns:p14="http://schemas.microsoft.com/office/powerpoint/2010/main" val="1762887275"/>
              </p:ext>
            </p:extLst>
          </p:nvPr>
        </p:nvGraphicFramePr>
        <p:xfrm>
          <a:off x="214282" y="857233"/>
          <a:ext cx="8572560" cy="5120640"/>
        </p:xfrm>
        <a:graphic>
          <a:graphicData uri="http://schemas.openxmlformats.org/drawingml/2006/table">
            <a:tbl>
              <a:tblPr firstRow="1" bandRow="1">
                <a:tableStyleId>{5940675A-B579-460E-94D1-54222C63F5DA}</a:tableStyleId>
              </a:tblPr>
              <a:tblGrid>
                <a:gridCol w="571504">
                  <a:extLst>
                    <a:ext uri="{9D8B030D-6E8A-4147-A177-3AD203B41FA5}">
                      <a16:colId xmlns:a16="http://schemas.microsoft.com/office/drawing/2014/main" xmlns="" val="20000"/>
                    </a:ext>
                  </a:extLst>
                </a:gridCol>
                <a:gridCol w="2643206">
                  <a:extLst>
                    <a:ext uri="{9D8B030D-6E8A-4147-A177-3AD203B41FA5}">
                      <a16:colId xmlns:a16="http://schemas.microsoft.com/office/drawing/2014/main" xmlns="" val="20001"/>
                    </a:ext>
                  </a:extLst>
                </a:gridCol>
                <a:gridCol w="5357850">
                  <a:extLst>
                    <a:ext uri="{9D8B030D-6E8A-4147-A177-3AD203B41FA5}">
                      <a16:colId xmlns:a16="http://schemas.microsoft.com/office/drawing/2014/main" xmlns="" val="20002"/>
                    </a:ext>
                  </a:extLst>
                </a:gridCol>
              </a:tblGrid>
              <a:tr h="781274">
                <a:tc rowSpan="4">
                  <a:txBody>
                    <a:bodyPr/>
                    <a:lstStyle/>
                    <a:p>
                      <a:r>
                        <a:rPr lang="zh-TW" altLang="en-US" sz="2400" kern="1200" dirty="0">
                          <a:latin typeface="標楷體" pitchFamily="65" charset="-120"/>
                          <a:ea typeface="標楷體" pitchFamily="65" charset="-120"/>
                        </a:rPr>
                        <a:t>三、特定主題</a:t>
                      </a:r>
                      <a:r>
                        <a:rPr lang="en-US" sz="2400" kern="1200" dirty="0">
                          <a:latin typeface="標楷體" pitchFamily="65" charset="-120"/>
                          <a:ea typeface="標楷體" pitchFamily="65" charset="-120"/>
                        </a:rPr>
                        <a:t>/</a:t>
                      </a:r>
                      <a:r>
                        <a:rPr lang="zh-TW" altLang="en-US" sz="2400" kern="1200" dirty="0">
                          <a:latin typeface="標楷體" pitchFamily="65" charset="-120"/>
                          <a:ea typeface="標楷體" pitchFamily="65" charset="-120"/>
                        </a:rPr>
                        <a:t>議題</a:t>
                      </a:r>
                      <a:endParaRPr lang="zh-TW" altLang="en-US" sz="2400" dirty="0">
                        <a:latin typeface="標楷體" pitchFamily="65" charset="-120"/>
                        <a:ea typeface="標楷體" pitchFamily="65" charset="-120"/>
                      </a:endParaRPr>
                    </a:p>
                  </a:txBody>
                  <a:tcPr anchor="ctr">
                    <a:solidFill>
                      <a:schemeClr val="tx2">
                        <a:lumMod val="20000"/>
                        <a:lumOff val="80000"/>
                      </a:schemeClr>
                    </a:solidFill>
                  </a:tcPr>
                </a:tc>
                <a:tc>
                  <a:txBody>
                    <a:bodyPr/>
                    <a:lstStyle/>
                    <a:p>
                      <a:pPr marL="630238" indent="-630238"/>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一</a:t>
                      </a:r>
                      <a:r>
                        <a:rPr lang="en-US" altLang="zh-TW" sz="2400" dirty="0">
                          <a:latin typeface="標楷體" pitchFamily="65" charset="-120"/>
                          <a:ea typeface="標楷體" pitchFamily="65" charset="-120"/>
                        </a:rPr>
                        <a:t>)</a:t>
                      </a:r>
                      <a:r>
                        <a:rPr lang="zh-TW" altLang="en-US" sz="2400" kern="1200" dirty="0">
                          <a:solidFill>
                            <a:schemeClr val="tx1"/>
                          </a:solidFill>
                          <a:latin typeface="標楷體" pitchFamily="65" charset="-120"/>
                          <a:ea typeface="標楷體" pitchFamily="65" charset="-120"/>
                          <a:cs typeface="+mn-cs"/>
                        </a:rPr>
                        <a:t>推動品德教育融入課程與教學</a:t>
                      </a:r>
                      <a:endParaRPr lang="zh-TW" altLang="en-US" sz="2400" dirty="0">
                        <a:latin typeface="標楷體" pitchFamily="65" charset="-120"/>
                        <a:ea typeface="標楷體" pitchFamily="65" charset="-120"/>
                      </a:endParaRPr>
                    </a:p>
                  </a:txBody>
                  <a:tcPr anchor="ctr">
                    <a:solidFill>
                      <a:schemeClr val="bg1"/>
                    </a:solidFill>
                  </a:tcPr>
                </a:tc>
                <a:tc>
                  <a:txBody>
                    <a:bodyPr/>
                    <a:lstStyle/>
                    <a:p>
                      <a:pPr marL="177800" marR="0" indent="-177800" algn="l" defTabSz="914400" rtl="0" eaLnBrk="1" fontAlgn="auto" latinLnBrk="0" hangingPunct="1">
                        <a:lnSpc>
                          <a:spcPct val="100000"/>
                        </a:lnSpc>
                        <a:spcBef>
                          <a:spcPts val="0"/>
                        </a:spcBef>
                        <a:spcAft>
                          <a:spcPts val="0"/>
                        </a:spcAft>
                        <a:buClrTx/>
                        <a:buSzTx/>
                        <a:buFont typeface="Arial" pitchFamily="34" charset="0"/>
                        <a:buChar char="•"/>
                        <a:tabLst/>
                        <a:defRPr/>
                      </a:pPr>
                      <a:r>
                        <a:rPr lang="zh-TW" altLang="en-US" sz="2400" kern="1200" dirty="0">
                          <a:latin typeface="標楷體" pitchFamily="65" charset="-120"/>
                          <a:ea typeface="標楷體" pitchFamily="65" charset="-120"/>
                        </a:rPr>
                        <a:t>辦理品德教育融入領域相關教師研習</a:t>
                      </a:r>
                      <a:r>
                        <a:rPr lang="zh-TW" altLang="en-US" sz="2400" kern="1200" dirty="0">
                          <a:solidFill>
                            <a:schemeClr val="tx1"/>
                          </a:solidFill>
                          <a:latin typeface="標楷體" pitchFamily="65" charset="-120"/>
                          <a:ea typeface="標楷體" pitchFamily="65" charset="-120"/>
                          <a:cs typeface="+mn-cs"/>
                        </a:rPr>
                        <a:t>，強化品德教育課程活動內涵</a:t>
                      </a:r>
                      <a:r>
                        <a:rPr lang="zh-TW" altLang="en-US" sz="2400" u="sng" kern="1200" dirty="0">
                          <a:solidFill>
                            <a:schemeClr val="tx1"/>
                          </a:solidFill>
                          <a:latin typeface="標楷體" pitchFamily="65" charset="-120"/>
                          <a:ea typeface="標楷體" pitchFamily="65" charset="-120"/>
                          <a:cs typeface="+mn-cs"/>
                        </a:rPr>
                        <a:t>（已在其他專案辦理，請檢附說明）。</a:t>
                      </a:r>
                      <a:endParaRPr lang="zh-TW" altLang="en-US" sz="2400" kern="1200" dirty="0">
                        <a:solidFill>
                          <a:schemeClr val="tx1"/>
                        </a:solidFill>
                        <a:latin typeface="標楷體" pitchFamily="65" charset="-120"/>
                        <a:ea typeface="標楷體" pitchFamily="65" charset="-120"/>
                        <a:cs typeface="+mn-cs"/>
                      </a:endParaRPr>
                    </a:p>
                  </a:txBody>
                  <a:tcPr anchor="ctr">
                    <a:solidFill>
                      <a:schemeClr val="accent4">
                        <a:lumMod val="20000"/>
                        <a:lumOff val="80000"/>
                        <a:alpha val="50000"/>
                      </a:schemeClr>
                    </a:solidFill>
                  </a:tcPr>
                </a:tc>
                <a:extLst>
                  <a:ext uri="{0D108BD9-81ED-4DB2-BD59-A6C34878D82A}">
                    <a16:rowId xmlns:a16="http://schemas.microsoft.com/office/drawing/2014/main" xmlns="" val="10000"/>
                  </a:ext>
                </a:extLst>
              </a:tr>
              <a:tr h="781274">
                <a:tc vMerge="1">
                  <a:txBody>
                    <a:bodyPr/>
                    <a:lstStyle/>
                    <a:p>
                      <a:endParaRPr lang="zh-TW" altLang="en-US" dirty="0"/>
                    </a:p>
                  </a:txBody>
                  <a:tcPr/>
                </a:tc>
                <a:tc>
                  <a:txBody>
                    <a:bodyPr/>
                    <a:lstStyle/>
                    <a:p>
                      <a:pPr marL="630238" indent="-630238"/>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二</a:t>
                      </a:r>
                      <a:r>
                        <a:rPr lang="en-US" altLang="zh-TW" sz="2400" dirty="0">
                          <a:latin typeface="標楷體" pitchFamily="65" charset="-120"/>
                          <a:ea typeface="標楷體" pitchFamily="65" charset="-120"/>
                        </a:rPr>
                        <a:t>)</a:t>
                      </a:r>
                      <a:r>
                        <a:rPr lang="zh-TW" altLang="en-US" sz="2400" kern="1200" dirty="0">
                          <a:solidFill>
                            <a:schemeClr val="tx1"/>
                          </a:solidFill>
                          <a:latin typeface="標楷體" pitchFamily="65" charset="-120"/>
                          <a:ea typeface="標楷體" pitchFamily="65" charset="-120"/>
                          <a:cs typeface="+mn-cs"/>
                        </a:rPr>
                        <a:t>推動生命教育融入課程與教學</a:t>
                      </a:r>
                      <a:endParaRPr lang="zh-TW" altLang="en-US" sz="2400" dirty="0">
                        <a:latin typeface="標楷體" pitchFamily="65" charset="-120"/>
                        <a:ea typeface="標楷體" pitchFamily="65" charset="-120"/>
                      </a:endParaRPr>
                    </a:p>
                  </a:txBody>
                  <a:tcPr anchor="ctr">
                    <a:solidFill>
                      <a:schemeClr val="bg1"/>
                    </a:solidFill>
                  </a:tcPr>
                </a:tc>
                <a:tc>
                  <a:txBody>
                    <a:bodyPr/>
                    <a:lstStyle/>
                    <a:p>
                      <a:pPr marL="177800" marR="0" indent="-177800" algn="l" defTabSz="914400" rtl="0" eaLnBrk="1" fontAlgn="auto" latinLnBrk="0" hangingPunct="1">
                        <a:lnSpc>
                          <a:spcPct val="100000"/>
                        </a:lnSpc>
                        <a:spcBef>
                          <a:spcPts val="0"/>
                        </a:spcBef>
                        <a:spcAft>
                          <a:spcPts val="0"/>
                        </a:spcAft>
                        <a:buClrTx/>
                        <a:buSzTx/>
                        <a:buFont typeface="Arial" pitchFamily="34" charset="0"/>
                        <a:buChar char="•"/>
                        <a:tabLst/>
                        <a:defRPr/>
                      </a:pPr>
                      <a:r>
                        <a:rPr lang="zh-TW" altLang="en-US" sz="2400" kern="1200" dirty="0">
                          <a:latin typeface="標楷體" pitchFamily="65" charset="-120"/>
                          <a:ea typeface="標楷體" pitchFamily="65" charset="-120"/>
                        </a:rPr>
                        <a:t>辦理生命教育融入領域相關教師研習</a:t>
                      </a:r>
                      <a:r>
                        <a:rPr lang="zh-TW" altLang="en-US" sz="2400" kern="1200" dirty="0">
                          <a:solidFill>
                            <a:schemeClr val="tx1"/>
                          </a:solidFill>
                          <a:latin typeface="標楷體" pitchFamily="65" charset="-120"/>
                          <a:ea typeface="標楷體" pitchFamily="65" charset="-120"/>
                          <a:cs typeface="+mn-cs"/>
                        </a:rPr>
                        <a:t>，強化生命教育課程活動內涵</a:t>
                      </a:r>
                      <a:r>
                        <a:rPr lang="zh-TW" altLang="en-US" sz="2400" u="sng" kern="1200" dirty="0">
                          <a:solidFill>
                            <a:schemeClr val="tx1"/>
                          </a:solidFill>
                          <a:latin typeface="標楷體" pitchFamily="65" charset="-120"/>
                          <a:ea typeface="標楷體" pitchFamily="65" charset="-120"/>
                          <a:cs typeface="+mn-cs"/>
                        </a:rPr>
                        <a:t>（已在其他專案辦理，請檢附說明）。</a:t>
                      </a:r>
                      <a:endParaRPr lang="zh-TW" altLang="en-US" sz="2400" kern="1200" dirty="0">
                        <a:solidFill>
                          <a:schemeClr val="tx1"/>
                        </a:solidFill>
                        <a:latin typeface="標楷體" pitchFamily="65" charset="-120"/>
                        <a:ea typeface="標楷體" pitchFamily="65" charset="-120"/>
                        <a:cs typeface="+mn-cs"/>
                      </a:endParaRPr>
                    </a:p>
                  </a:txBody>
                  <a:tcPr anchor="ctr">
                    <a:solidFill>
                      <a:schemeClr val="accent4">
                        <a:lumMod val="20000"/>
                        <a:lumOff val="80000"/>
                        <a:alpha val="50000"/>
                      </a:schemeClr>
                    </a:solidFill>
                  </a:tcPr>
                </a:tc>
                <a:extLst>
                  <a:ext uri="{0D108BD9-81ED-4DB2-BD59-A6C34878D82A}">
                    <a16:rowId xmlns:a16="http://schemas.microsoft.com/office/drawing/2014/main" xmlns="" val="10001"/>
                  </a:ext>
                </a:extLst>
              </a:tr>
              <a:tr h="781274">
                <a:tc vMerge="1">
                  <a:txBody>
                    <a:bodyPr/>
                    <a:lstStyle/>
                    <a:p>
                      <a:endParaRPr lang="zh-TW" altLang="en-US" dirty="0"/>
                    </a:p>
                  </a:txBody>
                  <a:tcPr/>
                </a:tc>
                <a:tc>
                  <a:txBody>
                    <a:bodyPr/>
                    <a:lstStyle/>
                    <a:p>
                      <a:pPr marL="630238" indent="-630238"/>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三</a:t>
                      </a:r>
                      <a:r>
                        <a:rPr lang="en-US" altLang="zh-TW" sz="2400" dirty="0">
                          <a:latin typeface="標楷體" pitchFamily="65" charset="-120"/>
                          <a:ea typeface="標楷體" pitchFamily="65" charset="-120"/>
                        </a:rPr>
                        <a:t>)</a:t>
                      </a:r>
                      <a:r>
                        <a:rPr lang="zh-TW" altLang="en-US" sz="2400" kern="1200" dirty="0">
                          <a:solidFill>
                            <a:schemeClr val="tx1"/>
                          </a:solidFill>
                          <a:latin typeface="標楷體" pitchFamily="65" charset="-120"/>
                          <a:ea typeface="標楷體" pitchFamily="65" charset="-120"/>
                          <a:cs typeface="+mn-cs"/>
                        </a:rPr>
                        <a:t>推動媒體素養教育融入課程與教學</a:t>
                      </a:r>
                      <a:endParaRPr lang="zh-TW" altLang="en-US" sz="2400" dirty="0">
                        <a:latin typeface="標楷體" pitchFamily="65" charset="-120"/>
                        <a:ea typeface="標楷體" pitchFamily="65" charset="-120"/>
                      </a:endParaRPr>
                    </a:p>
                  </a:txBody>
                  <a:tcPr anchor="ctr">
                    <a:solidFill>
                      <a:schemeClr val="bg1"/>
                    </a:solidFill>
                  </a:tcPr>
                </a:tc>
                <a:tc>
                  <a:txBody>
                    <a:bodyPr/>
                    <a:lstStyle/>
                    <a:p>
                      <a:pPr marL="182563" indent="-182563">
                        <a:buFont typeface="Arial" pitchFamily="34" charset="0"/>
                        <a:buChar char="•"/>
                      </a:pPr>
                      <a:r>
                        <a:rPr lang="zh-TW" altLang="en-US" sz="2400" u="sng" kern="1200" dirty="0">
                          <a:solidFill>
                            <a:schemeClr val="tx1"/>
                          </a:solidFill>
                          <a:latin typeface="標楷體" pitchFamily="65" charset="-120"/>
                          <a:ea typeface="標楷體" pitchFamily="65" charset="-120"/>
                          <a:cs typeface="+mn-cs"/>
                        </a:rPr>
                        <a:t>強化教師媒體素養融入課程與教學之實踐力（已在其他專案辦理，請檢附說明）。</a:t>
                      </a:r>
                      <a:endParaRPr lang="zh-TW" altLang="en-US" sz="2400" kern="1200" dirty="0">
                        <a:solidFill>
                          <a:schemeClr val="tx1"/>
                        </a:solidFill>
                        <a:latin typeface="標楷體" pitchFamily="65" charset="-120"/>
                        <a:ea typeface="標楷體" pitchFamily="65" charset="-120"/>
                        <a:cs typeface="+mn-cs"/>
                      </a:endParaRPr>
                    </a:p>
                  </a:txBody>
                  <a:tcPr anchor="ctr">
                    <a:solidFill>
                      <a:schemeClr val="accent4">
                        <a:lumMod val="20000"/>
                        <a:lumOff val="80000"/>
                        <a:alpha val="50000"/>
                      </a:schemeClr>
                    </a:solidFill>
                  </a:tcPr>
                </a:tc>
                <a:extLst>
                  <a:ext uri="{0D108BD9-81ED-4DB2-BD59-A6C34878D82A}">
                    <a16:rowId xmlns:a16="http://schemas.microsoft.com/office/drawing/2014/main" xmlns="" val="10002"/>
                  </a:ext>
                </a:extLst>
              </a:tr>
              <a:tr h="1475741">
                <a:tc vMerge="1">
                  <a:txBody>
                    <a:bodyPr/>
                    <a:lstStyle/>
                    <a:p>
                      <a:endParaRPr lang="zh-TW" altLang="en-US" dirty="0"/>
                    </a:p>
                  </a:txBody>
                  <a:tcPr/>
                </a:tc>
                <a:tc>
                  <a:txBody>
                    <a:bodyPr/>
                    <a:lstStyle/>
                    <a:p>
                      <a:pPr marL="630238" indent="-630238"/>
                      <a:r>
                        <a:rPr lang="en-US" sz="2400" b="0" u="none" kern="1200" dirty="0">
                          <a:solidFill>
                            <a:schemeClr val="tx1"/>
                          </a:solidFill>
                          <a:latin typeface="標楷體" pitchFamily="65" charset="-120"/>
                          <a:ea typeface="標楷體" pitchFamily="65" charset="-120"/>
                        </a:rPr>
                        <a:t>(</a:t>
                      </a:r>
                      <a:r>
                        <a:rPr lang="zh-TW" altLang="en-US" sz="2400" b="0" u="none" kern="1200" dirty="0">
                          <a:solidFill>
                            <a:schemeClr val="tx1"/>
                          </a:solidFill>
                          <a:latin typeface="標楷體" pitchFamily="65" charset="-120"/>
                          <a:ea typeface="標楷體" pitchFamily="65" charset="-120"/>
                        </a:rPr>
                        <a:t>四</a:t>
                      </a:r>
                      <a:r>
                        <a:rPr lang="en-US" sz="2400" b="0" u="none" kern="1200" dirty="0">
                          <a:solidFill>
                            <a:schemeClr val="tx1"/>
                          </a:solidFill>
                          <a:latin typeface="標楷體" pitchFamily="65" charset="-120"/>
                          <a:ea typeface="標楷體" pitchFamily="65" charset="-120"/>
                        </a:rPr>
                        <a:t>)</a:t>
                      </a:r>
                      <a:r>
                        <a:rPr lang="zh-TW" altLang="en-US" sz="2400" u="sng" kern="1200" dirty="0">
                          <a:solidFill>
                            <a:schemeClr val="tx1"/>
                          </a:solidFill>
                          <a:latin typeface="標楷體" pitchFamily="65" charset="-120"/>
                          <a:ea typeface="標楷體" pitchFamily="65" charset="-120"/>
                          <a:cs typeface="+mn-cs"/>
                        </a:rPr>
                        <a:t>推動交通安全教育融入課程與教學</a:t>
                      </a:r>
                      <a:endParaRPr lang="zh-TW" altLang="en-US" sz="2400" b="0" u="none" dirty="0">
                        <a:solidFill>
                          <a:schemeClr val="tx1"/>
                        </a:solidFill>
                        <a:latin typeface="標楷體" pitchFamily="65" charset="-120"/>
                        <a:ea typeface="標楷體" pitchFamily="65" charset="-120"/>
                      </a:endParaRPr>
                    </a:p>
                  </a:txBody>
                  <a:tcPr anchor="ctr">
                    <a:noFill/>
                  </a:tcPr>
                </a:tc>
                <a:tc>
                  <a:txBody>
                    <a:bodyPr/>
                    <a:lstStyle/>
                    <a:p>
                      <a:pPr marL="177800" indent="-177800">
                        <a:buFont typeface="Arial" pitchFamily="34" charset="0"/>
                        <a:buChar char="•"/>
                      </a:pPr>
                      <a:r>
                        <a:rPr lang="zh-TW" altLang="en-US" sz="2400" u="sng" kern="1200" dirty="0">
                          <a:solidFill>
                            <a:schemeClr val="tx1"/>
                          </a:solidFill>
                          <a:latin typeface="標楷體" pitchFamily="65" charset="-120"/>
                          <a:ea typeface="標楷體" pitchFamily="65" charset="-120"/>
                          <a:cs typeface="+mn-cs"/>
                        </a:rPr>
                        <a:t>辦理交通安全教育融入領域相關教師研習，強化交通安全教育課程活動內涵。（已在其他專案辦理請檢附說明）。</a:t>
                      </a:r>
                      <a:endParaRPr lang="zh-TW" altLang="en-US" sz="2400" u="none" dirty="0">
                        <a:latin typeface="標楷體" pitchFamily="65" charset="-120"/>
                        <a:ea typeface="標楷體" pitchFamily="65" charset="-120"/>
                      </a:endParaRPr>
                    </a:p>
                  </a:txBody>
                  <a:tcPr anchor="ctr">
                    <a:solidFill>
                      <a:schemeClr val="accent4">
                        <a:lumMod val="20000"/>
                        <a:lumOff val="80000"/>
                        <a:alpha val="50000"/>
                      </a:schemeClr>
                    </a:solidFill>
                  </a:tcPr>
                </a:tc>
                <a:extLst>
                  <a:ext uri="{0D108BD9-81ED-4DB2-BD59-A6C34878D82A}">
                    <a16:rowId xmlns:a16="http://schemas.microsoft.com/office/drawing/2014/main" xmlns="" val="10003"/>
                  </a:ext>
                </a:extLst>
              </a:tr>
            </a:tbl>
          </a:graphicData>
        </a:graphic>
      </p:graphicFrame>
      <p:sp>
        <p:nvSpPr>
          <p:cNvPr id="7"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extLst>
      <p:ext uri="{BB962C8B-B14F-4D97-AF65-F5344CB8AC3E}">
        <p14:creationId xmlns:p14="http://schemas.microsoft.com/office/powerpoint/2010/main" val="21697451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214290"/>
            <a:ext cx="9144000" cy="582594"/>
          </a:xfrm>
        </p:spPr>
        <p:txBody>
          <a:bodyPr>
            <a:noAutofit/>
          </a:bodyPr>
          <a:lstStyle/>
          <a:p>
            <a:r>
              <a:rPr lang="zh-TW" altLang="en-US" sz="2800" b="1" dirty="0"/>
              <a:t>教育部政策及計畫其他配合事項</a:t>
            </a:r>
            <a:endParaRPr lang="zh-TW" altLang="en-US" sz="2800" b="1" dirty="0">
              <a:latin typeface="標楷體" panose="03000509000000000000" pitchFamily="65" charset="-120"/>
              <a:ea typeface="標楷體" panose="03000509000000000000" pitchFamily="65" charset="-120"/>
            </a:endParaRPr>
          </a:p>
        </p:txBody>
      </p:sp>
      <p:graphicFrame>
        <p:nvGraphicFramePr>
          <p:cNvPr id="13" name="內容版面配置區 12"/>
          <p:cNvGraphicFramePr>
            <a:graphicFrameLocks noGrp="1"/>
          </p:cNvGraphicFramePr>
          <p:nvPr>
            <p:ph idx="1"/>
            <p:extLst>
              <p:ext uri="{D42A27DB-BD31-4B8C-83A1-F6EECF244321}">
                <p14:modId xmlns:p14="http://schemas.microsoft.com/office/powerpoint/2010/main" val="3368506325"/>
              </p:ext>
            </p:extLst>
          </p:nvPr>
        </p:nvGraphicFramePr>
        <p:xfrm>
          <a:off x="107141" y="894840"/>
          <a:ext cx="8929718" cy="5699375"/>
        </p:xfrm>
        <a:graphic>
          <a:graphicData uri="http://schemas.openxmlformats.org/drawingml/2006/table">
            <a:tbl>
              <a:tblPr firstRow="1" bandRow="1">
                <a:tableStyleId>{5940675A-B579-460E-94D1-54222C63F5DA}</a:tableStyleId>
              </a:tblPr>
              <a:tblGrid>
                <a:gridCol w="541294">
                  <a:extLst>
                    <a:ext uri="{9D8B030D-6E8A-4147-A177-3AD203B41FA5}">
                      <a16:colId xmlns:a16="http://schemas.microsoft.com/office/drawing/2014/main" xmlns="" val="20000"/>
                    </a:ext>
                  </a:extLst>
                </a:gridCol>
                <a:gridCol w="2137615">
                  <a:extLst>
                    <a:ext uri="{9D8B030D-6E8A-4147-A177-3AD203B41FA5}">
                      <a16:colId xmlns:a16="http://schemas.microsoft.com/office/drawing/2014/main" xmlns="" val="20001"/>
                    </a:ext>
                  </a:extLst>
                </a:gridCol>
                <a:gridCol w="6250809">
                  <a:extLst>
                    <a:ext uri="{9D8B030D-6E8A-4147-A177-3AD203B41FA5}">
                      <a16:colId xmlns:a16="http://schemas.microsoft.com/office/drawing/2014/main" xmlns="" val="20002"/>
                    </a:ext>
                  </a:extLst>
                </a:gridCol>
              </a:tblGrid>
              <a:tr h="2248408">
                <a:tc rowSpan="2">
                  <a:txBody>
                    <a:bodyPr/>
                    <a:lstStyle/>
                    <a:p>
                      <a:r>
                        <a:rPr lang="zh-TW" altLang="en-US" sz="2400" kern="1200" dirty="0">
                          <a:latin typeface="標楷體" pitchFamily="65" charset="-120"/>
                          <a:ea typeface="標楷體" pitchFamily="65" charset="-120"/>
                        </a:rPr>
                        <a:t>三、、特定主題</a:t>
                      </a:r>
                      <a:r>
                        <a:rPr lang="en-US" sz="2400" kern="1200" dirty="0">
                          <a:latin typeface="標楷體" pitchFamily="65" charset="-120"/>
                          <a:ea typeface="標楷體" pitchFamily="65" charset="-120"/>
                        </a:rPr>
                        <a:t>/</a:t>
                      </a:r>
                      <a:r>
                        <a:rPr lang="zh-TW" altLang="en-US" sz="2400" kern="1200" dirty="0">
                          <a:latin typeface="標楷體" pitchFamily="65" charset="-120"/>
                          <a:ea typeface="標楷體" pitchFamily="65" charset="-120"/>
                        </a:rPr>
                        <a:t>議題</a:t>
                      </a:r>
                      <a:endParaRPr lang="zh-TW" altLang="en-US" sz="2400" dirty="0">
                        <a:latin typeface="標楷體" pitchFamily="65" charset="-120"/>
                        <a:ea typeface="標楷體" pitchFamily="65" charset="-120"/>
                      </a:endParaRPr>
                    </a:p>
                  </a:txBody>
                  <a:tcPr anchor="ctr">
                    <a:solidFill>
                      <a:schemeClr val="tx2">
                        <a:lumMod val="20000"/>
                        <a:lumOff val="80000"/>
                      </a:schemeClr>
                    </a:solidFill>
                  </a:tcPr>
                </a:tc>
                <a:tc>
                  <a:txBody>
                    <a:bodyPr/>
                    <a:lstStyle/>
                    <a:p>
                      <a:pPr marL="630238" indent="-630238"/>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五</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辦理探究與實作教師專業增能</a:t>
                      </a:r>
                    </a:p>
                  </a:txBody>
                  <a:tcPr anchor="ctr">
                    <a:lnB w="12700" cap="flat" cmpd="sng" algn="ctr">
                      <a:solidFill>
                        <a:schemeClr val="tx1"/>
                      </a:solidFill>
                      <a:prstDash val="solid"/>
                      <a:round/>
                      <a:headEnd type="none" w="med" len="med"/>
                      <a:tailEnd type="none" w="med" len="med"/>
                    </a:lnB>
                    <a:noFill/>
                  </a:tcPr>
                </a:tc>
                <a:tc>
                  <a:txBody>
                    <a:bodyPr/>
                    <a:lstStyle/>
                    <a:p>
                      <a:pPr marL="173038" indent="-173038">
                        <a:buFont typeface="Arial" pitchFamily="34" charset="0"/>
                        <a:buChar char="•"/>
                      </a:pPr>
                      <a:r>
                        <a:rPr lang="zh-TW" altLang="en-US" sz="2400" b="1" dirty="0">
                          <a:solidFill>
                            <a:schemeClr val="tx1">
                              <a:lumMod val="95000"/>
                              <a:lumOff val="5000"/>
                            </a:schemeClr>
                          </a:solidFill>
                          <a:latin typeface="標楷體" panose="03000509000000000000" pitchFamily="65" charset="-120"/>
                          <a:ea typeface="標楷體" panose="03000509000000000000" pitchFamily="65" charset="-120"/>
                        </a:rPr>
                        <a:t>提升教師探究與實作能力</a:t>
                      </a:r>
                    </a:p>
                    <a:p>
                      <a:pPr marL="173038" indent="0"/>
                      <a:r>
                        <a:rPr lang="zh-TW" altLang="en-US" sz="2400" u="sng" dirty="0">
                          <a:latin typeface="標楷體" panose="03000509000000000000" pitchFamily="65" charset="-120"/>
                          <a:ea typeface="標楷體" panose="03000509000000000000" pitchFamily="65" charset="-120"/>
                        </a:rPr>
                        <a:t>地方政府應辦理「探究與實作教師專業增能研習」</a:t>
                      </a:r>
                      <a:r>
                        <a:rPr lang="zh-TW" altLang="en-US" sz="2400" dirty="0">
                          <a:latin typeface="標楷體" panose="03000509000000000000" pitchFamily="65" charset="-120"/>
                          <a:ea typeface="標楷體" panose="03000509000000000000" pitchFamily="65" charset="-120"/>
                        </a:rPr>
                        <a:t>，提升教師運用多元探究與實作教學之策略及能力，以規劃符合學生需求之教學方案。</a:t>
                      </a:r>
                    </a:p>
                  </a:txBody>
                  <a:tcPr anchor="ctr">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10000"/>
                  </a:ext>
                </a:extLst>
              </a:tr>
              <a:tr h="3450967">
                <a:tc vMerge="1">
                  <a:txBody>
                    <a:bodyPr/>
                    <a:lstStyle/>
                    <a:p>
                      <a:endParaRPr lang="zh-TW" altLang="en-US"/>
                    </a:p>
                  </a:txBody>
                  <a:tcPr/>
                </a:tc>
                <a:tc>
                  <a:txBody>
                    <a:bodyPr/>
                    <a:lstStyle/>
                    <a:p>
                      <a:pPr marL="630238" indent="-630238"/>
                      <a:r>
                        <a:rPr lang="en-US" altLang="zh-TW" sz="2400" kern="1200" baseline="0" dirty="0">
                          <a:solidFill>
                            <a:schemeClr val="tx1"/>
                          </a:solidFill>
                          <a:latin typeface="標楷體" pitchFamily="65" charset="-120"/>
                          <a:ea typeface="標楷體" pitchFamily="65" charset="-120"/>
                          <a:cs typeface="+mn-cs"/>
                        </a:rPr>
                        <a:t>(</a:t>
                      </a:r>
                      <a:r>
                        <a:rPr lang="zh-TW" altLang="en-US" sz="2400" kern="1200" baseline="0" dirty="0">
                          <a:solidFill>
                            <a:schemeClr val="tx1"/>
                          </a:solidFill>
                          <a:latin typeface="標楷體" pitchFamily="65" charset="-120"/>
                          <a:ea typeface="標楷體" pitchFamily="65" charset="-120"/>
                          <a:cs typeface="+mn-cs"/>
                        </a:rPr>
                        <a:t>六</a:t>
                      </a:r>
                      <a:r>
                        <a:rPr lang="en-US" altLang="zh-TW" sz="2400" kern="1200" baseline="0" dirty="0">
                          <a:solidFill>
                            <a:schemeClr val="tx1"/>
                          </a:solidFill>
                          <a:latin typeface="標楷體" pitchFamily="65" charset="-120"/>
                          <a:ea typeface="標楷體" pitchFamily="65" charset="-120"/>
                          <a:cs typeface="+mn-cs"/>
                        </a:rPr>
                        <a:t>)</a:t>
                      </a:r>
                      <a:r>
                        <a:rPr lang="zh-TW" altLang="en-US" sz="2400" kern="1200" dirty="0">
                          <a:solidFill>
                            <a:schemeClr val="tx1"/>
                          </a:solidFill>
                          <a:latin typeface="標楷體" pitchFamily="65" charset="-120"/>
                          <a:ea typeface="標楷體" pitchFamily="65" charset="-120"/>
                          <a:cs typeface="+mn-cs"/>
                        </a:rPr>
                        <a:t>初任教師導入輔導方案（包括高級中等以下學校及幼兒園）</a:t>
                      </a:r>
                      <a:endParaRPr lang="zh-TW" altLang="en-US" sz="2400" b="0" u="none" dirty="0">
                        <a:solidFill>
                          <a:schemeClr val="tx1"/>
                        </a:solidFill>
                        <a:latin typeface="標楷體" pitchFamily="65" charset="-120"/>
                        <a:ea typeface="標楷體" pitchFamily="65" charset="-120"/>
                      </a:endParaRPr>
                    </a:p>
                  </a:txBody>
                  <a:tcPr anchor="ctr">
                    <a:lnT w="12700" cap="flat" cmpd="sng" algn="ctr">
                      <a:solidFill>
                        <a:schemeClr val="tx1"/>
                      </a:solidFill>
                      <a:prstDash val="solid"/>
                      <a:round/>
                      <a:headEnd type="none" w="med" len="med"/>
                      <a:tailEnd type="none" w="med" len="med"/>
                    </a:lnT>
                    <a:noFill/>
                  </a:tcPr>
                </a:tc>
                <a:tc>
                  <a:txBody>
                    <a:bodyPr/>
                    <a:lstStyle/>
                    <a:p>
                      <a:pPr marL="173038" indent="-173038">
                        <a:buFont typeface="Arial" pitchFamily="34" charset="0"/>
                        <a:buChar char="•"/>
                      </a:pPr>
                      <a:r>
                        <a:rPr lang="zh-TW" altLang="en-US" sz="2400" b="1" u="none" kern="1200" dirty="0">
                          <a:solidFill>
                            <a:schemeClr val="tx1"/>
                          </a:solidFill>
                          <a:latin typeface="標楷體" pitchFamily="65" charset="-120"/>
                          <a:ea typeface="標楷體" pitchFamily="65" charset="-120"/>
                          <a:cs typeface="+mn-cs"/>
                        </a:rPr>
                        <a:t>落實初任教師輔導方案</a:t>
                      </a:r>
                    </a:p>
                    <a:p>
                      <a:pPr marL="274638" indent="-274638">
                        <a:spcBef>
                          <a:spcPts val="1200"/>
                        </a:spcBef>
                      </a:pPr>
                      <a:r>
                        <a:rPr lang="en-US" altLang="zh-TW" sz="2400" u="sng" kern="1200" dirty="0">
                          <a:solidFill>
                            <a:schemeClr val="tx1"/>
                          </a:solidFill>
                          <a:latin typeface="標楷體" pitchFamily="65" charset="-120"/>
                          <a:ea typeface="標楷體" pitchFamily="65" charset="-120"/>
                          <a:cs typeface="+mn-cs"/>
                        </a:rPr>
                        <a:t>1.</a:t>
                      </a:r>
                      <a:r>
                        <a:rPr lang="zh-TW" altLang="en-US" sz="2400" u="sng" kern="1200" dirty="0">
                          <a:solidFill>
                            <a:schemeClr val="tx1"/>
                          </a:solidFill>
                          <a:latin typeface="標楷體" pitchFamily="65" charset="-120"/>
                          <a:ea typeface="標楷體" pitchFamily="65" charset="-120"/>
                          <a:cs typeface="+mn-cs"/>
                        </a:rPr>
                        <a:t>地方政府應</a:t>
                      </a:r>
                      <a:r>
                        <a:rPr lang="zh-TW" altLang="en-US" sz="2400" kern="1200" dirty="0">
                          <a:solidFill>
                            <a:schemeClr val="tx1"/>
                          </a:solidFill>
                          <a:latin typeface="標楷體" pitchFamily="65" charset="-120"/>
                          <a:ea typeface="標楷體" pitchFamily="65" charset="-120"/>
                          <a:cs typeface="+mn-cs"/>
                        </a:rPr>
                        <a:t>配合本部每年初任教師導入輔導方案推動薪傳教師支持輔導及辦理初任教師回流座談會等工作。</a:t>
                      </a:r>
                    </a:p>
                    <a:p>
                      <a:pPr marL="274638" indent="-274638">
                        <a:spcBef>
                          <a:spcPts val="1200"/>
                        </a:spcBef>
                      </a:pPr>
                      <a:r>
                        <a:rPr lang="en-US" altLang="zh-TW" sz="2400" u="sng" kern="1200" dirty="0">
                          <a:solidFill>
                            <a:schemeClr val="tx1"/>
                          </a:solidFill>
                          <a:latin typeface="標楷體" pitchFamily="65" charset="-120"/>
                          <a:ea typeface="標楷體" pitchFamily="65" charset="-120"/>
                          <a:cs typeface="+mn-cs"/>
                        </a:rPr>
                        <a:t>2.</a:t>
                      </a:r>
                      <a:r>
                        <a:rPr lang="zh-TW" altLang="en-US" sz="2400" u="sng" kern="1200" dirty="0">
                          <a:solidFill>
                            <a:schemeClr val="tx1"/>
                          </a:solidFill>
                          <a:latin typeface="標楷體" pitchFamily="65" charset="-120"/>
                          <a:ea typeface="標楷體" pitchFamily="65" charset="-120"/>
                          <a:cs typeface="+mn-cs"/>
                        </a:rPr>
                        <a:t>地方政府應引領</a:t>
                      </a:r>
                      <a:r>
                        <a:rPr lang="zh-TW" altLang="en-US" sz="2400" kern="1200" dirty="0">
                          <a:solidFill>
                            <a:schemeClr val="tx1"/>
                          </a:solidFill>
                          <a:latin typeface="標楷體" pitchFamily="65" charset="-120"/>
                          <a:ea typeface="標楷體" pitchFamily="65" charset="-120"/>
                          <a:cs typeface="+mn-cs"/>
                        </a:rPr>
                        <a:t>學校</a:t>
                      </a:r>
                      <a:r>
                        <a:rPr lang="zh-TW" altLang="en-US" sz="2400" u="sng" kern="1200" dirty="0">
                          <a:solidFill>
                            <a:schemeClr val="tx1"/>
                          </a:solidFill>
                          <a:latin typeface="標楷體" pitchFamily="65" charset="-120"/>
                          <a:ea typeface="標楷體" pitchFamily="65" charset="-120"/>
                          <a:cs typeface="+mn-cs"/>
                        </a:rPr>
                        <a:t>安排薪傳教師對於初任教師（正式教師年資三年以下者）</a:t>
                      </a:r>
                      <a:r>
                        <a:rPr lang="zh-TW" altLang="en-US" sz="2400" kern="1200" dirty="0">
                          <a:solidFill>
                            <a:schemeClr val="tx1"/>
                          </a:solidFill>
                          <a:latin typeface="標楷體" pitchFamily="65" charset="-120"/>
                          <a:ea typeface="標楷體" pitchFamily="65" charset="-120"/>
                          <a:cs typeface="+mn-cs"/>
                        </a:rPr>
                        <a:t>，隨時提供諮詢輔導。</a:t>
                      </a:r>
                      <a:endParaRPr lang="zh-TW" altLang="en-US" sz="2400" u="none" dirty="0">
                        <a:latin typeface="標楷體" pitchFamily="65" charset="-120"/>
                        <a:ea typeface="標楷體" pitchFamily="65" charset="-120"/>
                      </a:endParaRPr>
                    </a:p>
                  </a:txBody>
                  <a:tcPr anchor="ctr">
                    <a:lnT w="12700" cap="flat" cmpd="sng" algn="ctr">
                      <a:solidFill>
                        <a:schemeClr val="tx1"/>
                      </a:solidFill>
                      <a:prstDash val="solid"/>
                      <a:round/>
                      <a:headEnd type="none" w="med" len="med"/>
                      <a:tailEnd type="none" w="med" len="med"/>
                    </a:lnT>
                    <a:solidFill>
                      <a:schemeClr val="accent4">
                        <a:lumMod val="20000"/>
                        <a:lumOff val="80000"/>
                      </a:schemeClr>
                    </a:solidFill>
                  </a:tcPr>
                </a:tc>
                <a:extLst>
                  <a:ext uri="{0D108BD9-81ED-4DB2-BD59-A6C34878D82A}">
                    <a16:rowId xmlns:a16="http://schemas.microsoft.com/office/drawing/2014/main" xmlns="" val="1922837132"/>
                  </a:ext>
                </a:extLst>
              </a:tr>
            </a:tbl>
          </a:graphicData>
        </a:graphic>
      </p:graphicFrame>
      <p:sp>
        <p:nvSpPr>
          <p:cNvPr id="7"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extLst>
      <p:ext uri="{BB962C8B-B14F-4D97-AF65-F5344CB8AC3E}">
        <p14:creationId xmlns:p14="http://schemas.microsoft.com/office/powerpoint/2010/main" val="21697451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214290"/>
            <a:ext cx="9144000" cy="582594"/>
          </a:xfrm>
        </p:spPr>
        <p:txBody>
          <a:bodyPr>
            <a:noAutofit/>
          </a:bodyPr>
          <a:lstStyle/>
          <a:p>
            <a:r>
              <a:rPr lang="zh-TW" altLang="en-US" sz="2800" b="1" dirty="0"/>
              <a:t>教育部政策及計畫其他配合事項</a:t>
            </a:r>
            <a:endParaRPr lang="zh-TW" altLang="en-US" sz="2800" b="1" dirty="0">
              <a:latin typeface="標楷體" panose="03000509000000000000" pitchFamily="65" charset="-120"/>
              <a:ea typeface="標楷體" panose="03000509000000000000" pitchFamily="65" charset="-120"/>
            </a:endParaRPr>
          </a:p>
        </p:txBody>
      </p:sp>
      <p:graphicFrame>
        <p:nvGraphicFramePr>
          <p:cNvPr id="13" name="內容版面配置區 12"/>
          <p:cNvGraphicFramePr>
            <a:graphicFrameLocks noGrp="1"/>
          </p:cNvGraphicFramePr>
          <p:nvPr>
            <p:ph idx="1"/>
            <p:extLst>
              <p:ext uri="{D42A27DB-BD31-4B8C-83A1-F6EECF244321}">
                <p14:modId xmlns:p14="http://schemas.microsoft.com/office/powerpoint/2010/main" val="3368506325"/>
              </p:ext>
            </p:extLst>
          </p:nvPr>
        </p:nvGraphicFramePr>
        <p:xfrm>
          <a:off x="214281" y="894840"/>
          <a:ext cx="8715434" cy="5034490"/>
        </p:xfrm>
        <a:graphic>
          <a:graphicData uri="http://schemas.openxmlformats.org/drawingml/2006/table">
            <a:tbl>
              <a:tblPr firstRow="1" bandRow="1">
                <a:tableStyleId>{5940675A-B579-460E-94D1-54222C63F5DA}</a:tableStyleId>
              </a:tblPr>
              <a:tblGrid>
                <a:gridCol w="528304">
                  <a:extLst>
                    <a:ext uri="{9D8B030D-6E8A-4147-A177-3AD203B41FA5}">
                      <a16:colId xmlns:a16="http://schemas.microsoft.com/office/drawing/2014/main" xmlns="" val="20000"/>
                    </a:ext>
                  </a:extLst>
                </a:gridCol>
                <a:gridCol w="2329217">
                  <a:extLst>
                    <a:ext uri="{9D8B030D-6E8A-4147-A177-3AD203B41FA5}">
                      <a16:colId xmlns:a16="http://schemas.microsoft.com/office/drawing/2014/main" xmlns="" val="20001"/>
                    </a:ext>
                  </a:extLst>
                </a:gridCol>
                <a:gridCol w="5857913">
                  <a:extLst>
                    <a:ext uri="{9D8B030D-6E8A-4147-A177-3AD203B41FA5}">
                      <a16:colId xmlns:a16="http://schemas.microsoft.com/office/drawing/2014/main" xmlns="" val="20002"/>
                    </a:ext>
                  </a:extLst>
                </a:gridCol>
              </a:tblGrid>
              <a:tr h="5034490">
                <a:tc>
                  <a:txBody>
                    <a:bodyPr/>
                    <a:lstStyle/>
                    <a:p>
                      <a:r>
                        <a:rPr lang="zh-TW" altLang="en-US" sz="2400" kern="1200" dirty="0">
                          <a:latin typeface="標楷體" pitchFamily="65" charset="-120"/>
                          <a:ea typeface="標楷體" pitchFamily="65" charset="-120"/>
                        </a:rPr>
                        <a:t>三、、特定主題</a:t>
                      </a:r>
                      <a:r>
                        <a:rPr lang="en-US" sz="2400" kern="1200" dirty="0">
                          <a:latin typeface="標楷體" pitchFamily="65" charset="-120"/>
                          <a:ea typeface="標楷體" pitchFamily="65" charset="-120"/>
                        </a:rPr>
                        <a:t>/</a:t>
                      </a:r>
                      <a:r>
                        <a:rPr lang="zh-TW" altLang="en-US" sz="2400" kern="1200" dirty="0">
                          <a:latin typeface="標楷體" pitchFamily="65" charset="-120"/>
                          <a:ea typeface="標楷體" pitchFamily="65" charset="-120"/>
                        </a:rPr>
                        <a:t>議題</a:t>
                      </a:r>
                      <a:endParaRPr lang="zh-TW" altLang="en-US" sz="2400" dirty="0">
                        <a:latin typeface="標楷體" pitchFamily="65" charset="-120"/>
                        <a:ea typeface="標楷體" pitchFamily="65" charset="-120"/>
                      </a:endParaRPr>
                    </a:p>
                  </a:txBody>
                  <a:tcPr anchor="ctr">
                    <a:solidFill>
                      <a:schemeClr val="tx2">
                        <a:lumMod val="20000"/>
                        <a:lumOff val="80000"/>
                      </a:schemeClr>
                    </a:solidFill>
                  </a:tcPr>
                </a:tc>
                <a:tc>
                  <a:txBody>
                    <a:bodyPr/>
                    <a:lstStyle/>
                    <a:p>
                      <a:pPr marL="630238" indent="-630238"/>
                      <a:r>
                        <a:rPr lang="en-US" sz="2400" b="0" u="none" kern="1200" dirty="0">
                          <a:solidFill>
                            <a:schemeClr val="tx1"/>
                          </a:solidFill>
                          <a:latin typeface="標楷體" pitchFamily="65" charset="-120"/>
                          <a:ea typeface="標楷體" pitchFamily="65" charset="-120"/>
                        </a:rPr>
                        <a:t>(</a:t>
                      </a:r>
                      <a:r>
                        <a:rPr lang="zh-TW" altLang="en-US" sz="2400" b="0" u="none" kern="1200" dirty="0">
                          <a:solidFill>
                            <a:schemeClr val="tx1"/>
                          </a:solidFill>
                          <a:latin typeface="標楷體" pitchFamily="65" charset="-120"/>
                          <a:ea typeface="標楷體" pitchFamily="65" charset="-120"/>
                        </a:rPr>
                        <a:t>七</a:t>
                      </a:r>
                      <a:r>
                        <a:rPr lang="en-US" sz="2400" b="0" u="none" kern="1200" dirty="0">
                          <a:solidFill>
                            <a:schemeClr val="tx1"/>
                          </a:solidFill>
                          <a:latin typeface="標楷體" pitchFamily="65" charset="-120"/>
                          <a:ea typeface="標楷體" pitchFamily="65" charset="-120"/>
                        </a:rPr>
                        <a:t>)</a:t>
                      </a:r>
                      <a:r>
                        <a:rPr lang="zh-TW" altLang="en-US" sz="2400" b="0" u="none" kern="1200" dirty="0">
                          <a:solidFill>
                            <a:schemeClr val="tx1"/>
                          </a:solidFill>
                          <a:latin typeface="標楷體" pitchFamily="65" charset="-120"/>
                          <a:ea typeface="標楷體" pitchFamily="65" charset="-120"/>
                        </a:rPr>
                        <a:t>提升校長及教師資訊知能</a:t>
                      </a:r>
                      <a:endParaRPr lang="zh-TW" altLang="en-US" sz="2400" b="0" u="none" dirty="0">
                        <a:solidFill>
                          <a:schemeClr val="tx1"/>
                        </a:solidFill>
                        <a:latin typeface="標楷體" pitchFamily="65" charset="-120"/>
                        <a:ea typeface="標楷體" pitchFamily="65" charset="-120"/>
                      </a:endParaRPr>
                    </a:p>
                  </a:txBody>
                  <a:tcPr anchor="ctr">
                    <a:noFill/>
                  </a:tcPr>
                </a:tc>
                <a:tc>
                  <a:txBody>
                    <a:bodyPr/>
                    <a:lstStyle/>
                    <a:p>
                      <a:r>
                        <a:rPr lang="zh-TW" altLang="en-US" sz="2400" b="1" kern="1200" dirty="0">
                          <a:solidFill>
                            <a:schemeClr val="tx1"/>
                          </a:solidFill>
                          <a:latin typeface="標楷體" pitchFamily="65" charset="-120"/>
                          <a:ea typeface="標楷體" pitchFamily="65" charset="-120"/>
                          <a:cs typeface="+mn-cs"/>
                        </a:rPr>
                        <a:t>強化校長及教師資訊知能</a:t>
                      </a:r>
                    </a:p>
                    <a:p>
                      <a:pPr marL="274638" indent="-274638">
                        <a:spcBef>
                          <a:spcPts val="600"/>
                        </a:spcBef>
                      </a:pPr>
                      <a:r>
                        <a:rPr lang="en-US" altLang="zh-TW" sz="2400" u="sng" kern="1200" dirty="0">
                          <a:solidFill>
                            <a:schemeClr val="tx1"/>
                          </a:solidFill>
                          <a:latin typeface="標楷體" pitchFamily="65" charset="-120"/>
                          <a:ea typeface="標楷體" pitchFamily="65" charset="-120"/>
                          <a:cs typeface="+mn-cs"/>
                        </a:rPr>
                        <a:t>1.</a:t>
                      </a:r>
                      <a:r>
                        <a:rPr lang="zh-TW" altLang="en-US" sz="2400" u="sng" kern="1200" dirty="0">
                          <a:solidFill>
                            <a:schemeClr val="tx1"/>
                          </a:solidFill>
                          <a:latin typeface="標楷體" pitchFamily="65" charset="-120"/>
                          <a:ea typeface="標楷體" pitchFamily="65" charset="-120"/>
                          <a:cs typeface="+mn-cs"/>
                        </a:rPr>
                        <a:t>地方政府應</a:t>
                      </a:r>
                      <a:r>
                        <a:rPr lang="zh-TW" altLang="en-US" sz="2400" b="1" u="sng" kern="1200" dirty="0">
                          <a:solidFill>
                            <a:schemeClr val="tx1"/>
                          </a:solidFill>
                          <a:latin typeface="標楷體" pitchFamily="65" charset="-120"/>
                          <a:ea typeface="標楷體" pitchFamily="65" charset="-120"/>
                          <a:cs typeface="+mn-cs"/>
                        </a:rPr>
                        <a:t>辦理校長及教師資訊研習</a:t>
                      </a:r>
                      <a:r>
                        <a:rPr lang="en-US" sz="2400" u="sng" kern="1200" dirty="0">
                          <a:solidFill>
                            <a:schemeClr val="tx1"/>
                          </a:solidFill>
                          <a:latin typeface="標楷體" pitchFamily="65" charset="-120"/>
                          <a:ea typeface="標楷體" pitchFamily="65" charset="-120"/>
                          <a:cs typeface="+mn-cs"/>
                        </a:rPr>
                        <a:t>(</a:t>
                      </a:r>
                      <a:r>
                        <a:rPr lang="zh-TW" altLang="en-US" sz="2400" u="sng" kern="1200" dirty="0">
                          <a:solidFill>
                            <a:schemeClr val="tx1"/>
                          </a:solidFill>
                          <a:latin typeface="標楷體" pitchFamily="65" charset="-120"/>
                          <a:ea typeface="標楷體" pitchFamily="65" charset="-120"/>
                          <a:cs typeface="+mn-cs"/>
                        </a:rPr>
                        <a:t>如科技輔助自主學習、跨領域教學應用、數位學習資源服務與平臺、資訊科技融入教學應用等</a:t>
                      </a:r>
                      <a:r>
                        <a:rPr lang="en-US" sz="2400" u="sng" kern="1200" dirty="0">
                          <a:solidFill>
                            <a:schemeClr val="tx1"/>
                          </a:solidFill>
                          <a:latin typeface="標楷體" pitchFamily="65" charset="-120"/>
                          <a:ea typeface="標楷體" pitchFamily="65" charset="-120"/>
                          <a:cs typeface="+mn-cs"/>
                        </a:rPr>
                        <a:t>)</a:t>
                      </a:r>
                      <a:r>
                        <a:rPr lang="zh-TW" altLang="en-US" sz="2400" u="sng" kern="1200" dirty="0">
                          <a:solidFill>
                            <a:schemeClr val="tx1"/>
                          </a:solidFill>
                          <a:latin typeface="標楷體" pitchFamily="65" charset="-120"/>
                          <a:ea typeface="標楷體" pitchFamily="65" charset="-120"/>
                          <a:cs typeface="+mn-cs"/>
                        </a:rPr>
                        <a:t>，引領教師運用資訊科技於教學中，導入資訊科技新知，加強數位資源應用能力，活化教學活動。</a:t>
                      </a:r>
                      <a:endParaRPr lang="zh-TW" altLang="en-US" sz="2400" kern="1200" dirty="0">
                        <a:solidFill>
                          <a:schemeClr val="tx1"/>
                        </a:solidFill>
                        <a:latin typeface="標楷體" pitchFamily="65" charset="-120"/>
                        <a:ea typeface="標楷體" pitchFamily="65" charset="-120"/>
                        <a:cs typeface="+mn-cs"/>
                      </a:endParaRPr>
                    </a:p>
                    <a:p>
                      <a:pPr marL="274638" indent="-274638">
                        <a:spcBef>
                          <a:spcPts val="1200"/>
                        </a:spcBef>
                      </a:pPr>
                      <a:r>
                        <a:rPr lang="en-US" altLang="zh-TW" sz="2400" u="sng" kern="1200" dirty="0">
                          <a:solidFill>
                            <a:schemeClr val="tx1"/>
                          </a:solidFill>
                          <a:latin typeface="標楷體" pitchFamily="65" charset="-120"/>
                          <a:ea typeface="標楷體" pitchFamily="65" charset="-120"/>
                          <a:cs typeface="+mn-cs"/>
                        </a:rPr>
                        <a:t>2.</a:t>
                      </a:r>
                      <a:r>
                        <a:rPr lang="zh-TW" altLang="en-US" sz="2400" u="sng" kern="1200" dirty="0">
                          <a:solidFill>
                            <a:schemeClr val="tx1"/>
                          </a:solidFill>
                          <a:latin typeface="標楷體" pitchFamily="65" charset="-120"/>
                          <a:ea typeface="標楷體" pitchFamily="65" charset="-120"/>
                          <a:cs typeface="+mn-cs"/>
                        </a:rPr>
                        <a:t>地方政府應</a:t>
                      </a:r>
                      <a:r>
                        <a:rPr lang="zh-TW" altLang="en-US" sz="2400" b="1" kern="1200" dirty="0">
                          <a:solidFill>
                            <a:schemeClr val="tx1"/>
                          </a:solidFill>
                          <a:latin typeface="標楷體" pitchFamily="65" charset="-120"/>
                          <a:ea typeface="標楷體" pitchFamily="65" charset="-120"/>
                          <a:cs typeface="+mn-cs"/>
                        </a:rPr>
                        <a:t>辦理校長及教師資訊素養與倫理認知相關研習</a:t>
                      </a:r>
                      <a:r>
                        <a:rPr lang="zh-TW" altLang="en-US" sz="2400" kern="1200" dirty="0">
                          <a:solidFill>
                            <a:schemeClr val="tx1"/>
                          </a:solidFill>
                          <a:latin typeface="標楷體" pitchFamily="65" charset="-120"/>
                          <a:ea typeface="標楷體" pitchFamily="65" charset="-120"/>
                          <a:cs typeface="+mn-cs"/>
                        </a:rPr>
                        <a:t>（如網路沉迷認知、網路禮儀等），提升教師對安全健康上網的重視度，增進網路科技正向運用之效益。</a:t>
                      </a:r>
                    </a:p>
                  </a:txBody>
                  <a:tcPr anchor="ctr">
                    <a:solidFill>
                      <a:schemeClr val="accent4">
                        <a:lumMod val="20000"/>
                        <a:lumOff val="80000"/>
                      </a:schemeClr>
                    </a:solidFill>
                  </a:tcPr>
                </a:tc>
                <a:extLst>
                  <a:ext uri="{0D108BD9-81ED-4DB2-BD59-A6C34878D82A}">
                    <a16:rowId xmlns:a16="http://schemas.microsoft.com/office/drawing/2014/main" xmlns="" val="10001"/>
                  </a:ext>
                </a:extLst>
              </a:tr>
            </a:tbl>
          </a:graphicData>
        </a:graphic>
      </p:graphicFrame>
      <p:sp>
        <p:nvSpPr>
          <p:cNvPr id="7"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extLst>
      <p:ext uri="{BB962C8B-B14F-4D97-AF65-F5344CB8AC3E}">
        <p14:creationId xmlns:p14="http://schemas.microsoft.com/office/powerpoint/2010/main" val="2169745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274638"/>
            <a:ext cx="9144000" cy="868346"/>
          </a:xfrm>
        </p:spPr>
        <p:txBody>
          <a:bodyPr>
            <a:noAutofit/>
          </a:bodyPr>
          <a:lstStyle/>
          <a:p>
            <a:pPr>
              <a:lnSpc>
                <a:spcPts val="2500"/>
              </a:lnSpc>
            </a:pPr>
            <a:endParaRPr lang="en-US" altLang="zh-TW" sz="3200" dirty="0">
              <a:solidFill>
                <a:schemeClr val="tx1"/>
              </a:solidFill>
              <a:latin typeface="標楷體" panose="03000509000000000000" pitchFamily="65" charset="-120"/>
              <a:ea typeface="標楷體" panose="03000509000000000000" pitchFamily="65" charset="-120"/>
            </a:endParaRPr>
          </a:p>
        </p:txBody>
      </p:sp>
      <p:sp>
        <p:nvSpPr>
          <p:cNvPr id="24" name="標題 1"/>
          <p:cNvSpPr txBox="1">
            <a:spLocks/>
          </p:cNvSpPr>
          <p:nvPr/>
        </p:nvSpPr>
        <p:spPr>
          <a:xfrm>
            <a:off x="214282" y="5786454"/>
            <a:ext cx="8579296" cy="57150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sp>
        <p:nvSpPr>
          <p:cNvPr id="8" name="標題 1"/>
          <p:cNvSpPr txBox="1">
            <a:spLocks/>
          </p:cNvSpPr>
          <p:nvPr/>
        </p:nvSpPr>
        <p:spPr>
          <a:xfrm>
            <a:off x="785786" y="1357298"/>
            <a:ext cx="7643866" cy="4643470"/>
          </a:xfrm>
          <a:prstGeom prst="rect">
            <a:avLst/>
          </a:prstGeom>
          <a:ln w="57150">
            <a:solidFill>
              <a:schemeClr val="accent1"/>
            </a:solidFill>
          </a:ln>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zh-TW" sz="3200" b="1" dirty="0">
              <a:solidFill>
                <a:srgbClr val="C00000"/>
              </a:solidFill>
              <a:latin typeface="+mj-ea"/>
            </a:endParaRPr>
          </a:p>
          <a:p>
            <a:endParaRPr lang="en-US" altLang="zh-TW" sz="3200" b="1" dirty="0">
              <a:solidFill>
                <a:srgbClr val="C00000"/>
              </a:solidFill>
              <a:latin typeface="+mj-ea"/>
            </a:endParaRPr>
          </a:p>
          <a:p>
            <a:r>
              <a:rPr lang="zh-TW" altLang="en-US" sz="3600" b="1" u="sng" dirty="0">
                <a:latin typeface="標楷體" pitchFamily="65" charset="-120"/>
                <a:ea typeface="標楷體" pitchFamily="65" charset="-120"/>
              </a:rPr>
              <a:t>教育部補助直轄市、縣</a:t>
            </a:r>
            <a:r>
              <a:rPr lang="en-US" sz="3600" b="1" u="sng" dirty="0">
                <a:latin typeface="標楷體" pitchFamily="65" charset="-120"/>
                <a:ea typeface="標楷體" pitchFamily="65" charset="-120"/>
              </a:rPr>
              <a:t>(</a:t>
            </a:r>
            <a:r>
              <a:rPr lang="zh-TW" altLang="en-US" sz="3600" b="1" u="sng" dirty="0">
                <a:latin typeface="標楷體" pitchFamily="65" charset="-120"/>
                <a:ea typeface="標楷體" pitchFamily="65" charset="-120"/>
              </a:rPr>
              <a:t>市</a:t>
            </a:r>
            <a:r>
              <a:rPr lang="en-US" sz="3600" b="1" u="sng" dirty="0">
                <a:latin typeface="標楷體" pitchFamily="65" charset="-120"/>
                <a:ea typeface="標楷體" pitchFamily="65" charset="-120"/>
              </a:rPr>
              <a:t>)</a:t>
            </a:r>
            <a:r>
              <a:rPr lang="zh-TW" altLang="en-US" sz="3600" b="1" u="sng" dirty="0">
                <a:latin typeface="標楷體" pitchFamily="65" charset="-120"/>
                <a:ea typeface="標楷體" pitchFamily="65" charset="-120"/>
              </a:rPr>
              <a:t>政府精進國民中學及國民小學教師教學專業與課程品質作業要點修正規定</a:t>
            </a:r>
            <a:endParaRPr lang="en-US" altLang="zh-TW" sz="3600" b="1" u="sng" dirty="0">
              <a:latin typeface="標楷體" pitchFamily="65" charset="-120"/>
              <a:ea typeface="標楷體" pitchFamily="65" charset="-120"/>
            </a:endParaRPr>
          </a:p>
          <a:p>
            <a:endParaRPr lang="en-US" altLang="zh-TW" sz="2400" b="1" dirty="0">
              <a:solidFill>
                <a:srgbClr val="C00000"/>
              </a:solidFill>
              <a:latin typeface="+mj-ea"/>
            </a:endParaRPr>
          </a:p>
          <a:p>
            <a:endParaRPr lang="en-US" altLang="zh-TW" sz="3200" b="1" u="sng" dirty="0">
              <a:latin typeface="標楷體" pitchFamily="65" charset="-120"/>
              <a:ea typeface="標楷體" pitchFamily="65" charset="-120"/>
            </a:endParaRPr>
          </a:p>
          <a:p>
            <a:endParaRPr lang="en-US" altLang="zh-TW" sz="3200" b="1" u="sng" dirty="0">
              <a:effectLst>
                <a:outerShdw blurRad="38100" dist="38100" dir="2700000" algn="tl">
                  <a:srgbClr val="000000">
                    <a:alpha val="43137"/>
                  </a:srgbClr>
                </a:outerShdw>
              </a:effectLst>
              <a:latin typeface="標楷體" pitchFamily="65" charset="-120"/>
              <a:ea typeface="標楷體" pitchFamily="65" charset="-120"/>
            </a:endParaRPr>
          </a:p>
          <a:p>
            <a:endParaRPr lang="en-US" altLang="zh-TW" sz="2800" b="1" dirty="0">
              <a:effectLst>
                <a:outerShdw blurRad="38100" dist="38100" dir="2700000" algn="tl">
                  <a:srgbClr val="000000">
                    <a:alpha val="43137"/>
                  </a:srgbClr>
                </a:outerShdw>
              </a:effectLst>
              <a:latin typeface="+mj-ea"/>
            </a:endParaRPr>
          </a:p>
        </p:txBody>
      </p:sp>
      <p:sp>
        <p:nvSpPr>
          <p:cNvPr id="5" name="矩形 4"/>
          <p:cNvSpPr/>
          <p:nvPr/>
        </p:nvSpPr>
        <p:spPr>
          <a:xfrm>
            <a:off x="1000100" y="4929198"/>
            <a:ext cx="7215238" cy="954107"/>
          </a:xfrm>
          <a:prstGeom prst="rect">
            <a:avLst/>
          </a:prstGeom>
        </p:spPr>
        <p:txBody>
          <a:bodyPr wrap="square">
            <a:spAutoFit/>
          </a:bodyPr>
          <a:lstStyle/>
          <a:p>
            <a:pPr marL="514350" indent="-514350"/>
            <a:r>
              <a:rPr lang="zh-TW" altLang="en-US" sz="2800" dirty="0">
                <a:solidFill>
                  <a:srgbClr val="0033CC"/>
                </a:solidFill>
              </a:rPr>
              <a:t>教育部補助</a:t>
            </a:r>
            <a:endParaRPr lang="en-US" altLang="zh-TW" sz="2800" dirty="0">
              <a:solidFill>
                <a:srgbClr val="0033CC"/>
              </a:solidFill>
            </a:endParaRPr>
          </a:p>
          <a:p>
            <a:pPr marL="514350" indent="-514350"/>
            <a:r>
              <a:rPr lang="zh-TW" altLang="en-US" sz="2800" dirty="0">
                <a:solidFill>
                  <a:srgbClr val="0033CC"/>
                </a:solidFill>
              </a:rPr>
              <a:t>地方政府</a:t>
            </a:r>
            <a:r>
              <a:rPr lang="en-US" altLang="zh-TW" sz="2800" dirty="0">
                <a:solidFill>
                  <a:srgbClr val="0033CC"/>
                </a:solidFill>
              </a:rPr>
              <a:t>109</a:t>
            </a:r>
            <a:r>
              <a:rPr lang="zh-TW" altLang="en-US" sz="2800" dirty="0">
                <a:solidFill>
                  <a:srgbClr val="0033CC"/>
                </a:solidFill>
              </a:rPr>
              <a:t>學年度精進教學計畫之</a:t>
            </a:r>
            <a:r>
              <a:rPr lang="zh-TW" altLang="en-US" sz="2800" b="1" u="sng" dirty="0">
                <a:solidFill>
                  <a:srgbClr val="0033CC"/>
                </a:solidFill>
              </a:rPr>
              <a:t>研提依據</a:t>
            </a:r>
            <a:endParaRPr lang="en-US" altLang="zh-TW" sz="2800" dirty="0">
              <a:solidFill>
                <a:srgbClr val="0033CC"/>
              </a:solidFill>
            </a:endParaRPr>
          </a:p>
        </p:txBody>
      </p:sp>
      <p:sp>
        <p:nvSpPr>
          <p:cNvPr id="10"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
        <p:nvSpPr>
          <p:cNvPr id="11" name="頁尾版面配置區 6"/>
          <p:cNvSpPr>
            <a:spLocks noGrp="1"/>
          </p:cNvSpPr>
          <p:nvPr>
            <p:ph type="ftr" sz="quarter" idx="11"/>
          </p:nvPr>
        </p:nvSpPr>
        <p:spPr>
          <a:xfrm>
            <a:off x="3143240" y="6357959"/>
            <a:ext cx="2895600" cy="357190"/>
          </a:xfrm>
        </p:spPr>
        <p:txBody>
          <a:bodyPr/>
          <a:lstStyle/>
          <a:p>
            <a:r>
              <a:rPr lang="zh-TW" altLang="en-US" dirty="0"/>
              <a:t>三－１精進教學計畫內涵說明</a:t>
            </a:r>
          </a:p>
        </p:txBody>
      </p:sp>
    </p:spTree>
    <p:extLst>
      <p:ext uri="{BB962C8B-B14F-4D97-AF65-F5344CB8AC3E}">
        <p14:creationId xmlns:p14="http://schemas.microsoft.com/office/powerpoint/2010/main" val="4171635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00034" y="1000108"/>
            <a:ext cx="8229600" cy="767578"/>
          </a:xfrm>
        </p:spPr>
        <p:txBody>
          <a:bodyPr>
            <a:normAutofit/>
          </a:bodyPr>
          <a:lstStyle/>
          <a:p>
            <a:r>
              <a:rPr sz="3600" u="sng" dirty="0"/>
              <a:t>成效督導與考核</a:t>
            </a:r>
            <a:endParaRPr lang="zh-TW" altLang="en-US" sz="3600" u="sng" dirty="0"/>
          </a:p>
        </p:txBody>
      </p:sp>
      <p:sp>
        <p:nvSpPr>
          <p:cNvPr id="3" name="內容版面配置區 2"/>
          <p:cNvSpPr>
            <a:spLocks noGrp="1"/>
          </p:cNvSpPr>
          <p:nvPr>
            <p:ph idx="1"/>
          </p:nvPr>
        </p:nvSpPr>
        <p:spPr>
          <a:xfrm>
            <a:off x="457200" y="1928802"/>
            <a:ext cx="8229600" cy="4197361"/>
          </a:xfrm>
        </p:spPr>
        <p:txBody>
          <a:bodyPr>
            <a:normAutofit/>
          </a:bodyPr>
          <a:lstStyle/>
          <a:p>
            <a:pPr>
              <a:spcBef>
                <a:spcPts val="1800"/>
              </a:spcBef>
            </a:pPr>
            <a:r>
              <a:rPr lang="en-US" altLang="zh-TW" sz="2800" b="1" dirty="0">
                <a:solidFill>
                  <a:srgbClr val="C00000"/>
                </a:solidFill>
              </a:rPr>
              <a:t>(</a:t>
            </a:r>
            <a:r>
              <a:rPr lang="zh-TW" altLang="en-US" sz="2800" b="1" dirty="0">
                <a:solidFill>
                  <a:srgbClr val="C00000"/>
                </a:solidFill>
              </a:rPr>
              <a:t>督導考核</a:t>
            </a:r>
            <a:r>
              <a:rPr lang="en-US" altLang="zh-TW" sz="2800" b="1" dirty="0">
                <a:solidFill>
                  <a:srgbClr val="C00000"/>
                </a:solidFill>
              </a:rPr>
              <a:t>)</a:t>
            </a:r>
            <a:r>
              <a:rPr lang="zh-TW" altLang="en-US" sz="2800" b="1" dirty="0">
                <a:solidFill>
                  <a:srgbClr val="C00000"/>
                </a:solidFill>
              </a:rPr>
              <a:t>                                  </a:t>
            </a:r>
            <a:r>
              <a:rPr lang="zh-TW" altLang="en-US" sz="2800" u="sng" dirty="0"/>
              <a:t>計畫應</a:t>
            </a:r>
            <a:r>
              <a:rPr lang="zh-TW" altLang="en-US" sz="2800" b="1" u="sng" dirty="0"/>
              <a:t>具備督導與考核之行政運作機制</a:t>
            </a:r>
            <a:r>
              <a:rPr lang="zh-TW" altLang="en-US" sz="2800" dirty="0"/>
              <a:t>；</a:t>
            </a:r>
            <a:endParaRPr lang="en-US" altLang="zh-TW" sz="2800" dirty="0"/>
          </a:p>
          <a:p>
            <a:pPr>
              <a:spcBef>
                <a:spcPts val="1800"/>
              </a:spcBef>
            </a:pPr>
            <a:r>
              <a:rPr lang="zh-TW" altLang="en-US" sz="2800" dirty="0"/>
              <a:t>未呈現者，不補助課程推動人員代理代課經費。</a:t>
            </a:r>
          </a:p>
        </p:txBody>
      </p:sp>
      <p:sp>
        <p:nvSpPr>
          <p:cNvPr id="10" name="頁尾版面配置區 6"/>
          <p:cNvSpPr>
            <a:spLocks noGrp="1"/>
          </p:cNvSpPr>
          <p:nvPr>
            <p:ph type="ftr" sz="quarter" idx="11"/>
          </p:nvPr>
        </p:nvSpPr>
        <p:spPr>
          <a:xfrm>
            <a:off x="3143240" y="6357959"/>
            <a:ext cx="2895600" cy="357190"/>
          </a:xfrm>
        </p:spPr>
        <p:txBody>
          <a:bodyPr/>
          <a:lstStyle/>
          <a:p>
            <a:r>
              <a:rPr lang="zh-TW" altLang="en-US" dirty="0"/>
              <a:t>三－１精進教學計畫內涵說明</a:t>
            </a:r>
          </a:p>
        </p:txBody>
      </p:sp>
      <p:sp>
        <p:nvSpPr>
          <p:cNvPr id="11"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ctrTitle"/>
          </p:nvPr>
        </p:nvSpPr>
        <p:spPr>
          <a:xfrm>
            <a:off x="642910" y="2143116"/>
            <a:ext cx="7772400" cy="1857388"/>
          </a:xfrm>
        </p:spPr>
        <p:txBody>
          <a:bodyPr/>
          <a:lstStyle/>
          <a:p>
            <a:r>
              <a:rPr lang="zh-TW" altLang="en-US" u="sng" dirty="0">
                <a:solidFill>
                  <a:srgbClr val="C00000"/>
                </a:solidFill>
              </a:rPr>
              <a:t>整體計畫之撰寫</a:t>
            </a:r>
          </a:p>
        </p:txBody>
      </p:sp>
      <p:sp>
        <p:nvSpPr>
          <p:cNvPr id="4" name="頁尾版面配置區 6"/>
          <p:cNvSpPr>
            <a:spLocks noGrp="1"/>
          </p:cNvSpPr>
          <p:nvPr>
            <p:ph type="ftr" sz="quarter" idx="11"/>
          </p:nvPr>
        </p:nvSpPr>
        <p:spPr>
          <a:xfrm>
            <a:off x="3143240" y="6357959"/>
            <a:ext cx="2895600" cy="357190"/>
          </a:xfrm>
        </p:spPr>
        <p:txBody>
          <a:bodyPr/>
          <a:lstStyle/>
          <a:p>
            <a:r>
              <a:rPr lang="zh-TW" altLang="en-US" dirty="0"/>
              <a:t>三－１精進教學計畫內涵說明</a:t>
            </a:r>
          </a:p>
        </p:txBody>
      </p:sp>
      <p:sp>
        <p:nvSpPr>
          <p:cNvPr id="5"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a:xfrm>
            <a:off x="722313" y="4857760"/>
            <a:ext cx="7772400" cy="911215"/>
          </a:xfrm>
        </p:spPr>
        <p:txBody>
          <a:bodyPr/>
          <a:lstStyle/>
          <a:p>
            <a:r>
              <a:rPr lang="zh-TW" altLang="en-US" u="sng" dirty="0">
                <a:solidFill>
                  <a:srgbClr val="C00000"/>
                </a:solidFill>
              </a:rPr>
              <a:t>推動小組之成立</a:t>
            </a:r>
          </a:p>
        </p:txBody>
      </p:sp>
      <p:sp>
        <p:nvSpPr>
          <p:cNvPr id="3" name="文字版面配置區 2"/>
          <p:cNvSpPr>
            <a:spLocks noGrp="1"/>
          </p:cNvSpPr>
          <p:nvPr>
            <p:ph type="body" idx="1"/>
          </p:nvPr>
        </p:nvSpPr>
        <p:spPr>
          <a:xfrm>
            <a:off x="722313" y="928670"/>
            <a:ext cx="7772400" cy="3929089"/>
          </a:xfrm>
        </p:spPr>
        <p:txBody>
          <a:bodyPr anchor="ctr">
            <a:normAutofit fontScale="92500"/>
          </a:bodyPr>
          <a:lstStyle/>
          <a:p>
            <a:pPr marL="542925" indent="-357188"/>
            <a:r>
              <a:rPr lang="zh-TW" altLang="en-US" sz="2600" dirty="0">
                <a:solidFill>
                  <a:schemeClr val="tx1"/>
                </a:solidFill>
              </a:rPr>
              <a:t>由地方政府教育局（處）長或副局（處）長擔任召集人，成員包括</a:t>
            </a:r>
            <a:endParaRPr lang="en-US" altLang="zh-TW" sz="2600" dirty="0">
              <a:solidFill>
                <a:schemeClr val="tx1"/>
              </a:solidFill>
            </a:endParaRPr>
          </a:p>
          <a:p>
            <a:pPr marL="990600" indent="-266700">
              <a:buSzPct val="59000"/>
              <a:buFont typeface="Arial" pitchFamily="34" charset="0"/>
              <a:buChar char="•"/>
            </a:pPr>
            <a:r>
              <a:rPr lang="zh-TW" altLang="en-US" sz="2600" dirty="0">
                <a:solidFill>
                  <a:schemeClr val="tx1"/>
                </a:solidFill>
              </a:rPr>
              <a:t>督學（含課程督學）、</a:t>
            </a:r>
            <a:endParaRPr lang="en-US" altLang="zh-TW" sz="2600" dirty="0">
              <a:solidFill>
                <a:schemeClr val="tx1"/>
              </a:solidFill>
            </a:endParaRPr>
          </a:p>
          <a:p>
            <a:pPr marL="990600" indent="-266700">
              <a:buSzPct val="59000"/>
              <a:buFont typeface="Arial" pitchFamily="34" charset="0"/>
              <a:buChar char="•"/>
            </a:pPr>
            <a:r>
              <a:rPr lang="zh-TW" altLang="en-US" sz="2600" dirty="0">
                <a:solidFill>
                  <a:schemeClr val="tx1"/>
                </a:solidFill>
              </a:rPr>
              <a:t>國民教育輔導體系代表、</a:t>
            </a:r>
            <a:endParaRPr lang="en-US" altLang="zh-TW" sz="2600" dirty="0">
              <a:solidFill>
                <a:schemeClr val="tx1"/>
              </a:solidFill>
            </a:endParaRPr>
          </a:p>
          <a:p>
            <a:pPr marL="990600" indent="-266700">
              <a:buSzPct val="59000"/>
              <a:buFont typeface="Arial" pitchFamily="34" charset="0"/>
              <a:buChar char="•"/>
            </a:pPr>
            <a:r>
              <a:rPr lang="zh-TW" altLang="en-US" sz="2600" dirty="0">
                <a:solidFill>
                  <a:schemeClr val="tx1"/>
                </a:solidFill>
              </a:rPr>
              <a:t>學校代表、</a:t>
            </a:r>
            <a:endParaRPr lang="en-US" altLang="zh-TW" sz="2600" dirty="0">
              <a:solidFill>
                <a:schemeClr val="tx1"/>
              </a:solidFill>
            </a:endParaRPr>
          </a:p>
          <a:p>
            <a:pPr marL="990600" indent="-266700">
              <a:buSzPct val="59000"/>
              <a:buFont typeface="Arial" pitchFamily="34" charset="0"/>
              <a:buChar char="•"/>
            </a:pPr>
            <a:r>
              <a:rPr lang="zh-TW" altLang="en-US" sz="2600" dirty="0">
                <a:solidFill>
                  <a:schemeClr val="tx1"/>
                </a:solidFill>
              </a:rPr>
              <a:t>教師組織代表、</a:t>
            </a:r>
            <a:endParaRPr lang="en-US" altLang="zh-TW" sz="2600" dirty="0">
              <a:solidFill>
                <a:schemeClr val="tx1"/>
              </a:solidFill>
            </a:endParaRPr>
          </a:p>
          <a:p>
            <a:pPr marL="990600" indent="-266700">
              <a:buSzPct val="59000"/>
              <a:buFont typeface="Arial" pitchFamily="34" charset="0"/>
              <a:buChar char="•"/>
            </a:pPr>
            <a:r>
              <a:rPr lang="zh-TW" altLang="en-US" sz="2600" dirty="0">
                <a:solidFill>
                  <a:schemeClr val="tx1"/>
                </a:solidFill>
              </a:rPr>
              <a:t>家長團體代表、</a:t>
            </a:r>
            <a:endParaRPr lang="en-US" altLang="zh-TW" sz="2600" dirty="0">
              <a:solidFill>
                <a:schemeClr val="tx1"/>
              </a:solidFill>
            </a:endParaRPr>
          </a:p>
          <a:p>
            <a:pPr marL="990600" indent="-266700">
              <a:buSzPct val="59000"/>
              <a:buFont typeface="Arial" pitchFamily="34" charset="0"/>
              <a:buChar char="•"/>
            </a:pPr>
            <a:r>
              <a:rPr lang="zh-TW" altLang="en-US" sz="2600" dirty="0">
                <a:solidFill>
                  <a:schemeClr val="tx1"/>
                </a:solidFill>
              </a:rPr>
              <a:t>學者專家（其中至少二人選聘自本部推薦名單），</a:t>
            </a:r>
            <a:endParaRPr lang="en-US" altLang="zh-TW" sz="2600" dirty="0">
              <a:solidFill>
                <a:schemeClr val="tx1"/>
              </a:solidFill>
            </a:endParaRPr>
          </a:p>
          <a:p>
            <a:pPr marL="990600" indent="-266700">
              <a:buSzPct val="59000"/>
              <a:buFont typeface="Arial" pitchFamily="34" charset="0"/>
              <a:buChar char="•"/>
            </a:pPr>
            <a:r>
              <a:rPr lang="zh-TW" altLang="en-US" sz="2600" dirty="0">
                <a:solidFill>
                  <a:schemeClr val="tx1"/>
                </a:solidFill>
              </a:rPr>
              <a:t>及教育局（處）相關課程與教學推動科室人員</a:t>
            </a:r>
            <a:r>
              <a:rPr lang="zh-TW" altLang="en-US" dirty="0"/>
              <a:t>。</a:t>
            </a:r>
            <a:endParaRPr lang="en-US" altLang="zh-TW" dirty="0"/>
          </a:p>
        </p:txBody>
      </p:sp>
      <p:sp>
        <p:nvSpPr>
          <p:cNvPr id="5" name="頁尾版面配置區 6"/>
          <p:cNvSpPr>
            <a:spLocks noGrp="1"/>
          </p:cNvSpPr>
          <p:nvPr>
            <p:ph type="ftr" sz="quarter" idx="11"/>
          </p:nvPr>
        </p:nvSpPr>
        <p:spPr>
          <a:xfrm>
            <a:off x="3143240" y="6357959"/>
            <a:ext cx="2895600" cy="357190"/>
          </a:xfrm>
        </p:spPr>
        <p:txBody>
          <a:bodyPr/>
          <a:lstStyle/>
          <a:p>
            <a:r>
              <a:rPr lang="zh-TW" altLang="en-US" dirty="0"/>
              <a:t>三－１精進教學計畫內涵說明</a:t>
            </a:r>
          </a:p>
        </p:txBody>
      </p:sp>
      <p:sp>
        <p:nvSpPr>
          <p:cNvPr id="6"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p:txBody>
          <a:bodyPr>
            <a:normAutofit/>
          </a:bodyPr>
          <a:lstStyle/>
          <a:p>
            <a:r>
              <a:rPr lang="en-US" altLang="en-US" u="sng" dirty="0">
                <a:solidFill>
                  <a:schemeClr val="tx1"/>
                </a:solidFill>
              </a:rPr>
              <a:t>108</a:t>
            </a:r>
            <a:r>
              <a:rPr altLang="en-US" u="sng" dirty="0">
                <a:solidFill>
                  <a:schemeClr val="tx1"/>
                </a:solidFill>
              </a:rPr>
              <a:t>學年度之推動組織圖</a:t>
            </a:r>
            <a:endParaRPr lang="zh-TW" altLang="en-US" u="sng" dirty="0">
              <a:solidFill>
                <a:schemeClr val="tx1"/>
              </a:solidFill>
            </a:endParaRPr>
          </a:p>
        </p:txBody>
      </p:sp>
      <p:sp>
        <p:nvSpPr>
          <p:cNvPr id="7" name="文字版面配置區 6"/>
          <p:cNvSpPr>
            <a:spLocks noGrp="1"/>
          </p:cNvSpPr>
          <p:nvPr>
            <p:ph type="body" idx="1"/>
          </p:nvPr>
        </p:nvSpPr>
        <p:spPr>
          <a:xfrm>
            <a:off x="714348" y="2714620"/>
            <a:ext cx="7772400" cy="1500187"/>
          </a:xfrm>
        </p:spPr>
        <p:txBody>
          <a:bodyPr anchor="ctr">
            <a:normAutofit/>
          </a:bodyPr>
          <a:lstStyle/>
          <a:p>
            <a:pPr algn="ctr"/>
            <a:r>
              <a:rPr lang="zh-TW" altLang="en-US" sz="3600" dirty="0">
                <a:solidFill>
                  <a:schemeClr val="tx1">
                    <a:lumMod val="50000"/>
                    <a:lumOff val="50000"/>
                  </a:schemeClr>
                </a:solidFill>
              </a:rPr>
              <a:t>貴縣市的推動組織圖，是甚麼樣貌</a:t>
            </a:r>
            <a:r>
              <a:rPr lang="en-US" altLang="zh-TW" sz="3600" dirty="0">
                <a:solidFill>
                  <a:schemeClr val="tx1">
                    <a:lumMod val="50000"/>
                    <a:lumOff val="50000"/>
                  </a:schemeClr>
                </a:solidFill>
              </a:rPr>
              <a:t>?</a:t>
            </a:r>
            <a:endParaRPr lang="zh-TW" altLang="en-US" sz="3600" dirty="0">
              <a:solidFill>
                <a:schemeClr val="tx1">
                  <a:lumMod val="50000"/>
                  <a:lumOff val="50000"/>
                </a:schemeClr>
              </a:solidFill>
            </a:endParaRPr>
          </a:p>
        </p:txBody>
      </p:sp>
      <p:sp>
        <p:nvSpPr>
          <p:cNvPr id="5" name="投影片編號版面配置區 4"/>
          <p:cNvSpPr>
            <a:spLocks noGrp="1"/>
          </p:cNvSpPr>
          <p:nvPr>
            <p:ph type="sldNum" sz="quarter" idx="12"/>
          </p:nvPr>
        </p:nvSpPr>
        <p:spPr/>
        <p:txBody>
          <a:bodyPr/>
          <a:lstStyle/>
          <a:p>
            <a:fld id="{B4EBE323-27AD-48CD-9259-03C4B08878FA}" type="slidenum">
              <a:rPr lang="zh-TW" altLang="en-US" smtClean="0"/>
              <a:pPr/>
              <a:t>23</a:t>
            </a:fld>
            <a:endParaRPr lang="zh-TW" altLang="en-US"/>
          </a:p>
        </p:txBody>
      </p:sp>
      <p:sp>
        <p:nvSpPr>
          <p:cNvPr id="8"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sp>
        <p:nvSpPr>
          <p:cNvPr id="2" name="標題 1"/>
          <p:cNvSpPr>
            <a:spLocks noGrp="1"/>
          </p:cNvSpPr>
          <p:nvPr>
            <p:ph type="title"/>
          </p:nvPr>
        </p:nvSpPr>
        <p:spPr>
          <a:xfrm>
            <a:off x="3357554" y="2643182"/>
            <a:ext cx="2428892" cy="1000124"/>
          </a:xfrm>
          <a:solidFill>
            <a:schemeClr val="bg1"/>
          </a:solidFill>
        </p:spPr>
        <p:style>
          <a:lnRef idx="1">
            <a:schemeClr val="accent2"/>
          </a:lnRef>
          <a:fillRef idx="2">
            <a:schemeClr val="accent2"/>
          </a:fillRef>
          <a:effectRef idx="1">
            <a:schemeClr val="accent2"/>
          </a:effectRef>
          <a:fontRef idx="minor">
            <a:schemeClr val="dk1"/>
          </a:fontRef>
        </p:style>
        <p:txBody>
          <a:bodyPr>
            <a:noAutofit/>
          </a:bodyPr>
          <a:lstStyle/>
          <a:p>
            <a:r>
              <a:rPr lang="zh-TW" altLang="en-US" sz="3600" dirty="0">
                <a:solidFill>
                  <a:srgbClr val="C00000"/>
                </a:solidFill>
              </a:rPr>
              <a:t>實施原則</a:t>
            </a:r>
            <a:endParaRPr lang="zh-TW" altLang="en-US" sz="3600" b="1" dirty="0">
              <a:solidFill>
                <a:srgbClr val="C00000"/>
              </a:solidFill>
              <a:latin typeface="標楷體" panose="03000509000000000000" pitchFamily="65" charset="-120"/>
              <a:ea typeface="標楷體" panose="03000509000000000000" pitchFamily="65" charset="-120"/>
            </a:endParaRPr>
          </a:p>
        </p:txBody>
      </p:sp>
      <p:graphicFrame>
        <p:nvGraphicFramePr>
          <p:cNvPr id="11" name="內容版面配置區 10"/>
          <p:cNvGraphicFramePr>
            <a:graphicFrameLocks noGrp="1"/>
          </p:cNvGraphicFramePr>
          <p:nvPr>
            <p:ph idx="1"/>
          </p:nvPr>
        </p:nvGraphicFramePr>
        <p:xfrm>
          <a:off x="428596" y="428604"/>
          <a:ext cx="8307417" cy="55721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矩形 6"/>
          <p:cNvSpPr/>
          <p:nvPr/>
        </p:nvSpPr>
        <p:spPr>
          <a:xfrm>
            <a:off x="5500694" y="285728"/>
            <a:ext cx="2643206" cy="646331"/>
          </a:xfrm>
          <a:prstGeom prst="rect">
            <a:avLst/>
          </a:prstGeom>
          <a:solidFill>
            <a:schemeClr val="bg1"/>
          </a:solidFill>
        </p:spPr>
        <p:txBody>
          <a:bodyPr wrap="square">
            <a:spAutoFit/>
          </a:bodyPr>
          <a:lstStyle/>
          <a:p>
            <a:r>
              <a:rPr lang="zh-TW" altLang="en-US" b="1" dirty="0">
                <a:solidFill>
                  <a:srgbClr val="C00000"/>
                </a:solidFill>
              </a:rPr>
              <a:t>進行</a:t>
            </a:r>
            <a:r>
              <a:rPr lang="zh-TW" altLang="en-US" b="1" u="sng" dirty="0">
                <a:solidFill>
                  <a:srgbClr val="C00000"/>
                </a:solidFill>
              </a:rPr>
              <a:t>整體性中長程規劃</a:t>
            </a:r>
            <a:r>
              <a:rPr lang="zh-TW" altLang="en-US" b="1" dirty="0"/>
              <a:t>，強化資源綜整與運用。</a:t>
            </a:r>
          </a:p>
        </p:txBody>
      </p:sp>
      <p:sp>
        <p:nvSpPr>
          <p:cNvPr id="8" name="矩形 7"/>
          <p:cNvSpPr/>
          <p:nvPr/>
        </p:nvSpPr>
        <p:spPr>
          <a:xfrm>
            <a:off x="6500794" y="2643182"/>
            <a:ext cx="2643206" cy="646331"/>
          </a:xfrm>
          <a:prstGeom prst="rect">
            <a:avLst/>
          </a:prstGeom>
          <a:solidFill>
            <a:schemeClr val="bg1"/>
          </a:solidFill>
        </p:spPr>
        <p:txBody>
          <a:bodyPr wrap="square">
            <a:spAutoFit/>
          </a:bodyPr>
          <a:lstStyle/>
          <a:p>
            <a:r>
              <a:rPr lang="zh-TW" altLang="en-US" b="1" dirty="0">
                <a:solidFill>
                  <a:srgbClr val="C00000"/>
                </a:solidFill>
              </a:rPr>
              <a:t>重視</a:t>
            </a:r>
            <a:r>
              <a:rPr lang="zh-TW" altLang="en-US" b="1" u="sng" dirty="0">
                <a:solidFill>
                  <a:srgbClr val="C00000"/>
                </a:solidFill>
              </a:rPr>
              <a:t>專業增能活動辦理</a:t>
            </a:r>
            <a:r>
              <a:rPr lang="zh-TW" altLang="en-US" b="1" dirty="0"/>
              <a:t>，形塑成長與研究氛圍。</a:t>
            </a:r>
          </a:p>
        </p:txBody>
      </p:sp>
      <p:sp>
        <p:nvSpPr>
          <p:cNvPr id="10" name="矩形 9"/>
          <p:cNvSpPr/>
          <p:nvPr/>
        </p:nvSpPr>
        <p:spPr>
          <a:xfrm>
            <a:off x="6357950" y="5000636"/>
            <a:ext cx="2786050" cy="646331"/>
          </a:xfrm>
          <a:prstGeom prst="rect">
            <a:avLst/>
          </a:prstGeom>
          <a:solidFill>
            <a:schemeClr val="bg1"/>
          </a:solidFill>
        </p:spPr>
        <p:txBody>
          <a:bodyPr wrap="square">
            <a:spAutoFit/>
          </a:bodyPr>
          <a:lstStyle/>
          <a:p>
            <a:r>
              <a:rPr lang="zh-TW" altLang="en-US" b="1" dirty="0">
                <a:solidFill>
                  <a:srgbClr val="C00000"/>
                </a:solidFill>
              </a:rPr>
              <a:t>建置</a:t>
            </a:r>
            <a:r>
              <a:rPr lang="zh-TW" altLang="en-US" b="1" u="sng" dirty="0">
                <a:solidFill>
                  <a:srgbClr val="C00000"/>
                </a:solidFill>
              </a:rPr>
              <a:t>專業發展支持系統</a:t>
            </a:r>
            <a:r>
              <a:rPr lang="zh-TW" altLang="en-US" b="1" dirty="0"/>
              <a:t>，提升教師之專業知能。</a:t>
            </a:r>
          </a:p>
        </p:txBody>
      </p:sp>
      <p:sp>
        <p:nvSpPr>
          <p:cNvPr id="12" name="矩形 11"/>
          <p:cNvSpPr/>
          <p:nvPr/>
        </p:nvSpPr>
        <p:spPr>
          <a:xfrm>
            <a:off x="1142976" y="5786454"/>
            <a:ext cx="2643206" cy="646331"/>
          </a:xfrm>
          <a:prstGeom prst="rect">
            <a:avLst/>
          </a:prstGeom>
          <a:solidFill>
            <a:schemeClr val="bg1"/>
          </a:solidFill>
        </p:spPr>
        <p:txBody>
          <a:bodyPr wrap="square">
            <a:spAutoFit/>
          </a:bodyPr>
          <a:lstStyle/>
          <a:p>
            <a:r>
              <a:rPr lang="zh-TW" altLang="en-US" b="1" dirty="0">
                <a:solidFill>
                  <a:srgbClr val="C00000"/>
                </a:solidFill>
              </a:rPr>
              <a:t>建立</a:t>
            </a:r>
            <a:r>
              <a:rPr lang="zh-TW" altLang="en-US" b="1" u="sng" dirty="0">
                <a:solidFill>
                  <a:srgbClr val="C00000"/>
                </a:solidFill>
              </a:rPr>
              <a:t>長期陪伴協作模式</a:t>
            </a:r>
            <a:r>
              <a:rPr lang="zh-TW" altLang="en-US" b="1" dirty="0">
                <a:solidFill>
                  <a:srgbClr val="C00000"/>
                </a:solidFill>
              </a:rPr>
              <a:t>，</a:t>
            </a:r>
            <a:r>
              <a:rPr lang="zh-TW" altLang="en-US" b="1" dirty="0"/>
              <a:t>促進專業對話與深化。</a:t>
            </a:r>
          </a:p>
        </p:txBody>
      </p:sp>
      <p:sp>
        <p:nvSpPr>
          <p:cNvPr id="13" name="矩形 12"/>
          <p:cNvSpPr/>
          <p:nvPr/>
        </p:nvSpPr>
        <p:spPr>
          <a:xfrm>
            <a:off x="285720" y="3143248"/>
            <a:ext cx="2500330" cy="646331"/>
          </a:xfrm>
          <a:prstGeom prst="rect">
            <a:avLst/>
          </a:prstGeom>
          <a:solidFill>
            <a:schemeClr val="bg1"/>
          </a:solidFill>
        </p:spPr>
        <p:txBody>
          <a:bodyPr wrap="square">
            <a:spAutoFit/>
          </a:bodyPr>
          <a:lstStyle/>
          <a:p>
            <a:r>
              <a:rPr lang="zh-TW" altLang="en-US" b="1" dirty="0">
                <a:solidFill>
                  <a:srgbClr val="C00000"/>
                </a:solidFill>
              </a:rPr>
              <a:t>推動</a:t>
            </a:r>
            <a:r>
              <a:rPr lang="zh-TW" altLang="en-US" b="1" u="sng" dirty="0">
                <a:solidFill>
                  <a:srgbClr val="C00000"/>
                </a:solidFill>
              </a:rPr>
              <a:t>歷程成果檢核機制</a:t>
            </a:r>
            <a:r>
              <a:rPr lang="zh-TW" altLang="en-US" b="1" dirty="0"/>
              <a:t>，深化課程教學之成效。</a:t>
            </a:r>
          </a:p>
        </p:txBody>
      </p:sp>
      <p:sp>
        <p:nvSpPr>
          <p:cNvPr id="14" name="矩形 13"/>
          <p:cNvSpPr/>
          <p:nvPr/>
        </p:nvSpPr>
        <p:spPr>
          <a:xfrm>
            <a:off x="428596" y="857232"/>
            <a:ext cx="2643206" cy="646331"/>
          </a:xfrm>
          <a:prstGeom prst="rect">
            <a:avLst/>
          </a:prstGeom>
          <a:solidFill>
            <a:schemeClr val="bg1"/>
          </a:solidFill>
        </p:spPr>
        <p:txBody>
          <a:bodyPr wrap="square">
            <a:spAutoFit/>
          </a:bodyPr>
          <a:lstStyle/>
          <a:p>
            <a:r>
              <a:rPr lang="zh-TW" altLang="en-US" b="1" u="sng" dirty="0">
                <a:solidFill>
                  <a:srgbClr val="C00000"/>
                </a:solidFill>
              </a:rPr>
              <a:t>建立及結合各推動系統</a:t>
            </a:r>
            <a:r>
              <a:rPr lang="zh-TW" altLang="en-US" b="1" dirty="0"/>
              <a:t>，永續地方教育之發展。</a:t>
            </a:r>
          </a:p>
        </p:txBody>
      </p:sp>
      <p:sp>
        <p:nvSpPr>
          <p:cNvPr id="18" name="頁尾版面配置區 6"/>
          <p:cNvSpPr>
            <a:spLocks noGrp="1"/>
          </p:cNvSpPr>
          <p:nvPr>
            <p:ph type="ftr" sz="quarter" idx="11"/>
          </p:nvPr>
        </p:nvSpPr>
        <p:spPr>
          <a:xfrm>
            <a:off x="3143240" y="6357959"/>
            <a:ext cx="2895600" cy="357190"/>
          </a:xfrm>
        </p:spPr>
        <p:txBody>
          <a:bodyPr/>
          <a:lstStyle/>
          <a:p>
            <a:r>
              <a:rPr lang="zh-TW" altLang="en-US" dirty="0"/>
              <a:t>三－１精進教學計畫內涵說明</a:t>
            </a:r>
          </a:p>
        </p:txBody>
      </p:sp>
      <p:sp>
        <p:nvSpPr>
          <p:cNvPr id="19"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extLst>
      <p:ext uri="{BB962C8B-B14F-4D97-AF65-F5344CB8AC3E}">
        <p14:creationId xmlns:p14="http://schemas.microsoft.com/office/powerpoint/2010/main" val="2169745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dissolv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dissolv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dissolv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dissolve">
                                      <p:cBhvr>
                                        <p:cTn id="3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0" grpId="0" animBg="1"/>
      <p:bldP spid="12" grpId="0" animBg="1"/>
      <p:bldP spid="13" grpId="0" animBg="1"/>
      <p:bldP spid="1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142852"/>
            <a:ext cx="3071802" cy="725470"/>
          </a:xfrm>
        </p:spPr>
        <p:txBody>
          <a:bodyPr>
            <a:noAutofit/>
          </a:bodyPr>
          <a:lstStyle/>
          <a:p>
            <a:r>
              <a:rPr lang="zh-TW" altLang="en-US" sz="3600" b="1" dirty="0">
                <a:solidFill>
                  <a:srgbClr val="C00000"/>
                </a:solidFill>
              </a:rPr>
              <a:t>實施方式</a:t>
            </a:r>
            <a:endParaRPr lang="zh-TW" altLang="en-US" sz="3600" b="1" dirty="0">
              <a:solidFill>
                <a:srgbClr val="C00000"/>
              </a:solidFill>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357158" y="928670"/>
            <a:ext cx="8501122" cy="5715040"/>
          </a:xfrm>
        </p:spPr>
        <p:txBody>
          <a:bodyPr>
            <a:normAutofit fontScale="85000" lnSpcReduction="10000"/>
          </a:bodyPr>
          <a:lstStyle/>
          <a:p>
            <a:pPr>
              <a:spcBef>
                <a:spcPts val="1800"/>
              </a:spcBef>
              <a:buNone/>
            </a:pPr>
            <a:r>
              <a:rPr lang="en-US" sz="2800" dirty="0">
                <a:solidFill>
                  <a:schemeClr val="tx1"/>
                </a:solidFill>
              </a:rPr>
              <a:t>(</a:t>
            </a:r>
            <a:r>
              <a:rPr lang="zh-TW" altLang="en-US" sz="2800" dirty="0">
                <a:solidFill>
                  <a:schemeClr val="tx1"/>
                </a:solidFill>
              </a:rPr>
              <a:t>三</a:t>
            </a:r>
            <a:r>
              <a:rPr lang="en-US" sz="2800" dirty="0">
                <a:solidFill>
                  <a:schemeClr val="tx1"/>
                </a:solidFill>
              </a:rPr>
              <a:t>)</a:t>
            </a:r>
            <a:r>
              <a:rPr lang="zh-TW" altLang="en-US" sz="2800" u="sng" dirty="0">
                <a:solidFill>
                  <a:schemeClr val="tx1"/>
                </a:solidFill>
              </a:rPr>
              <a:t>研訂</a:t>
            </a:r>
            <a:r>
              <a:rPr lang="zh-TW" altLang="en-US" sz="2800" dirty="0">
                <a:solidFill>
                  <a:schemeClr val="tx1"/>
                </a:solidFill>
              </a:rPr>
              <a:t>計畫之策略</a:t>
            </a:r>
            <a:endParaRPr lang="en-US" altLang="zh-TW" sz="2800" dirty="0">
              <a:solidFill>
                <a:schemeClr val="tx1"/>
              </a:solidFill>
            </a:endParaRPr>
          </a:p>
          <a:p>
            <a:pPr>
              <a:spcBef>
                <a:spcPts val="1800"/>
              </a:spcBef>
              <a:buNone/>
            </a:pPr>
            <a:endParaRPr lang="en-US" altLang="zh-TW" sz="2800" dirty="0">
              <a:solidFill>
                <a:schemeClr val="tx1"/>
              </a:solidFill>
            </a:endParaRPr>
          </a:p>
          <a:p>
            <a:pPr>
              <a:spcBef>
                <a:spcPts val="1800"/>
              </a:spcBef>
              <a:buNone/>
            </a:pPr>
            <a:endParaRPr lang="en-US" altLang="zh-TW" sz="2800" dirty="0">
              <a:solidFill>
                <a:schemeClr val="tx1"/>
              </a:solidFill>
            </a:endParaRPr>
          </a:p>
          <a:p>
            <a:pPr>
              <a:spcBef>
                <a:spcPts val="1800"/>
              </a:spcBef>
              <a:buNone/>
            </a:pPr>
            <a:endParaRPr lang="en-US" altLang="zh-TW" sz="2800" dirty="0">
              <a:solidFill>
                <a:schemeClr val="tx1"/>
              </a:solidFill>
            </a:endParaRPr>
          </a:p>
          <a:p>
            <a:pPr>
              <a:spcBef>
                <a:spcPts val="1800"/>
              </a:spcBef>
              <a:buNone/>
            </a:pPr>
            <a:endParaRPr lang="en-US" altLang="zh-TW" sz="2800" dirty="0">
              <a:solidFill>
                <a:schemeClr val="tx1"/>
              </a:solidFill>
            </a:endParaRPr>
          </a:p>
          <a:p>
            <a:pPr>
              <a:spcBef>
                <a:spcPts val="1800"/>
              </a:spcBef>
              <a:buNone/>
            </a:pPr>
            <a:endParaRPr lang="en-US" altLang="zh-TW" sz="2800" dirty="0">
              <a:solidFill>
                <a:schemeClr val="tx1"/>
              </a:solidFill>
            </a:endParaRPr>
          </a:p>
          <a:p>
            <a:pPr>
              <a:spcBef>
                <a:spcPts val="1800"/>
              </a:spcBef>
              <a:buNone/>
            </a:pPr>
            <a:endParaRPr lang="en-US" altLang="zh-TW" sz="2800" dirty="0">
              <a:solidFill>
                <a:schemeClr val="tx1"/>
              </a:solidFill>
            </a:endParaRPr>
          </a:p>
          <a:p>
            <a:pPr>
              <a:spcBef>
                <a:spcPts val="1800"/>
              </a:spcBef>
              <a:buNone/>
            </a:pPr>
            <a:endParaRPr lang="en-US" altLang="zh-TW" sz="2800" dirty="0">
              <a:solidFill>
                <a:schemeClr val="tx1"/>
              </a:solidFill>
            </a:endParaRPr>
          </a:p>
          <a:p>
            <a:pPr>
              <a:spcBef>
                <a:spcPts val="1800"/>
              </a:spcBef>
              <a:buNone/>
            </a:pPr>
            <a:r>
              <a:rPr lang="en-US" sz="2800" dirty="0">
                <a:solidFill>
                  <a:schemeClr val="tx1"/>
                </a:solidFill>
              </a:rPr>
              <a:t>(</a:t>
            </a:r>
            <a:r>
              <a:rPr lang="zh-TW" altLang="en-US" sz="2800" dirty="0">
                <a:solidFill>
                  <a:schemeClr val="tx1"/>
                </a:solidFill>
              </a:rPr>
              <a:t>四</a:t>
            </a:r>
            <a:r>
              <a:rPr lang="en-US" sz="2800" dirty="0">
                <a:solidFill>
                  <a:schemeClr val="tx1"/>
                </a:solidFill>
              </a:rPr>
              <a:t>)</a:t>
            </a:r>
            <a:r>
              <a:rPr lang="zh-TW" altLang="en-US" sz="2800" dirty="0">
                <a:solidFill>
                  <a:schemeClr val="tx1"/>
                </a:solidFill>
              </a:rPr>
              <a:t>地方政府可透過前述之計畫策略，積極推動課程活化與教學精進，並強化與督導學校支持教師專業發展、共倡親師合作，引領學生適性及有效學習，以符合本補助之目的。</a:t>
            </a:r>
            <a:endParaRPr lang="en-US" altLang="zh-TW" sz="2800" dirty="0">
              <a:solidFill>
                <a:schemeClr val="tx1"/>
              </a:solidFill>
            </a:endParaRPr>
          </a:p>
          <a:p>
            <a:endParaRPr lang="zh-TW" altLang="en-US" sz="2800" dirty="0">
              <a:solidFill>
                <a:schemeClr val="tx1"/>
              </a:solidFill>
            </a:endParaRPr>
          </a:p>
          <a:p>
            <a:endParaRPr lang="zh-TW" altLang="en-US" sz="2800" dirty="0">
              <a:solidFill>
                <a:schemeClr val="tx1"/>
              </a:solidFill>
              <a:latin typeface="+mj-ea"/>
              <a:ea typeface="+mj-ea"/>
            </a:endParaRPr>
          </a:p>
        </p:txBody>
      </p:sp>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graphicFrame>
        <p:nvGraphicFramePr>
          <p:cNvPr id="8" name="資料庫圖表 7"/>
          <p:cNvGraphicFramePr/>
          <p:nvPr/>
        </p:nvGraphicFramePr>
        <p:xfrm>
          <a:off x="214282" y="1571612"/>
          <a:ext cx="8786874" cy="35718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extLst>
      <p:ext uri="{BB962C8B-B14F-4D97-AF65-F5344CB8AC3E}">
        <p14:creationId xmlns:p14="http://schemas.microsoft.com/office/powerpoint/2010/main" val="21697451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274638"/>
            <a:ext cx="9144000" cy="796908"/>
          </a:xfrm>
        </p:spPr>
        <p:txBody>
          <a:bodyPr>
            <a:normAutofit/>
          </a:bodyPr>
          <a:lstStyle/>
          <a:p>
            <a:r>
              <a:rPr sz="4000" u="sng" dirty="0">
                <a:latin typeface="標楷體" pitchFamily="65" charset="-120"/>
                <a:ea typeface="標楷體" pitchFamily="65" charset="-120"/>
              </a:rPr>
              <a:t>地方政府</a:t>
            </a:r>
            <a:r>
              <a:rPr lang="en-US" altLang="zh-TW" sz="4000" u="sng" dirty="0">
                <a:latin typeface="標楷體" pitchFamily="65" charset="-120"/>
                <a:ea typeface="標楷體" pitchFamily="65" charset="-120"/>
              </a:rPr>
              <a:t>109</a:t>
            </a:r>
            <a:r>
              <a:rPr sz="4000" u="sng" dirty="0">
                <a:latin typeface="標楷體" pitchFamily="65" charset="-120"/>
                <a:ea typeface="標楷體" pitchFamily="65" charset="-120"/>
              </a:rPr>
              <a:t>學</a:t>
            </a:r>
            <a:r>
              <a:rPr lang="zh-TW" altLang="en-US" sz="4000" u="sng" dirty="0">
                <a:latin typeface="標楷體" pitchFamily="65" charset="-120"/>
                <a:ea typeface="標楷體" pitchFamily="65" charset="-120"/>
              </a:rPr>
              <a:t>年</a:t>
            </a:r>
            <a:r>
              <a:rPr altLang="en-US" sz="4000" u="sng" dirty="0">
                <a:latin typeface="標楷體" pitchFamily="65" charset="-120"/>
                <a:ea typeface="標楷體" pitchFamily="65" charset="-120"/>
              </a:rPr>
              <a:t>度精進教學</a:t>
            </a:r>
            <a:r>
              <a:rPr lang="zh-TW" altLang="en-US" sz="4000" u="sng" dirty="0">
                <a:latin typeface="標楷體" pitchFamily="65" charset="-120"/>
                <a:ea typeface="標楷體" pitchFamily="65" charset="-120"/>
              </a:rPr>
              <a:t>計畫</a:t>
            </a:r>
          </a:p>
        </p:txBody>
      </p:sp>
      <p:graphicFrame>
        <p:nvGraphicFramePr>
          <p:cNvPr id="4" name="內容版面配置區 3"/>
          <p:cNvGraphicFramePr>
            <a:graphicFrameLocks noGrp="1"/>
          </p:cNvGraphicFramePr>
          <p:nvPr>
            <p:ph idx="1"/>
          </p:nvPr>
        </p:nvGraphicFramePr>
        <p:xfrm>
          <a:off x="457200" y="1500174"/>
          <a:ext cx="8401080" cy="50006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十字形 4"/>
          <p:cNvSpPr/>
          <p:nvPr/>
        </p:nvSpPr>
        <p:spPr>
          <a:xfrm>
            <a:off x="3214678" y="3643314"/>
            <a:ext cx="642942" cy="642942"/>
          </a:xfrm>
          <a:prstGeom prst="plus">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頁尾版面配置區 6"/>
          <p:cNvSpPr>
            <a:spLocks noGrp="1"/>
          </p:cNvSpPr>
          <p:nvPr>
            <p:ph type="ftr" sz="quarter" idx="11"/>
          </p:nvPr>
        </p:nvSpPr>
        <p:spPr>
          <a:xfrm>
            <a:off x="3143240" y="6357959"/>
            <a:ext cx="2895600" cy="357190"/>
          </a:xfrm>
        </p:spPr>
        <p:txBody>
          <a:bodyPr/>
          <a:lstStyle/>
          <a:p>
            <a:r>
              <a:rPr lang="zh-TW" altLang="en-US" dirty="0"/>
              <a:t>三－１精進教學計畫內涵說明</a:t>
            </a:r>
          </a:p>
        </p:txBody>
      </p:sp>
      <p:sp>
        <p:nvSpPr>
          <p:cNvPr id="10"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p>
        </p:txBody>
      </p:sp>
      <p:sp>
        <p:nvSpPr>
          <p:cNvPr id="3" name="內容版面配置區 2"/>
          <p:cNvSpPr>
            <a:spLocks noGrp="1"/>
          </p:cNvSpPr>
          <p:nvPr>
            <p:ph idx="1"/>
          </p:nvPr>
        </p:nvSpPr>
        <p:spPr>
          <a:xfrm>
            <a:off x="714348" y="1268760"/>
            <a:ext cx="7715304" cy="4857403"/>
          </a:xfrm>
        </p:spPr>
        <p:txBody>
          <a:bodyPr>
            <a:normAutofit/>
          </a:bodyPr>
          <a:lstStyle/>
          <a:p>
            <a:r>
              <a:rPr lang="en-US" altLang="zh-TW" b="1" dirty="0"/>
              <a:t>『</a:t>
            </a:r>
            <a:r>
              <a:rPr lang="zh-TW" altLang="en-US" b="1" dirty="0"/>
              <a:t>整體計畫說明</a:t>
            </a:r>
            <a:r>
              <a:rPr lang="en-US" altLang="zh-TW" b="1" dirty="0"/>
              <a:t>』</a:t>
            </a:r>
          </a:p>
          <a:p>
            <a:pPr>
              <a:spcBef>
                <a:spcPts val="1200"/>
              </a:spcBef>
              <a:buNone/>
            </a:pPr>
            <a:r>
              <a:rPr lang="en-US" altLang="zh-TW" sz="2800" dirty="0">
                <a:sym typeface="Wingdings" pitchFamily="2" charset="2"/>
              </a:rPr>
              <a:t></a:t>
            </a:r>
            <a:r>
              <a:rPr lang="zh-TW" altLang="en-US" sz="3600" b="1" dirty="0">
                <a:solidFill>
                  <a:srgbClr val="C00000"/>
                </a:solidFill>
              </a:rPr>
              <a:t>「精進國民中小學教師教學專業與課程品質整體推動計畫」</a:t>
            </a:r>
            <a:endParaRPr lang="en-US" altLang="zh-TW" sz="3600" b="1" dirty="0">
              <a:solidFill>
                <a:srgbClr val="C00000"/>
              </a:solidFill>
            </a:endParaRPr>
          </a:p>
          <a:p>
            <a:pPr indent="-279400">
              <a:spcBef>
                <a:spcPts val="1200"/>
              </a:spcBef>
              <a:buFont typeface="Wingdings" pitchFamily="2" charset="2"/>
              <a:buChar char="Ø"/>
            </a:pPr>
            <a:r>
              <a:rPr lang="zh-TW" altLang="en-US" b="1" dirty="0">
                <a:solidFill>
                  <a:schemeClr val="tx1"/>
                </a:solidFill>
              </a:rPr>
              <a:t>整體計畫摘要</a:t>
            </a:r>
            <a:endParaRPr lang="en-US" altLang="zh-TW" b="1" dirty="0">
              <a:solidFill>
                <a:schemeClr val="tx1"/>
              </a:solidFill>
            </a:endParaRPr>
          </a:p>
          <a:p>
            <a:pPr indent="-279400">
              <a:spcBef>
                <a:spcPts val="1200"/>
              </a:spcBef>
              <a:buFont typeface="Wingdings" pitchFamily="2" charset="2"/>
              <a:buChar char="Ø"/>
            </a:pPr>
            <a:r>
              <a:rPr lang="zh-TW" altLang="en-US" b="1" dirty="0">
                <a:solidFill>
                  <a:schemeClr val="tx1"/>
                </a:solidFill>
              </a:rPr>
              <a:t>教師專業成長活動計畫</a:t>
            </a:r>
            <a:r>
              <a:rPr lang="zh-TW" altLang="en-US" sz="2800" u="sng" dirty="0">
                <a:solidFill>
                  <a:schemeClr val="tx1"/>
                </a:solidFill>
              </a:rPr>
              <a:t>（包括學校層級申請與審查之配套方案）</a:t>
            </a:r>
            <a:endParaRPr lang="zh-TW" altLang="en-US" sz="2800" b="1" dirty="0">
              <a:solidFill>
                <a:schemeClr val="tx1"/>
              </a:solidFill>
            </a:endParaRPr>
          </a:p>
          <a:p>
            <a:endParaRPr lang="en-US" altLang="zh-TW" sz="2800" b="1" dirty="0">
              <a:solidFill>
                <a:schemeClr val="tx1"/>
              </a:solidFill>
            </a:endParaRPr>
          </a:p>
          <a:p>
            <a:endParaRPr lang="zh-TW" altLang="en-US" dirty="0"/>
          </a:p>
        </p:txBody>
      </p:sp>
      <p:sp>
        <p:nvSpPr>
          <p:cNvPr id="7" name="頁尾版面配置區 6"/>
          <p:cNvSpPr>
            <a:spLocks noGrp="1"/>
          </p:cNvSpPr>
          <p:nvPr>
            <p:ph type="ftr" sz="quarter" idx="11"/>
          </p:nvPr>
        </p:nvSpPr>
        <p:spPr>
          <a:xfrm>
            <a:off x="3143240" y="6357959"/>
            <a:ext cx="2895600" cy="357190"/>
          </a:xfrm>
        </p:spPr>
        <p:txBody>
          <a:bodyPr/>
          <a:lstStyle/>
          <a:p>
            <a:r>
              <a:rPr lang="zh-TW" altLang="en-US" dirty="0"/>
              <a:t>三－１精進教學計畫內涵說明</a:t>
            </a:r>
          </a:p>
        </p:txBody>
      </p:sp>
      <p:sp>
        <p:nvSpPr>
          <p:cNvPr id="8"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ctrTitle"/>
          </p:nvPr>
        </p:nvSpPr>
        <p:spPr>
          <a:xfrm>
            <a:off x="642910" y="1785926"/>
            <a:ext cx="7772400" cy="3571900"/>
          </a:xfrm>
        </p:spPr>
        <p:txBody>
          <a:bodyPr>
            <a:normAutofit/>
          </a:bodyPr>
          <a:lstStyle/>
          <a:p>
            <a:pPr>
              <a:lnSpc>
                <a:spcPct val="150000"/>
              </a:lnSpc>
              <a:spcBef>
                <a:spcPts val="0"/>
              </a:spcBef>
            </a:pPr>
            <a:r>
              <a:rPr lang="zh-TW" altLang="en-US" u="sng" dirty="0">
                <a:solidFill>
                  <a:srgbClr val="C00000"/>
                </a:solidFill>
              </a:rPr>
              <a:t>整體計畫摘要</a:t>
            </a:r>
            <a:r>
              <a:rPr lang="en-US" altLang="zh-TW" sz="1200" u="sng" dirty="0">
                <a:solidFill>
                  <a:srgbClr val="C00000"/>
                </a:solidFill>
              </a:rPr>
              <a:t/>
            </a:r>
            <a:br>
              <a:rPr lang="en-US" altLang="zh-TW" sz="1200" u="sng" dirty="0">
                <a:solidFill>
                  <a:srgbClr val="C00000"/>
                </a:solidFill>
              </a:rPr>
            </a:br>
            <a:r>
              <a:rPr lang="zh-TW" altLang="en-US" dirty="0">
                <a:solidFill>
                  <a:srgbClr val="002060"/>
                </a:solidFill>
                <a:sym typeface="Wingdings 3"/>
              </a:rPr>
              <a:t></a:t>
            </a:r>
            <a:r>
              <a:rPr lang="en-US" altLang="zh-TW" u="sng" dirty="0">
                <a:solidFill>
                  <a:srgbClr val="C00000"/>
                </a:solidFill>
              </a:rPr>
              <a:t/>
            </a:r>
            <a:br>
              <a:rPr lang="en-US" altLang="zh-TW" u="sng" dirty="0">
                <a:solidFill>
                  <a:srgbClr val="C00000"/>
                </a:solidFill>
              </a:rPr>
            </a:br>
            <a:r>
              <a:rPr lang="zh-TW" altLang="en-US" u="sng" dirty="0">
                <a:solidFill>
                  <a:srgbClr val="C00000"/>
                </a:solidFill>
              </a:rPr>
              <a:t>專業成長活動計畫</a:t>
            </a:r>
          </a:p>
        </p:txBody>
      </p:sp>
      <p:sp>
        <p:nvSpPr>
          <p:cNvPr id="4" name="頁尾版面配置區 6"/>
          <p:cNvSpPr>
            <a:spLocks noGrp="1"/>
          </p:cNvSpPr>
          <p:nvPr>
            <p:ph type="ftr" sz="quarter" idx="11"/>
          </p:nvPr>
        </p:nvSpPr>
        <p:spPr>
          <a:xfrm>
            <a:off x="3143240" y="6357959"/>
            <a:ext cx="2895600" cy="357190"/>
          </a:xfrm>
        </p:spPr>
        <p:txBody>
          <a:bodyPr/>
          <a:lstStyle/>
          <a:p>
            <a:r>
              <a:rPr lang="zh-TW" altLang="en-US" dirty="0"/>
              <a:t>三－１精進教學計畫內涵說明</a:t>
            </a:r>
          </a:p>
        </p:txBody>
      </p:sp>
      <p:sp>
        <p:nvSpPr>
          <p:cNvPr id="5"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28596" y="500042"/>
            <a:ext cx="3071802" cy="725470"/>
          </a:xfrm>
        </p:spPr>
        <p:txBody>
          <a:bodyPr>
            <a:noAutofit/>
          </a:bodyPr>
          <a:lstStyle/>
          <a:p>
            <a:r>
              <a:rPr sz="3600" dirty="0">
                <a:solidFill>
                  <a:schemeClr val="tx1"/>
                </a:solidFill>
              </a:rPr>
              <a:t>擬訂整體計畫</a:t>
            </a:r>
            <a:endParaRPr lang="zh-TW" altLang="en-US" sz="3600" b="1" dirty="0">
              <a:solidFill>
                <a:srgbClr val="C00000"/>
              </a:solidFill>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500034" y="1285860"/>
            <a:ext cx="8358246" cy="4857784"/>
          </a:xfrm>
        </p:spPr>
        <p:txBody>
          <a:bodyPr>
            <a:normAutofit/>
          </a:bodyPr>
          <a:lstStyle/>
          <a:p>
            <a:pPr>
              <a:spcBef>
                <a:spcPts val="600"/>
              </a:spcBef>
            </a:pPr>
            <a:r>
              <a:rPr lang="zh-TW" altLang="en-US" sz="2800" dirty="0"/>
              <a:t>推動小組</a:t>
            </a:r>
            <a:endParaRPr lang="en-US" altLang="zh-TW" sz="2800" dirty="0"/>
          </a:p>
          <a:p>
            <a:endParaRPr lang="zh-TW" altLang="en-US" sz="2800" dirty="0">
              <a:solidFill>
                <a:schemeClr val="tx1"/>
              </a:solidFill>
              <a:latin typeface="+mj-ea"/>
              <a:ea typeface="+mj-ea"/>
            </a:endParaRPr>
          </a:p>
        </p:txBody>
      </p:sp>
      <p:sp>
        <p:nvSpPr>
          <p:cNvPr id="7" name="頁尾版面配置區 6"/>
          <p:cNvSpPr>
            <a:spLocks noGrp="1"/>
          </p:cNvSpPr>
          <p:nvPr>
            <p:ph type="ftr" sz="quarter" idx="11"/>
          </p:nvPr>
        </p:nvSpPr>
        <p:spPr>
          <a:xfrm>
            <a:off x="3143240" y="6357959"/>
            <a:ext cx="2895600" cy="357190"/>
          </a:xfrm>
        </p:spPr>
        <p:txBody>
          <a:bodyPr/>
          <a:lstStyle/>
          <a:p>
            <a:r>
              <a:rPr lang="zh-TW" altLang="en-US" dirty="0"/>
              <a:t>三－１精進教學計畫內涵說明</a:t>
            </a:r>
          </a:p>
        </p:txBody>
      </p:sp>
      <p:graphicFrame>
        <p:nvGraphicFramePr>
          <p:cNvPr id="4" name="資料庫圖表 3"/>
          <p:cNvGraphicFramePr/>
          <p:nvPr/>
        </p:nvGraphicFramePr>
        <p:xfrm>
          <a:off x="1000100" y="1857364"/>
          <a:ext cx="7143800" cy="4286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文字方塊 9"/>
          <p:cNvSpPr txBox="1"/>
          <p:nvPr/>
        </p:nvSpPr>
        <p:spPr>
          <a:xfrm>
            <a:off x="5715008" y="1357298"/>
            <a:ext cx="2643206" cy="461665"/>
          </a:xfrm>
          <a:prstGeom prst="rect">
            <a:avLst/>
          </a:prstGeom>
        </p:spPr>
        <p:style>
          <a:lnRef idx="1">
            <a:schemeClr val="accent5"/>
          </a:lnRef>
          <a:fillRef idx="2">
            <a:schemeClr val="accent5"/>
          </a:fillRef>
          <a:effectRef idx="1">
            <a:schemeClr val="accent5"/>
          </a:effectRef>
          <a:fontRef idx="minor">
            <a:schemeClr val="dk1"/>
          </a:fontRef>
        </p:style>
        <p:txBody>
          <a:bodyPr vert="horz" wrap="square" rtlCol="0">
            <a:spAutoFit/>
          </a:bodyPr>
          <a:lstStyle/>
          <a:p>
            <a:r>
              <a:rPr lang="zh-TW" altLang="en-US" sz="2400" dirty="0"/>
              <a:t>計畫前置規劃階段</a:t>
            </a:r>
          </a:p>
        </p:txBody>
      </p:sp>
      <p:sp>
        <p:nvSpPr>
          <p:cNvPr id="11" name="文字方塊 10"/>
          <p:cNvSpPr txBox="1"/>
          <p:nvPr/>
        </p:nvSpPr>
        <p:spPr>
          <a:xfrm>
            <a:off x="5857884" y="4929198"/>
            <a:ext cx="2643206" cy="461665"/>
          </a:xfrm>
          <a:prstGeom prst="rect">
            <a:avLst/>
          </a:prstGeom>
        </p:spPr>
        <p:style>
          <a:lnRef idx="1">
            <a:schemeClr val="accent2"/>
          </a:lnRef>
          <a:fillRef idx="2">
            <a:schemeClr val="accent2"/>
          </a:fillRef>
          <a:effectRef idx="1">
            <a:schemeClr val="accent2"/>
          </a:effectRef>
          <a:fontRef idx="minor">
            <a:schemeClr val="dk1"/>
          </a:fontRef>
        </p:style>
        <p:txBody>
          <a:bodyPr vert="horz" wrap="square" rtlCol="0">
            <a:spAutoFit/>
          </a:bodyPr>
          <a:lstStyle/>
          <a:p>
            <a:r>
              <a:rPr lang="zh-TW" altLang="en-US" sz="2400" dirty="0"/>
              <a:t>方案計畫撰寫階段</a:t>
            </a:r>
          </a:p>
        </p:txBody>
      </p:sp>
      <p:sp>
        <p:nvSpPr>
          <p:cNvPr id="9"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extLst>
      <p:ext uri="{BB962C8B-B14F-4D97-AF65-F5344CB8AC3E}">
        <p14:creationId xmlns:p14="http://schemas.microsoft.com/office/powerpoint/2010/main" val="2169745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ssolv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368280"/>
          </a:xfrm>
        </p:spPr>
        <p:txBody>
          <a:bodyPr>
            <a:noAutofit/>
          </a:bodyPr>
          <a:lstStyle/>
          <a:p>
            <a:endParaRPr lang="zh-TW" altLang="en-US" sz="3600" b="1"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357158" y="1000108"/>
            <a:ext cx="8429684" cy="5286412"/>
          </a:xfrm>
        </p:spPr>
        <p:txBody>
          <a:bodyPr>
            <a:normAutofit/>
          </a:bodyPr>
          <a:lstStyle/>
          <a:p>
            <a:r>
              <a:rPr lang="zh-TW" altLang="en-US" sz="3900" b="1" u="sng" dirty="0">
                <a:solidFill>
                  <a:srgbClr val="C00000"/>
                </a:solidFill>
              </a:rPr>
              <a:t>開宗明義</a:t>
            </a:r>
            <a:endParaRPr lang="en-US" altLang="zh-TW" sz="3900" b="1" u="sng" dirty="0">
              <a:solidFill>
                <a:srgbClr val="C00000"/>
              </a:solidFill>
            </a:endParaRPr>
          </a:p>
          <a:p>
            <a:pPr marL="446088" indent="0">
              <a:lnSpc>
                <a:spcPts val="4100"/>
              </a:lnSpc>
              <a:spcBef>
                <a:spcPts val="1800"/>
              </a:spcBef>
              <a:buNone/>
            </a:pPr>
            <a:r>
              <a:rPr lang="zh-TW" altLang="en-US" dirty="0">
                <a:solidFill>
                  <a:schemeClr val="tx1"/>
                </a:solidFill>
              </a:rPr>
              <a:t>為落實國民中學及國民小學教育階段     十二年國民基本教育課程綱要之精神與內涵，</a:t>
            </a:r>
            <a:endParaRPr lang="en-US" altLang="zh-TW" dirty="0">
              <a:solidFill>
                <a:schemeClr val="tx1"/>
              </a:solidFill>
            </a:endParaRPr>
          </a:p>
          <a:p>
            <a:pPr marL="446088" indent="0">
              <a:lnSpc>
                <a:spcPts val="4100"/>
              </a:lnSpc>
              <a:spcBef>
                <a:spcPts val="1800"/>
              </a:spcBef>
              <a:buNone/>
            </a:pPr>
            <a:r>
              <a:rPr lang="zh-TW" altLang="en-US" dirty="0">
                <a:solidFill>
                  <a:schemeClr val="tx1"/>
                </a:solidFill>
              </a:rPr>
              <a:t>健全教師專業發展機制，</a:t>
            </a:r>
            <a:endParaRPr lang="en-US" altLang="zh-TW" dirty="0">
              <a:solidFill>
                <a:schemeClr val="tx1"/>
              </a:solidFill>
            </a:endParaRPr>
          </a:p>
          <a:p>
            <a:pPr marL="446088" indent="0">
              <a:lnSpc>
                <a:spcPts val="4100"/>
              </a:lnSpc>
              <a:spcBef>
                <a:spcPts val="1800"/>
              </a:spcBef>
              <a:buNone/>
            </a:pPr>
            <a:r>
              <a:rPr lang="zh-TW" altLang="en-US" dirty="0">
                <a:solidFill>
                  <a:schemeClr val="tx1"/>
                </a:solidFill>
              </a:rPr>
              <a:t>以精進課程教學品質，</a:t>
            </a:r>
            <a:endParaRPr lang="en-US" altLang="zh-TW" dirty="0">
              <a:solidFill>
                <a:schemeClr val="tx1"/>
              </a:solidFill>
            </a:endParaRPr>
          </a:p>
          <a:p>
            <a:pPr marL="446088" indent="0">
              <a:lnSpc>
                <a:spcPts val="4100"/>
              </a:lnSpc>
              <a:spcBef>
                <a:spcPts val="1800"/>
              </a:spcBef>
              <a:buNone/>
            </a:pPr>
            <a:r>
              <a:rPr lang="zh-TW" altLang="en-US" dirty="0">
                <a:solidFill>
                  <a:schemeClr val="tx1"/>
                </a:solidFill>
              </a:rPr>
              <a:t>提升教師教學效能與促進學生有效學習。</a:t>
            </a:r>
            <a:endParaRPr lang="en-US" altLang="zh-TW" dirty="0">
              <a:solidFill>
                <a:schemeClr val="tx1"/>
              </a:solidFill>
            </a:endParaRPr>
          </a:p>
        </p:txBody>
      </p:sp>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sp>
        <p:nvSpPr>
          <p:cNvPr id="8"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
        <p:nvSpPr>
          <p:cNvPr id="9" name="頁尾版面配置區 6"/>
          <p:cNvSpPr>
            <a:spLocks noGrp="1"/>
          </p:cNvSpPr>
          <p:nvPr>
            <p:ph type="ftr" sz="quarter" idx="11"/>
          </p:nvPr>
        </p:nvSpPr>
        <p:spPr>
          <a:xfrm>
            <a:off x="3143240" y="6357959"/>
            <a:ext cx="2895600" cy="357190"/>
          </a:xfrm>
        </p:spPr>
        <p:txBody>
          <a:bodyPr/>
          <a:lstStyle/>
          <a:p>
            <a:r>
              <a:rPr lang="zh-TW" altLang="en-US" dirty="0"/>
              <a:t>三－１精進教學計畫內涵說明</a:t>
            </a:r>
          </a:p>
        </p:txBody>
      </p:sp>
    </p:spTree>
    <p:extLst>
      <p:ext uri="{BB962C8B-B14F-4D97-AF65-F5344CB8AC3E}">
        <p14:creationId xmlns:p14="http://schemas.microsoft.com/office/powerpoint/2010/main" val="2169745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3000" fill="hold"/>
                                        <p:tgtEl>
                                          <p:spTgt spid="3">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標題 9"/>
          <p:cNvSpPr>
            <a:spLocks noGrp="1"/>
          </p:cNvSpPr>
          <p:nvPr>
            <p:ph type="title"/>
          </p:nvPr>
        </p:nvSpPr>
        <p:spPr/>
        <p:txBody>
          <a:bodyPr>
            <a:normAutofit/>
          </a:bodyPr>
          <a:lstStyle/>
          <a:p>
            <a:r>
              <a:rPr altLang="en-US" sz="3600" u="sng" dirty="0"/>
              <a:t>計畫前置規劃階段</a:t>
            </a:r>
            <a:endParaRPr lang="zh-TW" altLang="en-US" sz="3600" u="sng" dirty="0"/>
          </a:p>
        </p:txBody>
      </p:sp>
      <p:graphicFrame>
        <p:nvGraphicFramePr>
          <p:cNvPr id="5" name="資料庫圖表 4"/>
          <p:cNvGraphicFramePr/>
          <p:nvPr/>
        </p:nvGraphicFramePr>
        <p:xfrm>
          <a:off x="1500166" y="1000108"/>
          <a:ext cx="5976958" cy="5500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文字方塊 7"/>
          <p:cNvSpPr txBox="1"/>
          <p:nvPr/>
        </p:nvSpPr>
        <p:spPr>
          <a:xfrm>
            <a:off x="7858148" y="857232"/>
            <a:ext cx="738664" cy="5572164"/>
          </a:xfrm>
          <a:prstGeom prst="rect">
            <a:avLst/>
          </a:prstGeom>
        </p:spPr>
        <p:style>
          <a:lnRef idx="2">
            <a:schemeClr val="accent4"/>
          </a:lnRef>
          <a:fillRef idx="1">
            <a:schemeClr val="lt1"/>
          </a:fillRef>
          <a:effectRef idx="0">
            <a:schemeClr val="accent4"/>
          </a:effectRef>
          <a:fontRef idx="minor">
            <a:schemeClr val="dk1"/>
          </a:fontRef>
        </p:style>
        <p:txBody>
          <a:bodyPr vert="eaVert" wrap="square" rtlCol="0">
            <a:spAutoFit/>
          </a:bodyPr>
          <a:lstStyle/>
          <a:p>
            <a:r>
              <a:rPr lang="zh-TW" altLang="en-US" sz="3600" b="1" dirty="0"/>
              <a:t>召開「計畫前置規劃會議」</a:t>
            </a:r>
          </a:p>
        </p:txBody>
      </p:sp>
      <p:sp>
        <p:nvSpPr>
          <p:cNvPr id="9" name="頁尾版面配置區 6"/>
          <p:cNvSpPr>
            <a:spLocks noGrp="1"/>
          </p:cNvSpPr>
          <p:nvPr>
            <p:ph type="ftr" sz="quarter" idx="11"/>
          </p:nvPr>
        </p:nvSpPr>
        <p:spPr>
          <a:xfrm>
            <a:off x="3143240" y="6357959"/>
            <a:ext cx="2895600" cy="357190"/>
          </a:xfrm>
        </p:spPr>
        <p:txBody>
          <a:bodyPr/>
          <a:lstStyle/>
          <a:p>
            <a:r>
              <a:rPr lang="zh-TW" altLang="en-US" dirty="0"/>
              <a:t>三－１精進教學計畫內涵說明</a:t>
            </a:r>
          </a:p>
        </p:txBody>
      </p:sp>
      <p:sp>
        <p:nvSpPr>
          <p:cNvPr id="11"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8256"/>
            <a:ext cx="8229600" cy="804050"/>
          </a:xfrm>
        </p:spPr>
        <p:txBody>
          <a:bodyPr>
            <a:normAutofit/>
          </a:bodyPr>
          <a:lstStyle/>
          <a:p>
            <a:endParaRPr lang="zh-TW" altLang="en-US" sz="3600" dirty="0"/>
          </a:p>
        </p:txBody>
      </p:sp>
      <p:graphicFrame>
        <p:nvGraphicFramePr>
          <p:cNvPr id="7" name="內容版面配置區 6"/>
          <p:cNvGraphicFramePr>
            <a:graphicFrameLocks noGrp="1"/>
          </p:cNvGraphicFramePr>
          <p:nvPr>
            <p:ph idx="1"/>
          </p:nvPr>
        </p:nvGraphicFramePr>
        <p:xfrm>
          <a:off x="457200" y="357166"/>
          <a:ext cx="8401080" cy="65008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頁尾版面配置區 6"/>
          <p:cNvSpPr>
            <a:spLocks noGrp="1"/>
          </p:cNvSpPr>
          <p:nvPr>
            <p:ph type="ftr" sz="quarter" idx="11"/>
          </p:nvPr>
        </p:nvSpPr>
        <p:spPr>
          <a:xfrm>
            <a:off x="3143240" y="6357959"/>
            <a:ext cx="2895600" cy="357190"/>
          </a:xfrm>
        </p:spPr>
        <p:txBody>
          <a:bodyPr/>
          <a:lstStyle/>
          <a:p>
            <a:r>
              <a:rPr lang="zh-TW" altLang="en-US" dirty="0"/>
              <a:t>三－１精進教學計畫內涵說明</a:t>
            </a:r>
          </a:p>
        </p:txBody>
      </p:sp>
      <p:sp>
        <p:nvSpPr>
          <p:cNvPr id="9"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796908"/>
          </a:xfrm>
        </p:spPr>
        <p:txBody>
          <a:bodyPr>
            <a:noAutofit/>
          </a:bodyPr>
          <a:lstStyle/>
          <a:p>
            <a:r>
              <a:rPr sz="3600" dirty="0"/>
              <a:t>現況分析的第一步：蒐集資料</a:t>
            </a:r>
            <a:endParaRPr lang="zh-TW" altLang="en-US" sz="3600" b="1"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479648" y="1071546"/>
            <a:ext cx="8229600" cy="5429288"/>
          </a:xfrm>
        </p:spPr>
        <p:txBody>
          <a:bodyPr>
            <a:normAutofit lnSpcReduction="10000"/>
          </a:bodyPr>
          <a:lstStyle/>
          <a:p>
            <a:pPr indent="-279400"/>
            <a:r>
              <a:rPr lang="zh-TW" altLang="en-US" sz="2800" dirty="0"/>
              <a:t>精進計畫是跨科室</a:t>
            </a:r>
            <a:r>
              <a:rPr lang="en-US" altLang="zh-TW" sz="2800" dirty="0"/>
              <a:t>/</a:t>
            </a:r>
            <a:r>
              <a:rPr lang="zh-TW" altLang="en-US" sz="2800" dirty="0"/>
              <a:t>單位的整合性計畫</a:t>
            </a:r>
            <a:endParaRPr lang="en-US" altLang="zh-TW" sz="2800" dirty="0"/>
          </a:p>
          <a:p>
            <a:pPr indent="-279400"/>
            <a:r>
              <a:rPr lang="zh-TW" altLang="en-US" b="1" u="sng" dirty="0">
                <a:solidFill>
                  <a:srgbClr val="0033CC"/>
                </a:solidFill>
              </a:rPr>
              <a:t>跨科室、跨單位的資料蒐集</a:t>
            </a:r>
            <a:endParaRPr lang="en-US" altLang="zh-TW" b="1" u="sng" dirty="0">
              <a:solidFill>
                <a:srgbClr val="0033CC"/>
              </a:solidFill>
            </a:endParaRPr>
          </a:p>
          <a:p>
            <a:pPr indent="-279400"/>
            <a:r>
              <a:rPr lang="zh-TW" altLang="en-US" sz="2800" dirty="0">
                <a:solidFill>
                  <a:srgbClr val="C00000"/>
                </a:solidFill>
                <a:sym typeface="Wingdings" pitchFamily="2" charset="2"/>
              </a:rPr>
              <a:t>地方執行各項教育部課程與教學專案之情形</a:t>
            </a:r>
            <a:endParaRPr lang="en-US" altLang="zh-TW" sz="2800" dirty="0">
              <a:solidFill>
                <a:srgbClr val="C00000"/>
              </a:solidFill>
              <a:sym typeface="Wingdings" pitchFamily="2" charset="2"/>
            </a:endParaRPr>
          </a:p>
          <a:p>
            <a:pPr marL="898525" indent="-720725">
              <a:buNone/>
            </a:pPr>
            <a:r>
              <a:rPr lang="zh-TW" altLang="en-US" sz="2800" dirty="0">
                <a:sym typeface="Wingdings" pitchFamily="2" charset="2"/>
              </a:rPr>
              <a:t>  </a:t>
            </a:r>
            <a:r>
              <a:rPr lang="en-US" altLang="zh-TW" sz="2800" dirty="0">
                <a:sym typeface="Wingdings" pitchFamily="2" charset="2"/>
              </a:rPr>
              <a:t></a:t>
            </a:r>
            <a:r>
              <a:rPr lang="zh-TW" altLang="en-US" sz="2800" dirty="0">
                <a:sym typeface="Wingdings" pitchFamily="2" charset="2"/>
              </a:rPr>
              <a:t>十二年國教課綱推動、補救教學、活化教學專案、自造教育與科技、等等</a:t>
            </a:r>
            <a:endParaRPr lang="en-US" altLang="zh-TW" sz="2800" dirty="0">
              <a:sym typeface="Wingdings" pitchFamily="2" charset="2"/>
            </a:endParaRPr>
          </a:p>
          <a:p>
            <a:pPr marL="533400" indent="-355600"/>
            <a:r>
              <a:rPr lang="zh-TW" altLang="en-US" sz="2800" dirty="0">
                <a:solidFill>
                  <a:srgbClr val="C00000"/>
                </a:solidFill>
                <a:sym typeface="Wingdings" pitchFamily="2" charset="2"/>
              </a:rPr>
              <a:t>教師專業需求</a:t>
            </a:r>
            <a:endParaRPr lang="en-US" altLang="zh-TW" sz="2800" dirty="0">
              <a:solidFill>
                <a:srgbClr val="C00000"/>
              </a:solidFill>
              <a:sym typeface="Wingdings" pitchFamily="2" charset="2"/>
            </a:endParaRPr>
          </a:p>
          <a:p>
            <a:pPr marL="898525" indent="-720725">
              <a:buNone/>
            </a:pPr>
            <a:r>
              <a:rPr lang="zh-TW" altLang="en-US" sz="2800" dirty="0">
                <a:sym typeface="Wingdings" pitchFamily="2" charset="2"/>
              </a:rPr>
              <a:t>  </a:t>
            </a:r>
            <a:r>
              <a:rPr lang="en-US" altLang="zh-TW" sz="2800" dirty="0">
                <a:sym typeface="Wingdings" pitchFamily="2" charset="2"/>
              </a:rPr>
              <a:t></a:t>
            </a:r>
            <a:r>
              <a:rPr lang="zh-TW" altLang="en-US" sz="2800" dirty="0">
                <a:sym typeface="Wingdings" pitchFamily="2" charset="2"/>
              </a:rPr>
              <a:t>教師人數統計、教師各項專案參訓統計、教師非專授課人數、教師增能需求內容等等</a:t>
            </a:r>
            <a:endParaRPr lang="en-US" altLang="zh-TW" sz="2800" dirty="0">
              <a:sym typeface="Wingdings" pitchFamily="2" charset="2"/>
            </a:endParaRPr>
          </a:p>
          <a:p>
            <a:pPr marL="533400" indent="-355600"/>
            <a:r>
              <a:rPr lang="zh-TW" altLang="en-US" sz="2800" dirty="0">
                <a:solidFill>
                  <a:srgbClr val="C00000"/>
                </a:solidFill>
                <a:sym typeface="Wingdings" pitchFamily="2" charset="2"/>
              </a:rPr>
              <a:t>學生學習概況</a:t>
            </a:r>
            <a:endParaRPr lang="en-US" altLang="zh-TW" sz="2800" dirty="0">
              <a:solidFill>
                <a:srgbClr val="C00000"/>
              </a:solidFill>
              <a:sym typeface="Wingdings" pitchFamily="2" charset="2"/>
            </a:endParaRPr>
          </a:p>
          <a:p>
            <a:pPr marL="898525" indent="-720725">
              <a:buNone/>
            </a:pPr>
            <a:r>
              <a:rPr lang="zh-TW" altLang="en-US" sz="2800" dirty="0">
                <a:sym typeface="Wingdings" pitchFamily="2" charset="2"/>
              </a:rPr>
              <a:t>  </a:t>
            </a:r>
            <a:r>
              <a:rPr lang="en-US" altLang="zh-TW" sz="2800" dirty="0">
                <a:sym typeface="Wingdings" pitchFamily="2" charset="2"/>
              </a:rPr>
              <a:t></a:t>
            </a:r>
            <a:r>
              <a:rPr lang="zh-TW" altLang="en-US" sz="2800" dirty="0">
                <a:sym typeface="Wingdings" pitchFamily="2" charset="2"/>
              </a:rPr>
              <a:t>學生人數統計、學生學力檢測結果、學習診斷結果、等等</a:t>
            </a:r>
            <a:endParaRPr lang="en-US" altLang="zh-TW" sz="2800" dirty="0">
              <a:sym typeface="Wingdings" pitchFamily="2" charset="2"/>
            </a:endParaRPr>
          </a:p>
          <a:p>
            <a:endParaRPr lang="zh-TW" altLang="en-US" sz="2800" dirty="0">
              <a:latin typeface="+mj-ea"/>
              <a:ea typeface="+mj-ea"/>
            </a:endParaRPr>
          </a:p>
        </p:txBody>
      </p:sp>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sp>
        <p:nvSpPr>
          <p:cNvPr id="10" name="矩形 9"/>
          <p:cNvSpPr/>
          <p:nvPr/>
        </p:nvSpPr>
        <p:spPr>
          <a:xfrm>
            <a:off x="7072330" y="6215082"/>
            <a:ext cx="785818" cy="461665"/>
          </a:xfrm>
          <a:prstGeom prst="rect">
            <a:avLst/>
          </a:prstGeom>
          <a:solidFill>
            <a:schemeClr val="tx2">
              <a:lumMod val="20000"/>
              <a:lumOff val="80000"/>
            </a:schemeClr>
          </a:solidFill>
        </p:spPr>
        <p:txBody>
          <a:bodyPr wrap="square">
            <a:spAutoFit/>
          </a:bodyPr>
          <a:lstStyle/>
          <a:p>
            <a:r>
              <a:rPr lang="en-US" altLang="zh-TW" sz="2400" b="1" dirty="0">
                <a:solidFill>
                  <a:srgbClr val="C00000"/>
                </a:solidFill>
                <a:latin typeface="+mj-ea"/>
                <a:sym typeface="Wingdings" pitchFamily="2" charset="2"/>
                <a:hlinkClick r:id="rId3" action="ppaction://hlinksldjump"/>
              </a:rPr>
              <a:t>back</a:t>
            </a:r>
            <a:endParaRPr lang="zh-TW" altLang="en-US" sz="2400" dirty="0"/>
          </a:p>
        </p:txBody>
      </p:sp>
      <p:sp>
        <p:nvSpPr>
          <p:cNvPr id="9" name="頁尾版面配置區 6"/>
          <p:cNvSpPr>
            <a:spLocks noGrp="1"/>
          </p:cNvSpPr>
          <p:nvPr>
            <p:ph type="ftr" sz="quarter" idx="11"/>
          </p:nvPr>
        </p:nvSpPr>
        <p:spPr>
          <a:xfrm>
            <a:off x="3143240" y="6357959"/>
            <a:ext cx="2895600" cy="357190"/>
          </a:xfrm>
        </p:spPr>
        <p:txBody>
          <a:bodyPr/>
          <a:lstStyle/>
          <a:p>
            <a:r>
              <a:rPr lang="zh-TW" altLang="en-US" dirty="0"/>
              <a:t>三－１精進教學計畫內涵說明</a:t>
            </a:r>
          </a:p>
        </p:txBody>
      </p:sp>
      <p:sp>
        <p:nvSpPr>
          <p:cNvPr id="11"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extLst>
      <p:ext uri="{BB962C8B-B14F-4D97-AF65-F5344CB8AC3E}">
        <p14:creationId xmlns:p14="http://schemas.microsoft.com/office/powerpoint/2010/main" val="21697451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571480"/>
            <a:ext cx="8229600" cy="553264"/>
          </a:xfrm>
          <a:noFill/>
          <a:ln>
            <a:noFill/>
          </a:ln>
        </p:spPr>
        <p:style>
          <a:lnRef idx="1">
            <a:schemeClr val="accent4"/>
          </a:lnRef>
          <a:fillRef idx="2">
            <a:schemeClr val="accent4"/>
          </a:fillRef>
          <a:effectRef idx="1">
            <a:schemeClr val="accent4"/>
          </a:effectRef>
          <a:fontRef idx="minor">
            <a:schemeClr val="dk1"/>
          </a:fontRef>
        </p:style>
        <p:txBody>
          <a:bodyPr>
            <a:noAutofit/>
          </a:bodyPr>
          <a:lstStyle/>
          <a:p>
            <a:r>
              <a:rPr lang="zh-TW" altLang="en-US" sz="3300" b="1" u="sng" dirty="0">
                <a:solidFill>
                  <a:srgbClr val="C00000"/>
                </a:solidFill>
                <a:latin typeface="標楷體" pitchFamily="65" charset="-120"/>
                <a:ea typeface="標楷體" pitchFamily="65" charset="-120"/>
              </a:rPr>
              <a:t>現況分析及需求評估</a:t>
            </a:r>
            <a:r>
              <a:rPr lang="en-US" altLang="zh-TW" sz="3300" b="1" u="sng" dirty="0">
                <a:solidFill>
                  <a:srgbClr val="C00000"/>
                </a:solidFill>
                <a:latin typeface="標楷體" pitchFamily="65" charset="-120"/>
                <a:ea typeface="標楷體" pitchFamily="65" charset="-120"/>
              </a:rPr>
              <a:t>---</a:t>
            </a:r>
            <a:r>
              <a:rPr lang="zh-TW" altLang="en-US" sz="3300" u="sng" dirty="0">
                <a:solidFill>
                  <a:srgbClr val="C00000"/>
                </a:solidFill>
                <a:latin typeface="標楷體" pitchFamily="65" charset="-120"/>
                <a:ea typeface="標楷體" pitchFamily="65" charset="-120"/>
              </a:rPr>
              <a:t>舉例</a:t>
            </a:r>
            <a:endParaRPr lang="zh-TW" altLang="en-US" sz="3300" b="1" u="sng" dirty="0">
              <a:solidFill>
                <a:srgbClr val="C00000"/>
              </a:solidFill>
              <a:latin typeface="標楷體" pitchFamily="65" charset="-120"/>
              <a:ea typeface="標楷體" pitchFamily="65" charset="-120"/>
            </a:endParaRPr>
          </a:p>
        </p:txBody>
      </p:sp>
      <p:sp>
        <p:nvSpPr>
          <p:cNvPr id="3" name="內容版面配置區 2"/>
          <p:cNvSpPr>
            <a:spLocks noGrp="1"/>
          </p:cNvSpPr>
          <p:nvPr>
            <p:ph idx="1"/>
          </p:nvPr>
        </p:nvSpPr>
        <p:spPr>
          <a:xfrm>
            <a:off x="428596" y="1214422"/>
            <a:ext cx="8229600" cy="4857403"/>
          </a:xfrm>
          <a:noFill/>
          <a:ln>
            <a:noFill/>
          </a:ln>
        </p:spPr>
        <p:style>
          <a:lnRef idx="1">
            <a:schemeClr val="accent3"/>
          </a:lnRef>
          <a:fillRef idx="2">
            <a:schemeClr val="accent3"/>
          </a:fillRef>
          <a:effectRef idx="1">
            <a:schemeClr val="accent3"/>
          </a:effectRef>
          <a:fontRef idx="minor">
            <a:schemeClr val="dk1"/>
          </a:fontRef>
        </p:style>
        <p:txBody>
          <a:bodyPr>
            <a:noAutofit/>
          </a:bodyPr>
          <a:lstStyle/>
          <a:p>
            <a:pPr marL="514350" lvl="0" indent="-514350" algn="l">
              <a:buClrTx/>
              <a:buFont typeface="Wingdings" pitchFamily="2" charset="2"/>
              <a:buChar char="u"/>
            </a:pPr>
            <a:endParaRPr lang="en-US" altLang="zh-TW" sz="1200" b="1" dirty="0">
              <a:solidFill>
                <a:srgbClr val="C00000"/>
              </a:solidFill>
              <a:latin typeface="標楷體" pitchFamily="65" charset="-120"/>
              <a:ea typeface="標楷體" pitchFamily="65" charset="-120"/>
            </a:endParaRPr>
          </a:p>
          <a:p>
            <a:pPr marL="514350" indent="-514350" algn="l">
              <a:buFont typeface="Wingdings" pitchFamily="2" charset="2"/>
              <a:buChar char="u"/>
            </a:pPr>
            <a:r>
              <a:rPr lang="en-US" altLang="zh-TW" sz="2800" b="1" dirty="0">
                <a:solidFill>
                  <a:srgbClr val="C00000"/>
                </a:solidFill>
                <a:latin typeface="標楷體" pitchFamily="65" charset="-120"/>
                <a:ea typeface="標楷體" pitchFamily="65" charset="-120"/>
              </a:rPr>
              <a:t>108</a:t>
            </a:r>
            <a:r>
              <a:rPr lang="zh-TW" altLang="en-US" sz="2800" b="1" dirty="0">
                <a:solidFill>
                  <a:srgbClr val="C00000"/>
                </a:solidFill>
                <a:latin typeface="標楷體" pitchFamily="65" charset="-120"/>
                <a:ea typeface="標楷體" pitchFamily="65" charset="-120"/>
              </a:rPr>
              <a:t>學年度計畫執行檢討</a:t>
            </a:r>
            <a:endParaRPr lang="en-US" altLang="zh-TW" sz="2800" b="1" dirty="0">
              <a:solidFill>
                <a:srgbClr val="C00000"/>
              </a:solidFill>
              <a:latin typeface="標楷體" pitchFamily="65" charset="-120"/>
              <a:ea typeface="標楷體" pitchFamily="65" charset="-120"/>
            </a:endParaRPr>
          </a:p>
          <a:p>
            <a:pPr marL="514350" lvl="0" indent="-247650" algn="l">
              <a:buClrTx/>
            </a:pPr>
            <a:r>
              <a:rPr lang="en-US" altLang="zh-TW" sz="2800" b="1" dirty="0">
                <a:solidFill>
                  <a:schemeClr val="tx1"/>
                </a:solidFill>
                <a:latin typeface="標楷體" pitchFamily="65" charset="-120"/>
                <a:ea typeface="標楷體" pitchFamily="65" charset="-120"/>
                <a:sym typeface="Wingdings" pitchFamily="2" charset="2"/>
              </a:rPr>
              <a:t></a:t>
            </a:r>
            <a:r>
              <a:rPr lang="zh-TW" altLang="en-US" sz="2800" b="1" dirty="0">
                <a:solidFill>
                  <a:schemeClr val="tx1"/>
                </a:solidFill>
                <a:latin typeface="標楷體" pitchFamily="65" charset="-120"/>
                <a:ea typeface="標楷體" pitchFamily="65" charset="-120"/>
                <a:sym typeface="Wingdings" pitchFamily="2" charset="2"/>
              </a:rPr>
              <a:t>檢討</a:t>
            </a:r>
            <a:r>
              <a:rPr lang="en-US" altLang="zh-TW" sz="2800" b="1" dirty="0">
                <a:solidFill>
                  <a:schemeClr val="tx1"/>
                </a:solidFill>
                <a:latin typeface="標楷體" pitchFamily="65" charset="-120"/>
                <a:ea typeface="標楷體" pitchFamily="65" charset="-120"/>
                <a:sym typeface="Wingdings" pitchFamily="2" charset="2"/>
              </a:rPr>
              <a:t>108</a:t>
            </a:r>
            <a:r>
              <a:rPr lang="zh-TW" altLang="en-US" sz="2800" b="1" dirty="0">
                <a:solidFill>
                  <a:schemeClr val="tx1"/>
                </a:solidFill>
                <a:latin typeface="標楷體" pitchFamily="65" charset="-120"/>
                <a:ea typeface="標楷體" pitchFamily="65" charset="-120"/>
                <a:sym typeface="Wingdings" pitchFamily="2" charset="2"/>
              </a:rPr>
              <a:t>學年度計畫執行情形</a:t>
            </a:r>
            <a:endParaRPr lang="en-US" altLang="zh-TW" sz="2800" b="1" dirty="0">
              <a:solidFill>
                <a:schemeClr val="tx1"/>
              </a:solidFill>
              <a:latin typeface="標楷體" pitchFamily="65" charset="-120"/>
              <a:ea typeface="標楷體" pitchFamily="65" charset="-120"/>
            </a:endParaRPr>
          </a:p>
          <a:p>
            <a:pPr marL="514350" lvl="0" indent="-247650" algn="l">
              <a:buFont typeface="Arial" pitchFamily="34" charset="0"/>
              <a:buChar char="•"/>
            </a:pPr>
            <a:r>
              <a:rPr lang="zh-TW" altLang="en-US" sz="2800" dirty="0">
                <a:solidFill>
                  <a:schemeClr val="tx1"/>
                </a:solidFill>
                <a:latin typeface="標楷體" pitchFamily="65" charset="-120"/>
                <a:ea typeface="標楷體" pitchFamily="65" charset="-120"/>
                <a:sym typeface="Wingdings" pitchFamily="2" charset="2"/>
              </a:rPr>
              <a:t>成果 </a:t>
            </a:r>
            <a:r>
              <a:rPr lang="en-US" altLang="zh-TW" sz="2800" dirty="0">
                <a:solidFill>
                  <a:schemeClr val="tx1"/>
                </a:solidFill>
                <a:latin typeface="標楷體" pitchFamily="65" charset="-120"/>
                <a:ea typeface="標楷體" pitchFamily="65" charset="-120"/>
                <a:sym typeface="Wingdings" pitchFamily="2" charset="2"/>
              </a:rPr>
              <a:t>(</a:t>
            </a:r>
            <a:r>
              <a:rPr lang="zh-TW" altLang="en-US" sz="2800" dirty="0">
                <a:solidFill>
                  <a:schemeClr val="tx1"/>
                </a:solidFill>
                <a:latin typeface="標楷體" pitchFamily="65" charset="-120"/>
                <a:ea typeface="標楷體" pitchFamily="65" charset="-120"/>
                <a:sym typeface="Wingdings" pitchFamily="2" charset="2"/>
              </a:rPr>
              <a:t>場次，參加人數及參與率，等</a:t>
            </a:r>
            <a:r>
              <a:rPr lang="en-US" altLang="zh-TW" sz="2800" dirty="0">
                <a:solidFill>
                  <a:schemeClr val="tx1"/>
                </a:solidFill>
                <a:latin typeface="標楷體" pitchFamily="65" charset="-120"/>
                <a:ea typeface="標楷體" pitchFamily="65" charset="-120"/>
                <a:sym typeface="Wingdings" pitchFamily="2" charset="2"/>
              </a:rPr>
              <a:t>)</a:t>
            </a:r>
          </a:p>
          <a:p>
            <a:pPr marL="514350" lvl="0" indent="-247650" algn="l">
              <a:buFont typeface="Arial" pitchFamily="34" charset="0"/>
              <a:buChar char="•"/>
            </a:pPr>
            <a:r>
              <a:rPr lang="zh-TW" altLang="en-US" sz="2800" dirty="0">
                <a:solidFill>
                  <a:schemeClr val="tx1"/>
                </a:solidFill>
                <a:latin typeface="標楷體" pitchFamily="65" charset="-120"/>
                <a:ea typeface="標楷體" pitchFamily="65" charset="-120"/>
                <a:sym typeface="Wingdings" pitchFamily="2" charset="2"/>
              </a:rPr>
              <a:t>成效 </a:t>
            </a:r>
            <a:r>
              <a:rPr lang="en-US" altLang="zh-TW" sz="2800" dirty="0">
                <a:solidFill>
                  <a:schemeClr val="tx1"/>
                </a:solidFill>
                <a:latin typeface="標楷體" pitchFamily="65" charset="-120"/>
                <a:ea typeface="標楷體" pitchFamily="65" charset="-120"/>
                <a:sym typeface="Wingdings" pitchFamily="2" charset="2"/>
              </a:rPr>
              <a:t>(</a:t>
            </a:r>
            <a:r>
              <a:rPr lang="zh-TW" altLang="en-US" sz="2800" dirty="0">
                <a:solidFill>
                  <a:schemeClr val="tx1"/>
                </a:solidFill>
                <a:latin typeface="標楷體" pitchFamily="65" charset="-120"/>
                <a:ea typeface="標楷體" pitchFamily="65" charset="-120"/>
                <a:sym typeface="Wingdings" pitchFamily="2" charset="2"/>
              </a:rPr>
              <a:t>專業成長，專業實踐，等</a:t>
            </a:r>
            <a:r>
              <a:rPr lang="en-US" altLang="zh-TW" sz="2800" dirty="0">
                <a:solidFill>
                  <a:schemeClr val="tx1"/>
                </a:solidFill>
                <a:latin typeface="標楷體" pitchFamily="65" charset="-120"/>
                <a:ea typeface="標楷體" pitchFamily="65" charset="-120"/>
                <a:sym typeface="Wingdings" pitchFamily="2" charset="2"/>
              </a:rPr>
              <a:t>)</a:t>
            </a:r>
            <a:endParaRPr lang="en-US" altLang="zh-TW" sz="2800" dirty="0">
              <a:solidFill>
                <a:schemeClr val="tx1"/>
              </a:solidFill>
              <a:latin typeface="標楷體" pitchFamily="65" charset="-120"/>
              <a:ea typeface="標楷體" pitchFamily="65" charset="-120"/>
            </a:endParaRPr>
          </a:p>
          <a:p>
            <a:pPr marL="514350" lvl="0" indent="-247650" algn="l">
              <a:buClrTx/>
            </a:pPr>
            <a:r>
              <a:rPr lang="en-US" altLang="zh-TW" sz="2800" b="1" dirty="0">
                <a:solidFill>
                  <a:schemeClr val="tx1"/>
                </a:solidFill>
                <a:latin typeface="標楷體" pitchFamily="65" charset="-120"/>
                <a:ea typeface="標楷體" pitchFamily="65" charset="-120"/>
                <a:sym typeface="Wingdings" pitchFamily="2" charset="2"/>
              </a:rPr>
              <a:t></a:t>
            </a:r>
            <a:r>
              <a:rPr lang="zh-TW" altLang="en-US" sz="2800" b="1" dirty="0">
                <a:solidFill>
                  <a:schemeClr val="tx1"/>
                </a:solidFill>
                <a:latin typeface="標楷體" pitchFamily="65" charset="-120"/>
                <a:ea typeface="標楷體" pitchFamily="65" charset="-120"/>
                <a:sym typeface="Wingdings" pitchFamily="2" charset="2"/>
              </a:rPr>
              <a:t>省思</a:t>
            </a:r>
            <a:r>
              <a:rPr lang="en-US" altLang="zh-TW" sz="2800" b="1" dirty="0">
                <a:solidFill>
                  <a:schemeClr val="tx1"/>
                </a:solidFill>
                <a:latin typeface="標楷體" pitchFamily="65" charset="-120"/>
                <a:ea typeface="標楷體" pitchFamily="65" charset="-120"/>
                <a:sym typeface="Wingdings" pitchFamily="2" charset="2"/>
              </a:rPr>
              <a:t>108</a:t>
            </a:r>
            <a:r>
              <a:rPr lang="zh-TW" altLang="en-US" sz="2800" b="1" dirty="0">
                <a:solidFill>
                  <a:schemeClr val="tx1"/>
                </a:solidFill>
                <a:latin typeface="標楷體" pitchFamily="65" charset="-120"/>
                <a:ea typeface="標楷體" pitchFamily="65" charset="-120"/>
                <a:sym typeface="Wingdings" pitchFamily="2" charset="2"/>
              </a:rPr>
              <a:t>學年度計畫執行</a:t>
            </a:r>
            <a:endParaRPr lang="en-US" altLang="zh-TW" sz="2800" b="1" dirty="0">
              <a:solidFill>
                <a:schemeClr val="tx1"/>
              </a:solidFill>
              <a:latin typeface="標楷體" pitchFamily="65" charset="-120"/>
              <a:ea typeface="標楷體" pitchFamily="65" charset="-120"/>
              <a:sym typeface="Wingdings" pitchFamily="2" charset="2"/>
            </a:endParaRPr>
          </a:p>
          <a:p>
            <a:pPr marL="514350" lvl="0" indent="-247650" algn="l">
              <a:buClrTx/>
              <a:buFont typeface="Arial" pitchFamily="34" charset="0"/>
              <a:buChar char="•"/>
            </a:pPr>
            <a:r>
              <a:rPr lang="zh-TW" altLang="en-US" sz="2800" dirty="0">
                <a:solidFill>
                  <a:schemeClr val="tx1"/>
                </a:solidFill>
                <a:latin typeface="標楷體" pitchFamily="65" charset="-120"/>
                <a:ea typeface="標楷體" pitchFamily="65" charset="-120"/>
                <a:sym typeface="Wingdings" pitchFamily="2" charset="2"/>
              </a:rPr>
              <a:t>目標達成</a:t>
            </a:r>
            <a:endParaRPr lang="en-US" altLang="zh-TW" sz="2800" dirty="0">
              <a:solidFill>
                <a:schemeClr val="tx1"/>
              </a:solidFill>
              <a:latin typeface="標楷體" pitchFamily="65" charset="-120"/>
              <a:ea typeface="標楷體" pitchFamily="65" charset="-120"/>
              <a:sym typeface="Wingdings" pitchFamily="2" charset="2"/>
            </a:endParaRPr>
          </a:p>
          <a:p>
            <a:pPr marL="514350" lvl="0" indent="-247650" algn="l">
              <a:buFont typeface="Arial" pitchFamily="34" charset="0"/>
              <a:buChar char="•"/>
            </a:pPr>
            <a:r>
              <a:rPr lang="zh-TW" altLang="en-US" sz="2800" dirty="0">
                <a:solidFill>
                  <a:schemeClr val="tx1"/>
                </a:solidFill>
                <a:latin typeface="標楷體" pitchFamily="65" charset="-120"/>
                <a:ea typeface="標楷體" pitchFamily="65" charset="-120"/>
                <a:sym typeface="Wingdings" pitchFamily="2" charset="2"/>
              </a:rPr>
              <a:t>待改進、或進一步加強</a:t>
            </a:r>
            <a:endParaRPr lang="en-US" altLang="zh-TW" sz="2800" dirty="0">
              <a:solidFill>
                <a:schemeClr val="tx1"/>
              </a:solidFill>
              <a:latin typeface="標楷體" pitchFamily="65" charset="-120"/>
              <a:ea typeface="標楷體" pitchFamily="65" charset="-120"/>
              <a:sym typeface="Wingdings" pitchFamily="2" charset="2"/>
            </a:endParaRPr>
          </a:p>
          <a:p>
            <a:pPr marL="514350" lvl="0" indent="-247650" algn="l">
              <a:buClrTx/>
            </a:pPr>
            <a:r>
              <a:rPr lang="en-US" altLang="zh-TW" sz="2800" b="1" dirty="0">
                <a:solidFill>
                  <a:schemeClr val="tx1"/>
                </a:solidFill>
                <a:latin typeface="標楷體" pitchFamily="65" charset="-120"/>
                <a:ea typeface="標楷體" pitchFamily="65" charset="-120"/>
                <a:sym typeface="Wingdings" pitchFamily="2" charset="2"/>
              </a:rPr>
              <a:t></a:t>
            </a:r>
            <a:r>
              <a:rPr lang="zh-TW" altLang="en-US" sz="2800" b="1" dirty="0">
                <a:solidFill>
                  <a:schemeClr val="tx1"/>
                </a:solidFill>
                <a:latin typeface="標楷體" pitchFamily="65" charset="-120"/>
                <a:ea typeface="標楷體" pitchFamily="65" charset="-120"/>
                <a:sym typeface="Wingdings" pitchFamily="2" charset="2"/>
              </a:rPr>
              <a:t>提出</a:t>
            </a:r>
            <a:r>
              <a:rPr lang="en-US" altLang="zh-TW" sz="2800" b="1" dirty="0">
                <a:solidFill>
                  <a:schemeClr val="tx1"/>
                </a:solidFill>
                <a:latin typeface="標楷體" pitchFamily="65" charset="-120"/>
                <a:ea typeface="標楷體" pitchFamily="65" charset="-120"/>
                <a:sym typeface="Wingdings" pitchFamily="2" charset="2"/>
              </a:rPr>
              <a:t>(</a:t>
            </a:r>
            <a:r>
              <a:rPr lang="zh-TW" altLang="en-US" sz="2800" b="1" dirty="0">
                <a:solidFill>
                  <a:schemeClr val="tx1"/>
                </a:solidFill>
                <a:latin typeface="標楷體" pitchFamily="65" charset="-120"/>
                <a:ea typeface="標楷體" pitchFamily="65" charset="-120"/>
                <a:sym typeface="Wingdings" pitchFamily="2" charset="2"/>
              </a:rPr>
              <a:t>待加強</a:t>
            </a:r>
            <a:r>
              <a:rPr lang="en-US" altLang="zh-TW" sz="2800" b="1" dirty="0">
                <a:solidFill>
                  <a:schemeClr val="tx1"/>
                </a:solidFill>
                <a:latin typeface="標楷體" pitchFamily="65" charset="-120"/>
                <a:ea typeface="標楷體" pitchFamily="65" charset="-120"/>
                <a:sym typeface="Wingdings" pitchFamily="2" charset="2"/>
              </a:rPr>
              <a:t>)</a:t>
            </a:r>
            <a:r>
              <a:rPr lang="zh-TW" altLang="en-US" sz="2800" b="1" dirty="0">
                <a:solidFill>
                  <a:schemeClr val="tx1"/>
                </a:solidFill>
                <a:latin typeface="標楷體" pitchFamily="65" charset="-120"/>
                <a:ea typeface="標楷體" pitchFamily="65" charset="-120"/>
                <a:sym typeface="Wingdings" pitchFamily="2" charset="2"/>
              </a:rPr>
              <a:t>因應策略，納入</a:t>
            </a:r>
            <a:r>
              <a:rPr lang="en-US" altLang="zh-TW" sz="2800" b="1" dirty="0">
                <a:solidFill>
                  <a:schemeClr val="tx1"/>
                </a:solidFill>
                <a:latin typeface="標楷體" pitchFamily="65" charset="-120"/>
                <a:ea typeface="標楷體" pitchFamily="65" charset="-120"/>
                <a:sym typeface="Wingdings" pitchFamily="2" charset="2"/>
              </a:rPr>
              <a:t>109</a:t>
            </a:r>
            <a:r>
              <a:rPr lang="zh-TW" altLang="en-US" sz="2800" b="1" dirty="0">
                <a:solidFill>
                  <a:schemeClr val="tx1"/>
                </a:solidFill>
                <a:latin typeface="標楷體" pitchFamily="65" charset="-120"/>
                <a:ea typeface="標楷體" pitchFamily="65" charset="-120"/>
                <a:sym typeface="Wingdings" pitchFamily="2" charset="2"/>
              </a:rPr>
              <a:t>學年度計畫</a:t>
            </a:r>
            <a:endParaRPr lang="en-US" altLang="zh-TW" sz="2800" b="1" dirty="0">
              <a:solidFill>
                <a:schemeClr val="tx1"/>
              </a:solidFill>
              <a:latin typeface="標楷體" pitchFamily="65" charset="-120"/>
              <a:ea typeface="標楷體" pitchFamily="65" charset="-120"/>
            </a:endParaRPr>
          </a:p>
          <a:p>
            <a:pPr marL="514350" lvl="0" indent="-514350" algn="l">
              <a:buClrTx/>
              <a:buFont typeface="Wingdings" pitchFamily="2" charset="2"/>
              <a:buChar char="u"/>
            </a:pPr>
            <a:endParaRPr lang="en-US" altLang="zh-TW" sz="2800" b="1" dirty="0">
              <a:solidFill>
                <a:srgbClr val="C00000"/>
              </a:solidFill>
              <a:latin typeface="標楷體" pitchFamily="65" charset="-120"/>
              <a:ea typeface="標楷體" pitchFamily="65" charset="-120"/>
            </a:endParaRPr>
          </a:p>
        </p:txBody>
      </p:sp>
      <p:sp>
        <p:nvSpPr>
          <p:cNvPr id="5" name="頁尾版面配置區 6"/>
          <p:cNvSpPr>
            <a:spLocks noGrp="1"/>
          </p:cNvSpPr>
          <p:nvPr>
            <p:ph type="ftr" sz="quarter" idx="11"/>
          </p:nvPr>
        </p:nvSpPr>
        <p:spPr>
          <a:xfrm>
            <a:off x="3143240" y="6357959"/>
            <a:ext cx="2895600" cy="357190"/>
          </a:xfrm>
        </p:spPr>
        <p:txBody>
          <a:bodyPr/>
          <a:lstStyle/>
          <a:p>
            <a:r>
              <a:rPr lang="zh-TW" altLang="en-US" dirty="0"/>
              <a:t>三－１精進教學計畫內涵說明</a:t>
            </a:r>
          </a:p>
        </p:txBody>
      </p:sp>
      <p:sp>
        <p:nvSpPr>
          <p:cNvPr id="6"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extLst>
      <p:ext uri="{BB962C8B-B14F-4D97-AF65-F5344CB8AC3E}">
        <p14:creationId xmlns:p14="http://schemas.microsoft.com/office/powerpoint/2010/main" val="17388902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28596" y="357166"/>
            <a:ext cx="8229600" cy="1143000"/>
          </a:xfrm>
          <a:noFill/>
          <a:ln>
            <a:noFill/>
          </a:ln>
        </p:spPr>
        <p:style>
          <a:lnRef idx="1">
            <a:schemeClr val="accent4"/>
          </a:lnRef>
          <a:fillRef idx="2">
            <a:schemeClr val="accent4"/>
          </a:fillRef>
          <a:effectRef idx="1">
            <a:schemeClr val="accent4"/>
          </a:effectRef>
          <a:fontRef idx="minor">
            <a:schemeClr val="dk1"/>
          </a:fontRef>
        </p:style>
        <p:txBody>
          <a:bodyPr>
            <a:noAutofit/>
          </a:bodyPr>
          <a:lstStyle/>
          <a:p>
            <a:r>
              <a:rPr lang="zh-TW" altLang="en-US" sz="3300" b="1" dirty="0">
                <a:solidFill>
                  <a:srgbClr val="C00000"/>
                </a:solidFill>
                <a:latin typeface="標楷體" pitchFamily="65" charset="-120"/>
                <a:ea typeface="標楷體" pitchFamily="65" charset="-120"/>
              </a:rPr>
              <a:t>現況分析及需求評估</a:t>
            </a:r>
            <a:r>
              <a:rPr lang="en-US" altLang="zh-TW" sz="3300" b="1" dirty="0">
                <a:solidFill>
                  <a:srgbClr val="C00000"/>
                </a:solidFill>
                <a:latin typeface="標楷體" pitchFamily="65" charset="-120"/>
                <a:ea typeface="標楷體" pitchFamily="65" charset="-120"/>
              </a:rPr>
              <a:t>---</a:t>
            </a:r>
            <a:r>
              <a:rPr lang="zh-TW" altLang="en-US" sz="3300" dirty="0">
                <a:solidFill>
                  <a:srgbClr val="C00000"/>
                </a:solidFill>
                <a:latin typeface="標楷體" pitchFamily="65" charset="-120"/>
                <a:ea typeface="標楷體" pitchFamily="65" charset="-120"/>
              </a:rPr>
              <a:t>舉例</a:t>
            </a:r>
            <a:endParaRPr lang="zh-TW" altLang="en-US" sz="3300" b="1" dirty="0">
              <a:solidFill>
                <a:srgbClr val="C00000"/>
              </a:solidFill>
              <a:latin typeface="標楷體" pitchFamily="65" charset="-120"/>
              <a:ea typeface="標楷體" pitchFamily="65" charset="-120"/>
            </a:endParaRPr>
          </a:p>
        </p:txBody>
      </p:sp>
      <p:sp>
        <p:nvSpPr>
          <p:cNvPr id="3" name="內容版面配置區 2"/>
          <p:cNvSpPr>
            <a:spLocks noGrp="1"/>
          </p:cNvSpPr>
          <p:nvPr>
            <p:ph idx="1"/>
          </p:nvPr>
        </p:nvSpPr>
        <p:spPr>
          <a:noFill/>
          <a:ln>
            <a:noFill/>
          </a:ln>
        </p:spPr>
        <p:style>
          <a:lnRef idx="1">
            <a:schemeClr val="accent3"/>
          </a:lnRef>
          <a:fillRef idx="2">
            <a:schemeClr val="accent3"/>
          </a:fillRef>
          <a:effectRef idx="1">
            <a:schemeClr val="accent3"/>
          </a:effectRef>
          <a:fontRef idx="minor">
            <a:schemeClr val="dk1"/>
          </a:fontRef>
        </p:style>
        <p:txBody>
          <a:bodyPr>
            <a:noAutofit/>
          </a:bodyPr>
          <a:lstStyle/>
          <a:p>
            <a:pPr marL="514350" lvl="0" indent="-514350" algn="l">
              <a:buClrTx/>
              <a:buFont typeface="Wingdings" pitchFamily="2" charset="2"/>
              <a:buChar char="u"/>
            </a:pPr>
            <a:endParaRPr lang="en-US" altLang="zh-TW" sz="1200" b="1" dirty="0">
              <a:solidFill>
                <a:srgbClr val="C00000"/>
              </a:solidFill>
            </a:endParaRPr>
          </a:p>
          <a:p>
            <a:pPr marL="514350" indent="-514350" algn="l">
              <a:spcBef>
                <a:spcPts val="0"/>
              </a:spcBef>
              <a:buFont typeface="Wingdings" pitchFamily="2" charset="2"/>
              <a:buChar char="u"/>
            </a:pPr>
            <a:r>
              <a:rPr lang="zh-TW" altLang="en-US" sz="2800" b="1" dirty="0">
                <a:solidFill>
                  <a:srgbClr val="C00000"/>
                </a:solidFill>
              </a:rPr>
              <a:t>教師專業需求</a:t>
            </a:r>
            <a:endParaRPr lang="en-US" altLang="zh-TW" sz="2800" b="1" dirty="0">
              <a:solidFill>
                <a:srgbClr val="C00000"/>
              </a:solidFill>
            </a:endParaRPr>
          </a:p>
          <a:p>
            <a:pPr marL="514350" lvl="0" indent="-247650" algn="l">
              <a:buClrTx/>
            </a:pPr>
            <a:r>
              <a:rPr lang="en-US" altLang="zh-TW" sz="2800" b="1" dirty="0">
                <a:solidFill>
                  <a:schemeClr val="tx1"/>
                </a:solidFill>
                <a:sym typeface="Wingdings" pitchFamily="2" charset="2"/>
              </a:rPr>
              <a:t></a:t>
            </a:r>
            <a:r>
              <a:rPr lang="zh-TW" altLang="en-US" sz="2800" b="1" dirty="0">
                <a:solidFill>
                  <a:schemeClr val="tx1"/>
                </a:solidFill>
                <a:sym typeface="Wingdings" pitchFamily="2" charset="2"/>
              </a:rPr>
              <a:t>新課綱增能</a:t>
            </a:r>
            <a:endParaRPr lang="en-US" altLang="zh-TW" sz="2800" b="1" dirty="0">
              <a:solidFill>
                <a:schemeClr val="tx1"/>
              </a:solidFill>
              <a:sym typeface="Wingdings" pitchFamily="2" charset="2"/>
            </a:endParaRPr>
          </a:p>
          <a:p>
            <a:pPr marL="514350" lvl="0" indent="-247650" algn="l">
              <a:buFont typeface="Arial" pitchFamily="34" charset="0"/>
              <a:buChar char="•"/>
            </a:pPr>
            <a:r>
              <a:rPr lang="zh-TW" altLang="en-US" sz="2800" dirty="0">
                <a:solidFill>
                  <a:schemeClr val="tx1"/>
                </a:solidFill>
                <a:latin typeface="標楷體" pitchFamily="65" charset="-120"/>
                <a:ea typeface="標楷體" pitchFamily="65" charset="-120"/>
                <a:sym typeface="Wingdings" pitchFamily="2" charset="2"/>
              </a:rPr>
              <a:t>縣市內總綱、領綱、素養導向教學研習之教師受訓</a:t>
            </a:r>
            <a:r>
              <a:rPr lang="en-US" altLang="zh-TW" sz="2400" dirty="0">
                <a:solidFill>
                  <a:schemeClr val="tx1"/>
                </a:solidFill>
                <a:latin typeface="標楷體" pitchFamily="65" charset="-120"/>
                <a:ea typeface="標楷體" pitchFamily="65" charset="-120"/>
                <a:sym typeface="Wingdings" pitchFamily="2" charset="2"/>
              </a:rPr>
              <a:t>(</a:t>
            </a:r>
            <a:r>
              <a:rPr lang="zh-TW" altLang="en-US" sz="2400" dirty="0">
                <a:solidFill>
                  <a:schemeClr val="tx1"/>
                </a:solidFill>
                <a:latin typeface="標楷體" pitchFamily="65" charset="-120"/>
                <a:ea typeface="標楷體" pitchFamily="65" charset="-120"/>
                <a:sym typeface="Wingdings" pitchFamily="2" charset="2"/>
              </a:rPr>
              <a:t>如，已受訓人數、未受訓人數等</a:t>
            </a:r>
            <a:r>
              <a:rPr lang="en-US" altLang="zh-TW" sz="2400" dirty="0">
                <a:solidFill>
                  <a:schemeClr val="tx1"/>
                </a:solidFill>
                <a:latin typeface="標楷體" pitchFamily="65" charset="-120"/>
                <a:ea typeface="標楷體" pitchFamily="65" charset="-120"/>
                <a:sym typeface="Wingdings" pitchFamily="2" charset="2"/>
              </a:rPr>
              <a:t>)</a:t>
            </a:r>
          </a:p>
          <a:p>
            <a:pPr marL="514350" lvl="0" indent="-247650" algn="l">
              <a:buFont typeface="Arial" pitchFamily="34" charset="0"/>
              <a:buChar char="•"/>
            </a:pPr>
            <a:r>
              <a:rPr lang="zh-TW" altLang="en-US" sz="2800" b="1" dirty="0">
                <a:solidFill>
                  <a:schemeClr val="tx1"/>
                </a:solidFill>
                <a:latin typeface="標楷體" pitchFamily="65" charset="-120"/>
                <a:ea typeface="標楷體" pitchFamily="65" charset="-120"/>
                <a:sym typeface="Wingdings" pitchFamily="2" charset="2"/>
              </a:rPr>
              <a:t>中央</a:t>
            </a:r>
            <a:r>
              <a:rPr lang="zh-TW" altLang="en-US" sz="2800" dirty="0">
                <a:solidFill>
                  <a:schemeClr val="tx1"/>
                </a:solidFill>
                <a:latin typeface="標楷體" pitchFamily="65" charset="-120"/>
                <a:ea typeface="標楷體" pitchFamily="65" charset="-120"/>
                <a:sym typeface="Wingdings" pitchFamily="2" charset="2"/>
              </a:rPr>
              <a:t>總綱、總綱主題回流、領綱培訓認證之種子教師人力分析</a:t>
            </a:r>
            <a:endParaRPr lang="en-US" altLang="zh-TW" sz="2800" dirty="0">
              <a:solidFill>
                <a:schemeClr val="tx1"/>
              </a:solidFill>
              <a:latin typeface="標楷體" pitchFamily="65" charset="-120"/>
              <a:ea typeface="標楷體" pitchFamily="65" charset="-120"/>
              <a:sym typeface="Wingdings" pitchFamily="2" charset="2"/>
            </a:endParaRPr>
          </a:p>
          <a:p>
            <a:pPr marL="514350" lvl="0" indent="-247650" algn="l">
              <a:buFont typeface="Arial" pitchFamily="34" charset="0"/>
              <a:buChar char="•"/>
            </a:pPr>
            <a:r>
              <a:rPr lang="zh-TW" altLang="en-US" sz="2800" dirty="0">
                <a:solidFill>
                  <a:schemeClr val="tx1"/>
                </a:solidFill>
                <a:latin typeface="標楷體" pitchFamily="65" charset="-120"/>
                <a:ea typeface="標楷體" pitchFamily="65" charset="-120"/>
                <a:sym typeface="Wingdings" pitchFamily="2" charset="2"/>
              </a:rPr>
              <a:t>檢視縣市內教師實施新課綱應具備專業知能之增能需求</a:t>
            </a:r>
            <a:endParaRPr lang="en-US" altLang="zh-TW" sz="2800" dirty="0">
              <a:solidFill>
                <a:schemeClr val="tx1"/>
              </a:solidFill>
              <a:latin typeface="標楷體" pitchFamily="65" charset="-120"/>
              <a:ea typeface="標楷體" pitchFamily="65" charset="-120"/>
              <a:sym typeface="Wingdings" pitchFamily="2" charset="2"/>
            </a:endParaRPr>
          </a:p>
          <a:p>
            <a:pPr marL="514350" lvl="0" indent="-247650" algn="l"/>
            <a:r>
              <a:rPr lang="zh-TW" altLang="en-US" sz="2800" dirty="0">
                <a:solidFill>
                  <a:schemeClr val="tx1"/>
                </a:solidFill>
                <a:sym typeface="Wingdings" pitchFamily="2" charset="2"/>
              </a:rPr>
              <a:t> </a:t>
            </a:r>
            <a:r>
              <a:rPr lang="en-US" altLang="zh-TW" sz="2400" dirty="0">
                <a:solidFill>
                  <a:schemeClr val="tx1"/>
                </a:solidFill>
                <a:sym typeface="Wingdings" pitchFamily="2" charset="2"/>
              </a:rPr>
              <a:t>(</a:t>
            </a:r>
            <a:r>
              <a:rPr lang="zh-TW" altLang="en-US" sz="2400" dirty="0">
                <a:solidFill>
                  <a:schemeClr val="tx1"/>
                </a:solidFill>
                <a:sym typeface="Wingdings" pitchFamily="2" charset="2"/>
              </a:rPr>
              <a:t>如，課程計畫之撰寫、課發會之審查、地方政府之備查</a:t>
            </a:r>
            <a:r>
              <a:rPr lang="en-US" altLang="zh-TW" sz="2400" dirty="0">
                <a:solidFill>
                  <a:schemeClr val="tx1"/>
                </a:solidFill>
                <a:sym typeface="Wingdings" pitchFamily="2" charset="2"/>
              </a:rPr>
              <a:t>)</a:t>
            </a:r>
          </a:p>
          <a:p>
            <a:pPr marL="514350" lvl="0" indent="-514350" algn="l">
              <a:buClrTx/>
              <a:buFont typeface="Wingdings" pitchFamily="2" charset="2"/>
              <a:buChar char="u"/>
            </a:pPr>
            <a:endParaRPr lang="en-US" altLang="zh-TW" sz="2800" b="1" dirty="0">
              <a:solidFill>
                <a:srgbClr val="C00000"/>
              </a:solidFill>
            </a:endParaRPr>
          </a:p>
        </p:txBody>
      </p:sp>
      <p:sp>
        <p:nvSpPr>
          <p:cNvPr id="5" name="頁尾版面配置區 6"/>
          <p:cNvSpPr>
            <a:spLocks noGrp="1"/>
          </p:cNvSpPr>
          <p:nvPr>
            <p:ph type="ftr" sz="quarter" idx="11"/>
          </p:nvPr>
        </p:nvSpPr>
        <p:spPr/>
        <p:txBody>
          <a:bodyPr/>
          <a:lstStyle/>
          <a:p>
            <a:r>
              <a:rPr lang="zh-TW" altLang="en-US" dirty="0"/>
              <a:t>三－１精進教學計畫內涵說明</a:t>
            </a:r>
          </a:p>
        </p:txBody>
      </p:sp>
      <p:sp>
        <p:nvSpPr>
          <p:cNvPr id="6"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extLst>
      <p:ext uri="{BB962C8B-B14F-4D97-AF65-F5344CB8AC3E}">
        <p14:creationId xmlns:p14="http://schemas.microsoft.com/office/powerpoint/2010/main" val="17388902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28596" y="357166"/>
            <a:ext cx="8229600" cy="1143000"/>
          </a:xfrm>
          <a:noFill/>
          <a:ln>
            <a:noFill/>
          </a:ln>
        </p:spPr>
        <p:style>
          <a:lnRef idx="1">
            <a:schemeClr val="accent4"/>
          </a:lnRef>
          <a:fillRef idx="2">
            <a:schemeClr val="accent4"/>
          </a:fillRef>
          <a:effectRef idx="1">
            <a:schemeClr val="accent4"/>
          </a:effectRef>
          <a:fontRef idx="minor">
            <a:schemeClr val="dk1"/>
          </a:fontRef>
        </p:style>
        <p:txBody>
          <a:bodyPr>
            <a:noAutofit/>
          </a:bodyPr>
          <a:lstStyle/>
          <a:p>
            <a:r>
              <a:rPr lang="zh-TW" altLang="en-US" sz="3200" dirty="0">
                <a:solidFill>
                  <a:srgbClr val="C00000"/>
                </a:solidFill>
                <a:latin typeface="標楷體" pitchFamily="65" charset="-120"/>
                <a:ea typeface="標楷體" pitchFamily="65" charset="-120"/>
              </a:rPr>
              <a:t>現況分析及需求評估</a:t>
            </a:r>
            <a:r>
              <a:rPr lang="en-US" altLang="zh-TW" sz="3200" dirty="0">
                <a:solidFill>
                  <a:srgbClr val="C00000"/>
                </a:solidFill>
                <a:latin typeface="標楷體" pitchFamily="65" charset="-120"/>
                <a:ea typeface="標楷體" pitchFamily="65" charset="-120"/>
              </a:rPr>
              <a:t>---</a:t>
            </a:r>
            <a:r>
              <a:rPr lang="zh-TW" altLang="en-US" sz="3200" dirty="0">
                <a:solidFill>
                  <a:srgbClr val="C00000"/>
                </a:solidFill>
                <a:latin typeface="標楷體" pitchFamily="65" charset="-120"/>
                <a:ea typeface="標楷體" pitchFamily="65" charset="-120"/>
              </a:rPr>
              <a:t>舉例</a:t>
            </a:r>
            <a:endParaRPr lang="zh-TW" altLang="en-US" sz="3300" b="1" dirty="0">
              <a:solidFill>
                <a:srgbClr val="C00000"/>
              </a:solidFill>
              <a:latin typeface="標楷體" pitchFamily="65" charset="-120"/>
              <a:ea typeface="標楷體" pitchFamily="65" charset="-120"/>
            </a:endParaRPr>
          </a:p>
        </p:txBody>
      </p:sp>
      <p:sp>
        <p:nvSpPr>
          <p:cNvPr id="3" name="內容版面配置區 2"/>
          <p:cNvSpPr>
            <a:spLocks noGrp="1"/>
          </p:cNvSpPr>
          <p:nvPr>
            <p:ph idx="1"/>
          </p:nvPr>
        </p:nvSpPr>
        <p:spPr>
          <a:noFill/>
        </p:spPr>
        <p:style>
          <a:lnRef idx="1">
            <a:schemeClr val="accent3"/>
          </a:lnRef>
          <a:fillRef idx="2">
            <a:schemeClr val="accent3"/>
          </a:fillRef>
          <a:effectRef idx="1">
            <a:schemeClr val="accent3"/>
          </a:effectRef>
          <a:fontRef idx="minor">
            <a:schemeClr val="dk1"/>
          </a:fontRef>
        </p:style>
        <p:txBody>
          <a:bodyPr>
            <a:noAutofit/>
          </a:bodyPr>
          <a:lstStyle/>
          <a:p>
            <a:pPr marL="514350" lvl="0" indent="-514350" algn="l">
              <a:buClrTx/>
              <a:buFont typeface="Wingdings" pitchFamily="2" charset="2"/>
              <a:buChar char="u"/>
            </a:pPr>
            <a:endParaRPr lang="en-US" altLang="zh-TW" sz="1200" b="1" dirty="0">
              <a:solidFill>
                <a:srgbClr val="C00000"/>
              </a:solidFill>
            </a:endParaRPr>
          </a:p>
          <a:p>
            <a:pPr algn="l">
              <a:buClr>
                <a:srgbClr val="C00000"/>
              </a:buClr>
              <a:buFont typeface="Wingdings" pitchFamily="2" charset="2"/>
              <a:buChar char="u"/>
            </a:pPr>
            <a:r>
              <a:rPr lang="zh-TW" altLang="en-US" sz="2800" b="1" dirty="0">
                <a:solidFill>
                  <a:srgbClr val="C00000"/>
                </a:solidFill>
              </a:rPr>
              <a:t>教師專業需求</a:t>
            </a:r>
            <a:endParaRPr lang="en-US" altLang="zh-TW" sz="2800" b="1" dirty="0">
              <a:solidFill>
                <a:srgbClr val="C00000"/>
              </a:solidFill>
            </a:endParaRPr>
          </a:p>
          <a:p>
            <a:pPr marL="266700" algn="l"/>
            <a:r>
              <a:rPr lang="en-US" altLang="zh-TW" sz="2400" b="1" dirty="0">
                <a:solidFill>
                  <a:schemeClr val="tx1"/>
                </a:solidFill>
                <a:sym typeface="Wingdings" pitchFamily="2" charset="2"/>
              </a:rPr>
              <a:t></a:t>
            </a:r>
            <a:r>
              <a:rPr lang="zh-TW" altLang="en-US" sz="2800" b="1" dirty="0">
                <a:solidFill>
                  <a:schemeClr val="tx1"/>
                </a:solidFill>
              </a:rPr>
              <a:t>非專增能</a:t>
            </a:r>
            <a:endParaRPr lang="en-US" altLang="zh-TW" sz="2800" b="1" dirty="0">
              <a:solidFill>
                <a:srgbClr val="C00000"/>
              </a:solidFill>
            </a:endParaRPr>
          </a:p>
          <a:p>
            <a:pPr marL="812800" indent="-368300" algn="l">
              <a:buFont typeface="Arial" pitchFamily="34" charset="0"/>
              <a:buChar char="•"/>
            </a:pPr>
            <a:r>
              <a:rPr lang="zh-TW" altLang="en-US" sz="2800" dirty="0">
                <a:solidFill>
                  <a:schemeClr val="tx1"/>
                </a:solidFill>
                <a:sym typeface="Wingdings" pitchFamily="2" charset="2"/>
              </a:rPr>
              <a:t>檢視各校非專授課教師之領域與人數</a:t>
            </a:r>
            <a:endParaRPr lang="en-US" altLang="zh-TW" sz="2800" dirty="0">
              <a:solidFill>
                <a:schemeClr val="tx1"/>
              </a:solidFill>
              <a:sym typeface="Wingdings" pitchFamily="2" charset="2"/>
            </a:endParaRPr>
          </a:p>
          <a:p>
            <a:pPr marL="812800" indent="-368300" algn="l">
              <a:buFont typeface="Arial" pitchFamily="34" charset="0"/>
              <a:buChar char="•"/>
            </a:pPr>
            <a:r>
              <a:rPr lang="zh-TW" altLang="en-US" sz="2800" dirty="0">
                <a:solidFill>
                  <a:schemeClr val="tx1"/>
                </a:solidFill>
                <a:sym typeface="Wingdings" pitchFamily="2" charset="2"/>
              </a:rPr>
              <a:t>了解非專</a:t>
            </a:r>
            <a:r>
              <a:rPr lang="en-US" altLang="zh-TW" sz="2800" dirty="0">
                <a:solidFill>
                  <a:schemeClr val="tx1"/>
                </a:solidFill>
                <a:sym typeface="Wingdings" pitchFamily="2" charset="2"/>
              </a:rPr>
              <a:t>(</a:t>
            </a:r>
            <a:r>
              <a:rPr lang="zh-TW" altLang="en-US" sz="2800" dirty="0">
                <a:solidFill>
                  <a:schemeClr val="tx1"/>
                </a:solidFill>
                <a:sym typeface="Wingdings" pitchFamily="2" charset="2"/>
              </a:rPr>
              <a:t>配課</a:t>
            </a:r>
            <a:r>
              <a:rPr lang="en-US" altLang="zh-TW" sz="2800" dirty="0">
                <a:solidFill>
                  <a:schemeClr val="tx1"/>
                </a:solidFill>
                <a:sym typeface="Wingdings" pitchFamily="2" charset="2"/>
              </a:rPr>
              <a:t>)</a:t>
            </a:r>
            <a:r>
              <a:rPr lang="zh-TW" altLang="en-US" sz="2800" dirty="0">
                <a:solidFill>
                  <a:schemeClr val="tx1"/>
                </a:solidFill>
                <a:sym typeface="Wingdings" pitchFamily="2" charset="2"/>
              </a:rPr>
              <a:t>教師授課之相關知能需求</a:t>
            </a:r>
            <a:endParaRPr lang="en-US" altLang="zh-TW" sz="2800" dirty="0">
              <a:solidFill>
                <a:schemeClr val="tx1"/>
              </a:solidFill>
              <a:sym typeface="Wingdings" pitchFamily="2" charset="2"/>
            </a:endParaRPr>
          </a:p>
          <a:p>
            <a:pPr marL="514350" lvl="0" indent="-247650" algn="l">
              <a:spcBef>
                <a:spcPts val="1800"/>
              </a:spcBef>
              <a:buClrTx/>
            </a:pPr>
            <a:r>
              <a:rPr lang="en-US" altLang="zh-TW" sz="2800" b="1" dirty="0">
                <a:solidFill>
                  <a:schemeClr val="tx1"/>
                </a:solidFill>
                <a:sym typeface="Wingdings" pitchFamily="2" charset="2"/>
              </a:rPr>
              <a:t></a:t>
            </a:r>
            <a:r>
              <a:rPr lang="zh-TW" altLang="en-US" sz="2800" b="1" dirty="0">
                <a:solidFill>
                  <a:schemeClr val="tx1"/>
                </a:solidFill>
                <a:sym typeface="Wingdings" pitchFamily="2" charset="2"/>
              </a:rPr>
              <a:t>探討精進教師專業表現或特質的重點</a:t>
            </a:r>
            <a:endParaRPr lang="en-US" altLang="zh-TW" sz="2800" b="1" dirty="0">
              <a:solidFill>
                <a:schemeClr val="tx1"/>
              </a:solidFill>
            </a:endParaRPr>
          </a:p>
          <a:p>
            <a:pPr marL="514350" lvl="0" indent="-247650" algn="l">
              <a:buFont typeface="Arial" pitchFamily="34" charset="0"/>
              <a:buChar char="•"/>
            </a:pPr>
            <a:r>
              <a:rPr lang="zh-TW" altLang="en-US" sz="2800" dirty="0">
                <a:solidFill>
                  <a:schemeClr val="tx1"/>
                </a:solidFill>
              </a:rPr>
              <a:t>縣市所擘劃的教師圖像</a:t>
            </a:r>
            <a:endParaRPr lang="en-US" altLang="zh-TW" sz="2800" dirty="0">
              <a:solidFill>
                <a:schemeClr val="tx1"/>
              </a:solidFill>
            </a:endParaRPr>
          </a:p>
        </p:txBody>
      </p:sp>
      <p:sp>
        <p:nvSpPr>
          <p:cNvPr id="6" name="頁尾版面配置區 6"/>
          <p:cNvSpPr>
            <a:spLocks noGrp="1"/>
          </p:cNvSpPr>
          <p:nvPr>
            <p:ph type="ftr" sz="quarter" idx="11"/>
          </p:nvPr>
        </p:nvSpPr>
        <p:spPr/>
        <p:txBody>
          <a:bodyPr/>
          <a:lstStyle/>
          <a:p>
            <a:r>
              <a:rPr lang="zh-TW" altLang="en-US" dirty="0"/>
              <a:t>三－１精進教學計畫內涵說明</a:t>
            </a:r>
          </a:p>
        </p:txBody>
      </p:sp>
      <p:sp>
        <p:nvSpPr>
          <p:cNvPr id="7"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extLst>
      <p:ext uri="{BB962C8B-B14F-4D97-AF65-F5344CB8AC3E}">
        <p14:creationId xmlns:p14="http://schemas.microsoft.com/office/powerpoint/2010/main" val="17388902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28596" y="357166"/>
            <a:ext cx="8229600" cy="1143000"/>
          </a:xfrm>
          <a:noFill/>
          <a:ln>
            <a:noFill/>
          </a:ln>
        </p:spPr>
        <p:style>
          <a:lnRef idx="1">
            <a:schemeClr val="accent4"/>
          </a:lnRef>
          <a:fillRef idx="2">
            <a:schemeClr val="accent4"/>
          </a:fillRef>
          <a:effectRef idx="1">
            <a:schemeClr val="accent4"/>
          </a:effectRef>
          <a:fontRef idx="minor">
            <a:schemeClr val="dk1"/>
          </a:fontRef>
        </p:style>
        <p:txBody>
          <a:bodyPr>
            <a:noAutofit/>
          </a:bodyPr>
          <a:lstStyle/>
          <a:p>
            <a:r>
              <a:rPr lang="zh-TW" altLang="en-US" sz="3300" b="1" dirty="0">
                <a:solidFill>
                  <a:srgbClr val="C00000"/>
                </a:solidFill>
                <a:latin typeface="標楷體" pitchFamily="65" charset="-120"/>
                <a:ea typeface="標楷體" pitchFamily="65" charset="-120"/>
              </a:rPr>
              <a:t>現況分析及需求評估</a:t>
            </a:r>
            <a:r>
              <a:rPr lang="en-US" altLang="zh-TW" sz="3300" b="1" dirty="0">
                <a:solidFill>
                  <a:srgbClr val="C00000"/>
                </a:solidFill>
                <a:latin typeface="標楷體" pitchFamily="65" charset="-120"/>
                <a:ea typeface="標楷體" pitchFamily="65" charset="-120"/>
              </a:rPr>
              <a:t>---</a:t>
            </a:r>
            <a:r>
              <a:rPr lang="zh-TW" altLang="en-US" sz="3300" b="1" dirty="0">
                <a:solidFill>
                  <a:srgbClr val="C00000"/>
                </a:solidFill>
                <a:latin typeface="標楷體" pitchFamily="65" charset="-120"/>
                <a:ea typeface="標楷體" pitchFamily="65" charset="-120"/>
              </a:rPr>
              <a:t>舉例</a:t>
            </a:r>
          </a:p>
        </p:txBody>
      </p:sp>
      <p:sp>
        <p:nvSpPr>
          <p:cNvPr id="3" name="內容版面配置區 2"/>
          <p:cNvSpPr>
            <a:spLocks noGrp="1"/>
          </p:cNvSpPr>
          <p:nvPr>
            <p:ph idx="1"/>
          </p:nvPr>
        </p:nvSpPr>
        <p:spPr>
          <a:noFill/>
        </p:spPr>
        <p:style>
          <a:lnRef idx="1">
            <a:schemeClr val="accent3"/>
          </a:lnRef>
          <a:fillRef idx="2">
            <a:schemeClr val="accent3"/>
          </a:fillRef>
          <a:effectRef idx="1">
            <a:schemeClr val="accent3"/>
          </a:effectRef>
          <a:fontRef idx="minor">
            <a:schemeClr val="dk1"/>
          </a:fontRef>
        </p:style>
        <p:txBody>
          <a:bodyPr>
            <a:noAutofit/>
          </a:bodyPr>
          <a:lstStyle/>
          <a:p>
            <a:pPr marL="514350" lvl="0" indent="-514350" algn="l">
              <a:buClrTx/>
              <a:buFont typeface="Wingdings" pitchFamily="2" charset="2"/>
              <a:buChar char="u"/>
            </a:pPr>
            <a:endParaRPr lang="en-US" altLang="zh-TW" sz="1200" b="1" dirty="0">
              <a:solidFill>
                <a:srgbClr val="C00000"/>
              </a:solidFill>
            </a:endParaRPr>
          </a:p>
          <a:p>
            <a:pPr marL="514350" lvl="0" indent="-514350" algn="l">
              <a:buClrTx/>
              <a:buFont typeface="Wingdings" pitchFamily="2" charset="2"/>
              <a:buChar char="u"/>
            </a:pPr>
            <a:r>
              <a:rPr lang="zh-TW" altLang="en-US" sz="2800" b="1" dirty="0">
                <a:solidFill>
                  <a:srgbClr val="C00000"/>
                </a:solidFill>
              </a:rPr>
              <a:t>學生學習需求</a:t>
            </a:r>
            <a:endParaRPr lang="en-US" altLang="zh-TW" sz="2800" b="1" dirty="0">
              <a:solidFill>
                <a:srgbClr val="C00000"/>
              </a:solidFill>
            </a:endParaRPr>
          </a:p>
          <a:p>
            <a:pPr marL="514350" lvl="0" indent="-247650" algn="l">
              <a:buClrTx/>
            </a:pPr>
            <a:r>
              <a:rPr lang="en-US" altLang="zh-TW" sz="2800" b="1" dirty="0">
                <a:solidFill>
                  <a:schemeClr val="tx1"/>
                </a:solidFill>
                <a:sym typeface="Wingdings" pitchFamily="2" charset="2"/>
              </a:rPr>
              <a:t></a:t>
            </a:r>
            <a:r>
              <a:rPr lang="zh-TW" altLang="en-US" sz="2800" b="1" dirty="0">
                <a:solidFill>
                  <a:schemeClr val="tx1"/>
                </a:solidFill>
              </a:rPr>
              <a:t>探討學生待加強或迷思概念</a:t>
            </a:r>
            <a:endParaRPr lang="en-US" altLang="zh-TW" sz="2800" b="1" dirty="0">
              <a:solidFill>
                <a:schemeClr val="tx1"/>
              </a:solidFill>
            </a:endParaRPr>
          </a:p>
          <a:p>
            <a:pPr marL="514350" lvl="0" indent="-247650" algn="l">
              <a:buClrTx/>
              <a:buFont typeface="Arial" pitchFamily="34" charset="0"/>
              <a:buChar char="•"/>
            </a:pPr>
            <a:r>
              <a:rPr lang="zh-TW" altLang="en-US" sz="2800" dirty="0">
                <a:solidFill>
                  <a:schemeClr val="tx1"/>
                </a:solidFill>
              </a:rPr>
              <a:t>國中會考結果</a:t>
            </a:r>
            <a:endParaRPr lang="en-US" altLang="zh-TW" sz="2800" dirty="0">
              <a:solidFill>
                <a:schemeClr val="tx1"/>
              </a:solidFill>
            </a:endParaRPr>
          </a:p>
          <a:p>
            <a:pPr marL="514350" lvl="0" indent="-247650" algn="l">
              <a:buClrTx/>
              <a:buFont typeface="Arial" pitchFamily="34" charset="0"/>
              <a:buChar char="•"/>
            </a:pPr>
            <a:r>
              <a:rPr lang="zh-TW" altLang="en-US" sz="2800" dirty="0">
                <a:solidFill>
                  <a:schemeClr val="tx1"/>
                </a:solidFill>
              </a:rPr>
              <a:t>科技化評量</a:t>
            </a:r>
            <a:endParaRPr lang="en-US" altLang="zh-TW" sz="2800" dirty="0">
              <a:solidFill>
                <a:schemeClr val="tx1"/>
              </a:solidFill>
            </a:endParaRPr>
          </a:p>
          <a:p>
            <a:pPr marL="514350" lvl="0" indent="-247650" algn="l">
              <a:buClrTx/>
              <a:buFont typeface="Arial" pitchFamily="34" charset="0"/>
              <a:buChar char="•"/>
            </a:pPr>
            <a:r>
              <a:rPr lang="zh-TW" altLang="en-US" sz="2800" dirty="0">
                <a:solidFill>
                  <a:schemeClr val="tx1"/>
                </a:solidFill>
              </a:rPr>
              <a:t>學生學習成就檢測結果</a:t>
            </a:r>
            <a:endParaRPr lang="en-US" altLang="zh-TW" sz="2800" dirty="0">
              <a:solidFill>
                <a:schemeClr val="tx1"/>
              </a:solidFill>
            </a:endParaRPr>
          </a:p>
          <a:p>
            <a:pPr marL="514350" lvl="0" indent="-247650" algn="l">
              <a:spcBef>
                <a:spcPts val="1800"/>
              </a:spcBef>
              <a:buClrTx/>
            </a:pPr>
            <a:r>
              <a:rPr lang="en-US" altLang="zh-TW" sz="2800" b="1" dirty="0">
                <a:solidFill>
                  <a:schemeClr val="tx1"/>
                </a:solidFill>
                <a:sym typeface="Wingdings" pitchFamily="2" charset="2"/>
              </a:rPr>
              <a:t></a:t>
            </a:r>
            <a:r>
              <a:rPr lang="zh-TW" altLang="en-US" sz="2800" b="1" dirty="0">
                <a:solidFill>
                  <a:schemeClr val="tx1"/>
                </a:solidFill>
                <a:sym typeface="Wingdings" pitchFamily="2" charset="2"/>
              </a:rPr>
              <a:t>探討培養學生表現或特質的重點</a:t>
            </a:r>
            <a:endParaRPr lang="en-US" altLang="zh-TW" sz="2800" b="1" dirty="0">
              <a:solidFill>
                <a:schemeClr val="tx1"/>
              </a:solidFill>
            </a:endParaRPr>
          </a:p>
          <a:p>
            <a:pPr marL="514350" lvl="0" indent="-247650" algn="l">
              <a:buClrTx/>
              <a:buFont typeface="Arial" pitchFamily="34" charset="0"/>
              <a:buChar char="•"/>
            </a:pPr>
            <a:r>
              <a:rPr lang="zh-TW" altLang="en-US" sz="2800" dirty="0">
                <a:solidFill>
                  <a:schemeClr val="tx1"/>
                </a:solidFill>
              </a:rPr>
              <a:t>縣市所擘劃的學生圖像</a:t>
            </a:r>
            <a:endParaRPr lang="en-US" altLang="zh-TW" sz="2800" dirty="0">
              <a:solidFill>
                <a:schemeClr val="tx1"/>
              </a:solidFill>
            </a:endParaRPr>
          </a:p>
          <a:p>
            <a:pPr marL="514350" lvl="0" indent="-247650" algn="l">
              <a:buFont typeface="Arial" pitchFamily="34" charset="0"/>
              <a:buChar char="•"/>
            </a:pPr>
            <a:r>
              <a:rPr lang="zh-TW" altLang="en-US" sz="2800" dirty="0">
                <a:solidFill>
                  <a:schemeClr val="tx1"/>
                </a:solidFill>
              </a:rPr>
              <a:t>如，提升外語能力、國際觀，等</a:t>
            </a:r>
            <a:endParaRPr lang="en-US" altLang="zh-TW" sz="2800" dirty="0">
              <a:solidFill>
                <a:schemeClr val="tx1"/>
              </a:solidFill>
            </a:endParaRPr>
          </a:p>
        </p:txBody>
      </p:sp>
      <p:sp>
        <p:nvSpPr>
          <p:cNvPr id="5" name="頁尾版面配置區 6"/>
          <p:cNvSpPr>
            <a:spLocks noGrp="1"/>
          </p:cNvSpPr>
          <p:nvPr>
            <p:ph type="ftr" sz="quarter" idx="11"/>
          </p:nvPr>
        </p:nvSpPr>
        <p:spPr/>
        <p:txBody>
          <a:bodyPr/>
          <a:lstStyle/>
          <a:p>
            <a:r>
              <a:rPr lang="zh-TW" altLang="en-US" dirty="0"/>
              <a:t>三－１精進教學計畫內涵說明</a:t>
            </a:r>
          </a:p>
        </p:txBody>
      </p:sp>
      <p:sp>
        <p:nvSpPr>
          <p:cNvPr id="6"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extLst>
      <p:ext uri="{BB962C8B-B14F-4D97-AF65-F5344CB8AC3E}">
        <p14:creationId xmlns:p14="http://schemas.microsoft.com/office/powerpoint/2010/main" val="17388902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矩形 34"/>
          <p:cNvSpPr/>
          <p:nvPr/>
        </p:nvSpPr>
        <p:spPr>
          <a:xfrm>
            <a:off x="285720" y="357166"/>
            <a:ext cx="7358114" cy="6357982"/>
          </a:xfrm>
          <a:prstGeom prst="rect">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標題 3"/>
          <p:cNvSpPr>
            <a:spLocks noGrp="1"/>
          </p:cNvSpPr>
          <p:nvPr>
            <p:ph type="title"/>
          </p:nvPr>
        </p:nvSpPr>
        <p:spPr>
          <a:xfrm>
            <a:off x="214282" y="214290"/>
            <a:ext cx="5715040" cy="785818"/>
          </a:xfrm>
        </p:spPr>
        <p:txBody>
          <a:bodyPr>
            <a:normAutofit/>
          </a:bodyPr>
          <a:lstStyle/>
          <a:p>
            <a:pPr>
              <a:defRPr/>
            </a:pPr>
            <a:r>
              <a:rPr altLang="en-US" sz="3600" u="sng" dirty="0">
                <a:solidFill>
                  <a:schemeClr val="tx1"/>
                </a:solidFill>
              </a:rPr>
              <a:t>計畫前置規劃階段</a:t>
            </a:r>
            <a:endParaRPr lang="zh-TW" altLang="en-US" sz="3600" u="sng" dirty="0">
              <a:solidFill>
                <a:schemeClr val="tx1"/>
              </a:solidFill>
            </a:endParaRPr>
          </a:p>
        </p:txBody>
      </p:sp>
      <p:sp>
        <p:nvSpPr>
          <p:cNvPr id="5" name="圓角矩形 4"/>
          <p:cNvSpPr/>
          <p:nvPr/>
        </p:nvSpPr>
        <p:spPr>
          <a:xfrm>
            <a:off x="8072462" y="642918"/>
            <a:ext cx="928694" cy="5929354"/>
          </a:xfrm>
          <a:prstGeom prst="roundRect">
            <a:avLst/>
          </a:prstGeom>
          <a:solidFill>
            <a:srgbClr val="92D050"/>
          </a:solidFill>
          <a:ln w="28575">
            <a:solidFill>
              <a:schemeClr val="bg1"/>
            </a:solidFill>
          </a:ln>
        </p:spPr>
        <p:style>
          <a:lnRef idx="1">
            <a:schemeClr val="accent5"/>
          </a:lnRef>
          <a:fillRef idx="2">
            <a:schemeClr val="accent5"/>
          </a:fillRef>
          <a:effectRef idx="1">
            <a:schemeClr val="accent5"/>
          </a:effectRef>
          <a:fontRef idx="minor">
            <a:schemeClr val="dk1"/>
          </a:fontRef>
        </p:style>
        <p:txBody>
          <a:bodyPr anchor="ctr"/>
          <a:lstStyle/>
          <a:p>
            <a:pPr algn="ctr">
              <a:defRPr/>
            </a:pPr>
            <a:r>
              <a:rPr lang="zh-TW" altLang="en-US" sz="3200" dirty="0">
                <a:latin typeface="標楷體" pitchFamily="65" charset="-120"/>
                <a:ea typeface="標楷體" pitchFamily="65" charset="-120"/>
              </a:rPr>
              <a:t>專業成長活動計畫撰寫</a:t>
            </a:r>
          </a:p>
        </p:txBody>
      </p:sp>
      <p:sp>
        <p:nvSpPr>
          <p:cNvPr id="6" name="橢圓 5"/>
          <p:cNvSpPr/>
          <p:nvPr/>
        </p:nvSpPr>
        <p:spPr>
          <a:xfrm>
            <a:off x="5357813" y="1928813"/>
            <a:ext cx="1143000" cy="1143000"/>
          </a:xfrm>
          <a:prstGeom prst="ellipse">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7" name="橢圓 6"/>
          <p:cNvSpPr/>
          <p:nvPr/>
        </p:nvSpPr>
        <p:spPr>
          <a:xfrm>
            <a:off x="5357813" y="4071938"/>
            <a:ext cx="1143000" cy="1143000"/>
          </a:xfrm>
          <a:prstGeom prst="ellipse">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8" name="向右箭號 7"/>
          <p:cNvSpPr/>
          <p:nvPr/>
        </p:nvSpPr>
        <p:spPr>
          <a:xfrm>
            <a:off x="7572396" y="3143248"/>
            <a:ext cx="500066" cy="85725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9" name="向右箭號 8"/>
          <p:cNvSpPr/>
          <p:nvPr/>
        </p:nvSpPr>
        <p:spPr>
          <a:xfrm>
            <a:off x="5072063" y="3143250"/>
            <a:ext cx="928687" cy="857250"/>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10" name="向下箭號 9"/>
          <p:cNvSpPr/>
          <p:nvPr/>
        </p:nvSpPr>
        <p:spPr>
          <a:xfrm>
            <a:off x="5786438" y="3071813"/>
            <a:ext cx="285750" cy="285750"/>
          </a:xfrm>
          <a:prstGeom prst="downArrow">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11" name="向上箭號 10"/>
          <p:cNvSpPr/>
          <p:nvPr/>
        </p:nvSpPr>
        <p:spPr>
          <a:xfrm flipH="1">
            <a:off x="5786438" y="3714750"/>
            <a:ext cx="285750" cy="357188"/>
          </a:xfrm>
          <a:prstGeom prst="upArrow">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18442" name="文字方塊 6"/>
          <p:cNvSpPr txBox="1">
            <a:spLocks noChangeArrowheads="1"/>
          </p:cNvSpPr>
          <p:nvPr/>
        </p:nvSpPr>
        <p:spPr bwMode="auto">
          <a:xfrm>
            <a:off x="5500688" y="2214563"/>
            <a:ext cx="1071562" cy="523875"/>
          </a:xfrm>
          <a:prstGeom prst="rect">
            <a:avLst/>
          </a:prstGeom>
          <a:noFill/>
          <a:ln w="9525">
            <a:noFill/>
            <a:miter lim="800000"/>
            <a:headEnd/>
            <a:tailEnd/>
          </a:ln>
        </p:spPr>
        <p:txBody>
          <a:bodyPr>
            <a:spAutoFit/>
          </a:bodyPr>
          <a:lstStyle/>
          <a:p>
            <a:r>
              <a:rPr lang="zh-TW" altLang="en-US" sz="2800" b="1" dirty="0"/>
              <a:t>整合</a:t>
            </a:r>
          </a:p>
        </p:txBody>
      </p:sp>
      <p:sp>
        <p:nvSpPr>
          <p:cNvPr id="18443" name="文字方塊 12"/>
          <p:cNvSpPr txBox="1">
            <a:spLocks noChangeArrowheads="1"/>
          </p:cNvSpPr>
          <p:nvPr/>
        </p:nvSpPr>
        <p:spPr bwMode="auto">
          <a:xfrm>
            <a:off x="5500688" y="4429125"/>
            <a:ext cx="928687" cy="523875"/>
          </a:xfrm>
          <a:prstGeom prst="rect">
            <a:avLst/>
          </a:prstGeom>
          <a:noFill/>
          <a:ln w="9525">
            <a:noFill/>
            <a:miter lim="800000"/>
            <a:headEnd/>
            <a:tailEnd/>
          </a:ln>
        </p:spPr>
        <p:txBody>
          <a:bodyPr>
            <a:spAutoFit/>
          </a:bodyPr>
          <a:lstStyle/>
          <a:p>
            <a:r>
              <a:rPr lang="zh-TW" altLang="en-US" sz="2800" b="1"/>
              <a:t>轉化</a:t>
            </a:r>
          </a:p>
        </p:txBody>
      </p:sp>
      <p:grpSp>
        <p:nvGrpSpPr>
          <p:cNvPr id="2" name="群組 13"/>
          <p:cNvGrpSpPr>
            <a:grpSpLocks/>
          </p:cNvGrpSpPr>
          <p:nvPr/>
        </p:nvGrpSpPr>
        <p:grpSpPr bwMode="auto">
          <a:xfrm>
            <a:off x="428596" y="1071547"/>
            <a:ext cx="4279929" cy="1357321"/>
            <a:chOff x="0" y="106090"/>
            <a:chExt cx="4065890" cy="989007"/>
          </a:xfrm>
        </p:grpSpPr>
        <p:sp>
          <p:nvSpPr>
            <p:cNvPr id="15" name="圓角矩形 14"/>
            <p:cNvSpPr/>
            <p:nvPr/>
          </p:nvSpPr>
          <p:spPr>
            <a:xfrm>
              <a:off x="0" y="106090"/>
              <a:ext cx="4065890" cy="989007"/>
            </a:xfrm>
            <a:prstGeom prst="round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6" name="圓角矩形 4"/>
            <p:cNvSpPr/>
            <p:nvPr/>
          </p:nvSpPr>
          <p:spPr>
            <a:xfrm>
              <a:off x="47629" y="153715"/>
              <a:ext cx="3970632" cy="837276"/>
            </a:xfrm>
            <a:prstGeom prst="rect">
              <a:avLst/>
            </a:prstGeom>
          </p:spPr>
          <p:style>
            <a:lnRef idx="0">
              <a:schemeClr val="accent2"/>
            </a:lnRef>
            <a:fillRef idx="3">
              <a:schemeClr val="accent2"/>
            </a:fillRef>
            <a:effectRef idx="3">
              <a:schemeClr val="accent2"/>
            </a:effectRef>
            <a:fontRef idx="minor">
              <a:schemeClr val="lt1"/>
            </a:fontRef>
          </p:style>
          <p:txBody>
            <a:bodyPr lIns="114300" tIns="57150" rIns="114300" bIns="57150" spcCol="1270" anchor="ctr"/>
            <a:lstStyle/>
            <a:p>
              <a:pPr algn="ctr" defTabSz="1333500">
                <a:lnSpc>
                  <a:spcPct val="90000"/>
                </a:lnSpc>
                <a:defRPr/>
              </a:pPr>
              <a:r>
                <a:rPr lang="zh-TW" altLang="en-US" sz="2800" b="1" dirty="0">
                  <a:latin typeface="標楷體" pitchFamily="65" charset="-120"/>
                  <a:ea typeface="標楷體" pitchFamily="65" charset="-120"/>
                </a:rPr>
                <a:t>教育部精進推動重點、</a:t>
              </a:r>
              <a:endParaRPr lang="en-US" altLang="zh-TW" sz="2800" b="1" dirty="0">
                <a:latin typeface="標楷體" pitchFamily="65" charset="-120"/>
                <a:ea typeface="標楷體" pitchFamily="65" charset="-120"/>
              </a:endParaRPr>
            </a:p>
            <a:p>
              <a:pPr algn="ctr" defTabSz="1333500">
                <a:lnSpc>
                  <a:spcPct val="90000"/>
                </a:lnSpc>
                <a:spcAft>
                  <a:spcPct val="35000"/>
                </a:spcAft>
                <a:defRPr/>
              </a:pPr>
              <a:r>
                <a:rPr lang="zh-TW" altLang="en-US" sz="2800" b="1" dirty="0">
                  <a:latin typeface="標楷體" pitchFamily="65" charset="-120"/>
                  <a:ea typeface="標楷體" pitchFamily="65" charset="-120"/>
                </a:rPr>
                <a:t>課程與教學相關活化政策</a:t>
              </a:r>
            </a:p>
          </p:txBody>
        </p:sp>
      </p:grpSp>
      <p:grpSp>
        <p:nvGrpSpPr>
          <p:cNvPr id="3" name="群組 16"/>
          <p:cNvGrpSpPr>
            <a:grpSpLocks/>
          </p:cNvGrpSpPr>
          <p:nvPr/>
        </p:nvGrpSpPr>
        <p:grpSpPr bwMode="auto">
          <a:xfrm>
            <a:off x="428596" y="2285992"/>
            <a:ext cx="4333904" cy="1000132"/>
            <a:chOff x="0" y="1105344"/>
            <a:chExt cx="4119638" cy="832932"/>
          </a:xfrm>
        </p:grpSpPr>
        <p:sp>
          <p:nvSpPr>
            <p:cNvPr id="18" name="圓角矩形 17"/>
            <p:cNvSpPr/>
            <p:nvPr/>
          </p:nvSpPr>
          <p:spPr>
            <a:xfrm>
              <a:off x="0" y="1105344"/>
              <a:ext cx="4119638" cy="832932"/>
            </a:xfrm>
            <a:prstGeom prst="roundRect">
              <a:avLst/>
            </a:prstGeom>
            <a:solidFill>
              <a:srgbClr val="92D050"/>
            </a:solidFill>
            <a:ln>
              <a:solidFill>
                <a:schemeClr val="bg1"/>
              </a:solid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19" name="圓角矩形 4"/>
            <p:cNvSpPr/>
            <p:nvPr/>
          </p:nvSpPr>
          <p:spPr>
            <a:xfrm>
              <a:off x="41276" y="1146593"/>
              <a:ext cx="4037085" cy="750432"/>
            </a:xfrm>
            <a:prstGeom prst="rect">
              <a:avLst/>
            </a:prstGeom>
          </p:spPr>
          <p:style>
            <a:lnRef idx="1">
              <a:schemeClr val="accent6"/>
            </a:lnRef>
            <a:fillRef idx="3">
              <a:schemeClr val="accent6"/>
            </a:fillRef>
            <a:effectRef idx="2">
              <a:schemeClr val="accent6"/>
            </a:effectRef>
            <a:fontRef idx="minor">
              <a:schemeClr val="lt1"/>
            </a:fontRef>
          </p:style>
          <p:txBody>
            <a:bodyPr lIns="114300" tIns="57150" rIns="114300" bIns="57150" spcCol="1270" anchor="ctr"/>
            <a:lstStyle/>
            <a:p>
              <a:pPr algn="ctr" defTabSz="1333500">
                <a:lnSpc>
                  <a:spcPct val="90000"/>
                </a:lnSpc>
                <a:spcAft>
                  <a:spcPct val="35000"/>
                </a:spcAft>
                <a:defRPr/>
              </a:pPr>
              <a:r>
                <a:rPr lang="zh-TW" altLang="en-US" sz="2800" b="1" dirty="0">
                  <a:latin typeface="標楷體" pitchFamily="65" charset="-120"/>
                  <a:ea typeface="標楷體" pitchFamily="65" charset="-120"/>
                </a:rPr>
                <a:t>地方課程與教學發展</a:t>
              </a:r>
            </a:p>
          </p:txBody>
        </p:sp>
      </p:grpSp>
      <p:grpSp>
        <p:nvGrpSpPr>
          <p:cNvPr id="12" name="群組 19"/>
          <p:cNvGrpSpPr>
            <a:grpSpLocks/>
          </p:cNvGrpSpPr>
          <p:nvPr/>
        </p:nvGrpSpPr>
        <p:grpSpPr bwMode="auto">
          <a:xfrm>
            <a:off x="428596" y="3071810"/>
            <a:ext cx="4357718" cy="1012827"/>
            <a:chOff x="58720" y="2000267"/>
            <a:chExt cx="4086739" cy="797891"/>
          </a:xfrm>
        </p:grpSpPr>
        <p:sp>
          <p:nvSpPr>
            <p:cNvPr id="21" name="圓角矩形 20"/>
            <p:cNvSpPr/>
            <p:nvPr/>
          </p:nvSpPr>
          <p:spPr>
            <a:xfrm>
              <a:off x="58720" y="2000267"/>
              <a:ext cx="4086739" cy="797891"/>
            </a:xfrm>
            <a:prstGeom prst="roundRect">
              <a:avLst/>
            </a:prstGeom>
          </p:spPr>
          <p:style>
            <a:lnRef idx="0">
              <a:schemeClr val="accent1"/>
            </a:lnRef>
            <a:fillRef idx="3">
              <a:schemeClr val="accent1"/>
            </a:fillRef>
            <a:effectRef idx="3">
              <a:schemeClr val="accent1"/>
            </a:effectRef>
            <a:fontRef idx="minor">
              <a:schemeClr val="lt1"/>
            </a:fontRef>
          </p:style>
          <p:txBody>
            <a:bodyPr anchor="ctr"/>
            <a:lstStyle/>
            <a:p>
              <a:pPr algn="ctr"/>
              <a:r>
                <a:rPr lang="en-US" altLang="zh-TW" sz="2800" dirty="0">
                  <a:latin typeface="標楷體" pitchFamily="65" charset="-120"/>
                  <a:ea typeface="標楷體" pitchFamily="65" charset="-120"/>
                </a:rPr>
                <a:t>108</a:t>
              </a:r>
              <a:r>
                <a:rPr lang="zh-TW" altLang="en-US" sz="2800" dirty="0">
                  <a:latin typeface="標楷體" pitchFamily="65" charset="-120"/>
                  <a:ea typeface="標楷體" pitchFamily="65" charset="-120"/>
                </a:rPr>
                <a:t>學年度計畫執行結果</a:t>
              </a:r>
            </a:p>
          </p:txBody>
        </p:sp>
        <p:sp>
          <p:nvSpPr>
            <p:cNvPr id="22" name="圓角矩形 4"/>
            <p:cNvSpPr/>
            <p:nvPr/>
          </p:nvSpPr>
          <p:spPr>
            <a:xfrm>
              <a:off x="98412" y="2039923"/>
              <a:ext cx="4007354" cy="718579"/>
            </a:xfrm>
            <a:prstGeom prst="rect">
              <a:avLst/>
            </a:prstGeom>
          </p:spPr>
          <p:style>
            <a:lnRef idx="0">
              <a:scrgbClr r="0" g="0" b="0"/>
            </a:lnRef>
            <a:fillRef idx="0">
              <a:scrgbClr r="0" g="0" b="0"/>
            </a:fillRef>
            <a:effectRef idx="0">
              <a:scrgbClr r="0" g="0" b="0"/>
            </a:effectRef>
            <a:fontRef idx="minor">
              <a:schemeClr val="lt1"/>
            </a:fontRef>
          </p:style>
          <p:txBody>
            <a:bodyPr lIns="106680" tIns="53340" rIns="106680" bIns="53340" spcCol="1270" anchor="ctr"/>
            <a:lstStyle/>
            <a:p>
              <a:pPr algn="ctr" defTabSz="1244600">
                <a:lnSpc>
                  <a:spcPct val="90000"/>
                </a:lnSpc>
                <a:spcAft>
                  <a:spcPct val="35000"/>
                </a:spcAft>
                <a:defRPr/>
              </a:pPr>
              <a:endParaRPr lang="zh-TW" altLang="en-US" sz="2800" b="1" dirty="0">
                <a:latin typeface="標楷體" pitchFamily="65" charset="-120"/>
                <a:ea typeface="標楷體" pitchFamily="65" charset="-120"/>
              </a:endParaRPr>
            </a:p>
          </p:txBody>
        </p:sp>
      </p:grpSp>
      <p:grpSp>
        <p:nvGrpSpPr>
          <p:cNvPr id="13" name="群組 22"/>
          <p:cNvGrpSpPr>
            <a:grpSpLocks/>
          </p:cNvGrpSpPr>
          <p:nvPr/>
        </p:nvGrpSpPr>
        <p:grpSpPr bwMode="auto">
          <a:xfrm>
            <a:off x="428596" y="3929066"/>
            <a:ext cx="4429156" cy="928688"/>
            <a:chOff x="125352" y="2786084"/>
            <a:chExt cx="3891012" cy="989007"/>
          </a:xfrm>
        </p:grpSpPr>
        <p:sp>
          <p:nvSpPr>
            <p:cNvPr id="24" name="圓角矩形 23"/>
            <p:cNvSpPr/>
            <p:nvPr/>
          </p:nvSpPr>
          <p:spPr>
            <a:xfrm>
              <a:off x="125352" y="2786084"/>
              <a:ext cx="3891012" cy="989007"/>
            </a:xfrm>
            <a:prstGeom prst="roundRect">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25" name="圓角矩形 4"/>
            <p:cNvSpPr/>
            <p:nvPr/>
          </p:nvSpPr>
          <p:spPr>
            <a:xfrm>
              <a:off x="173895" y="2835112"/>
              <a:ext cx="3793927" cy="890951"/>
            </a:xfrm>
            <a:prstGeom prst="rect">
              <a:avLst/>
            </a:prstGeom>
          </p:spPr>
          <p:style>
            <a:lnRef idx="0">
              <a:schemeClr val="accent4"/>
            </a:lnRef>
            <a:fillRef idx="3">
              <a:schemeClr val="accent4"/>
            </a:fillRef>
            <a:effectRef idx="3">
              <a:schemeClr val="accent4"/>
            </a:effectRef>
            <a:fontRef idx="minor">
              <a:schemeClr val="lt1"/>
            </a:fontRef>
          </p:style>
          <p:txBody>
            <a:bodyPr lIns="110490" tIns="55245" rIns="110490" bIns="55245" spcCol="1270" anchor="ctr"/>
            <a:lstStyle/>
            <a:p>
              <a:pPr algn="ctr" defTabSz="1289050">
                <a:lnSpc>
                  <a:spcPct val="90000"/>
                </a:lnSpc>
                <a:spcAft>
                  <a:spcPct val="35000"/>
                </a:spcAft>
                <a:defRPr/>
              </a:pPr>
              <a:r>
                <a:rPr lang="zh-TW" altLang="en-US" sz="2900" b="1" dirty="0">
                  <a:latin typeface="標楷體" pitchFamily="65" charset="-120"/>
                  <a:ea typeface="標楷體" pitchFamily="65" charset="-120"/>
                </a:rPr>
                <a:t>學校特色</a:t>
              </a:r>
            </a:p>
          </p:txBody>
        </p:sp>
      </p:grpSp>
      <p:grpSp>
        <p:nvGrpSpPr>
          <p:cNvPr id="14" name="群組 25"/>
          <p:cNvGrpSpPr>
            <a:grpSpLocks/>
          </p:cNvGrpSpPr>
          <p:nvPr/>
        </p:nvGrpSpPr>
        <p:grpSpPr bwMode="auto">
          <a:xfrm>
            <a:off x="428596" y="4786322"/>
            <a:ext cx="4429156" cy="928688"/>
            <a:chOff x="89664" y="3811012"/>
            <a:chExt cx="4077220" cy="813389"/>
          </a:xfrm>
          <a:solidFill>
            <a:srgbClr val="C00000"/>
          </a:solidFill>
        </p:grpSpPr>
        <p:sp>
          <p:nvSpPr>
            <p:cNvPr id="27" name="圓角矩形 26"/>
            <p:cNvSpPr/>
            <p:nvPr/>
          </p:nvSpPr>
          <p:spPr>
            <a:xfrm>
              <a:off x="89664" y="3811012"/>
              <a:ext cx="4077220" cy="813389"/>
            </a:xfrm>
            <a:prstGeom prst="roundRect">
              <a:avLst/>
            </a:prstGeom>
            <a:grp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sp>
        <p:sp>
          <p:nvSpPr>
            <p:cNvPr id="28" name="圓角矩形 4"/>
            <p:cNvSpPr/>
            <p:nvPr/>
          </p:nvSpPr>
          <p:spPr>
            <a:xfrm>
              <a:off x="129356" y="3851334"/>
              <a:ext cx="3997835" cy="732744"/>
            </a:xfrm>
            <a:prstGeom prst="rect">
              <a:avLst/>
            </a:prstGeom>
            <a:grpFill/>
          </p:spPr>
          <p:style>
            <a:lnRef idx="0">
              <a:scrgbClr r="0" g="0" b="0"/>
            </a:lnRef>
            <a:fillRef idx="0">
              <a:scrgbClr r="0" g="0" b="0"/>
            </a:fillRef>
            <a:effectRef idx="0">
              <a:scrgbClr r="0" g="0" b="0"/>
            </a:effectRef>
            <a:fontRef idx="minor">
              <a:schemeClr val="lt1"/>
            </a:fontRef>
          </p:style>
          <p:txBody>
            <a:bodyPr lIns="106680" tIns="53340" rIns="106680" bIns="53340" spcCol="1270" anchor="ctr"/>
            <a:lstStyle/>
            <a:p>
              <a:pPr algn="ctr" defTabSz="1244600">
                <a:lnSpc>
                  <a:spcPct val="90000"/>
                </a:lnSpc>
                <a:spcAft>
                  <a:spcPct val="35000"/>
                </a:spcAft>
                <a:defRPr/>
              </a:pPr>
              <a:r>
                <a:rPr lang="zh-TW" altLang="en-US" sz="2800" b="1" dirty="0">
                  <a:latin typeface="標楷體" pitchFamily="65" charset="-120"/>
                  <a:ea typeface="標楷體" pitchFamily="65" charset="-120"/>
                </a:rPr>
                <a:t>教師專業需求</a:t>
              </a:r>
            </a:p>
          </p:txBody>
        </p:sp>
      </p:grpSp>
      <p:grpSp>
        <p:nvGrpSpPr>
          <p:cNvPr id="17" name="群組 25"/>
          <p:cNvGrpSpPr>
            <a:grpSpLocks/>
          </p:cNvGrpSpPr>
          <p:nvPr/>
        </p:nvGrpSpPr>
        <p:grpSpPr bwMode="auto">
          <a:xfrm>
            <a:off x="428596" y="5572140"/>
            <a:ext cx="4429156" cy="928688"/>
            <a:chOff x="89664" y="3811012"/>
            <a:chExt cx="4077220" cy="813389"/>
          </a:xfrm>
          <a:solidFill>
            <a:schemeClr val="tx2">
              <a:lumMod val="75000"/>
            </a:schemeClr>
          </a:solidFill>
        </p:grpSpPr>
        <p:sp>
          <p:nvSpPr>
            <p:cNvPr id="31" name="圓角矩形 30"/>
            <p:cNvSpPr/>
            <p:nvPr/>
          </p:nvSpPr>
          <p:spPr>
            <a:xfrm>
              <a:off x="89664" y="3811012"/>
              <a:ext cx="4077220" cy="813389"/>
            </a:xfrm>
            <a:prstGeom prst="roundRect">
              <a:avLst/>
            </a:prstGeom>
          </p:spPr>
          <p:style>
            <a:lnRef idx="0">
              <a:schemeClr val="accent3"/>
            </a:lnRef>
            <a:fillRef idx="3">
              <a:schemeClr val="accent3"/>
            </a:fillRef>
            <a:effectRef idx="3">
              <a:schemeClr val="accent3"/>
            </a:effectRef>
            <a:fontRef idx="minor">
              <a:schemeClr val="lt1"/>
            </a:fontRef>
          </p:style>
        </p:sp>
        <p:sp>
          <p:nvSpPr>
            <p:cNvPr id="32" name="圓角矩形 4"/>
            <p:cNvSpPr/>
            <p:nvPr/>
          </p:nvSpPr>
          <p:spPr>
            <a:xfrm>
              <a:off x="129356" y="3851334"/>
              <a:ext cx="3997835" cy="732744"/>
            </a:xfrm>
            <a:prstGeom prst="rect">
              <a:avLst/>
            </a:prstGeom>
          </p:spPr>
          <p:style>
            <a:lnRef idx="0">
              <a:schemeClr val="accent3"/>
            </a:lnRef>
            <a:fillRef idx="3">
              <a:schemeClr val="accent3"/>
            </a:fillRef>
            <a:effectRef idx="3">
              <a:schemeClr val="accent3"/>
            </a:effectRef>
            <a:fontRef idx="minor">
              <a:schemeClr val="lt1"/>
            </a:fontRef>
          </p:style>
          <p:txBody>
            <a:bodyPr lIns="106680" tIns="53340" rIns="106680" bIns="53340" spcCol="1270" anchor="ctr"/>
            <a:lstStyle/>
            <a:p>
              <a:pPr algn="ctr" defTabSz="1244600">
                <a:lnSpc>
                  <a:spcPct val="90000"/>
                </a:lnSpc>
                <a:spcAft>
                  <a:spcPct val="35000"/>
                </a:spcAft>
                <a:defRPr/>
              </a:pPr>
              <a:r>
                <a:rPr lang="zh-TW" altLang="en-US" sz="2800" b="1" dirty="0">
                  <a:latin typeface="標楷體" pitchFamily="65" charset="-120"/>
                  <a:ea typeface="標楷體" pitchFamily="65" charset="-120"/>
                </a:rPr>
                <a:t>學生學習概況</a:t>
              </a:r>
            </a:p>
          </p:txBody>
        </p:sp>
      </p:grpSp>
      <p:sp>
        <p:nvSpPr>
          <p:cNvPr id="33" name="向右箭號 32"/>
          <p:cNvSpPr/>
          <p:nvPr/>
        </p:nvSpPr>
        <p:spPr>
          <a:xfrm>
            <a:off x="6072198" y="3143248"/>
            <a:ext cx="571504" cy="85725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34" name="圓角矩形 33"/>
          <p:cNvSpPr/>
          <p:nvPr/>
        </p:nvSpPr>
        <p:spPr>
          <a:xfrm>
            <a:off x="6643702" y="500042"/>
            <a:ext cx="857256" cy="6143668"/>
          </a:xfrm>
          <a:prstGeom prst="roundRect">
            <a:avLst/>
          </a:prstGeom>
          <a:solidFill>
            <a:srgbClr val="FFFF00"/>
          </a:solidFill>
          <a:ln w="19050">
            <a:solidFill>
              <a:schemeClr val="bg1"/>
            </a:solidFill>
          </a:ln>
        </p:spPr>
        <p:style>
          <a:lnRef idx="1">
            <a:schemeClr val="accent5"/>
          </a:lnRef>
          <a:fillRef idx="2">
            <a:schemeClr val="accent5"/>
          </a:fillRef>
          <a:effectRef idx="1">
            <a:schemeClr val="accent5"/>
          </a:effectRef>
          <a:fontRef idx="minor">
            <a:schemeClr val="dk1"/>
          </a:fontRef>
        </p:style>
        <p:txBody>
          <a:bodyPr anchor="ctr"/>
          <a:lstStyle/>
          <a:p>
            <a:pPr algn="ctr">
              <a:defRPr/>
            </a:pPr>
            <a:r>
              <a:rPr lang="zh-TW" altLang="en-US" sz="2800" dirty="0">
                <a:latin typeface="標楷體" pitchFamily="65" charset="-120"/>
                <a:ea typeface="標楷體" pitchFamily="65" charset="-120"/>
              </a:rPr>
              <a:t>地方政府整體計畫發展藍圖</a:t>
            </a:r>
          </a:p>
        </p:txBody>
      </p:sp>
      <p:sp>
        <p:nvSpPr>
          <p:cNvPr id="40" name="頁尾版面配置區 6"/>
          <p:cNvSpPr>
            <a:spLocks noGrp="1"/>
          </p:cNvSpPr>
          <p:nvPr>
            <p:ph type="ftr" sz="quarter" idx="11"/>
          </p:nvPr>
        </p:nvSpPr>
        <p:spPr>
          <a:xfrm>
            <a:off x="3143240" y="6357959"/>
            <a:ext cx="2895600" cy="357190"/>
          </a:xfrm>
        </p:spPr>
        <p:txBody>
          <a:bodyPr/>
          <a:lstStyle/>
          <a:p>
            <a:r>
              <a:rPr lang="zh-TW" altLang="en-US" dirty="0"/>
              <a:t>三－１精進教學計畫內涵說明</a:t>
            </a:r>
          </a:p>
        </p:txBody>
      </p:sp>
      <p:sp>
        <p:nvSpPr>
          <p:cNvPr id="43"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dissolv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214290"/>
            <a:ext cx="9144000" cy="1143000"/>
          </a:xfrm>
          <a:solidFill>
            <a:schemeClr val="accent6">
              <a:lumMod val="20000"/>
              <a:lumOff val="80000"/>
            </a:schemeClr>
          </a:solidFill>
        </p:spPr>
        <p:txBody>
          <a:bodyPr>
            <a:noAutofit/>
          </a:bodyPr>
          <a:lstStyle/>
          <a:p>
            <a:pPr algn="ctr"/>
            <a:r>
              <a:rPr lang="zh-TW" altLang="en-US" sz="3600" b="1" dirty="0">
                <a:solidFill>
                  <a:schemeClr val="tx1"/>
                </a:solidFill>
                <a:ea typeface="超研澤粗圓" pitchFamily="49" charset="-120"/>
              </a:rPr>
              <a:t>整體計畫摘要之研擬</a:t>
            </a:r>
            <a:r>
              <a:rPr lang="en-US" altLang="zh-TW" sz="2000" b="1" dirty="0">
                <a:solidFill>
                  <a:schemeClr val="tx1"/>
                </a:solidFill>
                <a:ea typeface="超研澤粗圓" pitchFamily="49" charset="-120"/>
              </a:rPr>
              <a:t>(</a:t>
            </a:r>
            <a:r>
              <a:rPr lang="zh-TW" altLang="en-US" sz="2000" b="1" dirty="0">
                <a:solidFill>
                  <a:schemeClr val="tx1"/>
                </a:solidFill>
                <a:ea typeface="超研澤粗圓" pitchFamily="49" charset="-120"/>
              </a:rPr>
              <a:t>參考撰寫格式一</a:t>
            </a:r>
            <a:r>
              <a:rPr lang="en-US" altLang="zh-TW" sz="2000" b="1" dirty="0">
                <a:solidFill>
                  <a:schemeClr val="tx1"/>
                </a:solidFill>
                <a:ea typeface="超研澤粗圓" pitchFamily="49" charset="-120"/>
              </a:rPr>
              <a:t>)</a:t>
            </a:r>
            <a:endParaRPr lang="zh-TW" altLang="en-US" sz="3600" b="1" dirty="0">
              <a:solidFill>
                <a:schemeClr val="tx1"/>
              </a:solidFill>
              <a:ea typeface="超研澤粗圓" pitchFamily="49" charset="-120"/>
            </a:endParaRPr>
          </a:p>
        </p:txBody>
      </p:sp>
      <p:sp>
        <p:nvSpPr>
          <p:cNvPr id="8" name="手繪多邊形 7"/>
          <p:cNvSpPr/>
          <p:nvPr/>
        </p:nvSpPr>
        <p:spPr>
          <a:xfrm>
            <a:off x="571472" y="1643050"/>
            <a:ext cx="2428892" cy="1285884"/>
          </a:xfrm>
          <a:custGeom>
            <a:avLst/>
            <a:gdLst>
              <a:gd name="connsiteX0" fmla="*/ 0 w 1751265"/>
              <a:gd name="connsiteY0" fmla="*/ 87563 h 875632"/>
              <a:gd name="connsiteX1" fmla="*/ 87563 w 1751265"/>
              <a:gd name="connsiteY1" fmla="*/ 0 h 875632"/>
              <a:gd name="connsiteX2" fmla="*/ 1663702 w 1751265"/>
              <a:gd name="connsiteY2" fmla="*/ 0 h 875632"/>
              <a:gd name="connsiteX3" fmla="*/ 1751265 w 1751265"/>
              <a:gd name="connsiteY3" fmla="*/ 87563 h 875632"/>
              <a:gd name="connsiteX4" fmla="*/ 1751265 w 1751265"/>
              <a:gd name="connsiteY4" fmla="*/ 788069 h 875632"/>
              <a:gd name="connsiteX5" fmla="*/ 1663702 w 1751265"/>
              <a:gd name="connsiteY5" fmla="*/ 875632 h 875632"/>
              <a:gd name="connsiteX6" fmla="*/ 87563 w 1751265"/>
              <a:gd name="connsiteY6" fmla="*/ 875632 h 875632"/>
              <a:gd name="connsiteX7" fmla="*/ 0 w 1751265"/>
              <a:gd name="connsiteY7" fmla="*/ 788069 h 875632"/>
              <a:gd name="connsiteX8" fmla="*/ 0 w 1751265"/>
              <a:gd name="connsiteY8" fmla="*/ 87563 h 875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51265" h="875632">
                <a:moveTo>
                  <a:pt x="0" y="87563"/>
                </a:moveTo>
                <a:cubicBezTo>
                  <a:pt x="0" y="39203"/>
                  <a:pt x="39203" y="0"/>
                  <a:pt x="87563" y="0"/>
                </a:cubicBezTo>
                <a:lnTo>
                  <a:pt x="1663702" y="0"/>
                </a:lnTo>
                <a:cubicBezTo>
                  <a:pt x="1712062" y="0"/>
                  <a:pt x="1751265" y="39203"/>
                  <a:pt x="1751265" y="87563"/>
                </a:cubicBezTo>
                <a:lnTo>
                  <a:pt x="1751265" y="788069"/>
                </a:lnTo>
                <a:cubicBezTo>
                  <a:pt x="1751265" y="836429"/>
                  <a:pt x="1712062" y="875632"/>
                  <a:pt x="1663702" y="875632"/>
                </a:cubicBezTo>
                <a:lnTo>
                  <a:pt x="87563" y="875632"/>
                </a:lnTo>
                <a:cubicBezTo>
                  <a:pt x="39203" y="875632"/>
                  <a:pt x="0" y="836429"/>
                  <a:pt x="0" y="788069"/>
                </a:cubicBezTo>
                <a:lnTo>
                  <a:pt x="0" y="87563"/>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txBody>
          <a:bodyPr spcFirstLastPara="0" vert="horz" wrap="square" lIns="73271" tIns="57396" rIns="73271" bIns="57396" numCol="1" spcCol="1270" anchor="ctr" anchorCtr="0">
            <a:noAutofit/>
          </a:bodyPr>
          <a:lstStyle/>
          <a:p>
            <a:pPr lvl="0" algn="ctr" defTabSz="1111250">
              <a:lnSpc>
                <a:spcPct val="90000"/>
              </a:lnSpc>
              <a:spcBef>
                <a:spcPct val="0"/>
              </a:spcBef>
              <a:spcAft>
                <a:spcPct val="35000"/>
              </a:spcAft>
            </a:pPr>
            <a:r>
              <a:rPr lang="zh-TW" altLang="en-US" sz="3200" kern="1200" dirty="0">
                <a:latin typeface="標楷體" pitchFamily="65" charset="-120"/>
                <a:ea typeface="標楷體" pitchFamily="65" charset="-120"/>
              </a:rPr>
              <a:t>整</a:t>
            </a:r>
            <a:r>
              <a:rPr lang="zh-TW" sz="3200" kern="1200" dirty="0">
                <a:latin typeface="標楷體" pitchFamily="65" charset="-120"/>
                <a:ea typeface="標楷體" pitchFamily="65" charset="-120"/>
              </a:rPr>
              <a:t>體</a:t>
            </a:r>
            <a:r>
              <a:rPr lang="zh-TW" altLang="en-US" sz="3200" kern="1200" dirty="0">
                <a:latin typeface="標楷體" pitchFamily="65" charset="-120"/>
                <a:ea typeface="標楷體" pitchFamily="65" charset="-120"/>
              </a:rPr>
              <a:t>規劃</a:t>
            </a:r>
            <a:endParaRPr lang="zh-TW" sz="3200" kern="1200" dirty="0">
              <a:latin typeface="標楷體" pitchFamily="65" charset="-120"/>
              <a:ea typeface="標楷體" pitchFamily="65" charset="-120"/>
            </a:endParaRPr>
          </a:p>
        </p:txBody>
      </p:sp>
      <p:sp>
        <p:nvSpPr>
          <p:cNvPr id="10" name="手繪多邊形 9"/>
          <p:cNvSpPr/>
          <p:nvPr/>
        </p:nvSpPr>
        <p:spPr>
          <a:xfrm>
            <a:off x="642910" y="2996952"/>
            <a:ext cx="2357454" cy="1003552"/>
          </a:xfrm>
          <a:custGeom>
            <a:avLst/>
            <a:gdLst>
              <a:gd name="connsiteX0" fmla="*/ 0 w 1401012"/>
              <a:gd name="connsiteY0" fmla="*/ 87563 h 875632"/>
              <a:gd name="connsiteX1" fmla="*/ 87563 w 1401012"/>
              <a:gd name="connsiteY1" fmla="*/ 0 h 875632"/>
              <a:gd name="connsiteX2" fmla="*/ 1313449 w 1401012"/>
              <a:gd name="connsiteY2" fmla="*/ 0 h 875632"/>
              <a:gd name="connsiteX3" fmla="*/ 1401012 w 1401012"/>
              <a:gd name="connsiteY3" fmla="*/ 87563 h 875632"/>
              <a:gd name="connsiteX4" fmla="*/ 1401012 w 1401012"/>
              <a:gd name="connsiteY4" fmla="*/ 788069 h 875632"/>
              <a:gd name="connsiteX5" fmla="*/ 1313449 w 1401012"/>
              <a:gd name="connsiteY5" fmla="*/ 875632 h 875632"/>
              <a:gd name="connsiteX6" fmla="*/ 87563 w 1401012"/>
              <a:gd name="connsiteY6" fmla="*/ 875632 h 875632"/>
              <a:gd name="connsiteX7" fmla="*/ 0 w 1401012"/>
              <a:gd name="connsiteY7" fmla="*/ 788069 h 875632"/>
              <a:gd name="connsiteX8" fmla="*/ 0 w 1401012"/>
              <a:gd name="connsiteY8" fmla="*/ 87563 h 875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01012" h="875632">
                <a:moveTo>
                  <a:pt x="0" y="87563"/>
                </a:moveTo>
                <a:cubicBezTo>
                  <a:pt x="0" y="39203"/>
                  <a:pt x="39203" y="0"/>
                  <a:pt x="87563" y="0"/>
                </a:cubicBezTo>
                <a:lnTo>
                  <a:pt x="1313449" y="0"/>
                </a:lnTo>
                <a:cubicBezTo>
                  <a:pt x="1361809" y="0"/>
                  <a:pt x="1401012" y="39203"/>
                  <a:pt x="1401012" y="87563"/>
                </a:cubicBezTo>
                <a:lnTo>
                  <a:pt x="1401012" y="788069"/>
                </a:lnTo>
                <a:cubicBezTo>
                  <a:pt x="1401012" y="836429"/>
                  <a:pt x="1361809" y="875632"/>
                  <a:pt x="1313449" y="875632"/>
                </a:cubicBezTo>
                <a:lnTo>
                  <a:pt x="87563" y="875632"/>
                </a:lnTo>
                <a:cubicBezTo>
                  <a:pt x="39203" y="875632"/>
                  <a:pt x="0" y="836429"/>
                  <a:pt x="0" y="788069"/>
                </a:cubicBezTo>
                <a:lnTo>
                  <a:pt x="0" y="87563"/>
                </a:lnTo>
                <a:close/>
              </a:path>
            </a:pathLst>
          </a:custGeom>
          <a:solidFill>
            <a:schemeClr val="accent2">
              <a:lumMod val="20000"/>
              <a:lumOff val="80000"/>
              <a:alpha val="90000"/>
            </a:schemeClr>
          </a:solidFill>
          <a:scene3d>
            <a:camera prst="orthographicFront"/>
            <a:lightRig rig="flat" dir="t"/>
          </a:scene3d>
          <a:sp3d z="-190500" extrusionH="12700" prstMaterial="plastic">
            <a:bevelT w="50800" h="50800"/>
          </a:sp3d>
        </p:spPr>
        <p:style>
          <a:lnRef idx="1">
            <a:schemeClr val="accent2">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3746" tIns="51046" rIns="63746" bIns="51046" numCol="1" spcCol="1270" anchor="ctr" anchorCtr="0">
            <a:noAutofit/>
          </a:bodyPr>
          <a:lstStyle/>
          <a:p>
            <a:pPr lvl="0" algn="ctr" defTabSz="889000">
              <a:spcBef>
                <a:spcPct val="0"/>
              </a:spcBef>
            </a:pPr>
            <a:r>
              <a:rPr lang="zh-TW" sz="2800" kern="1200" dirty="0">
                <a:latin typeface="標楷體" pitchFamily="65" charset="-120"/>
                <a:ea typeface="標楷體" pitchFamily="65" charset="-120"/>
              </a:rPr>
              <a:t>建構藍圖</a:t>
            </a:r>
            <a:endParaRPr lang="en-US" altLang="zh-TW" sz="2800" kern="1200" dirty="0">
              <a:latin typeface="標楷體" pitchFamily="65" charset="-120"/>
              <a:ea typeface="標楷體" pitchFamily="65" charset="-120"/>
            </a:endParaRPr>
          </a:p>
          <a:p>
            <a:pPr lvl="0" algn="ctr" defTabSz="889000">
              <a:spcBef>
                <a:spcPct val="0"/>
              </a:spcBef>
            </a:pPr>
            <a:r>
              <a:rPr lang="zh-TW" sz="2800" kern="1200" dirty="0">
                <a:latin typeface="標楷體" pitchFamily="65" charset="-120"/>
                <a:ea typeface="標楷體" pitchFamily="65" charset="-120"/>
              </a:rPr>
              <a:t>與</a:t>
            </a:r>
            <a:r>
              <a:rPr lang="zh-TW" altLang="en-US" sz="2800" dirty="0">
                <a:latin typeface="標楷體" pitchFamily="65" charset="-120"/>
                <a:ea typeface="標楷體" pitchFamily="65" charset="-120"/>
              </a:rPr>
              <a:t>推動主軸</a:t>
            </a:r>
            <a:endParaRPr lang="zh-TW" altLang="en-US" sz="2800" kern="1200" dirty="0">
              <a:latin typeface="標楷體" pitchFamily="65" charset="-120"/>
              <a:ea typeface="標楷體" pitchFamily="65" charset="-120"/>
            </a:endParaRPr>
          </a:p>
        </p:txBody>
      </p:sp>
      <p:sp>
        <p:nvSpPr>
          <p:cNvPr id="12" name="手繪多邊形 11"/>
          <p:cNvSpPr/>
          <p:nvPr/>
        </p:nvSpPr>
        <p:spPr>
          <a:xfrm>
            <a:off x="642910" y="4071942"/>
            <a:ext cx="2357454" cy="1066440"/>
          </a:xfrm>
          <a:custGeom>
            <a:avLst/>
            <a:gdLst>
              <a:gd name="connsiteX0" fmla="*/ 0 w 1401012"/>
              <a:gd name="connsiteY0" fmla="*/ 87563 h 875632"/>
              <a:gd name="connsiteX1" fmla="*/ 87563 w 1401012"/>
              <a:gd name="connsiteY1" fmla="*/ 0 h 875632"/>
              <a:gd name="connsiteX2" fmla="*/ 1313449 w 1401012"/>
              <a:gd name="connsiteY2" fmla="*/ 0 h 875632"/>
              <a:gd name="connsiteX3" fmla="*/ 1401012 w 1401012"/>
              <a:gd name="connsiteY3" fmla="*/ 87563 h 875632"/>
              <a:gd name="connsiteX4" fmla="*/ 1401012 w 1401012"/>
              <a:gd name="connsiteY4" fmla="*/ 788069 h 875632"/>
              <a:gd name="connsiteX5" fmla="*/ 1313449 w 1401012"/>
              <a:gd name="connsiteY5" fmla="*/ 875632 h 875632"/>
              <a:gd name="connsiteX6" fmla="*/ 87563 w 1401012"/>
              <a:gd name="connsiteY6" fmla="*/ 875632 h 875632"/>
              <a:gd name="connsiteX7" fmla="*/ 0 w 1401012"/>
              <a:gd name="connsiteY7" fmla="*/ 788069 h 875632"/>
              <a:gd name="connsiteX8" fmla="*/ 0 w 1401012"/>
              <a:gd name="connsiteY8" fmla="*/ 87563 h 875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01012" h="875632">
                <a:moveTo>
                  <a:pt x="0" y="87563"/>
                </a:moveTo>
                <a:cubicBezTo>
                  <a:pt x="0" y="39203"/>
                  <a:pt x="39203" y="0"/>
                  <a:pt x="87563" y="0"/>
                </a:cubicBezTo>
                <a:lnTo>
                  <a:pt x="1313449" y="0"/>
                </a:lnTo>
                <a:cubicBezTo>
                  <a:pt x="1361809" y="0"/>
                  <a:pt x="1401012" y="39203"/>
                  <a:pt x="1401012" y="87563"/>
                </a:cubicBezTo>
                <a:lnTo>
                  <a:pt x="1401012" y="788069"/>
                </a:lnTo>
                <a:cubicBezTo>
                  <a:pt x="1401012" y="836429"/>
                  <a:pt x="1361809" y="875632"/>
                  <a:pt x="1313449" y="875632"/>
                </a:cubicBezTo>
                <a:lnTo>
                  <a:pt x="87563" y="875632"/>
                </a:lnTo>
                <a:cubicBezTo>
                  <a:pt x="39203" y="875632"/>
                  <a:pt x="0" y="836429"/>
                  <a:pt x="0" y="788069"/>
                </a:cubicBezTo>
                <a:lnTo>
                  <a:pt x="0" y="87563"/>
                </a:lnTo>
                <a:close/>
              </a:path>
            </a:pathLst>
          </a:custGeom>
          <a:solidFill>
            <a:schemeClr val="accent2">
              <a:lumMod val="20000"/>
              <a:lumOff val="80000"/>
              <a:alpha val="90000"/>
            </a:schemeClr>
          </a:solidFill>
          <a:scene3d>
            <a:camera prst="orthographicFront"/>
            <a:lightRig rig="flat" dir="t"/>
          </a:scene3d>
          <a:sp3d z="-190500" extrusionH="12700" prstMaterial="plastic">
            <a:bevelT w="50800" h="50800"/>
          </a:sp3d>
        </p:spPr>
        <p:style>
          <a:lnRef idx="1">
            <a:schemeClr val="accent3">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3746" tIns="51046" rIns="63746" bIns="51046" numCol="1" spcCol="1270" anchor="ctr" anchorCtr="0">
            <a:noAutofit/>
          </a:bodyPr>
          <a:lstStyle/>
          <a:p>
            <a:pPr lvl="0" algn="ctr" defTabSz="889000">
              <a:spcBef>
                <a:spcPct val="0"/>
              </a:spcBef>
            </a:pPr>
            <a:r>
              <a:rPr lang="zh-TW" sz="2800" kern="1200" dirty="0">
                <a:latin typeface="標楷體" pitchFamily="65" charset="-120"/>
                <a:ea typeface="標楷體" pitchFamily="65" charset="-120"/>
              </a:rPr>
              <a:t>整合組織</a:t>
            </a:r>
            <a:endParaRPr lang="en-US" altLang="zh-TW" sz="2800" kern="1200" dirty="0">
              <a:latin typeface="標楷體" pitchFamily="65" charset="-120"/>
              <a:ea typeface="標楷體" pitchFamily="65" charset="-120"/>
            </a:endParaRPr>
          </a:p>
          <a:p>
            <a:pPr lvl="0" algn="ctr" defTabSz="889000">
              <a:spcBef>
                <a:spcPct val="0"/>
              </a:spcBef>
            </a:pPr>
            <a:r>
              <a:rPr lang="zh-TW" sz="2800" kern="1200" dirty="0">
                <a:latin typeface="標楷體" pitchFamily="65" charset="-120"/>
                <a:ea typeface="標楷體" pitchFamily="65" charset="-120"/>
              </a:rPr>
              <a:t>及資源</a:t>
            </a:r>
            <a:endParaRPr lang="zh-TW" altLang="en-US" sz="2800" kern="1200" dirty="0">
              <a:latin typeface="標楷體" pitchFamily="65" charset="-120"/>
              <a:ea typeface="標楷體" pitchFamily="65" charset="-120"/>
            </a:endParaRPr>
          </a:p>
        </p:txBody>
      </p:sp>
      <p:sp>
        <p:nvSpPr>
          <p:cNvPr id="14" name="手繪多邊形 13"/>
          <p:cNvSpPr/>
          <p:nvPr/>
        </p:nvSpPr>
        <p:spPr>
          <a:xfrm>
            <a:off x="642910" y="5229200"/>
            <a:ext cx="2357454" cy="985882"/>
          </a:xfrm>
          <a:custGeom>
            <a:avLst/>
            <a:gdLst>
              <a:gd name="connsiteX0" fmla="*/ 0 w 1401012"/>
              <a:gd name="connsiteY0" fmla="*/ 87563 h 875632"/>
              <a:gd name="connsiteX1" fmla="*/ 87563 w 1401012"/>
              <a:gd name="connsiteY1" fmla="*/ 0 h 875632"/>
              <a:gd name="connsiteX2" fmla="*/ 1313449 w 1401012"/>
              <a:gd name="connsiteY2" fmla="*/ 0 h 875632"/>
              <a:gd name="connsiteX3" fmla="*/ 1401012 w 1401012"/>
              <a:gd name="connsiteY3" fmla="*/ 87563 h 875632"/>
              <a:gd name="connsiteX4" fmla="*/ 1401012 w 1401012"/>
              <a:gd name="connsiteY4" fmla="*/ 788069 h 875632"/>
              <a:gd name="connsiteX5" fmla="*/ 1313449 w 1401012"/>
              <a:gd name="connsiteY5" fmla="*/ 875632 h 875632"/>
              <a:gd name="connsiteX6" fmla="*/ 87563 w 1401012"/>
              <a:gd name="connsiteY6" fmla="*/ 875632 h 875632"/>
              <a:gd name="connsiteX7" fmla="*/ 0 w 1401012"/>
              <a:gd name="connsiteY7" fmla="*/ 788069 h 875632"/>
              <a:gd name="connsiteX8" fmla="*/ 0 w 1401012"/>
              <a:gd name="connsiteY8" fmla="*/ 87563 h 875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01012" h="875632">
                <a:moveTo>
                  <a:pt x="0" y="87563"/>
                </a:moveTo>
                <a:cubicBezTo>
                  <a:pt x="0" y="39203"/>
                  <a:pt x="39203" y="0"/>
                  <a:pt x="87563" y="0"/>
                </a:cubicBezTo>
                <a:lnTo>
                  <a:pt x="1313449" y="0"/>
                </a:lnTo>
                <a:cubicBezTo>
                  <a:pt x="1361809" y="0"/>
                  <a:pt x="1401012" y="39203"/>
                  <a:pt x="1401012" y="87563"/>
                </a:cubicBezTo>
                <a:lnTo>
                  <a:pt x="1401012" y="788069"/>
                </a:lnTo>
                <a:cubicBezTo>
                  <a:pt x="1401012" y="836429"/>
                  <a:pt x="1361809" y="875632"/>
                  <a:pt x="1313449" y="875632"/>
                </a:cubicBezTo>
                <a:lnTo>
                  <a:pt x="87563" y="875632"/>
                </a:lnTo>
                <a:cubicBezTo>
                  <a:pt x="39203" y="875632"/>
                  <a:pt x="0" y="836429"/>
                  <a:pt x="0" y="788069"/>
                </a:cubicBezTo>
                <a:lnTo>
                  <a:pt x="0" y="87563"/>
                </a:lnTo>
                <a:close/>
              </a:path>
            </a:pathLst>
          </a:custGeom>
          <a:solidFill>
            <a:schemeClr val="accent2">
              <a:lumMod val="20000"/>
              <a:lumOff val="80000"/>
              <a:alpha val="90000"/>
            </a:schemeClr>
          </a:solidFill>
          <a:scene3d>
            <a:camera prst="orthographicFront"/>
            <a:lightRig rig="flat" dir="t"/>
          </a:scene3d>
          <a:sp3d z="-190500" extrusionH="12700" prstMaterial="plastic">
            <a:bevelT w="50800" h="50800"/>
          </a:sp3d>
        </p:spPr>
        <p:style>
          <a:lnRef idx="1">
            <a:schemeClr val="accent4">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3746" tIns="51046" rIns="63746" bIns="51046" numCol="1" spcCol="1270" anchor="ctr" anchorCtr="0">
            <a:noAutofit/>
          </a:bodyPr>
          <a:lstStyle/>
          <a:p>
            <a:pPr lvl="0" algn="ctr" defTabSz="889000">
              <a:spcBef>
                <a:spcPct val="0"/>
              </a:spcBef>
            </a:pPr>
            <a:r>
              <a:rPr lang="zh-TW" altLang="en-US" sz="2800" dirty="0">
                <a:latin typeface="標楷體" pitchFamily="65" charset="-120"/>
                <a:ea typeface="標楷體" pitchFamily="65" charset="-120"/>
              </a:rPr>
              <a:t>發展</a:t>
            </a:r>
            <a:endParaRPr lang="en-US" altLang="zh-TW" sz="2800" dirty="0">
              <a:latin typeface="標楷體" pitchFamily="65" charset="-120"/>
              <a:ea typeface="標楷體" pitchFamily="65" charset="-120"/>
            </a:endParaRPr>
          </a:p>
          <a:p>
            <a:pPr lvl="0" algn="ctr" defTabSz="889000">
              <a:spcBef>
                <a:spcPct val="0"/>
              </a:spcBef>
            </a:pPr>
            <a:r>
              <a:rPr lang="zh-TW" altLang="en-US" sz="2800" dirty="0">
                <a:latin typeface="標楷體" pitchFamily="65" charset="-120"/>
                <a:ea typeface="標楷體" pitchFamily="65" charset="-120"/>
              </a:rPr>
              <a:t>中、長程</a:t>
            </a:r>
            <a:r>
              <a:rPr lang="zh-TW" altLang="en-US" sz="2800" kern="1200" dirty="0">
                <a:latin typeface="標楷體" pitchFamily="65" charset="-120"/>
                <a:ea typeface="標楷體" pitchFamily="65" charset="-120"/>
              </a:rPr>
              <a:t>規劃</a:t>
            </a:r>
            <a:endParaRPr lang="en-US" altLang="zh-TW" sz="2800" kern="1200" dirty="0">
              <a:latin typeface="標楷體" pitchFamily="65" charset="-120"/>
              <a:ea typeface="標楷體" pitchFamily="65" charset="-120"/>
            </a:endParaRPr>
          </a:p>
        </p:txBody>
      </p:sp>
      <p:sp>
        <p:nvSpPr>
          <p:cNvPr id="15" name="手繪多邊形 14"/>
          <p:cNvSpPr/>
          <p:nvPr/>
        </p:nvSpPr>
        <p:spPr>
          <a:xfrm>
            <a:off x="3275856" y="1643050"/>
            <a:ext cx="2653466" cy="1285884"/>
          </a:xfrm>
          <a:custGeom>
            <a:avLst/>
            <a:gdLst>
              <a:gd name="connsiteX0" fmla="*/ 0 w 1751265"/>
              <a:gd name="connsiteY0" fmla="*/ 87563 h 875632"/>
              <a:gd name="connsiteX1" fmla="*/ 87563 w 1751265"/>
              <a:gd name="connsiteY1" fmla="*/ 0 h 875632"/>
              <a:gd name="connsiteX2" fmla="*/ 1663702 w 1751265"/>
              <a:gd name="connsiteY2" fmla="*/ 0 h 875632"/>
              <a:gd name="connsiteX3" fmla="*/ 1751265 w 1751265"/>
              <a:gd name="connsiteY3" fmla="*/ 87563 h 875632"/>
              <a:gd name="connsiteX4" fmla="*/ 1751265 w 1751265"/>
              <a:gd name="connsiteY4" fmla="*/ 788069 h 875632"/>
              <a:gd name="connsiteX5" fmla="*/ 1663702 w 1751265"/>
              <a:gd name="connsiteY5" fmla="*/ 875632 h 875632"/>
              <a:gd name="connsiteX6" fmla="*/ 87563 w 1751265"/>
              <a:gd name="connsiteY6" fmla="*/ 875632 h 875632"/>
              <a:gd name="connsiteX7" fmla="*/ 0 w 1751265"/>
              <a:gd name="connsiteY7" fmla="*/ 788069 h 875632"/>
              <a:gd name="connsiteX8" fmla="*/ 0 w 1751265"/>
              <a:gd name="connsiteY8" fmla="*/ 87563 h 875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51265" h="875632">
                <a:moveTo>
                  <a:pt x="0" y="87563"/>
                </a:moveTo>
                <a:cubicBezTo>
                  <a:pt x="0" y="39203"/>
                  <a:pt x="39203" y="0"/>
                  <a:pt x="87563" y="0"/>
                </a:cubicBezTo>
                <a:lnTo>
                  <a:pt x="1663702" y="0"/>
                </a:lnTo>
                <a:cubicBezTo>
                  <a:pt x="1712062" y="0"/>
                  <a:pt x="1751265" y="39203"/>
                  <a:pt x="1751265" y="87563"/>
                </a:cubicBezTo>
                <a:lnTo>
                  <a:pt x="1751265" y="788069"/>
                </a:lnTo>
                <a:cubicBezTo>
                  <a:pt x="1751265" y="836429"/>
                  <a:pt x="1712062" y="875632"/>
                  <a:pt x="1663702" y="875632"/>
                </a:cubicBezTo>
                <a:lnTo>
                  <a:pt x="87563" y="875632"/>
                </a:lnTo>
                <a:cubicBezTo>
                  <a:pt x="39203" y="875632"/>
                  <a:pt x="0" y="836429"/>
                  <a:pt x="0" y="788069"/>
                </a:cubicBezTo>
                <a:lnTo>
                  <a:pt x="0" y="87563"/>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txBody>
          <a:bodyPr spcFirstLastPara="0" vert="horz" wrap="square" lIns="73271" tIns="57396" rIns="73271" bIns="57396" numCol="1" spcCol="1270" anchor="ctr" anchorCtr="0">
            <a:noAutofit/>
          </a:bodyPr>
          <a:lstStyle/>
          <a:p>
            <a:pPr lvl="0" algn="ctr" defTabSz="1111250">
              <a:lnSpc>
                <a:spcPct val="90000"/>
              </a:lnSpc>
              <a:spcBef>
                <a:spcPct val="0"/>
              </a:spcBef>
              <a:spcAft>
                <a:spcPct val="35000"/>
              </a:spcAft>
            </a:pPr>
            <a:r>
              <a:rPr lang="zh-TW" altLang="en-US" sz="3200" kern="1200" dirty="0">
                <a:latin typeface="標楷體" pitchFamily="65" charset="-120"/>
                <a:ea typeface="標楷體" pitchFamily="65" charset="-120"/>
              </a:rPr>
              <a:t>實施內容</a:t>
            </a:r>
          </a:p>
        </p:txBody>
      </p:sp>
      <p:sp>
        <p:nvSpPr>
          <p:cNvPr id="17" name="手繪多邊形 16"/>
          <p:cNvSpPr/>
          <p:nvPr/>
        </p:nvSpPr>
        <p:spPr>
          <a:xfrm>
            <a:off x="3286116" y="2996952"/>
            <a:ext cx="2643206" cy="1003552"/>
          </a:xfrm>
          <a:custGeom>
            <a:avLst/>
            <a:gdLst>
              <a:gd name="connsiteX0" fmla="*/ 0 w 1401012"/>
              <a:gd name="connsiteY0" fmla="*/ 87563 h 875632"/>
              <a:gd name="connsiteX1" fmla="*/ 87563 w 1401012"/>
              <a:gd name="connsiteY1" fmla="*/ 0 h 875632"/>
              <a:gd name="connsiteX2" fmla="*/ 1313449 w 1401012"/>
              <a:gd name="connsiteY2" fmla="*/ 0 h 875632"/>
              <a:gd name="connsiteX3" fmla="*/ 1401012 w 1401012"/>
              <a:gd name="connsiteY3" fmla="*/ 87563 h 875632"/>
              <a:gd name="connsiteX4" fmla="*/ 1401012 w 1401012"/>
              <a:gd name="connsiteY4" fmla="*/ 788069 h 875632"/>
              <a:gd name="connsiteX5" fmla="*/ 1313449 w 1401012"/>
              <a:gd name="connsiteY5" fmla="*/ 875632 h 875632"/>
              <a:gd name="connsiteX6" fmla="*/ 87563 w 1401012"/>
              <a:gd name="connsiteY6" fmla="*/ 875632 h 875632"/>
              <a:gd name="connsiteX7" fmla="*/ 0 w 1401012"/>
              <a:gd name="connsiteY7" fmla="*/ 788069 h 875632"/>
              <a:gd name="connsiteX8" fmla="*/ 0 w 1401012"/>
              <a:gd name="connsiteY8" fmla="*/ 87563 h 875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01012" h="875632">
                <a:moveTo>
                  <a:pt x="0" y="87563"/>
                </a:moveTo>
                <a:cubicBezTo>
                  <a:pt x="0" y="39203"/>
                  <a:pt x="39203" y="0"/>
                  <a:pt x="87563" y="0"/>
                </a:cubicBezTo>
                <a:lnTo>
                  <a:pt x="1313449" y="0"/>
                </a:lnTo>
                <a:cubicBezTo>
                  <a:pt x="1361809" y="0"/>
                  <a:pt x="1401012" y="39203"/>
                  <a:pt x="1401012" y="87563"/>
                </a:cubicBezTo>
                <a:lnTo>
                  <a:pt x="1401012" y="788069"/>
                </a:lnTo>
                <a:cubicBezTo>
                  <a:pt x="1401012" y="836429"/>
                  <a:pt x="1361809" y="875632"/>
                  <a:pt x="1313449" y="875632"/>
                </a:cubicBezTo>
                <a:lnTo>
                  <a:pt x="87563" y="875632"/>
                </a:lnTo>
                <a:cubicBezTo>
                  <a:pt x="39203" y="875632"/>
                  <a:pt x="0" y="836429"/>
                  <a:pt x="0" y="788069"/>
                </a:cubicBezTo>
                <a:lnTo>
                  <a:pt x="0" y="87563"/>
                </a:lnTo>
                <a:close/>
              </a:path>
            </a:pathLst>
          </a:custGeom>
          <a:solidFill>
            <a:schemeClr val="accent3">
              <a:lumMod val="40000"/>
              <a:lumOff val="60000"/>
              <a:alpha val="90000"/>
            </a:schemeClr>
          </a:solidFill>
          <a:scene3d>
            <a:camera prst="orthographicFront"/>
            <a:lightRig rig="flat" dir="t"/>
          </a:scene3d>
          <a:sp3d z="-190500" extrusionH="12700" prstMaterial="plastic">
            <a:bevelT w="50800" h="50800"/>
          </a:sp3d>
        </p:spPr>
        <p:style>
          <a:lnRef idx="1">
            <a:schemeClr val="accent5">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3746" tIns="51046" rIns="63746" bIns="51046" numCol="1" spcCol="1270" anchor="ctr" anchorCtr="0">
            <a:noAutofit/>
          </a:bodyPr>
          <a:lstStyle/>
          <a:p>
            <a:pPr lvl="0" algn="ctr" defTabSz="889000">
              <a:lnSpc>
                <a:spcPct val="90000"/>
              </a:lnSpc>
              <a:spcBef>
                <a:spcPct val="0"/>
              </a:spcBef>
              <a:spcAft>
                <a:spcPct val="35000"/>
              </a:spcAft>
            </a:pPr>
            <a:r>
              <a:rPr lang="zh-TW" altLang="en-US" sz="2800" dirty="0">
                <a:latin typeface="標楷體" pitchFamily="65" charset="-120"/>
                <a:ea typeface="標楷體" pitchFamily="65" charset="-120"/>
              </a:rPr>
              <a:t>精進教學要點之</a:t>
            </a:r>
            <a:r>
              <a:rPr lang="zh-TW" altLang="zh-TW" sz="2800" dirty="0">
                <a:latin typeface="標楷體" pitchFamily="65" charset="-120"/>
                <a:ea typeface="標楷體" pitchFamily="65" charset="-120"/>
              </a:rPr>
              <a:t>推動重點</a:t>
            </a:r>
            <a:endParaRPr lang="zh-TW" altLang="en-US" sz="2800" kern="1200" dirty="0">
              <a:latin typeface="標楷體" pitchFamily="65" charset="-120"/>
              <a:ea typeface="標楷體" pitchFamily="65" charset="-120"/>
            </a:endParaRPr>
          </a:p>
        </p:txBody>
      </p:sp>
      <p:sp>
        <p:nvSpPr>
          <p:cNvPr id="19" name="手繪多邊形 18"/>
          <p:cNvSpPr/>
          <p:nvPr/>
        </p:nvSpPr>
        <p:spPr>
          <a:xfrm>
            <a:off x="3286116" y="4077072"/>
            <a:ext cx="2643206" cy="1066440"/>
          </a:xfrm>
          <a:custGeom>
            <a:avLst/>
            <a:gdLst>
              <a:gd name="connsiteX0" fmla="*/ 0 w 1401012"/>
              <a:gd name="connsiteY0" fmla="*/ 87563 h 875632"/>
              <a:gd name="connsiteX1" fmla="*/ 87563 w 1401012"/>
              <a:gd name="connsiteY1" fmla="*/ 0 h 875632"/>
              <a:gd name="connsiteX2" fmla="*/ 1313449 w 1401012"/>
              <a:gd name="connsiteY2" fmla="*/ 0 h 875632"/>
              <a:gd name="connsiteX3" fmla="*/ 1401012 w 1401012"/>
              <a:gd name="connsiteY3" fmla="*/ 87563 h 875632"/>
              <a:gd name="connsiteX4" fmla="*/ 1401012 w 1401012"/>
              <a:gd name="connsiteY4" fmla="*/ 788069 h 875632"/>
              <a:gd name="connsiteX5" fmla="*/ 1313449 w 1401012"/>
              <a:gd name="connsiteY5" fmla="*/ 875632 h 875632"/>
              <a:gd name="connsiteX6" fmla="*/ 87563 w 1401012"/>
              <a:gd name="connsiteY6" fmla="*/ 875632 h 875632"/>
              <a:gd name="connsiteX7" fmla="*/ 0 w 1401012"/>
              <a:gd name="connsiteY7" fmla="*/ 788069 h 875632"/>
              <a:gd name="connsiteX8" fmla="*/ 0 w 1401012"/>
              <a:gd name="connsiteY8" fmla="*/ 87563 h 875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01012" h="875632">
                <a:moveTo>
                  <a:pt x="0" y="87563"/>
                </a:moveTo>
                <a:cubicBezTo>
                  <a:pt x="0" y="39203"/>
                  <a:pt x="39203" y="0"/>
                  <a:pt x="87563" y="0"/>
                </a:cubicBezTo>
                <a:lnTo>
                  <a:pt x="1313449" y="0"/>
                </a:lnTo>
                <a:cubicBezTo>
                  <a:pt x="1361809" y="0"/>
                  <a:pt x="1401012" y="39203"/>
                  <a:pt x="1401012" y="87563"/>
                </a:cubicBezTo>
                <a:lnTo>
                  <a:pt x="1401012" y="788069"/>
                </a:lnTo>
                <a:cubicBezTo>
                  <a:pt x="1401012" y="836429"/>
                  <a:pt x="1361809" y="875632"/>
                  <a:pt x="1313449" y="875632"/>
                </a:cubicBezTo>
                <a:lnTo>
                  <a:pt x="87563" y="875632"/>
                </a:lnTo>
                <a:cubicBezTo>
                  <a:pt x="39203" y="875632"/>
                  <a:pt x="0" y="836429"/>
                  <a:pt x="0" y="788069"/>
                </a:cubicBezTo>
                <a:lnTo>
                  <a:pt x="0" y="87563"/>
                </a:lnTo>
                <a:close/>
              </a:path>
            </a:pathLst>
          </a:custGeom>
          <a:solidFill>
            <a:schemeClr val="accent3">
              <a:lumMod val="40000"/>
              <a:lumOff val="60000"/>
              <a:alpha val="90000"/>
            </a:schemeClr>
          </a:solidFill>
          <a:scene3d>
            <a:camera prst="orthographicFront"/>
            <a:lightRig rig="flat" dir="t"/>
          </a:scene3d>
          <a:sp3d z="-190500" extrusionH="12700" prstMaterial="plastic">
            <a:bevelT w="50800" h="50800"/>
          </a:sp3d>
        </p:spPr>
        <p:style>
          <a:lnRef idx="1">
            <a:schemeClr val="accent6">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3746" tIns="51046" rIns="63746" bIns="51046" numCol="1" spcCol="1270" anchor="ctr" anchorCtr="0">
            <a:noAutofit/>
          </a:bodyPr>
          <a:lstStyle/>
          <a:p>
            <a:pPr lvl="0" algn="ctr" defTabSz="889000">
              <a:lnSpc>
                <a:spcPct val="90000"/>
              </a:lnSpc>
              <a:spcBef>
                <a:spcPct val="0"/>
              </a:spcBef>
              <a:spcAft>
                <a:spcPct val="35000"/>
              </a:spcAft>
            </a:pPr>
            <a:r>
              <a:rPr lang="zh-TW" altLang="en-US" sz="2800" kern="1200" dirty="0">
                <a:latin typeface="標楷體" pitchFamily="65" charset="-120"/>
                <a:ea typeface="標楷體" pitchFamily="65" charset="-120"/>
              </a:rPr>
              <a:t>中央課程與教學其他配合事項</a:t>
            </a:r>
          </a:p>
        </p:txBody>
      </p:sp>
      <p:sp>
        <p:nvSpPr>
          <p:cNvPr id="21" name="手繪多邊形 20"/>
          <p:cNvSpPr/>
          <p:nvPr/>
        </p:nvSpPr>
        <p:spPr>
          <a:xfrm>
            <a:off x="3286116" y="5229200"/>
            <a:ext cx="2643206" cy="985882"/>
          </a:xfrm>
          <a:custGeom>
            <a:avLst/>
            <a:gdLst>
              <a:gd name="connsiteX0" fmla="*/ 0 w 1401012"/>
              <a:gd name="connsiteY0" fmla="*/ 87563 h 875632"/>
              <a:gd name="connsiteX1" fmla="*/ 87563 w 1401012"/>
              <a:gd name="connsiteY1" fmla="*/ 0 h 875632"/>
              <a:gd name="connsiteX2" fmla="*/ 1313449 w 1401012"/>
              <a:gd name="connsiteY2" fmla="*/ 0 h 875632"/>
              <a:gd name="connsiteX3" fmla="*/ 1401012 w 1401012"/>
              <a:gd name="connsiteY3" fmla="*/ 87563 h 875632"/>
              <a:gd name="connsiteX4" fmla="*/ 1401012 w 1401012"/>
              <a:gd name="connsiteY4" fmla="*/ 788069 h 875632"/>
              <a:gd name="connsiteX5" fmla="*/ 1313449 w 1401012"/>
              <a:gd name="connsiteY5" fmla="*/ 875632 h 875632"/>
              <a:gd name="connsiteX6" fmla="*/ 87563 w 1401012"/>
              <a:gd name="connsiteY6" fmla="*/ 875632 h 875632"/>
              <a:gd name="connsiteX7" fmla="*/ 0 w 1401012"/>
              <a:gd name="connsiteY7" fmla="*/ 788069 h 875632"/>
              <a:gd name="connsiteX8" fmla="*/ 0 w 1401012"/>
              <a:gd name="connsiteY8" fmla="*/ 87563 h 875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01012" h="875632">
                <a:moveTo>
                  <a:pt x="0" y="87563"/>
                </a:moveTo>
                <a:cubicBezTo>
                  <a:pt x="0" y="39203"/>
                  <a:pt x="39203" y="0"/>
                  <a:pt x="87563" y="0"/>
                </a:cubicBezTo>
                <a:lnTo>
                  <a:pt x="1313449" y="0"/>
                </a:lnTo>
                <a:cubicBezTo>
                  <a:pt x="1361809" y="0"/>
                  <a:pt x="1401012" y="39203"/>
                  <a:pt x="1401012" y="87563"/>
                </a:cubicBezTo>
                <a:lnTo>
                  <a:pt x="1401012" y="788069"/>
                </a:lnTo>
                <a:cubicBezTo>
                  <a:pt x="1401012" y="836429"/>
                  <a:pt x="1361809" y="875632"/>
                  <a:pt x="1313449" y="875632"/>
                </a:cubicBezTo>
                <a:lnTo>
                  <a:pt x="87563" y="875632"/>
                </a:lnTo>
                <a:cubicBezTo>
                  <a:pt x="39203" y="875632"/>
                  <a:pt x="0" y="836429"/>
                  <a:pt x="0" y="788069"/>
                </a:cubicBezTo>
                <a:lnTo>
                  <a:pt x="0" y="87563"/>
                </a:lnTo>
                <a:close/>
              </a:path>
            </a:pathLst>
          </a:custGeom>
          <a:solidFill>
            <a:schemeClr val="accent3">
              <a:lumMod val="40000"/>
              <a:lumOff val="60000"/>
              <a:alpha val="90000"/>
            </a:schemeClr>
          </a:solidFill>
          <a:scene3d>
            <a:camera prst="orthographicFront"/>
            <a:lightRig rig="flat" dir="t"/>
          </a:scene3d>
          <a:sp3d z="-190500" extrusionH="12700" prstMaterial="plastic">
            <a:bevelT w="50800" h="50800"/>
          </a:sp3d>
        </p:spPr>
        <p:style>
          <a:lnRef idx="1">
            <a:schemeClr val="accent2">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3746" tIns="51046" rIns="63746" bIns="51046" numCol="1" spcCol="1270" anchor="ctr" anchorCtr="0">
            <a:noAutofit/>
          </a:bodyPr>
          <a:lstStyle/>
          <a:p>
            <a:pPr lvl="0" algn="ctr" defTabSz="889000">
              <a:lnSpc>
                <a:spcPct val="90000"/>
              </a:lnSpc>
              <a:spcBef>
                <a:spcPct val="0"/>
              </a:spcBef>
              <a:spcAft>
                <a:spcPct val="35000"/>
              </a:spcAft>
            </a:pPr>
            <a:r>
              <a:rPr lang="zh-TW" sz="2800" kern="1200" dirty="0">
                <a:latin typeface="標楷體" pitchFamily="65" charset="-120"/>
                <a:ea typeface="標楷體" pitchFamily="65" charset="-120"/>
              </a:rPr>
              <a:t>地方</a:t>
            </a:r>
            <a:r>
              <a:rPr lang="zh-TW" altLang="en-US" sz="2800" kern="1200" dirty="0">
                <a:latin typeface="標楷體" pitchFamily="65" charset="-120"/>
                <a:ea typeface="標楷體" pitchFamily="65" charset="-120"/>
              </a:rPr>
              <a:t>課程與教學</a:t>
            </a:r>
            <a:r>
              <a:rPr lang="zh-TW" sz="2800" kern="1200" dirty="0">
                <a:latin typeface="標楷體" pitchFamily="65" charset="-120"/>
                <a:ea typeface="標楷體" pitchFamily="65" charset="-120"/>
              </a:rPr>
              <a:t>之特色作為</a:t>
            </a:r>
            <a:endParaRPr lang="zh-TW" altLang="en-US" sz="2800" kern="1200" dirty="0">
              <a:latin typeface="標楷體" pitchFamily="65" charset="-120"/>
              <a:ea typeface="標楷體" pitchFamily="65" charset="-120"/>
            </a:endParaRPr>
          </a:p>
        </p:txBody>
      </p:sp>
      <p:sp>
        <p:nvSpPr>
          <p:cNvPr id="22" name="手繪多邊形 21"/>
          <p:cNvSpPr/>
          <p:nvPr/>
        </p:nvSpPr>
        <p:spPr>
          <a:xfrm>
            <a:off x="6215074" y="1643050"/>
            <a:ext cx="2357454" cy="1285884"/>
          </a:xfrm>
          <a:custGeom>
            <a:avLst/>
            <a:gdLst>
              <a:gd name="connsiteX0" fmla="*/ 0 w 1751265"/>
              <a:gd name="connsiteY0" fmla="*/ 87563 h 875632"/>
              <a:gd name="connsiteX1" fmla="*/ 87563 w 1751265"/>
              <a:gd name="connsiteY1" fmla="*/ 0 h 875632"/>
              <a:gd name="connsiteX2" fmla="*/ 1663702 w 1751265"/>
              <a:gd name="connsiteY2" fmla="*/ 0 h 875632"/>
              <a:gd name="connsiteX3" fmla="*/ 1751265 w 1751265"/>
              <a:gd name="connsiteY3" fmla="*/ 87563 h 875632"/>
              <a:gd name="connsiteX4" fmla="*/ 1751265 w 1751265"/>
              <a:gd name="connsiteY4" fmla="*/ 788069 h 875632"/>
              <a:gd name="connsiteX5" fmla="*/ 1663702 w 1751265"/>
              <a:gd name="connsiteY5" fmla="*/ 875632 h 875632"/>
              <a:gd name="connsiteX6" fmla="*/ 87563 w 1751265"/>
              <a:gd name="connsiteY6" fmla="*/ 875632 h 875632"/>
              <a:gd name="connsiteX7" fmla="*/ 0 w 1751265"/>
              <a:gd name="connsiteY7" fmla="*/ 788069 h 875632"/>
              <a:gd name="connsiteX8" fmla="*/ 0 w 1751265"/>
              <a:gd name="connsiteY8" fmla="*/ 87563 h 875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51265" h="875632">
                <a:moveTo>
                  <a:pt x="0" y="87563"/>
                </a:moveTo>
                <a:cubicBezTo>
                  <a:pt x="0" y="39203"/>
                  <a:pt x="39203" y="0"/>
                  <a:pt x="87563" y="0"/>
                </a:cubicBezTo>
                <a:lnTo>
                  <a:pt x="1663702" y="0"/>
                </a:lnTo>
                <a:cubicBezTo>
                  <a:pt x="1712062" y="0"/>
                  <a:pt x="1751265" y="39203"/>
                  <a:pt x="1751265" y="87563"/>
                </a:cubicBezTo>
                <a:lnTo>
                  <a:pt x="1751265" y="788069"/>
                </a:lnTo>
                <a:cubicBezTo>
                  <a:pt x="1751265" y="836429"/>
                  <a:pt x="1712062" y="875632"/>
                  <a:pt x="1663702" y="875632"/>
                </a:cubicBezTo>
                <a:lnTo>
                  <a:pt x="87563" y="875632"/>
                </a:lnTo>
                <a:cubicBezTo>
                  <a:pt x="39203" y="875632"/>
                  <a:pt x="0" y="836429"/>
                  <a:pt x="0" y="788069"/>
                </a:cubicBezTo>
                <a:lnTo>
                  <a:pt x="0" y="87563"/>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txBody>
          <a:bodyPr spcFirstLastPara="0" vert="horz" wrap="square" lIns="73271" tIns="57396" rIns="73271" bIns="57396" numCol="1" spcCol="1270" anchor="ctr" anchorCtr="0">
            <a:noAutofit/>
          </a:bodyPr>
          <a:lstStyle/>
          <a:p>
            <a:pPr lvl="0" algn="ctr" defTabSz="1111250">
              <a:lnSpc>
                <a:spcPct val="90000"/>
              </a:lnSpc>
              <a:spcBef>
                <a:spcPct val="0"/>
              </a:spcBef>
              <a:spcAft>
                <a:spcPct val="35000"/>
              </a:spcAft>
            </a:pPr>
            <a:r>
              <a:rPr lang="zh-TW" altLang="en-US" sz="3200" kern="1200" dirty="0">
                <a:latin typeface="標楷體" pitchFamily="65" charset="-120"/>
                <a:ea typeface="標楷體" pitchFamily="65" charset="-120"/>
              </a:rPr>
              <a:t>督導檢核</a:t>
            </a:r>
            <a:r>
              <a:rPr lang="zh-TW" sz="3200" kern="1200" dirty="0">
                <a:latin typeface="標楷體" pitchFamily="65" charset="-120"/>
                <a:ea typeface="標楷體" pitchFamily="65" charset="-120"/>
              </a:rPr>
              <a:t>與成效評估</a:t>
            </a:r>
            <a:endParaRPr lang="zh-TW" altLang="en-US" sz="3200" kern="1200" dirty="0">
              <a:latin typeface="標楷體" pitchFamily="65" charset="-120"/>
              <a:ea typeface="標楷體" pitchFamily="65" charset="-120"/>
            </a:endParaRPr>
          </a:p>
        </p:txBody>
      </p:sp>
      <p:sp>
        <p:nvSpPr>
          <p:cNvPr id="24" name="手繪多邊形 23"/>
          <p:cNvSpPr/>
          <p:nvPr/>
        </p:nvSpPr>
        <p:spPr>
          <a:xfrm>
            <a:off x="6215074" y="3000372"/>
            <a:ext cx="2357454" cy="1643074"/>
          </a:xfrm>
          <a:custGeom>
            <a:avLst/>
            <a:gdLst>
              <a:gd name="connsiteX0" fmla="*/ 0 w 1401012"/>
              <a:gd name="connsiteY0" fmla="*/ 87563 h 875632"/>
              <a:gd name="connsiteX1" fmla="*/ 87563 w 1401012"/>
              <a:gd name="connsiteY1" fmla="*/ 0 h 875632"/>
              <a:gd name="connsiteX2" fmla="*/ 1313449 w 1401012"/>
              <a:gd name="connsiteY2" fmla="*/ 0 h 875632"/>
              <a:gd name="connsiteX3" fmla="*/ 1401012 w 1401012"/>
              <a:gd name="connsiteY3" fmla="*/ 87563 h 875632"/>
              <a:gd name="connsiteX4" fmla="*/ 1401012 w 1401012"/>
              <a:gd name="connsiteY4" fmla="*/ 788069 h 875632"/>
              <a:gd name="connsiteX5" fmla="*/ 1313449 w 1401012"/>
              <a:gd name="connsiteY5" fmla="*/ 875632 h 875632"/>
              <a:gd name="connsiteX6" fmla="*/ 87563 w 1401012"/>
              <a:gd name="connsiteY6" fmla="*/ 875632 h 875632"/>
              <a:gd name="connsiteX7" fmla="*/ 0 w 1401012"/>
              <a:gd name="connsiteY7" fmla="*/ 788069 h 875632"/>
              <a:gd name="connsiteX8" fmla="*/ 0 w 1401012"/>
              <a:gd name="connsiteY8" fmla="*/ 87563 h 875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01012" h="875632">
                <a:moveTo>
                  <a:pt x="0" y="87563"/>
                </a:moveTo>
                <a:cubicBezTo>
                  <a:pt x="0" y="39203"/>
                  <a:pt x="39203" y="0"/>
                  <a:pt x="87563" y="0"/>
                </a:cubicBezTo>
                <a:lnTo>
                  <a:pt x="1313449" y="0"/>
                </a:lnTo>
                <a:cubicBezTo>
                  <a:pt x="1361809" y="0"/>
                  <a:pt x="1401012" y="39203"/>
                  <a:pt x="1401012" y="87563"/>
                </a:cubicBezTo>
                <a:lnTo>
                  <a:pt x="1401012" y="788069"/>
                </a:lnTo>
                <a:cubicBezTo>
                  <a:pt x="1401012" y="836429"/>
                  <a:pt x="1361809" y="875632"/>
                  <a:pt x="1313449" y="875632"/>
                </a:cubicBezTo>
                <a:lnTo>
                  <a:pt x="87563" y="875632"/>
                </a:lnTo>
                <a:cubicBezTo>
                  <a:pt x="39203" y="875632"/>
                  <a:pt x="0" y="836429"/>
                  <a:pt x="0" y="788069"/>
                </a:cubicBezTo>
                <a:lnTo>
                  <a:pt x="0" y="87563"/>
                </a:lnTo>
                <a:close/>
              </a:path>
            </a:pathLst>
          </a:custGeom>
          <a:solidFill>
            <a:schemeClr val="accent4">
              <a:lumMod val="40000"/>
              <a:lumOff val="60000"/>
              <a:alpha val="90000"/>
            </a:schemeClr>
          </a:solidFill>
          <a:scene3d>
            <a:camera prst="orthographicFront"/>
            <a:lightRig rig="flat" dir="t"/>
          </a:scene3d>
          <a:sp3d z="-190500" extrusionH="12700" prstMaterial="plastic">
            <a:bevelT w="50800" h="50800"/>
          </a:sp3d>
        </p:spPr>
        <p:style>
          <a:lnRef idx="1">
            <a:schemeClr val="accent3">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3746" tIns="51046" rIns="63746" bIns="51046" numCol="1" spcCol="1270" anchor="ctr" anchorCtr="0">
            <a:noAutofit/>
          </a:bodyPr>
          <a:lstStyle/>
          <a:p>
            <a:pPr marL="95250" lvl="0" indent="-95250" algn="ctr" defTabSz="889000">
              <a:lnSpc>
                <a:spcPct val="90000"/>
              </a:lnSpc>
              <a:spcBef>
                <a:spcPct val="0"/>
              </a:spcBef>
            </a:pPr>
            <a:r>
              <a:rPr lang="zh-TW" altLang="en-US" sz="2800" kern="1200" dirty="0">
                <a:latin typeface="標楷體" pitchFamily="65" charset="-120"/>
                <a:ea typeface="標楷體" pitchFamily="65" charset="-120"/>
              </a:rPr>
              <a:t>建置</a:t>
            </a:r>
            <a:endParaRPr lang="en-US" altLang="zh-TW" sz="2800" kern="1200" dirty="0">
              <a:latin typeface="標楷體" pitchFamily="65" charset="-120"/>
              <a:ea typeface="標楷體" pitchFamily="65" charset="-120"/>
            </a:endParaRPr>
          </a:p>
          <a:p>
            <a:pPr marL="95250" lvl="0" indent="-95250" algn="ctr" defTabSz="889000">
              <a:lnSpc>
                <a:spcPct val="90000"/>
              </a:lnSpc>
              <a:spcBef>
                <a:spcPct val="0"/>
              </a:spcBef>
            </a:pPr>
            <a:r>
              <a:rPr lang="zh-TW" altLang="en-US" sz="2800" kern="1200" dirty="0">
                <a:latin typeface="標楷體" pitchFamily="65" charset="-120"/>
                <a:ea typeface="標楷體" pitchFamily="65" charset="-120"/>
              </a:rPr>
              <a:t>督導考核</a:t>
            </a:r>
            <a:endParaRPr lang="en-US" altLang="zh-TW" sz="2800" kern="1200" dirty="0">
              <a:latin typeface="標楷體" pitchFamily="65" charset="-120"/>
              <a:ea typeface="標楷體" pitchFamily="65" charset="-120"/>
            </a:endParaRPr>
          </a:p>
          <a:p>
            <a:pPr marL="95250" lvl="0" indent="-95250" algn="ctr" defTabSz="889000">
              <a:lnSpc>
                <a:spcPct val="90000"/>
              </a:lnSpc>
              <a:spcBef>
                <a:spcPct val="0"/>
              </a:spcBef>
            </a:pPr>
            <a:r>
              <a:rPr lang="zh-TW" altLang="en-US" sz="2800" kern="1200" dirty="0">
                <a:latin typeface="標楷體" pitchFamily="65" charset="-120"/>
                <a:ea typeface="標楷體" pitchFamily="65" charset="-120"/>
              </a:rPr>
              <a:t>及</a:t>
            </a:r>
            <a:r>
              <a:rPr lang="zh-TW" altLang="en-US" sz="2800" dirty="0">
                <a:latin typeface="標楷體" pitchFamily="65" charset="-120"/>
                <a:ea typeface="標楷體" pitchFamily="65" charset="-120"/>
              </a:rPr>
              <a:t>支持</a:t>
            </a:r>
            <a:r>
              <a:rPr lang="zh-TW" altLang="en-US" sz="2800" kern="1200" dirty="0">
                <a:latin typeface="標楷體" pitchFamily="65" charset="-120"/>
                <a:ea typeface="標楷體" pitchFamily="65" charset="-120"/>
              </a:rPr>
              <a:t>輔導</a:t>
            </a:r>
            <a:endParaRPr lang="en-US" altLang="zh-TW" sz="2800" kern="1200" dirty="0">
              <a:latin typeface="標楷體" pitchFamily="65" charset="-120"/>
              <a:ea typeface="標楷體" pitchFamily="65" charset="-120"/>
            </a:endParaRPr>
          </a:p>
          <a:p>
            <a:pPr marL="95250" lvl="0" indent="-95250" algn="ctr" defTabSz="889000">
              <a:lnSpc>
                <a:spcPct val="90000"/>
              </a:lnSpc>
              <a:spcBef>
                <a:spcPct val="0"/>
              </a:spcBef>
            </a:pPr>
            <a:r>
              <a:rPr lang="zh-TW" sz="2800" kern="1200" dirty="0">
                <a:latin typeface="標楷體" pitchFamily="65" charset="-120"/>
                <a:ea typeface="標楷體" pitchFamily="65" charset="-120"/>
              </a:rPr>
              <a:t>機制</a:t>
            </a:r>
            <a:endParaRPr lang="zh-TW" altLang="en-US" sz="2800" kern="1200" dirty="0">
              <a:latin typeface="標楷體" pitchFamily="65" charset="-120"/>
              <a:ea typeface="標楷體" pitchFamily="65" charset="-120"/>
            </a:endParaRPr>
          </a:p>
        </p:txBody>
      </p:sp>
      <p:sp>
        <p:nvSpPr>
          <p:cNvPr id="26" name="手繪多邊形 25"/>
          <p:cNvSpPr/>
          <p:nvPr/>
        </p:nvSpPr>
        <p:spPr>
          <a:xfrm>
            <a:off x="6215074" y="4714884"/>
            <a:ext cx="2357454" cy="1500198"/>
          </a:xfrm>
          <a:custGeom>
            <a:avLst/>
            <a:gdLst>
              <a:gd name="connsiteX0" fmla="*/ 0 w 1401012"/>
              <a:gd name="connsiteY0" fmla="*/ 87563 h 875632"/>
              <a:gd name="connsiteX1" fmla="*/ 87563 w 1401012"/>
              <a:gd name="connsiteY1" fmla="*/ 0 h 875632"/>
              <a:gd name="connsiteX2" fmla="*/ 1313449 w 1401012"/>
              <a:gd name="connsiteY2" fmla="*/ 0 h 875632"/>
              <a:gd name="connsiteX3" fmla="*/ 1401012 w 1401012"/>
              <a:gd name="connsiteY3" fmla="*/ 87563 h 875632"/>
              <a:gd name="connsiteX4" fmla="*/ 1401012 w 1401012"/>
              <a:gd name="connsiteY4" fmla="*/ 788069 h 875632"/>
              <a:gd name="connsiteX5" fmla="*/ 1313449 w 1401012"/>
              <a:gd name="connsiteY5" fmla="*/ 875632 h 875632"/>
              <a:gd name="connsiteX6" fmla="*/ 87563 w 1401012"/>
              <a:gd name="connsiteY6" fmla="*/ 875632 h 875632"/>
              <a:gd name="connsiteX7" fmla="*/ 0 w 1401012"/>
              <a:gd name="connsiteY7" fmla="*/ 788069 h 875632"/>
              <a:gd name="connsiteX8" fmla="*/ 0 w 1401012"/>
              <a:gd name="connsiteY8" fmla="*/ 87563 h 875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01012" h="875632">
                <a:moveTo>
                  <a:pt x="0" y="87563"/>
                </a:moveTo>
                <a:cubicBezTo>
                  <a:pt x="0" y="39203"/>
                  <a:pt x="39203" y="0"/>
                  <a:pt x="87563" y="0"/>
                </a:cubicBezTo>
                <a:lnTo>
                  <a:pt x="1313449" y="0"/>
                </a:lnTo>
                <a:cubicBezTo>
                  <a:pt x="1361809" y="0"/>
                  <a:pt x="1401012" y="39203"/>
                  <a:pt x="1401012" y="87563"/>
                </a:cubicBezTo>
                <a:lnTo>
                  <a:pt x="1401012" y="788069"/>
                </a:lnTo>
                <a:cubicBezTo>
                  <a:pt x="1401012" y="836429"/>
                  <a:pt x="1361809" y="875632"/>
                  <a:pt x="1313449" y="875632"/>
                </a:cubicBezTo>
                <a:lnTo>
                  <a:pt x="87563" y="875632"/>
                </a:lnTo>
                <a:cubicBezTo>
                  <a:pt x="39203" y="875632"/>
                  <a:pt x="0" y="836429"/>
                  <a:pt x="0" y="788069"/>
                </a:cubicBezTo>
                <a:lnTo>
                  <a:pt x="0" y="87563"/>
                </a:lnTo>
                <a:close/>
              </a:path>
            </a:pathLst>
          </a:custGeom>
          <a:solidFill>
            <a:schemeClr val="accent4">
              <a:lumMod val="40000"/>
              <a:lumOff val="60000"/>
              <a:alpha val="90000"/>
            </a:schemeClr>
          </a:solidFill>
          <a:scene3d>
            <a:camera prst="orthographicFront"/>
            <a:lightRig rig="flat" dir="t"/>
          </a:scene3d>
          <a:sp3d z="-190500" extrusionH="12700" prstMaterial="plastic">
            <a:bevelT w="50800" h="50800"/>
          </a:sp3d>
        </p:spPr>
        <p:style>
          <a:lnRef idx="1">
            <a:schemeClr val="accent4">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3746" tIns="51046" rIns="63746" bIns="51046" numCol="1" spcCol="1270" anchor="ctr" anchorCtr="0">
            <a:noAutofit/>
          </a:bodyPr>
          <a:lstStyle/>
          <a:p>
            <a:pPr lvl="0" algn="ctr" defTabSz="889000">
              <a:lnSpc>
                <a:spcPct val="90000"/>
              </a:lnSpc>
              <a:spcBef>
                <a:spcPct val="0"/>
              </a:spcBef>
            </a:pPr>
            <a:r>
              <a:rPr lang="zh-TW" altLang="en-US" sz="2800" kern="1200" dirty="0">
                <a:latin typeface="標楷體" pitchFamily="65" charset="-120"/>
                <a:ea typeface="標楷體" pitchFamily="65" charset="-120"/>
              </a:rPr>
              <a:t>推動</a:t>
            </a:r>
            <a:endParaRPr lang="en-US" altLang="zh-TW" sz="2800" kern="1200" dirty="0">
              <a:latin typeface="標楷體" pitchFamily="65" charset="-120"/>
              <a:ea typeface="標楷體" pitchFamily="65" charset="-120"/>
            </a:endParaRPr>
          </a:p>
          <a:p>
            <a:pPr lvl="0" algn="ctr" defTabSz="889000">
              <a:lnSpc>
                <a:spcPct val="90000"/>
              </a:lnSpc>
              <a:spcBef>
                <a:spcPct val="0"/>
              </a:spcBef>
            </a:pPr>
            <a:r>
              <a:rPr lang="zh-TW" altLang="en-US" sz="2800" kern="1200" dirty="0">
                <a:latin typeface="標楷體" pitchFamily="65" charset="-120"/>
                <a:ea typeface="標楷體" pitchFamily="65" charset="-120"/>
              </a:rPr>
              <a:t>計畫成效評估</a:t>
            </a:r>
          </a:p>
        </p:txBody>
      </p:sp>
      <p:sp>
        <p:nvSpPr>
          <p:cNvPr id="18" name="頁尾版面配置區 6"/>
          <p:cNvSpPr txBox="1">
            <a:spLocks/>
          </p:cNvSpPr>
          <p:nvPr/>
        </p:nvSpPr>
        <p:spPr>
          <a:xfrm>
            <a:off x="6000760" y="6286520"/>
            <a:ext cx="2895600" cy="357190"/>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200" b="0" i="0" u="none" strike="noStrike" kern="1200" cap="none" spc="0" normalizeH="0" baseline="0" noProof="0" dirty="0">
                <a:ln>
                  <a:noFill/>
                </a:ln>
                <a:solidFill>
                  <a:schemeClr val="tx1"/>
                </a:solidFill>
                <a:effectLst/>
                <a:uLnTx/>
                <a:uFillTx/>
                <a:latin typeface="標楷體" pitchFamily="65" charset="-120"/>
                <a:ea typeface="標楷體" pitchFamily="65" charset="-120"/>
              </a:rPr>
              <a:t>三－１精進教學計畫內涵說明</a:t>
            </a:r>
          </a:p>
        </p:txBody>
      </p:sp>
      <p:sp>
        <p:nvSpPr>
          <p:cNvPr id="20" name="日期版面配置區 4"/>
          <p:cNvSpPr txBox="1">
            <a:spLocks/>
          </p:cNvSpPr>
          <p:nvPr/>
        </p:nvSpPr>
        <p:spPr>
          <a:xfrm>
            <a:off x="457200" y="6356350"/>
            <a:ext cx="21336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0" normalizeH="0" baseline="0" noProof="0">
                <a:ln>
                  <a:noFill/>
                </a:ln>
                <a:solidFill>
                  <a:schemeClr val="tx1"/>
                </a:solidFill>
                <a:effectLst/>
                <a:uLnTx/>
                <a:uFillTx/>
                <a:latin typeface="+mn-lt"/>
                <a:ea typeface="+mn-ea"/>
                <a:cs typeface="+mn-cs"/>
              </a:rPr>
              <a:t>2019/12/10</a:t>
            </a:r>
            <a:endParaRPr kumimoji="0" lang="zh-TW" altLang="en-US" sz="18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941635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par>
                          <p:cTn id="8" fill="hold">
                            <p:stCondLst>
                              <p:cond delay="500"/>
                            </p:stCondLst>
                            <p:childTnLst>
                              <p:par>
                                <p:cTn id="9" presetID="22" presetClass="entr" presetSubtype="4" fill="hold" grpId="0" nodeType="afterEffect">
                                  <p:stCondLst>
                                    <p:cond delay="1000"/>
                                  </p:stCondLst>
                                  <p:childTnLst>
                                    <p:set>
                                      <p:cBhvr>
                                        <p:cTn id="10" dur="1" fill="hold">
                                          <p:stCondLst>
                                            <p:cond delay="0"/>
                                          </p:stCondLst>
                                        </p:cTn>
                                        <p:tgtEl>
                                          <p:spTgt spid="12"/>
                                        </p:tgtEl>
                                        <p:attrNameLst>
                                          <p:attrName>style.visibility</p:attrName>
                                        </p:attrNameLst>
                                      </p:cBhvr>
                                      <p:to>
                                        <p:strVal val="visible"/>
                                      </p:to>
                                    </p:set>
                                    <p:animEffect transition="in" filter="wipe(down)">
                                      <p:cBhvr>
                                        <p:cTn id="11" dur="500"/>
                                        <p:tgtEl>
                                          <p:spTgt spid="12"/>
                                        </p:tgtEl>
                                      </p:cBhvr>
                                    </p:animEffect>
                                  </p:childTnLst>
                                </p:cTn>
                              </p:par>
                            </p:childTnLst>
                          </p:cTn>
                        </p:par>
                        <p:par>
                          <p:cTn id="12" fill="hold">
                            <p:stCondLst>
                              <p:cond delay="2000"/>
                            </p:stCondLst>
                            <p:childTnLst>
                              <p:par>
                                <p:cTn id="13" presetID="22" presetClass="entr" presetSubtype="4" fill="hold" grpId="0" nodeType="afterEffect">
                                  <p:stCondLst>
                                    <p:cond delay="1000"/>
                                  </p:stCondLst>
                                  <p:childTnLst>
                                    <p:set>
                                      <p:cBhvr>
                                        <p:cTn id="14" dur="1" fill="hold">
                                          <p:stCondLst>
                                            <p:cond delay="0"/>
                                          </p:stCondLst>
                                        </p:cTn>
                                        <p:tgtEl>
                                          <p:spTgt spid="14"/>
                                        </p:tgtEl>
                                        <p:attrNameLst>
                                          <p:attrName>style.visibility</p:attrName>
                                        </p:attrNameLst>
                                      </p:cBhvr>
                                      <p:to>
                                        <p:strVal val="visible"/>
                                      </p:to>
                                    </p:set>
                                    <p:animEffect transition="in" filter="wipe(down)">
                                      <p:cBhvr>
                                        <p:cTn id="15" dur="500"/>
                                        <p:tgtEl>
                                          <p:spTgt spid="14"/>
                                        </p:tgtEl>
                                      </p:cBhvr>
                                    </p:animEffect>
                                  </p:childTnLst>
                                </p:cTn>
                              </p:par>
                            </p:childTnLst>
                          </p:cTn>
                        </p:par>
                        <p:par>
                          <p:cTn id="16" fill="hold">
                            <p:stCondLst>
                              <p:cond delay="3500"/>
                            </p:stCondLst>
                            <p:childTnLst>
                              <p:par>
                                <p:cTn id="17" presetID="22" presetClass="entr" presetSubtype="4" fill="hold" grpId="0" nodeType="afterEffect">
                                  <p:stCondLst>
                                    <p:cond delay="1000"/>
                                  </p:stCondLst>
                                  <p:childTnLst>
                                    <p:set>
                                      <p:cBhvr>
                                        <p:cTn id="18" dur="1" fill="hold">
                                          <p:stCondLst>
                                            <p:cond delay="0"/>
                                          </p:stCondLst>
                                        </p:cTn>
                                        <p:tgtEl>
                                          <p:spTgt spid="17"/>
                                        </p:tgtEl>
                                        <p:attrNameLst>
                                          <p:attrName>style.visibility</p:attrName>
                                        </p:attrNameLst>
                                      </p:cBhvr>
                                      <p:to>
                                        <p:strVal val="visible"/>
                                      </p:to>
                                    </p:set>
                                    <p:animEffect transition="in" filter="wipe(down)">
                                      <p:cBhvr>
                                        <p:cTn id="19" dur="500"/>
                                        <p:tgtEl>
                                          <p:spTgt spid="17"/>
                                        </p:tgtEl>
                                      </p:cBhvr>
                                    </p:animEffect>
                                  </p:childTnLst>
                                </p:cTn>
                              </p:par>
                            </p:childTnLst>
                          </p:cTn>
                        </p:par>
                        <p:par>
                          <p:cTn id="20" fill="hold">
                            <p:stCondLst>
                              <p:cond delay="5000"/>
                            </p:stCondLst>
                            <p:childTnLst>
                              <p:par>
                                <p:cTn id="21" presetID="22" presetClass="entr" presetSubtype="4" fill="hold" grpId="0" nodeType="afterEffect">
                                  <p:stCondLst>
                                    <p:cond delay="1000"/>
                                  </p:stCondLst>
                                  <p:childTnLst>
                                    <p:set>
                                      <p:cBhvr>
                                        <p:cTn id="22" dur="1" fill="hold">
                                          <p:stCondLst>
                                            <p:cond delay="0"/>
                                          </p:stCondLst>
                                        </p:cTn>
                                        <p:tgtEl>
                                          <p:spTgt spid="19"/>
                                        </p:tgtEl>
                                        <p:attrNameLst>
                                          <p:attrName>style.visibility</p:attrName>
                                        </p:attrNameLst>
                                      </p:cBhvr>
                                      <p:to>
                                        <p:strVal val="visible"/>
                                      </p:to>
                                    </p:set>
                                    <p:animEffect transition="in" filter="wipe(down)">
                                      <p:cBhvr>
                                        <p:cTn id="23" dur="500"/>
                                        <p:tgtEl>
                                          <p:spTgt spid="19"/>
                                        </p:tgtEl>
                                      </p:cBhvr>
                                    </p:animEffect>
                                  </p:childTnLst>
                                </p:cTn>
                              </p:par>
                            </p:childTnLst>
                          </p:cTn>
                        </p:par>
                        <p:par>
                          <p:cTn id="24" fill="hold">
                            <p:stCondLst>
                              <p:cond delay="6500"/>
                            </p:stCondLst>
                            <p:childTnLst>
                              <p:par>
                                <p:cTn id="25" presetID="22" presetClass="entr" presetSubtype="4" fill="hold" grpId="0" nodeType="afterEffect">
                                  <p:stCondLst>
                                    <p:cond delay="1000"/>
                                  </p:stCondLst>
                                  <p:childTnLst>
                                    <p:set>
                                      <p:cBhvr>
                                        <p:cTn id="26" dur="1" fill="hold">
                                          <p:stCondLst>
                                            <p:cond delay="0"/>
                                          </p:stCondLst>
                                        </p:cTn>
                                        <p:tgtEl>
                                          <p:spTgt spid="21"/>
                                        </p:tgtEl>
                                        <p:attrNameLst>
                                          <p:attrName>style.visibility</p:attrName>
                                        </p:attrNameLst>
                                      </p:cBhvr>
                                      <p:to>
                                        <p:strVal val="visible"/>
                                      </p:to>
                                    </p:set>
                                    <p:animEffect transition="in" filter="wipe(down)">
                                      <p:cBhvr>
                                        <p:cTn id="27" dur="500"/>
                                        <p:tgtEl>
                                          <p:spTgt spid="21"/>
                                        </p:tgtEl>
                                      </p:cBhvr>
                                    </p:animEffect>
                                  </p:childTnLst>
                                </p:cTn>
                              </p:par>
                            </p:childTnLst>
                          </p:cTn>
                        </p:par>
                        <p:par>
                          <p:cTn id="28" fill="hold">
                            <p:stCondLst>
                              <p:cond delay="8000"/>
                            </p:stCondLst>
                            <p:childTnLst>
                              <p:par>
                                <p:cTn id="29" presetID="22" presetClass="entr" presetSubtype="4" fill="hold" grpId="0" nodeType="afterEffect">
                                  <p:stCondLst>
                                    <p:cond delay="1000"/>
                                  </p:stCondLst>
                                  <p:childTnLst>
                                    <p:set>
                                      <p:cBhvr>
                                        <p:cTn id="30" dur="1" fill="hold">
                                          <p:stCondLst>
                                            <p:cond delay="0"/>
                                          </p:stCondLst>
                                        </p:cTn>
                                        <p:tgtEl>
                                          <p:spTgt spid="24"/>
                                        </p:tgtEl>
                                        <p:attrNameLst>
                                          <p:attrName>style.visibility</p:attrName>
                                        </p:attrNameLst>
                                      </p:cBhvr>
                                      <p:to>
                                        <p:strVal val="visible"/>
                                      </p:to>
                                    </p:set>
                                    <p:animEffect transition="in" filter="wipe(down)">
                                      <p:cBhvr>
                                        <p:cTn id="31" dur="500"/>
                                        <p:tgtEl>
                                          <p:spTgt spid="24"/>
                                        </p:tgtEl>
                                      </p:cBhvr>
                                    </p:animEffect>
                                  </p:childTnLst>
                                </p:cTn>
                              </p:par>
                            </p:childTnLst>
                          </p:cTn>
                        </p:par>
                        <p:par>
                          <p:cTn id="32" fill="hold">
                            <p:stCondLst>
                              <p:cond delay="9500"/>
                            </p:stCondLst>
                            <p:childTnLst>
                              <p:par>
                                <p:cTn id="33" presetID="22" presetClass="entr" presetSubtype="4" fill="hold" grpId="0" nodeType="afterEffect">
                                  <p:stCondLst>
                                    <p:cond delay="1000"/>
                                  </p:stCondLst>
                                  <p:childTnLst>
                                    <p:set>
                                      <p:cBhvr>
                                        <p:cTn id="34" dur="1" fill="hold">
                                          <p:stCondLst>
                                            <p:cond delay="0"/>
                                          </p:stCondLst>
                                        </p:cTn>
                                        <p:tgtEl>
                                          <p:spTgt spid="26"/>
                                        </p:tgtEl>
                                        <p:attrNameLst>
                                          <p:attrName>style.visibility</p:attrName>
                                        </p:attrNameLst>
                                      </p:cBhvr>
                                      <p:to>
                                        <p:strVal val="visible"/>
                                      </p:to>
                                    </p:set>
                                    <p:animEffect transition="in" filter="wipe(down)">
                                      <p:cBhvr>
                                        <p:cTn id="35"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4" grpId="0" animBg="1"/>
      <p:bldP spid="17" grpId="0" animBg="1"/>
      <p:bldP spid="19" grpId="0" animBg="1"/>
      <p:bldP spid="21" grpId="0" animBg="1"/>
      <p:bldP spid="24" grpId="0" animBg="1"/>
      <p:bldP spid="26"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標題 7"/>
          <p:cNvSpPr>
            <a:spLocks noGrp="1"/>
          </p:cNvSpPr>
          <p:nvPr>
            <p:ph type="title"/>
          </p:nvPr>
        </p:nvSpPr>
        <p:spPr/>
        <p:txBody>
          <a:bodyPr>
            <a:normAutofit/>
          </a:bodyPr>
          <a:lstStyle/>
          <a:p>
            <a:r>
              <a:rPr altLang="en-US" sz="3600" dirty="0"/>
              <a:t>專業成長活動計畫撰寫階段</a:t>
            </a:r>
            <a:endParaRPr lang="zh-TW" altLang="en-US" sz="3600" dirty="0"/>
          </a:p>
        </p:txBody>
      </p:sp>
      <p:sp>
        <p:nvSpPr>
          <p:cNvPr id="9" name="內容版面配置區 8"/>
          <p:cNvSpPr>
            <a:spLocks noGrp="1"/>
          </p:cNvSpPr>
          <p:nvPr>
            <p:ph idx="1"/>
          </p:nvPr>
        </p:nvSpPr>
        <p:spPr/>
        <p:txBody>
          <a:bodyPr/>
          <a:lstStyle/>
          <a:p>
            <a:endParaRPr lang="en-US" altLang="zh-TW" dirty="0"/>
          </a:p>
          <a:p>
            <a:endParaRPr lang="zh-TW" altLang="en-US" dirty="0"/>
          </a:p>
        </p:txBody>
      </p:sp>
      <p:sp>
        <p:nvSpPr>
          <p:cNvPr id="4" name="日期版面配置區 3"/>
          <p:cNvSpPr>
            <a:spLocks noGrp="1"/>
          </p:cNvSpPr>
          <p:nvPr>
            <p:ph type="dt" sz="half" idx="10"/>
          </p:nvPr>
        </p:nvSpPr>
        <p:spPr/>
        <p:txBody>
          <a:bodyPr/>
          <a:lstStyle/>
          <a:p>
            <a:r>
              <a:rPr lang="en-US" altLang="zh-TW"/>
              <a:t>2019/3/6</a:t>
            </a:r>
            <a:endParaRPr lang="zh-TW" altLang="en-US" dirty="0"/>
          </a:p>
        </p:txBody>
      </p:sp>
      <p:sp>
        <p:nvSpPr>
          <p:cNvPr id="5" name="頁尾版面配置區 4"/>
          <p:cNvSpPr>
            <a:spLocks noGrp="1"/>
          </p:cNvSpPr>
          <p:nvPr>
            <p:ph type="ftr" sz="quarter" idx="11"/>
          </p:nvPr>
        </p:nvSpPr>
        <p:spPr/>
        <p:txBody>
          <a:bodyPr/>
          <a:lstStyle/>
          <a:p>
            <a:r>
              <a:rPr lang="zh-TW" altLang="en-US"/>
              <a:t>二－１精進教學要點及整體計畫說明</a:t>
            </a:r>
          </a:p>
        </p:txBody>
      </p:sp>
      <p:graphicFrame>
        <p:nvGraphicFramePr>
          <p:cNvPr id="10" name="資料庫圖表 9"/>
          <p:cNvGraphicFramePr/>
          <p:nvPr/>
        </p:nvGraphicFramePr>
        <p:xfrm>
          <a:off x="500034" y="928670"/>
          <a:ext cx="8358246" cy="57864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矩形 10"/>
          <p:cNvSpPr/>
          <p:nvPr/>
        </p:nvSpPr>
        <p:spPr>
          <a:xfrm>
            <a:off x="142844" y="2643182"/>
            <a:ext cx="1713931" cy="369332"/>
          </a:xfrm>
          <a:prstGeom prst="rect">
            <a:avLst/>
          </a:prstGeom>
        </p:spPr>
        <p:txBody>
          <a:bodyPr wrap="none">
            <a:spAutoFit/>
          </a:bodyPr>
          <a:lstStyle/>
          <a:p>
            <a:r>
              <a:rPr lang="en-US" altLang="zh-TW" b="1" dirty="0">
                <a:ea typeface="超研澤粗圓" pitchFamily="49" charset="-120"/>
              </a:rPr>
              <a:t>(</a:t>
            </a:r>
            <a:r>
              <a:rPr lang="zh-TW" altLang="en-US" b="1" dirty="0">
                <a:ea typeface="超研澤粗圓" pitchFamily="49" charset="-120"/>
              </a:rPr>
              <a:t>參考撰寫格式</a:t>
            </a:r>
            <a:r>
              <a:rPr lang="en-US" altLang="zh-TW" b="1" dirty="0">
                <a:ea typeface="超研澤粗圓" pitchFamily="49" charset="-120"/>
              </a:rPr>
              <a:t>)</a:t>
            </a:r>
            <a:endParaRPr lang="zh-TW" altLang="en-US" dirty="0"/>
          </a:p>
        </p:txBody>
      </p:sp>
      <p:sp>
        <p:nvSpPr>
          <p:cNvPr id="13" name="頁尾版面配置區 6"/>
          <p:cNvSpPr txBox="1">
            <a:spLocks/>
          </p:cNvSpPr>
          <p:nvPr/>
        </p:nvSpPr>
        <p:spPr>
          <a:xfrm>
            <a:off x="3143240" y="6357959"/>
            <a:ext cx="2895600" cy="357190"/>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200" b="0" i="0" u="none" strike="noStrike" kern="1200" cap="none" spc="0" normalizeH="0" baseline="0" noProof="0">
                <a:ln>
                  <a:noFill/>
                </a:ln>
                <a:solidFill>
                  <a:schemeClr val="tx1">
                    <a:tint val="75000"/>
                  </a:schemeClr>
                </a:solidFill>
                <a:effectLst/>
                <a:uLnTx/>
                <a:uFillTx/>
                <a:latin typeface="標楷體" panose="03000509000000000000" pitchFamily="65" charset="-120"/>
                <a:ea typeface="標楷體" panose="03000509000000000000" pitchFamily="65" charset="-120"/>
                <a:cs typeface="+mn-cs"/>
              </a:rPr>
              <a:t>三－１精進教學計畫內涵說明</a:t>
            </a:r>
            <a:endParaRPr kumimoji="0" lang="zh-TW" altLang="en-US" sz="1200" b="0" i="0" u="none" strike="noStrike" kern="1200" cap="none" spc="0" normalizeH="0" baseline="0" noProof="0" dirty="0">
              <a:ln>
                <a:noFill/>
              </a:ln>
              <a:solidFill>
                <a:schemeClr val="tx1">
                  <a:tint val="75000"/>
                </a:schemeClr>
              </a:solidFill>
              <a:effectLst/>
              <a:uLnTx/>
              <a:uFillTx/>
              <a:latin typeface="標楷體" panose="03000509000000000000" pitchFamily="65" charset="-120"/>
              <a:ea typeface="標楷體" panose="03000509000000000000" pitchFamily="65" charset="-120"/>
              <a:cs typeface="+mn-cs"/>
            </a:endParaRPr>
          </a:p>
        </p:txBody>
      </p:sp>
      <p:sp>
        <p:nvSpPr>
          <p:cNvPr id="14" name="日期版面配置區 4"/>
          <p:cNvSpPr txBox="1">
            <a:spLocks/>
          </p:cNvSpPr>
          <p:nvPr/>
        </p:nvSpPr>
        <p:spPr>
          <a:xfrm>
            <a:off x="609600" y="6508750"/>
            <a:ext cx="2133600" cy="365125"/>
          </a:xfrm>
          <a:prstGeom prst="rect">
            <a:avLst/>
          </a:prstGeom>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schemeClr val="tx1">
                    <a:tint val="75000"/>
                  </a:schemeClr>
                </a:solidFill>
                <a:effectLst/>
                <a:uLnTx/>
                <a:uFillTx/>
                <a:latin typeface="標楷體" panose="03000509000000000000" pitchFamily="65" charset="-120"/>
                <a:ea typeface="標楷體" panose="03000509000000000000" pitchFamily="65" charset="-120"/>
                <a:cs typeface="+mn-cs"/>
              </a:rPr>
              <a:t>2019/12/10</a:t>
            </a:r>
            <a:endParaRPr kumimoji="0" lang="zh-TW" altLang="en-US" sz="1200" b="0" i="0" u="none" strike="noStrike" kern="1200" cap="none" spc="0" normalizeH="0" baseline="0" noProof="0" dirty="0">
              <a:ln>
                <a:noFill/>
              </a:ln>
              <a:solidFill>
                <a:schemeClr val="tx1">
                  <a:tint val="75000"/>
                </a:schemeClr>
              </a:solidFill>
              <a:effectLst/>
              <a:uLnTx/>
              <a:uFillTx/>
              <a:latin typeface="標楷體" panose="03000509000000000000" pitchFamily="65" charset="-120"/>
              <a:ea typeface="標楷體" panose="03000509000000000000" pitchFamily="65" charset="-120"/>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endParaRPr lang="zh-TW" altLang="en-US" sz="3600" b="1"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479648" y="1571612"/>
            <a:ext cx="8378632" cy="4655159"/>
          </a:xfrm>
        </p:spPr>
        <p:txBody>
          <a:bodyPr>
            <a:normAutofit/>
          </a:bodyPr>
          <a:lstStyle/>
          <a:p>
            <a:r>
              <a:rPr lang="zh-TW" altLang="en-US" dirty="0">
                <a:solidFill>
                  <a:schemeClr val="tx1"/>
                </a:solidFill>
              </a:rPr>
              <a:t>計畫聚焦在</a:t>
            </a:r>
            <a:r>
              <a:rPr lang="zh-TW" altLang="en-US" b="1" dirty="0">
                <a:solidFill>
                  <a:srgbClr val="C00000"/>
                </a:solidFill>
              </a:rPr>
              <a:t>國中</a:t>
            </a:r>
            <a:r>
              <a:rPr lang="zh-TW" altLang="en-US" dirty="0">
                <a:solidFill>
                  <a:schemeClr val="tx1"/>
                </a:solidFill>
              </a:rPr>
              <a:t>及</a:t>
            </a:r>
            <a:r>
              <a:rPr lang="zh-TW" altLang="en-US" b="1" dirty="0">
                <a:solidFill>
                  <a:srgbClr val="C00000"/>
                </a:solidFill>
              </a:rPr>
              <a:t>國小</a:t>
            </a:r>
            <a:r>
              <a:rPr lang="zh-TW" altLang="en-US" dirty="0">
                <a:solidFill>
                  <a:schemeClr val="tx1"/>
                </a:solidFill>
              </a:rPr>
              <a:t>教育階段</a:t>
            </a:r>
            <a:endParaRPr lang="en-US" altLang="zh-TW" dirty="0">
              <a:solidFill>
                <a:schemeClr val="tx1"/>
              </a:solidFill>
            </a:endParaRPr>
          </a:p>
          <a:p>
            <a:endParaRPr lang="en-US" altLang="zh-TW" dirty="0"/>
          </a:p>
          <a:p>
            <a:r>
              <a:rPr lang="zh-TW" altLang="en-US" dirty="0">
                <a:solidFill>
                  <a:schemeClr val="tx1"/>
                </a:solidFill>
              </a:rPr>
              <a:t>實施對象為教師，不包含學生。</a:t>
            </a:r>
            <a:endParaRPr lang="en-US" altLang="zh-TW" dirty="0">
              <a:solidFill>
                <a:schemeClr val="tx1"/>
              </a:solidFill>
            </a:endParaRPr>
          </a:p>
          <a:p>
            <a:endParaRPr lang="en-US" b="1" dirty="0">
              <a:solidFill>
                <a:srgbClr val="C00000"/>
              </a:solidFill>
            </a:endParaRPr>
          </a:p>
          <a:p>
            <a:r>
              <a:rPr lang="en-US" dirty="0">
                <a:solidFill>
                  <a:schemeClr val="tx1"/>
                </a:solidFill>
              </a:rPr>
              <a:t>109</a:t>
            </a:r>
            <a:r>
              <a:rPr lang="zh-TW" altLang="en-US" dirty="0">
                <a:solidFill>
                  <a:schemeClr val="tx1"/>
                </a:solidFill>
              </a:rPr>
              <a:t>學年度計畫，聚焦十二年國教課綱。</a:t>
            </a:r>
            <a:endParaRPr lang="en-US" altLang="zh-TW" dirty="0">
              <a:solidFill>
                <a:schemeClr val="tx1"/>
              </a:solidFill>
            </a:endParaRPr>
          </a:p>
          <a:p>
            <a:endParaRPr lang="en-US" altLang="zh-TW" dirty="0">
              <a:solidFill>
                <a:schemeClr val="tx1"/>
              </a:solidFill>
            </a:endParaRPr>
          </a:p>
          <a:p>
            <a:r>
              <a:rPr lang="zh-TW" altLang="en-US" dirty="0">
                <a:solidFill>
                  <a:schemeClr val="tx1"/>
                </a:solidFill>
              </a:rPr>
              <a:t>實施期程：</a:t>
            </a:r>
            <a:r>
              <a:rPr lang="en-US" altLang="zh-TW" dirty="0">
                <a:solidFill>
                  <a:schemeClr val="tx1"/>
                </a:solidFill>
              </a:rPr>
              <a:t>109</a:t>
            </a:r>
            <a:r>
              <a:rPr lang="zh-TW" altLang="en-US" dirty="0">
                <a:solidFill>
                  <a:schemeClr val="tx1"/>
                </a:solidFill>
              </a:rPr>
              <a:t>年</a:t>
            </a:r>
            <a:r>
              <a:rPr lang="en-US" altLang="zh-TW" dirty="0">
                <a:solidFill>
                  <a:schemeClr val="tx1"/>
                </a:solidFill>
              </a:rPr>
              <a:t>08</a:t>
            </a:r>
            <a:r>
              <a:rPr lang="zh-TW" altLang="en-US" dirty="0">
                <a:solidFill>
                  <a:schemeClr val="tx1"/>
                </a:solidFill>
              </a:rPr>
              <a:t>月</a:t>
            </a:r>
            <a:r>
              <a:rPr lang="en-US" altLang="zh-TW" dirty="0">
                <a:solidFill>
                  <a:schemeClr val="tx1"/>
                </a:solidFill>
              </a:rPr>
              <a:t>01</a:t>
            </a:r>
            <a:r>
              <a:rPr lang="zh-TW" altLang="en-US" dirty="0">
                <a:solidFill>
                  <a:schemeClr val="tx1"/>
                </a:solidFill>
              </a:rPr>
              <a:t>日～</a:t>
            </a:r>
            <a:r>
              <a:rPr lang="en-US" altLang="zh-TW" dirty="0">
                <a:solidFill>
                  <a:schemeClr val="tx1"/>
                </a:solidFill>
              </a:rPr>
              <a:t>110</a:t>
            </a:r>
            <a:r>
              <a:rPr lang="zh-TW" altLang="en-US" dirty="0">
                <a:solidFill>
                  <a:schemeClr val="tx1"/>
                </a:solidFill>
              </a:rPr>
              <a:t>年</a:t>
            </a:r>
            <a:r>
              <a:rPr lang="en-US" altLang="zh-TW" dirty="0">
                <a:solidFill>
                  <a:schemeClr val="tx1"/>
                </a:solidFill>
              </a:rPr>
              <a:t>07</a:t>
            </a:r>
            <a:r>
              <a:rPr lang="zh-TW" altLang="en-US" dirty="0">
                <a:solidFill>
                  <a:schemeClr val="tx1"/>
                </a:solidFill>
              </a:rPr>
              <a:t>月</a:t>
            </a:r>
            <a:r>
              <a:rPr lang="en-US" altLang="zh-TW" dirty="0">
                <a:solidFill>
                  <a:schemeClr val="tx1"/>
                </a:solidFill>
              </a:rPr>
              <a:t>31</a:t>
            </a:r>
            <a:r>
              <a:rPr lang="zh-TW" altLang="en-US" dirty="0">
                <a:solidFill>
                  <a:schemeClr val="tx1"/>
                </a:solidFill>
              </a:rPr>
              <a:t>日</a:t>
            </a:r>
            <a:endParaRPr lang="en-US" altLang="zh-TW" dirty="0">
              <a:solidFill>
                <a:schemeClr val="tx1"/>
              </a:solidFill>
            </a:endParaRPr>
          </a:p>
          <a:p>
            <a:endParaRPr lang="zh-TW" altLang="en-US" dirty="0">
              <a:solidFill>
                <a:schemeClr val="tx1"/>
              </a:solidFill>
            </a:endParaRPr>
          </a:p>
        </p:txBody>
      </p:sp>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sp>
        <p:nvSpPr>
          <p:cNvPr id="10"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
        <p:nvSpPr>
          <p:cNvPr id="11" name="頁尾版面配置區 6"/>
          <p:cNvSpPr>
            <a:spLocks noGrp="1"/>
          </p:cNvSpPr>
          <p:nvPr>
            <p:ph type="ftr" sz="quarter" idx="11"/>
          </p:nvPr>
        </p:nvSpPr>
        <p:spPr>
          <a:xfrm>
            <a:off x="3143240" y="6357959"/>
            <a:ext cx="2895600" cy="357190"/>
          </a:xfrm>
        </p:spPr>
        <p:txBody>
          <a:bodyPr/>
          <a:lstStyle/>
          <a:p>
            <a:r>
              <a:rPr lang="zh-TW" altLang="en-US" dirty="0"/>
              <a:t>三－１精進教學計畫內涵說明</a:t>
            </a:r>
          </a:p>
        </p:txBody>
      </p:sp>
    </p:spTree>
    <p:extLst>
      <p:ext uri="{BB962C8B-B14F-4D97-AF65-F5344CB8AC3E}">
        <p14:creationId xmlns:p14="http://schemas.microsoft.com/office/powerpoint/2010/main" val="21697451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85728"/>
            <a:ext cx="8229600" cy="839016"/>
          </a:xfrm>
        </p:spPr>
        <p:txBody>
          <a:bodyPr>
            <a:normAutofit/>
          </a:bodyPr>
          <a:lstStyle/>
          <a:p>
            <a:r>
              <a:rPr altLang="en-US" sz="3600" dirty="0">
                <a:solidFill>
                  <a:schemeClr val="tx1"/>
                </a:solidFill>
              </a:rPr>
              <a:t>專業成長活動計畫之內部檢視修正</a:t>
            </a:r>
            <a:endParaRPr lang="zh-TW" altLang="en-US" sz="3600" dirty="0">
              <a:solidFill>
                <a:schemeClr val="tx1"/>
              </a:solidFill>
            </a:endParaRPr>
          </a:p>
        </p:txBody>
      </p:sp>
      <p:sp>
        <p:nvSpPr>
          <p:cNvPr id="3" name="內容版面配置區 2"/>
          <p:cNvSpPr>
            <a:spLocks noGrp="1"/>
          </p:cNvSpPr>
          <p:nvPr>
            <p:ph idx="1"/>
          </p:nvPr>
        </p:nvSpPr>
        <p:spPr>
          <a:xfrm>
            <a:off x="457200" y="1142984"/>
            <a:ext cx="5400684" cy="5572164"/>
          </a:xfrm>
          <a:ln w="38100"/>
        </p:spPr>
        <p:style>
          <a:lnRef idx="2">
            <a:schemeClr val="accent2"/>
          </a:lnRef>
          <a:fillRef idx="1">
            <a:schemeClr val="lt1"/>
          </a:fillRef>
          <a:effectRef idx="0">
            <a:schemeClr val="accent2"/>
          </a:effectRef>
          <a:fontRef idx="minor">
            <a:schemeClr val="dk1"/>
          </a:fontRef>
        </p:style>
        <p:txBody>
          <a:bodyPr anchor="ctr">
            <a:normAutofit fontScale="77500" lnSpcReduction="20000"/>
          </a:bodyPr>
          <a:lstStyle/>
          <a:p>
            <a:pPr>
              <a:spcBef>
                <a:spcPts val="1200"/>
              </a:spcBef>
            </a:pPr>
            <a:r>
              <a:rPr lang="zh-TW" altLang="en-US" b="1" dirty="0">
                <a:solidFill>
                  <a:srgbClr val="C00000"/>
                </a:solidFill>
              </a:rPr>
              <a:t>檢視一：</a:t>
            </a:r>
            <a:endParaRPr lang="en-US" altLang="zh-TW" b="1" dirty="0">
              <a:solidFill>
                <a:srgbClr val="C00000"/>
              </a:solidFill>
            </a:endParaRPr>
          </a:p>
          <a:p>
            <a:pPr indent="-368300">
              <a:buNone/>
            </a:pPr>
            <a:r>
              <a:rPr lang="en-US" altLang="zh-TW" sz="3000" dirty="0">
                <a:solidFill>
                  <a:schemeClr val="tx1"/>
                </a:solidFill>
                <a:sym typeface="Wingdings" pitchFamily="2" charset="2"/>
              </a:rPr>
              <a:t></a:t>
            </a:r>
            <a:r>
              <a:rPr lang="zh-TW" altLang="en-US" sz="3000" dirty="0">
                <a:solidFill>
                  <a:schemeClr val="tx1"/>
                </a:solidFill>
                <a:latin typeface="標楷體" pitchFamily="65" charset="-120"/>
                <a:ea typeface="標楷體" pitchFamily="65" charset="-120"/>
              </a:rPr>
              <a:t>行動方案計畫之精神與內涵是否符合精進教學要點</a:t>
            </a:r>
            <a:endParaRPr lang="en-US" altLang="zh-TW" sz="3000" dirty="0">
              <a:solidFill>
                <a:schemeClr val="tx1"/>
              </a:solidFill>
              <a:latin typeface="標楷體" pitchFamily="65" charset="-120"/>
              <a:ea typeface="標楷體" pitchFamily="65" charset="-120"/>
            </a:endParaRPr>
          </a:p>
          <a:p>
            <a:pPr indent="-368300">
              <a:spcBef>
                <a:spcPts val="1200"/>
              </a:spcBef>
            </a:pPr>
            <a:r>
              <a:rPr lang="zh-TW" altLang="en-US" b="1" dirty="0">
                <a:solidFill>
                  <a:srgbClr val="C00000"/>
                </a:solidFill>
              </a:rPr>
              <a:t>檢視二：</a:t>
            </a:r>
            <a:endParaRPr lang="en-US" altLang="zh-TW" b="1" dirty="0">
              <a:solidFill>
                <a:srgbClr val="C00000"/>
              </a:solidFill>
            </a:endParaRPr>
          </a:p>
          <a:p>
            <a:pPr indent="-368300">
              <a:buNone/>
            </a:pPr>
            <a:r>
              <a:rPr lang="en-US" altLang="zh-TW" sz="3000" dirty="0">
                <a:solidFill>
                  <a:schemeClr val="tx1"/>
                </a:solidFill>
                <a:sym typeface="Wingdings" pitchFamily="2" charset="2"/>
              </a:rPr>
              <a:t></a:t>
            </a:r>
            <a:r>
              <a:rPr lang="zh-TW" altLang="en-US" sz="3000" dirty="0">
                <a:solidFill>
                  <a:schemeClr val="tx1"/>
                </a:solidFill>
                <a:latin typeface="標楷體" pitchFamily="65" charset="-120"/>
                <a:ea typeface="標楷體" pitchFamily="65" charset="-120"/>
              </a:rPr>
              <a:t>行動方案計畫之規劃是否符合地方政府</a:t>
            </a:r>
            <a:r>
              <a:rPr lang="en-US" altLang="zh-TW" sz="3000" dirty="0">
                <a:solidFill>
                  <a:schemeClr val="tx1"/>
                </a:solidFill>
                <a:latin typeface="標楷體" pitchFamily="65" charset="-120"/>
                <a:ea typeface="標楷體" pitchFamily="65" charset="-120"/>
              </a:rPr>
              <a:t>108</a:t>
            </a:r>
            <a:r>
              <a:rPr lang="zh-TW" altLang="en-US" sz="3000" dirty="0">
                <a:solidFill>
                  <a:schemeClr val="tx1"/>
                </a:solidFill>
                <a:latin typeface="標楷體" pitchFamily="65" charset="-120"/>
                <a:ea typeface="標楷體" pitchFamily="65" charset="-120"/>
              </a:rPr>
              <a:t>學年度推動主軸之內涵</a:t>
            </a:r>
            <a:endParaRPr lang="en-US" altLang="zh-TW" sz="3000" dirty="0">
              <a:solidFill>
                <a:schemeClr val="tx1"/>
              </a:solidFill>
              <a:latin typeface="標楷體" pitchFamily="65" charset="-120"/>
              <a:ea typeface="標楷體" pitchFamily="65" charset="-120"/>
            </a:endParaRPr>
          </a:p>
          <a:p>
            <a:pPr indent="-368300">
              <a:spcBef>
                <a:spcPts val="1200"/>
              </a:spcBef>
            </a:pPr>
            <a:r>
              <a:rPr lang="zh-TW" altLang="en-US" b="1" dirty="0">
                <a:solidFill>
                  <a:srgbClr val="C00000"/>
                </a:solidFill>
              </a:rPr>
              <a:t>檢視三：</a:t>
            </a:r>
            <a:endParaRPr lang="en-US" altLang="zh-TW" b="1" dirty="0">
              <a:solidFill>
                <a:srgbClr val="C00000"/>
              </a:solidFill>
            </a:endParaRPr>
          </a:p>
          <a:p>
            <a:pPr indent="-368300">
              <a:buNone/>
            </a:pPr>
            <a:r>
              <a:rPr lang="en-US" altLang="zh-TW" sz="3000" dirty="0">
                <a:solidFill>
                  <a:schemeClr val="tx1"/>
                </a:solidFill>
                <a:sym typeface="Wingdings" pitchFamily="2" charset="2"/>
              </a:rPr>
              <a:t></a:t>
            </a:r>
            <a:r>
              <a:rPr lang="zh-TW" altLang="en-US" sz="3000" dirty="0">
                <a:solidFill>
                  <a:schemeClr val="tx1"/>
                </a:solidFill>
                <a:latin typeface="標楷體" pitchFamily="65" charset="-120"/>
                <a:ea typeface="標楷體" pitchFamily="65" charset="-120"/>
              </a:rPr>
              <a:t>新課綱相關增能之</a:t>
            </a:r>
            <a:r>
              <a:rPr lang="zh-TW" altLang="en-US" sz="3000" u="sng" dirty="0">
                <a:solidFill>
                  <a:schemeClr val="tx1"/>
                </a:solidFill>
                <a:latin typeface="標楷體" pitchFamily="65" charset="-120"/>
                <a:ea typeface="標楷體" pitchFamily="65" charset="-120"/>
              </a:rPr>
              <a:t>講師人選</a:t>
            </a:r>
            <a:r>
              <a:rPr lang="zh-TW" altLang="en-US" sz="3000" dirty="0">
                <a:solidFill>
                  <a:schemeClr val="tx1"/>
                </a:solidFill>
                <a:latin typeface="標楷體" pitchFamily="65" charset="-120"/>
                <a:ea typeface="標楷體" pitchFamily="65" charset="-120"/>
              </a:rPr>
              <a:t>是否經國教署培訓認證通過</a:t>
            </a:r>
            <a:endParaRPr lang="en-US" altLang="zh-TW" sz="3000" dirty="0">
              <a:solidFill>
                <a:schemeClr val="tx1"/>
              </a:solidFill>
              <a:latin typeface="標楷體" pitchFamily="65" charset="-120"/>
              <a:ea typeface="標楷體" pitchFamily="65" charset="-120"/>
            </a:endParaRPr>
          </a:p>
          <a:p>
            <a:pPr indent="-368300">
              <a:spcBef>
                <a:spcPts val="1200"/>
              </a:spcBef>
            </a:pPr>
            <a:r>
              <a:rPr lang="zh-TW" altLang="en-US" b="1" dirty="0">
                <a:solidFill>
                  <a:srgbClr val="C00000"/>
                </a:solidFill>
              </a:rPr>
              <a:t>檢視四：</a:t>
            </a:r>
            <a:endParaRPr lang="en-US" altLang="zh-TW" b="1" dirty="0">
              <a:solidFill>
                <a:srgbClr val="C00000"/>
              </a:solidFill>
            </a:endParaRPr>
          </a:p>
          <a:p>
            <a:pPr indent="-368300">
              <a:buNone/>
            </a:pPr>
            <a:r>
              <a:rPr lang="en-US" altLang="zh-TW" dirty="0">
                <a:solidFill>
                  <a:schemeClr val="tx1"/>
                </a:solidFill>
                <a:sym typeface="Wingdings" pitchFamily="2" charset="2"/>
              </a:rPr>
              <a:t></a:t>
            </a:r>
            <a:r>
              <a:rPr lang="zh-TW" altLang="en-US" dirty="0">
                <a:solidFill>
                  <a:schemeClr val="tx1"/>
                </a:solidFill>
                <a:latin typeface="標楷體" pitchFamily="65" charset="-120"/>
                <a:ea typeface="標楷體" pitchFamily="65" charset="-120"/>
              </a:rPr>
              <a:t>行動方案計畫之</a:t>
            </a:r>
            <a:r>
              <a:rPr lang="zh-TW" altLang="en-US" u="sng" dirty="0">
                <a:solidFill>
                  <a:schemeClr val="tx1"/>
                </a:solidFill>
                <a:latin typeface="標楷體" pitchFamily="65" charset="-120"/>
                <a:ea typeface="標楷體" pitchFamily="65" charset="-120"/>
              </a:rPr>
              <a:t>課程規劃</a:t>
            </a:r>
            <a:r>
              <a:rPr lang="zh-TW" altLang="en-US" dirty="0">
                <a:solidFill>
                  <a:schemeClr val="tx1"/>
                </a:solidFill>
                <a:latin typeface="標楷體" pitchFamily="65" charset="-120"/>
                <a:ea typeface="標楷體" pitchFamily="65" charset="-120"/>
              </a:rPr>
              <a:t>是否符應教師專業需求</a:t>
            </a:r>
            <a:endParaRPr lang="en-US" altLang="zh-TW" b="1" dirty="0">
              <a:solidFill>
                <a:schemeClr val="tx1"/>
              </a:solidFill>
            </a:endParaRPr>
          </a:p>
          <a:p>
            <a:pPr indent="-368300">
              <a:spcBef>
                <a:spcPts val="1200"/>
              </a:spcBef>
            </a:pPr>
            <a:r>
              <a:rPr lang="zh-TW" altLang="en-US" b="1" dirty="0">
                <a:solidFill>
                  <a:srgbClr val="C00000"/>
                </a:solidFill>
              </a:rPr>
              <a:t>檢視五：</a:t>
            </a:r>
            <a:endParaRPr lang="en-US" altLang="zh-TW" b="1" dirty="0">
              <a:solidFill>
                <a:srgbClr val="C00000"/>
              </a:solidFill>
            </a:endParaRPr>
          </a:p>
          <a:p>
            <a:pPr indent="-368300">
              <a:buNone/>
            </a:pPr>
            <a:r>
              <a:rPr lang="en-US" altLang="zh-TW" sz="3000" dirty="0">
                <a:solidFill>
                  <a:schemeClr val="tx1"/>
                </a:solidFill>
                <a:sym typeface="Wingdings" pitchFamily="2" charset="2"/>
              </a:rPr>
              <a:t></a:t>
            </a:r>
            <a:r>
              <a:rPr lang="zh-TW" altLang="en-US" sz="3000" dirty="0">
                <a:solidFill>
                  <a:schemeClr val="tx1"/>
                </a:solidFill>
                <a:latin typeface="標楷體" pitchFamily="65" charset="-120"/>
                <a:ea typeface="標楷體" pitchFamily="65" charset="-120"/>
              </a:rPr>
              <a:t>行動方案計畫之</a:t>
            </a:r>
            <a:r>
              <a:rPr lang="zh-TW" altLang="en-US" sz="3000" u="sng" dirty="0">
                <a:solidFill>
                  <a:schemeClr val="tx1"/>
                </a:solidFill>
                <a:latin typeface="標楷體" pitchFamily="65" charset="-120"/>
                <a:ea typeface="標楷體" pitchFamily="65" charset="-120"/>
              </a:rPr>
              <a:t>經費編列</a:t>
            </a:r>
            <a:r>
              <a:rPr lang="zh-TW" altLang="en-US" sz="3000" dirty="0">
                <a:solidFill>
                  <a:schemeClr val="tx1"/>
                </a:solidFill>
                <a:latin typeface="標楷體" pitchFamily="65" charset="-120"/>
                <a:ea typeface="標楷體" pitchFamily="65" charset="-120"/>
              </a:rPr>
              <a:t>是否符合規定</a:t>
            </a:r>
          </a:p>
        </p:txBody>
      </p:sp>
      <p:sp>
        <p:nvSpPr>
          <p:cNvPr id="6" name="向右箭號 5"/>
          <p:cNvSpPr/>
          <p:nvPr/>
        </p:nvSpPr>
        <p:spPr>
          <a:xfrm>
            <a:off x="6215074" y="4500570"/>
            <a:ext cx="1285884" cy="1143008"/>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r>
              <a:rPr lang="zh-TW" altLang="en-US" sz="2800" b="1" dirty="0">
                <a:latin typeface="標楷體" pitchFamily="65" charset="-120"/>
                <a:ea typeface="標楷體" pitchFamily="65" charset="-120"/>
              </a:rPr>
              <a:t>否</a:t>
            </a:r>
          </a:p>
        </p:txBody>
      </p:sp>
      <p:sp>
        <p:nvSpPr>
          <p:cNvPr id="7" name="文字方塊 6"/>
          <p:cNvSpPr txBox="1"/>
          <p:nvPr/>
        </p:nvSpPr>
        <p:spPr>
          <a:xfrm>
            <a:off x="7643851" y="4500570"/>
            <a:ext cx="677108" cy="1785950"/>
          </a:xfrm>
          <a:prstGeom prst="rect">
            <a:avLst/>
          </a:prstGeom>
          <a:noFill/>
        </p:spPr>
        <p:txBody>
          <a:bodyPr vert="eaVert" wrap="square" rtlCol="0">
            <a:spAutoFit/>
          </a:bodyPr>
          <a:lstStyle/>
          <a:p>
            <a:r>
              <a:rPr lang="zh-TW" altLang="en-US" sz="3200" dirty="0"/>
              <a:t>計畫修正</a:t>
            </a:r>
          </a:p>
        </p:txBody>
      </p:sp>
      <p:sp>
        <p:nvSpPr>
          <p:cNvPr id="8" name="向右箭號 7"/>
          <p:cNvSpPr/>
          <p:nvPr/>
        </p:nvSpPr>
        <p:spPr>
          <a:xfrm>
            <a:off x="6143636" y="1714488"/>
            <a:ext cx="1285884" cy="1143008"/>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zh-TW" altLang="en-US" sz="2800" b="1" dirty="0">
                <a:latin typeface="標楷體" pitchFamily="65" charset="-120"/>
                <a:ea typeface="標楷體" pitchFamily="65" charset="-120"/>
              </a:rPr>
              <a:t>是</a:t>
            </a:r>
          </a:p>
        </p:txBody>
      </p:sp>
      <p:sp>
        <p:nvSpPr>
          <p:cNvPr id="9" name="文字方塊 8"/>
          <p:cNvSpPr txBox="1"/>
          <p:nvPr/>
        </p:nvSpPr>
        <p:spPr>
          <a:xfrm>
            <a:off x="7572421" y="1714488"/>
            <a:ext cx="677108" cy="1785950"/>
          </a:xfrm>
          <a:prstGeom prst="rect">
            <a:avLst/>
          </a:prstGeom>
          <a:noFill/>
        </p:spPr>
        <p:txBody>
          <a:bodyPr vert="eaVert" wrap="square" rtlCol="0">
            <a:spAutoFit/>
          </a:bodyPr>
          <a:lstStyle/>
          <a:p>
            <a:r>
              <a:rPr lang="zh-TW" altLang="en-US" sz="3200" dirty="0"/>
              <a:t>檢視完成</a:t>
            </a:r>
          </a:p>
        </p:txBody>
      </p:sp>
      <p:sp>
        <p:nvSpPr>
          <p:cNvPr id="11" name="頁尾版面配置區 6"/>
          <p:cNvSpPr>
            <a:spLocks noGrp="1"/>
          </p:cNvSpPr>
          <p:nvPr>
            <p:ph type="ftr" sz="quarter" idx="11"/>
          </p:nvPr>
        </p:nvSpPr>
        <p:spPr>
          <a:xfrm>
            <a:off x="3143240" y="6357959"/>
            <a:ext cx="2895600" cy="357190"/>
          </a:xfrm>
        </p:spPr>
        <p:txBody>
          <a:bodyPr/>
          <a:lstStyle/>
          <a:p>
            <a:r>
              <a:rPr lang="zh-TW" altLang="en-US" dirty="0"/>
              <a:t>三－１精進教學計畫內涵說明</a:t>
            </a:r>
          </a:p>
        </p:txBody>
      </p:sp>
      <p:sp>
        <p:nvSpPr>
          <p:cNvPr id="12"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0" end="0"/>
                                            </p:txEl>
                                          </p:spTgt>
                                        </p:tgtEl>
                                      </p:cBhvr>
                                    </p:animEffect>
                                    <p:animScale>
                                      <p:cBhvr>
                                        <p:cTn id="7" dur="250" autoRev="1" fill="hold"/>
                                        <p:tgtEl>
                                          <p:spTgt spid="3">
                                            <p:txEl>
                                              <p:pRg st="0" end="0"/>
                                            </p:txEl>
                                          </p:spTgt>
                                        </p:tgtEl>
                                      </p:cBhvr>
                                      <p:by x="105000" y="105000"/>
                                    </p:animScale>
                                  </p:childTnLst>
                                </p:cTn>
                              </p:par>
                              <p:par>
                                <p:cTn id="8" presetID="26" presetClass="emph" presetSubtype="0" fill="hold" nodeType="withEffect">
                                  <p:stCondLst>
                                    <p:cond delay="0"/>
                                  </p:stCondLst>
                                  <p:childTnLst>
                                    <p:animEffect transition="out" filter="fade">
                                      <p:cBhvr>
                                        <p:cTn id="9" dur="500" tmFilter="0, 0; .2, .5; .8, .5; 1, 0"/>
                                        <p:tgtEl>
                                          <p:spTgt spid="3">
                                            <p:txEl>
                                              <p:pRg st="1" end="1"/>
                                            </p:txEl>
                                          </p:spTgt>
                                        </p:tgtEl>
                                      </p:cBhvr>
                                    </p:animEffect>
                                    <p:animScale>
                                      <p:cBhvr>
                                        <p:cTn id="10" dur="250" autoRev="1" fill="hold"/>
                                        <p:tgtEl>
                                          <p:spTgt spid="3">
                                            <p:txEl>
                                              <p:pRg st="1" end="1"/>
                                            </p:txEl>
                                          </p:spTgt>
                                        </p:tgtEl>
                                      </p:cBhvr>
                                      <p:by x="105000" y="105000"/>
                                    </p:animScale>
                                  </p:childTnLst>
                                </p:cTn>
                              </p:par>
                            </p:childTnLst>
                          </p:cTn>
                        </p:par>
                      </p:childTnLst>
                    </p:cTn>
                  </p:par>
                  <p:par>
                    <p:cTn id="11" fill="hold">
                      <p:stCondLst>
                        <p:cond delay="indefinite"/>
                      </p:stCondLst>
                      <p:childTnLst>
                        <p:par>
                          <p:cTn id="12" fill="hold">
                            <p:stCondLst>
                              <p:cond delay="0"/>
                            </p:stCondLst>
                            <p:childTnLst>
                              <p:par>
                                <p:cTn id="13" presetID="26" presetClass="emph" presetSubtype="0" fill="hold" nodeType="clickEffect">
                                  <p:stCondLst>
                                    <p:cond delay="0"/>
                                  </p:stCondLst>
                                  <p:iterate type="lt">
                                    <p:tmPct val="0"/>
                                  </p:iterate>
                                  <p:childTnLst>
                                    <p:animEffect transition="out" filter="fade">
                                      <p:cBhvr>
                                        <p:cTn id="14" dur="500" tmFilter="0, 0; .2, .5; .8, .5; 1, 0"/>
                                        <p:tgtEl>
                                          <p:spTgt spid="3">
                                            <p:txEl>
                                              <p:pRg st="2" end="2"/>
                                            </p:txEl>
                                          </p:spTgt>
                                        </p:tgtEl>
                                      </p:cBhvr>
                                    </p:animEffect>
                                    <p:animScale>
                                      <p:cBhvr>
                                        <p:cTn id="15" dur="250" autoRev="1" fill="hold"/>
                                        <p:tgtEl>
                                          <p:spTgt spid="3">
                                            <p:txEl>
                                              <p:pRg st="2" end="2"/>
                                            </p:txEl>
                                          </p:spTgt>
                                        </p:tgtEl>
                                      </p:cBhvr>
                                      <p:by x="105000" y="105000"/>
                                    </p:animScale>
                                  </p:childTnLst>
                                </p:cTn>
                              </p:par>
                              <p:par>
                                <p:cTn id="16" presetID="26" presetClass="emph" presetSubtype="0" fill="hold" nodeType="withEffect">
                                  <p:stCondLst>
                                    <p:cond delay="0"/>
                                  </p:stCondLst>
                                  <p:iterate type="lt">
                                    <p:tmPct val="0"/>
                                  </p:iterate>
                                  <p:childTnLst>
                                    <p:animEffect transition="out" filter="fade">
                                      <p:cBhvr>
                                        <p:cTn id="17" dur="500" tmFilter="0, 0; .2, .5; .8, .5; 1, 0"/>
                                        <p:tgtEl>
                                          <p:spTgt spid="3">
                                            <p:txEl>
                                              <p:pRg st="3" end="3"/>
                                            </p:txEl>
                                          </p:spTgt>
                                        </p:tgtEl>
                                      </p:cBhvr>
                                    </p:animEffect>
                                    <p:animScale>
                                      <p:cBhvr>
                                        <p:cTn id="18" dur="250" autoRev="1" fill="hold"/>
                                        <p:tgtEl>
                                          <p:spTgt spid="3">
                                            <p:txEl>
                                              <p:pRg st="3" end="3"/>
                                            </p:txEl>
                                          </p:spTgt>
                                        </p:tgtEl>
                                      </p:cBhvr>
                                      <p:by x="105000" y="105000"/>
                                    </p:animScale>
                                  </p:childTnLst>
                                </p:cTn>
                              </p:par>
                            </p:childTnLst>
                          </p:cTn>
                        </p:par>
                      </p:childTnLst>
                    </p:cTn>
                  </p:par>
                  <p:par>
                    <p:cTn id="19" fill="hold">
                      <p:stCondLst>
                        <p:cond delay="indefinite"/>
                      </p:stCondLst>
                      <p:childTnLst>
                        <p:par>
                          <p:cTn id="20" fill="hold">
                            <p:stCondLst>
                              <p:cond delay="0"/>
                            </p:stCondLst>
                            <p:childTnLst>
                              <p:par>
                                <p:cTn id="21" presetID="26" presetClass="emph" presetSubtype="0" fill="hold" nodeType="clickEffect">
                                  <p:stCondLst>
                                    <p:cond delay="0"/>
                                  </p:stCondLst>
                                  <p:childTnLst>
                                    <p:animEffect transition="out" filter="fade">
                                      <p:cBhvr>
                                        <p:cTn id="22" dur="500" tmFilter="0, 0; .2, .5; .8, .5; 1, 0"/>
                                        <p:tgtEl>
                                          <p:spTgt spid="3">
                                            <p:txEl>
                                              <p:pRg st="4" end="4"/>
                                            </p:txEl>
                                          </p:spTgt>
                                        </p:tgtEl>
                                      </p:cBhvr>
                                    </p:animEffect>
                                    <p:animScale>
                                      <p:cBhvr>
                                        <p:cTn id="23" dur="250" autoRev="1" fill="hold"/>
                                        <p:tgtEl>
                                          <p:spTgt spid="3">
                                            <p:txEl>
                                              <p:pRg st="4" end="4"/>
                                            </p:txEl>
                                          </p:spTgt>
                                        </p:tgtEl>
                                      </p:cBhvr>
                                      <p:by x="105000" y="105000"/>
                                    </p:animScale>
                                  </p:childTnLst>
                                </p:cTn>
                              </p:par>
                              <p:par>
                                <p:cTn id="24" presetID="26" presetClass="emph" presetSubtype="0" fill="hold" nodeType="withEffect">
                                  <p:stCondLst>
                                    <p:cond delay="0"/>
                                  </p:stCondLst>
                                  <p:childTnLst>
                                    <p:animEffect transition="out" filter="fade">
                                      <p:cBhvr>
                                        <p:cTn id="25" dur="500" tmFilter="0, 0; .2, .5; .8, .5; 1, 0"/>
                                        <p:tgtEl>
                                          <p:spTgt spid="3">
                                            <p:txEl>
                                              <p:pRg st="5" end="5"/>
                                            </p:txEl>
                                          </p:spTgt>
                                        </p:tgtEl>
                                      </p:cBhvr>
                                    </p:animEffect>
                                    <p:animScale>
                                      <p:cBhvr>
                                        <p:cTn id="26" dur="250" autoRev="1" fill="hold"/>
                                        <p:tgtEl>
                                          <p:spTgt spid="3">
                                            <p:txEl>
                                              <p:pRg st="5" end="5"/>
                                            </p:txEl>
                                          </p:spTgt>
                                        </p:tgtEl>
                                      </p:cBhvr>
                                      <p:by x="105000" y="105000"/>
                                    </p:animScale>
                                  </p:childTnLst>
                                </p:cTn>
                              </p:par>
                            </p:childTnLst>
                          </p:cTn>
                        </p:par>
                      </p:childTnLst>
                    </p:cTn>
                  </p:par>
                  <p:par>
                    <p:cTn id="27" fill="hold">
                      <p:stCondLst>
                        <p:cond delay="indefinite"/>
                      </p:stCondLst>
                      <p:childTnLst>
                        <p:par>
                          <p:cTn id="28" fill="hold">
                            <p:stCondLst>
                              <p:cond delay="0"/>
                            </p:stCondLst>
                            <p:childTnLst>
                              <p:par>
                                <p:cTn id="29" presetID="26" presetClass="emph" presetSubtype="0" fill="hold" nodeType="clickEffect">
                                  <p:stCondLst>
                                    <p:cond delay="0"/>
                                  </p:stCondLst>
                                  <p:childTnLst>
                                    <p:animEffect transition="out" filter="fade">
                                      <p:cBhvr>
                                        <p:cTn id="30" dur="500" tmFilter="0, 0; .2, .5; .8, .5; 1, 0"/>
                                        <p:tgtEl>
                                          <p:spTgt spid="3">
                                            <p:txEl>
                                              <p:pRg st="6" end="6"/>
                                            </p:txEl>
                                          </p:spTgt>
                                        </p:tgtEl>
                                      </p:cBhvr>
                                    </p:animEffect>
                                    <p:animScale>
                                      <p:cBhvr>
                                        <p:cTn id="31" dur="250" autoRev="1" fill="hold"/>
                                        <p:tgtEl>
                                          <p:spTgt spid="3">
                                            <p:txEl>
                                              <p:pRg st="6" end="6"/>
                                            </p:txEl>
                                          </p:spTgt>
                                        </p:tgtEl>
                                      </p:cBhvr>
                                      <p:by x="105000" y="105000"/>
                                    </p:animScale>
                                  </p:childTnLst>
                                </p:cTn>
                              </p:par>
                              <p:par>
                                <p:cTn id="32" presetID="26" presetClass="emph" presetSubtype="0" fill="hold" nodeType="withEffect">
                                  <p:stCondLst>
                                    <p:cond delay="0"/>
                                  </p:stCondLst>
                                  <p:childTnLst>
                                    <p:animEffect transition="out" filter="fade">
                                      <p:cBhvr>
                                        <p:cTn id="33" dur="500" tmFilter="0, 0; .2, .5; .8, .5; 1, 0"/>
                                        <p:tgtEl>
                                          <p:spTgt spid="3">
                                            <p:txEl>
                                              <p:pRg st="7" end="7"/>
                                            </p:txEl>
                                          </p:spTgt>
                                        </p:tgtEl>
                                      </p:cBhvr>
                                    </p:animEffect>
                                    <p:animScale>
                                      <p:cBhvr>
                                        <p:cTn id="34" dur="250" autoRev="1" fill="hold"/>
                                        <p:tgtEl>
                                          <p:spTgt spid="3">
                                            <p:txEl>
                                              <p:pRg st="7" end="7"/>
                                            </p:txEl>
                                          </p:spTgt>
                                        </p:tgtEl>
                                      </p:cBhvr>
                                      <p:by x="105000" y="105000"/>
                                    </p:animScale>
                                  </p:childTnLst>
                                </p:cTn>
                              </p:par>
                            </p:childTnLst>
                          </p:cTn>
                        </p:par>
                      </p:childTnLst>
                    </p:cTn>
                  </p:par>
                  <p:par>
                    <p:cTn id="35" fill="hold">
                      <p:stCondLst>
                        <p:cond delay="indefinite"/>
                      </p:stCondLst>
                      <p:childTnLst>
                        <p:par>
                          <p:cTn id="36" fill="hold">
                            <p:stCondLst>
                              <p:cond delay="0"/>
                            </p:stCondLst>
                            <p:childTnLst>
                              <p:par>
                                <p:cTn id="37" presetID="26" presetClass="emph" presetSubtype="0" fill="hold" nodeType="clickEffect">
                                  <p:stCondLst>
                                    <p:cond delay="0"/>
                                  </p:stCondLst>
                                  <p:childTnLst>
                                    <p:animEffect transition="out" filter="fade">
                                      <p:cBhvr>
                                        <p:cTn id="38" dur="500" tmFilter="0, 0; .2, .5; .8, .5; 1, 0"/>
                                        <p:tgtEl>
                                          <p:spTgt spid="3">
                                            <p:txEl>
                                              <p:pRg st="8" end="8"/>
                                            </p:txEl>
                                          </p:spTgt>
                                        </p:tgtEl>
                                      </p:cBhvr>
                                    </p:animEffect>
                                    <p:animScale>
                                      <p:cBhvr>
                                        <p:cTn id="39" dur="250" autoRev="1" fill="hold"/>
                                        <p:tgtEl>
                                          <p:spTgt spid="3">
                                            <p:txEl>
                                              <p:pRg st="8" end="8"/>
                                            </p:txEl>
                                          </p:spTgt>
                                        </p:tgtEl>
                                      </p:cBhvr>
                                      <p:by x="105000" y="105000"/>
                                    </p:animScale>
                                  </p:childTnLst>
                                </p:cTn>
                              </p:par>
                              <p:par>
                                <p:cTn id="40" presetID="26" presetClass="emph" presetSubtype="0" fill="hold" nodeType="withEffect">
                                  <p:stCondLst>
                                    <p:cond delay="0"/>
                                  </p:stCondLst>
                                  <p:childTnLst>
                                    <p:animEffect transition="out" filter="fade">
                                      <p:cBhvr>
                                        <p:cTn id="41" dur="500" tmFilter="0, 0; .2, .5; .8, .5; 1, 0"/>
                                        <p:tgtEl>
                                          <p:spTgt spid="3">
                                            <p:txEl>
                                              <p:pRg st="9" end="9"/>
                                            </p:txEl>
                                          </p:spTgt>
                                        </p:tgtEl>
                                      </p:cBhvr>
                                    </p:animEffect>
                                    <p:animScale>
                                      <p:cBhvr>
                                        <p:cTn id="42" dur="250" autoRev="1" fill="hold"/>
                                        <p:tgtEl>
                                          <p:spTgt spid="3">
                                            <p:txEl>
                                              <p:pRg st="9" end="9"/>
                                            </p:txEl>
                                          </p:spTgt>
                                        </p:tgtEl>
                                      </p:cBhvr>
                                      <p:by x="105000" y="105000"/>
                                    </p:animScale>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dissolve">
                                      <p:cBhvr>
                                        <p:cTn id="47" dur="500"/>
                                        <p:tgtEl>
                                          <p:spTgt spid="8"/>
                                        </p:tgtEl>
                                      </p:cBhvr>
                                    </p:animEffect>
                                  </p:childTnLst>
                                </p:cTn>
                              </p:par>
                              <p:par>
                                <p:cTn id="48" presetID="9" presetClass="entr" presetSubtype="0" fill="hold" grpId="0" nodeType="with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dissolve">
                                      <p:cBhvr>
                                        <p:cTn id="50" dur="500"/>
                                        <p:tgtEl>
                                          <p:spTgt spid="9"/>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grpId="0" nodeType="clickEffect">
                                  <p:stCondLst>
                                    <p:cond delay="0"/>
                                  </p:stCondLst>
                                  <p:childTnLst>
                                    <p:set>
                                      <p:cBhvr>
                                        <p:cTn id="54" dur="1" fill="hold">
                                          <p:stCondLst>
                                            <p:cond delay="0"/>
                                          </p:stCondLst>
                                        </p:cTn>
                                        <p:tgtEl>
                                          <p:spTgt spid="6"/>
                                        </p:tgtEl>
                                        <p:attrNameLst>
                                          <p:attrName>style.visibility</p:attrName>
                                        </p:attrNameLst>
                                      </p:cBhvr>
                                      <p:to>
                                        <p:strVal val="visible"/>
                                      </p:to>
                                    </p:set>
                                    <p:animEffect transition="in" filter="dissolve">
                                      <p:cBhvr>
                                        <p:cTn id="55" dur="500"/>
                                        <p:tgtEl>
                                          <p:spTgt spid="6"/>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7"/>
                                        </p:tgtEl>
                                        <p:attrNameLst>
                                          <p:attrName>style.visibility</p:attrName>
                                        </p:attrNameLst>
                                      </p:cBhvr>
                                      <p:to>
                                        <p:strVal val="visible"/>
                                      </p:to>
                                    </p:set>
                                    <p:animEffect transition="in" filter="dissolve">
                                      <p:cBhvr>
                                        <p:cTn id="5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P spid="9"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標題 11"/>
          <p:cNvSpPr>
            <a:spLocks noGrp="1"/>
          </p:cNvSpPr>
          <p:nvPr>
            <p:ph type="title"/>
          </p:nvPr>
        </p:nvSpPr>
        <p:spPr>
          <a:xfrm>
            <a:off x="714348" y="5321308"/>
            <a:ext cx="7772400" cy="790571"/>
          </a:xfrm>
          <a:ln>
            <a:noFill/>
          </a:ln>
        </p:spPr>
        <p:txBody>
          <a:bodyPr anchor="ctr">
            <a:normAutofit/>
          </a:bodyPr>
          <a:lstStyle/>
          <a:p>
            <a:pPr algn="ctr"/>
            <a:r>
              <a:rPr altLang="en-US" u="sng" dirty="0">
                <a:solidFill>
                  <a:schemeClr val="tx1"/>
                </a:solidFill>
              </a:rPr>
              <a:t>計畫撰寫提報之期程推估</a:t>
            </a:r>
            <a:endParaRPr lang="zh-TW" altLang="en-US" u="sng" dirty="0">
              <a:solidFill>
                <a:schemeClr val="tx1"/>
              </a:solidFill>
            </a:endParaRPr>
          </a:p>
        </p:txBody>
      </p:sp>
      <p:sp>
        <p:nvSpPr>
          <p:cNvPr id="13" name="文字版面配置區 12"/>
          <p:cNvSpPr>
            <a:spLocks noGrp="1"/>
          </p:cNvSpPr>
          <p:nvPr>
            <p:ph type="body" idx="1"/>
          </p:nvPr>
        </p:nvSpPr>
        <p:spPr>
          <a:xfrm>
            <a:off x="428596" y="714356"/>
            <a:ext cx="8066117" cy="4286280"/>
          </a:xfrm>
        </p:spPr>
        <p:txBody>
          <a:bodyPr>
            <a:normAutofit/>
          </a:bodyPr>
          <a:lstStyle/>
          <a:p>
            <a:pPr marL="355600" indent="-355600">
              <a:spcBef>
                <a:spcPts val="600"/>
              </a:spcBef>
              <a:buFont typeface="Wingdings" pitchFamily="2" charset="2"/>
              <a:buChar char="u"/>
            </a:pPr>
            <a:r>
              <a:rPr lang="zh-TW" altLang="en-US" sz="2800" dirty="0">
                <a:solidFill>
                  <a:schemeClr val="tx1"/>
                </a:solidFill>
              </a:rPr>
              <a:t>完成計畫撰寫後，進入計畫審查第一階段</a:t>
            </a:r>
            <a:r>
              <a:rPr lang="en-US" altLang="zh-TW" sz="2800" dirty="0">
                <a:solidFill>
                  <a:schemeClr val="tx1"/>
                </a:solidFill>
              </a:rPr>
              <a:t>(</a:t>
            </a:r>
            <a:r>
              <a:rPr lang="zh-TW" altLang="en-US" sz="2800" dirty="0">
                <a:solidFill>
                  <a:schemeClr val="tx1"/>
                </a:solidFill>
              </a:rPr>
              <a:t>計畫自我檢核</a:t>
            </a:r>
            <a:r>
              <a:rPr lang="en-US" altLang="zh-TW" sz="2800" dirty="0">
                <a:solidFill>
                  <a:schemeClr val="tx1"/>
                </a:solidFill>
              </a:rPr>
              <a:t>) </a:t>
            </a:r>
          </a:p>
          <a:p>
            <a:pPr marL="533400" indent="-266700">
              <a:spcBef>
                <a:spcPts val="600"/>
              </a:spcBef>
              <a:buFont typeface="Wingdings" pitchFamily="2" charset="2"/>
              <a:buChar char="Ø"/>
            </a:pPr>
            <a:r>
              <a:rPr lang="zh-TW" altLang="en-US" sz="2400" dirty="0">
                <a:solidFill>
                  <a:srgbClr val="0000FF"/>
                </a:solidFill>
              </a:rPr>
              <a:t>計畫自我檢核會議召開</a:t>
            </a:r>
            <a:r>
              <a:rPr lang="en-US" altLang="zh-TW" sz="2400" dirty="0">
                <a:solidFill>
                  <a:srgbClr val="0000FF"/>
                </a:solidFill>
              </a:rPr>
              <a:t>2</a:t>
            </a:r>
            <a:r>
              <a:rPr lang="zh-TW" altLang="en-US" sz="2400" dirty="0">
                <a:solidFill>
                  <a:srgbClr val="0000FF"/>
                </a:solidFill>
              </a:rPr>
              <a:t>週前，送署聘輔導諮詢委員審查</a:t>
            </a:r>
            <a:r>
              <a:rPr lang="en-US" altLang="zh-TW" sz="2400" dirty="0">
                <a:solidFill>
                  <a:srgbClr val="0000FF"/>
                </a:solidFill>
              </a:rPr>
              <a:t>109</a:t>
            </a:r>
            <a:r>
              <a:rPr lang="zh-TW" altLang="en-US" sz="2400" dirty="0">
                <a:solidFill>
                  <a:srgbClr val="0000FF"/>
                </a:solidFill>
              </a:rPr>
              <a:t>學年度計畫及相關資料。</a:t>
            </a:r>
            <a:endParaRPr lang="en-US" altLang="zh-TW" sz="2400" dirty="0">
              <a:solidFill>
                <a:srgbClr val="0000FF"/>
              </a:solidFill>
            </a:endParaRPr>
          </a:p>
          <a:p>
            <a:pPr>
              <a:spcBef>
                <a:spcPts val="600"/>
              </a:spcBef>
              <a:buFont typeface="Wingdings" pitchFamily="2" charset="2"/>
              <a:buChar char="u"/>
            </a:pPr>
            <a:r>
              <a:rPr lang="zh-TW" altLang="en-US" sz="2800" dirty="0">
                <a:solidFill>
                  <a:schemeClr val="tx1"/>
                </a:solidFill>
              </a:rPr>
              <a:t>召開計畫自我檢核會議：○月○日前。</a:t>
            </a:r>
            <a:endParaRPr lang="en-US" altLang="zh-TW" sz="2800" dirty="0">
              <a:solidFill>
                <a:schemeClr val="tx1"/>
              </a:solidFill>
            </a:endParaRPr>
          </a:p>
          <a:p>
            <a:pPr marL="533400" indent="-266700">
              <a:spcBef>
                <a:spcPts val="600"/>
              </a:spcBef>
              <a:buFont typeface="Wingdings" pitchFamily="2" charset="2"/>
              <a:buChar char="Ø"/>
            </a:pPr>
            <a:r>
              <a:rPr lang="zh-TW" altLang="en-US" sz="2400" dirty="0">
                <a:solidFill>
                  <a:srgbClr val="0000FF"/>
                </a:solidFill>
              </a:rPr>
              <a:t>會後，依據委員意見，進行計畫修正。</a:t>
            </a:r>
            <a:endParaRPr lang="en-US" altLang="zh-TW" sz="2400" dirty="0">
              <a:solidFill>
                <a:srgbClr val="0000FF"/>
              </a:solidFill>
            </a:endParaRPr>
          </a:p>
          <a:p>
            <a:pPr marL="533400" indent="-266700">
              <a:spcBef>
                <a:spcPts val="600"/>
              </a:spcBef>
              <a:buFont typeface="Wingdings" pitchFamily="2" charset="2"/>
              <a:buChar char="Ø"/>
            </a:pPr>
            <a:r>
              <a:rPr lang="zh-TW" altLang="en-US" sz="2400" dirty="0">
                <a:solidFill>
                  <a:srgbClr val="0000FF"/>
                </a:solidFill>
              </a:rPr>
              <a:t>委員確認完成修正後，提報計畫</a:t>
            </a:r>
            <a:r>
              <a:rPr lang="en-US" altLang="zh-TW" sz="2400" dirty="0">
                <a:solidFill>
                  <a:srgbClr val="0000FF"/>
                </a:solidFill>
              </a:rPr>
              <a:t>(</a:t>
            </a:r>
            <a:r>
              <a:rPr lang="zh-TW" altLang="en-US" sz="2400" dirty="0">
                <a:solidFill>
                  <a:srgbClr val="0000FF"/>
                </a:solidFill>
              </a:rPr>
              <a:t>書面紙本寄送及電子檔上傳</a:t>
            </a:r>
            <a:r>
              <a:rPr lang="en-US" altLang="zh-TW" sz="2400" dirty="0">
                <a:solidFill>
                  <a:srgbClr val="0000FF"/>
                </a:solidFill>
              </a:rPr>
              <a:t>) </a:t>
            </a:r>
            <a:r>
              <a:rPr lang="zh-TW" altLang="en-US" sz="2400" dirty="0">
                <a:solidFill>
                  <a:srgbClr val="0000FF"/>
                </a:solidFill>
              </a:rPr>
              <a:t>。</a:t>
            </a:r>
            <a:endParaRPr lang="en-US" altLang="zh-TW" sz="2400" dirty="0">
              <a:solidFill>
                <a:srgbClr val="0000FF"/>
              </a:solidFill>
            </a:endParaRPr>
          </a:p>
          <a:p>
            <a:pPr>
              <a:spcBef>
                <a:spcPts val="600"/>
              </a:spcBef>
              <a:buFont typeface="Wingdings" pitchFamily="2" charset="2"/>
              <a:buChar char="u"/>
            </a:pPr>
            <a:r>
              <a:rPr lang="zh-TW" altLang="en-US" sz="2800" dirty="0">
                <a:solidFill>
                  <a:schemeClr val="tx1"/>
                </a:solidFill>
              </a:rPr>
              <a:t>計畫提報日期：</a:t>
            </a:r>
            <a:r>
              <a:rPr lang="en-US" altLang="zh-TW" sz="2800" dirty="0">
                <a:solidFill>
                  <a:schemeClr val="tx1"/>
                </a:solidFill>
              </a:rPr>
              <a:t>4</a:t>
            </a:r>
            <a:r>
              <a:rPr lang="zh-TW" altLang="en-US" sz="2800" dirty="0">
                <a:solidFill>
                  <a:schemeClr val="tx1"/>
                </a:solidFill>
              </a:rPr>
              <a:t>月</a:t>
            </a:r>
            <a:r>
              <a:rPr lang="en-US" altLang="zh-TW" sz="2800" dirty="0">
                <a:solidFill>
                  <a:schemeClr val="tx1"/>
                </a:solidFill>
              </a:rPr>
              <a:t>30</a:t>
            </a:r>
            <a:r>
              <a:rPr lang="zh-TW" altLang="en-US" sz="2800" dirty="0">
                <a:solidFill>
                  <a:schemeClr val="tx1"/>
                </a:solidFill>
              </a:rPr>
              <a:t>日前。</a:t>
            </a:r>
            <a:endParaRPr lang="en-US" altLang="zh-TW" sz="2800" dirty="0">
              <a:solidFill>
                <a:schemeClr val="tx1"/>
              </a:solidFill>
            </a:endParaRPr>
          </a:p>
        </p:txBody>
      </p:sp>
      <p:sp>
        <p:nvSpPr>
          <p:cNvPr id="7" name="頁尾版面配置區 6"/>
          <p:cNvSpPr txBox="1">
            <a:spLocks/>
          </p:cNvSpPr>
          <p:nvPr/>
        </p:nvSpPr>
        <p:spPr>
          <a:xfrm>
            <a:off x="3143240" y="6357959"/>
            <a:ext cx="2895600" cy="357190"/>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200" b="0" i="0" u="none" strike="noStrike" kern="1200" cap="none" spc="0" normalizeH="0" baseline="0" noProof="0">
                <a:ln>
                  <a:noFill/>
                </a:ln>
                <a:solidFill>
                  <a:schemeClr val="tx1">
                    <a:tint val="75000"/>
                  </a:schemeClr>
                </a:solidFill>
                <a:effectLst/>
                <a:uLnTx/>
                <a:uFillTx/>
                <a:latin typeface="標楷體" panose="03000509000000000000" pitchFamily="65" charset="-120"/>
                <a:ea typeface="標楷體" panose="03000509000000000000" pitchFamily="65" charset="-120"/>
                <a:cs typeface="+mn-cs"/>
              </a:rPr>
              <a:t>三－１精進教學計畫內涵說明</a:t>
            </a:r>
            <a:endParaRPr kumimoji="0" lang="zh-TW" altLang="en-US" sz="1200" b="0" i="0" u="none" strike="noStrike" kern="1200" cap="none" spc="0" normalizeH="0" baseline="0" noProof="0" dirty="0">
              <a:ln>
                <a:noFill/>
              </a:ln>
              <a:solidFill>
                <a:schemeClr val="tx1">
                  <a:tint val="75000"/>
                </a:schemeClr>
              </a:solidFill>
              <a:effectLst/>
              <a:uLnTx/>
              <a:uFillTx/>
              <a:latin typeface="標楷體" panose="03000509000000000000" pitchFamily="65" charset="-120"/>
              <a:ea typeface="標楷體" panose="03000509000000000000" pitchFamily="65" charset="-120"/>
              <a:cs typeface="+mn-cs"/>
            </a:endParaRPr>
          </a:p>
        </p:txBody>
      </p:sp>
      <p:sp>
        <p:nvSpPr>
          <p:cNvPr id="8"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dissolve">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
                                            <p:txEl>
                                              <p:pRg st="1" end="1"/>
                                            </p:txEl>
                                          </p:spTgt>
                                        </p:tgtEl>
                                        <p:attrNameLst>
                                          <p:attrName>style.visibility</p:attrName>
                                        </p:attrNameLst>
                                      </p:cBhvr>
                                      <p:to>
                                        <p:strVal val="visible"/>
                                      </p:to>
                                    </p:set>
                                    <p:animEffect transition="in" filter="dissolve">
                                      <p:cBhvr>
                                        <p:cTn id="12" dur="500"/>
                                        <p:tgtEl>
                                          <p:spTgt spid="1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
                                            <p:txEl>
                                              <p:pRg st="2" end="2"/>
                                            </p:txEl>
                                          </p:spTgt>
                                        </p:tgtEl>
                                        <p:attrNameLst>
                                          <p:attrName>style.visibility</p:attrName>
                                        </p:attrNameLst>
                                      </p:cBhvr>
                                      <p:to>
                                        <p:strVal val="visible"/>
                                      </p:to>
                                    </p:set>
                                    <p:animEffect transition="in" filter="dissolve">
                                      <p:cBhvr>
                                        <p:cTn id="17" dur="500"/>
                                        <p:tgtEl>
                                          <p:spTgt spid="1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
                                            <p:txEl>
                                              <p:pRg st="3" end="3"/>
                                            </p:txEl>
                                          </p:spTgt>
                                        </p:tgtEl>
                                        <p:attrNameLst>
                                          <p:attrName>style.visibility</p:attrName>
                                        </p:attrNameLst>
                                      </p:cBhvr>
                                      <p:to>
                                        <p:strVal val="visible"/>
                                      </p:to>
                                    </p:set>
                                    <p:animEffect transition="in" filter="dissolve">
                                      <p:cBhvr>
                                        <p:cTn id="22" dur="500"/>
                                        <p:tgtEl>
                                          <p:spTgt spid="1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
                                            <p:txEl>
                                              <p:pRg st="4" end="4"/>
                                            </p:txEl>
                                          </p:spTgt>
                                        </p:tgtEl>
                                        <p:attrNameLst>
                                          <p:attrName>style.visibility</p:attrName>
                                        </p:attrNameLst>
                                      </p:cBhvr>
                                      <p:to>
                                        <p:strVal val="visible"/>
                                      </p:to>
                                    </p:set>
                                    <p:animEffect transition="in" filter="dissolve">
                                      <p:cBhvr>
                                        <p:cTn id="27" dur="500"/>
                                        <p:tgtEl>
                                          <p:spTgt spid="1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3">
                                            <p:txEl>
                                              <p:pRg st="5" end="5"/>
                                            </p:txEl>
                                          </p:spTgt>
                                        </p:tgtEl>
                                        <p:attrNameLst>
                                          <p:attrName>style.visibility</p:attrName>
                                        </p:attrNameLst>
                                      </p:cBhvr>
                                      <p:to>
                                        <p:strVal val="visible"/>
                                      </p:to>
                                    </p:set>
                                    <p:animEffect transition="in" filter="dissolve">
                                      <p:cBhvr>
                                        <p:cTn id="32" dur="500"/>
                                        <p:tgtEl>
                                          <p:spTgt spid="1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57166"/>
            <a:ext cx="8229600" cy="767578"/>
          </a:xfrm>
        </p:spPr>
        <p:txBody>
          <a:bodyPr>
            <a:normAutofit/>
          </a:bodyPr>
          <a:lstStyle/>
          <a:p>
            <a:r>
              <a:rPr sz="3600" dirty="0">
                <a:solidFill>
                  <a:schemeClr val="tx1"/>
                </a:solidFill>
              </a:rPr>
              <a:t>整體計畫摘要　提報內容</a:t>
            </a:r>
            <a:endParaRPr lang="zh-TW" altLang="en-US" sz="3600" dirty="0">
              <a:solidFill>
                <a:schemeClr val="tx1"/>
              </a:solidFill>
            </a:endParaRPr>
          </a:p>
        </p:txBody>
      </p:sp>
      <p:sp>
        <p:nvSpPr>
          <p:cNvPr id="3" name="內容版面配置區 2"/>
          <p:cNvSpPr>
            <a:spLocks noGrp="1"/>
          </p:cNvSpPr>
          <p:nvPr>
            <p:ph idx="1"/>
          </p:nvPr>
        </p:nvSpPr>
        <p:spPr>
          <a:xfrm>
            <a:off x="500034" y="1142984"/>
            <a:ext cx="8229600" cy="5143536"/>
          </a:xfrm>
        </p:spPr>
        <p:txBody>
          <a:bodyPr>
            <a:normAutofit lnSpcReduction="10000"/>
          </a:bodyPr>
          <a:lstStyle/>
          <a:p>
            <a:pPr>
              <a:spcBef>
                <a:spcPts val="1800"/>
              </a:spcBef>
            </a:pPr>
            <a:r>
              <a:rPr lang="zh-TW" altLang="en-US" sz="3000" dirty="0">
                <a:solidFill>
                  <a:schemeClr val="tx1"/>
                </a:solidFill>
              </a:rPr>
              <a:t>「整體計畫摘要」及「附錄」之書面資料，加封面、目錄及頁碼並依序裝訂成冊。</a:t>
            </a:r>
          </a:p>
          <a:p>
            <a:pPr>
              <a:spcBef>
                <a:spcPts val="1800"/>
              </a:spcBef>
            </a:pPr>
            <a:r>
              <a:rPr lang="zh-TW" altLang="en-US" sz="3000" dirty="0">
                <a:solidFill>
                  <a:schemeClr val="tx1"/>
                </a:solidFill>
              </a:rPr>
              <a:t>「整體計畫摘要」，以不超過</a:t>
            </a:r>
            <a:r>
              <a:rPr lang="en-US" sz="3000" dirty="0">
                <a:solidFill>
                  <a:schemeClr val="tx1"/>
                </a:solidFill>
              </a:rPr>
              <a:t> 30 </a:t>
            </a:r>
            <a:r>
              <a:rPr lang="zh-TW" altLang="en-US" sz="3000" dirty="0">
                <a:solidFill>
                  <a:schemeClr val="tx1"/>
                </a:solidFill>
              </a:rPr>
              <a:t>頁為原則，雙面印刷</a:t>
            </a:r>
            <a:r>
              <a:rPr lang="en-US" altLang="zh-TW" sz="3000" dirty="0">
                <a:solidFill>
                  <a:schemeClr val="tx1"/>
                </a:solidFill>
                <a:sym typeface="Wingdings" pitchFamily="2" charset="2"/>
              </a:rPr>
              <a:t></a:t>
            </a:r>
            <a:r>
              <a:rPr lang="en-US" altLang="zh-TW" sz="3000" dirty="0">
                <a:solidFill>
                  <a:schemeClr val="tx1"/>
                </a:solidFill>
              </a:rPr>
              <a:t>【</a:t>
            </a:r>
            <a:r>
              <a:rPr lang="zh-TW" altLang="en-US" sz="3000" dirty="0">
                <a:solidFill>
                  <a:schemeClr val="tx1"/>
                </a:solidFill>
              </a:rPr>
              <a:t>撰寫參考格式一</a:t>
            </a:r>
            <a:r>
              <a:rPr lang="en-US" altLang="zh-TW" sz="3000" dirty="0">
                <a:solidFill>
                  <a:schemeClr val="tx1"/>
                </a:solidFill>
              </a:rPr>
              <a:t>】</a:t>
            </a:r>
            <a:r>
              <a:rPr lang="zh-TW" altLang="en-US" sz="3000" dirty="0">
                <a:solidFill>
                  <a:schemeClr val="tx1"/>
                </a:solidFill>
              </a:rPr>
              <a:t>。</a:t>
            </a:r>
          </a:p>
          <a:p>
            <a:pPr>
              <a:spcBef>
                <a:spcPts val="1800"/>
              </a:spcBef>
            </a:pPr>
            <a:r>
              <a:rPr lang="zh-TW" altLang="en-US" sz="3000" dirty="0">
                <a:solidFill>
                  <a:schemeClr val="tx1"/>
                </a:solidFill>
              </a:rPr>
              <a:t>「附錄」：</a:t>
            </a:r>
          </a:p>
          <a:p>
            <a:pPr marL="990600" indent="-368300">
              <a:buNone/>
            </a:pPr>
            <a:r>
              <a:rPr lang="en-US" sz="2800" dirty="0">
                <a:solidFill>
                  <a:schemeClr val="tx1"/>
                </a:solidFill>
              </a:rPr>
              <a:t>1.</a:t>
            </a:r>
            <a:r>
              <a:rPr lang="zh-TW" altLang="en-US" sz="2800" dirty="0">
                <a:solidFill>
                  <a:schemeClr val="tx1"/>
                </a:solidFill>
              </a:rPr>
              <a:t>配合教育部政策推動重點之專業成長活動經費統計表，</a:t>
            </a:r>
            <a:r>
              <a:rPr lang="en-US" altLang="zh-TW" sz="2800" dirty="0">
                <a:solidFill>
                  <a:schemeClr val="tx1"/>
                </a:solidFill>
              </a:rPr>
              <a:t>【</a:t>
            </a:r>
            <a:r>
              <a:rPr lang="zh-TW" altLang="en-US" sz="2800" dirty="0">
                <a:solidFill>
                  <a:schemeClr val="tx1"/>
                </a:solidFill>
              </a:rPr>
              <a:t>撰寫參考格式二</a:t>
            </a:r>
            <a:r>
              <a:rPr lang="en-US" altLang="zh-TW" sz="2800" dirty="0">
                <a:solidFill>
                  <a:schemeClr val="tx1"/>
                </a:solidFill>
              </a:rPr>
              <a:t>】</a:t>
            </a:r>
            <a:r>
              <a:rPr lang="zh-TW" altLang="en-US" sz="2800" dirty="0">
                <a:solidFill>
                  <a:schemeClr val="tx1"/>
                </a:solidFill>
              </a:rPr>
              <a:t>。</a:t>
            </a:r>
          </a:p>
          <a:p>
            <a:pPr marL="990600" indent="-368300">
              <a:buNone/>
            </a:pPr>
            <a:r>
              <a:rPr lang="en-US" altLang="zh-TW" sz="2800" dirty="0">
                <a:solidFill>
                  <a:schemeClr val="tx1"/>
                </a:solidFill>
              </a:rPr>
              <a:t>2.</a:t>
            </a:r>
            <a:r>
              <a:rPr lang="zh-TW" altLang="en-US" sz="2800" dirty="0">
                <a:solidFill>
                  <a:schemeClr val="tx1"/>
                </a:solidFill>
              </a:rPr>
              <a:t>實施深化成效評估之專業成長活動計畫一覽表，詳見</a:t>
            </a:r>
            <a:r>
              <a:rPr lang="en-US" altLang="zh-TW" sz="2800" dirty="0">
                <a:solidFill>
                  <a:schemeClr val="tx1"/>
                </a:solidFill>
              </a:rPr>
              <a:t>【</a:t>
            </a:r>
            <a:r>
              <a:rPr lang="zh-TW" altLang="en-US" sz="2800" dirty="0">
                <a:solidFill>
                  <a:schemeClr val="tx1"/>
                </a:solidFill>
              </a:rPr>
              <a:t>撰寫參考格式三</a:t>
            </a:r>
            <a:r>
              <a:rPr lang="en-US" altLang="zh-TW" sz="2800" dirty="0">
                <a:solidFill>
                  <a:schemeClr val="tx1"/>
                </a:solidFill>
              </a:rPr>
              <a:t>】</a:t>
            </a:r>
            <a:r>
              <a:rPr lang="zh-TW" altLang="en-US" sz="2800" dirty="0">
                <a:solidFill>
                  <a:schemeClr val="tx1"/>
                </a:solidFill>
              </a:rPr>
              <a:t>。</a:t>
            </a:r>
          </a:p>
          <a:p>
            <a:pPr marL="1079500">
              <a:buNone/>
            </a:pPr>
            <a:r>
              <a:rPr lang="en-US" sz="2800" dirty="0">
                <a:solidFill>
                  <a:schemeClr val="tx1"/>
                </a:solidFill>
              </a:rPr>
              <a:t>3.</a:t>
            </a:r>
            <a:r>
              <a:rPr lang="zh-TW" altLang="en-US" sz="2800" dirty="0">
                <a:solidFill>
                  <a:schemeClr val="tx1"/>
                </a:solidFill>
              </a:rPr>
              <a:t>整體計畫自我檢核表。</a:t>
            </a:r>
          </a:p>
          <a:p>
            <a:endParaRPr lang="zh-TW" altLang="en-US" dirty="0"/>
          </a:p>
        </p:txBody>
      </p:sp>
      <p:sp>
        <p:nvSpPr>
          <p:cNvPr id="7" name="頁尾版面配置區 6"/>
          <p:cNvSpPr txBox="1">
            <a:spLocks/>
          </p:cNvSpPr>
          <p:nvPr/>
        </p:nvSpPr>
        <p:spPr>
          <a:xfrm>
            <a:off x="3143240" y="6357959"/>
            <a:ext cx="2895600" cy="357190"/>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200" b="0" i="0" u="none" strike="noStrike" kern="1200" cap="none" spc="0" normalizeH="0" baseline="0" noProof="0">
                <a:ln>
                  <a:noFill/>
                </a:ln>
                <a:solidFill>
                  <a:schemeClr val="tx1">
                    <a:tint val="75000"/>
                  </a:schemeClr>
                </a:solidFill>
                <a:effectLst/>
                <a:uLnTx/>
                <a:uFillTx/>
                <a:latin typeface="標楷體" panose="03000509000000000000" pitchFamily="65" charset="-120"/>
                <a:ea typeface="標楷體" panose="03000509000000000000" pitchFamily="65" charset="-120"/>
                <a:cs typeface="+mn-cs"/>
              </a:rPr>
              <a:t>三－１精進教學計畫內涵說明</a:t>
            </a:r>
            <a:endParaRPr kumimoji="0" lang="zh-TW" altLang="en-US" sz="1200" b="0" i="0" u="none" strike="noStrike" kern="1200" cap="none" spc="0" normalizeH="0" baseline="0" noProof="0" dirty="0">
              <a:ln>
                <a:noFill/>
              </a:ln>
              <a:solidFill>
                <a:schemeClr val="tx1">
                  <a:tint val="75000"/>
                </a:schemeClr>
              </a:solidFill>
              <a:effectLst/>
              <a:uLnTx/>
              <a:uFillTx/>
              <a:latin typeface="標楷體" panose="03000509000000000000" pitchFamily="65" charset="-120"/>
              <a:ea typeface="標楷體" panose="03000509000000000000" pitchFamily="65" charset="-120"/>
              <a:cs typeface="+mn-cs"/>
            </a:endParaRPr>
          </a:p>
        </p:txBody>
      </p:sp>
      <p:sp>
        <p:nvSpPr>
          <p:cNvPr id="8"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
        <p:nvSpPr>
          <p:cNvPr id="6" name="文字方塊 5"/>
          <p:cNvSpPr txBox="1"/>
          <p:nvPr/>
        </p:nvSpPr>
        <p:spPr>
          <a:xfrm>
            <a:off x="6215074" y="6072206"/>
            <a:ext cx="2643206" cy="369332"/>
          </a:xfrm>
          <a:prstGeom prst="rect">
            <a:avLst/>
          </a:prstGeom>
          <a:noFill/>
        </p:spPr>
        <p:txBody>
          <a:bodyPr wrap="square" rtlCol="0">
            <a:spAutoFit/>
          </a:bodyPr>
          <a:lstStyle/>
          <a:p>
            <a:r>
              <a:rPr lang="zh-TW" altLang="en-US" dirty="0"/>
              <a:t>請參閱研習手冊第     頁</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57158" y="500042"/>
            <a:ext cx="8229600" cy="839016"/>
          </a:xfrm>
        </p:spPr>
        <p:txBody>
          <a:bodyPr>
            <a:normAutofit/>
          </a:bodyPr>
          <a:lstStyle/>
          <a:p>
            <a:r>
              <a:rPr sz="3600" dirty="0">
                <a:solidFill>
                  <a:schemeClr val="tx1"/>
                </a:solidFill>
              </a:rPr>
              <a:t>專業成長活動計畫　提報內容</a:t>
            </a:r>
            <a:r>
              <a:rPr lang="en-US" sz="3600" dirty="0">
                <a:solidFill>
                  <a:schemeClr val="tx1"/>
                </a:solidFill>
              </a:rPr>
              <a:t>(1)</a:t>
            </a:r>
            <a:endParaRPr lang="zh-TW" altLang="en-US" sz="3600" dirty="0"/>
          </a:p>
        </p:txBody>
      </p:sp>
      <p:sp>
        <p:nvSpPr>
          <p:cNvPr id="3" name="內容版面配置區 2"/>
          <p:cNvSpPr>
            <a:spLocks noGrp="1"/>
          </p:cNvSpPr>
          <p:nvPr>
            <p:ph idx="1"/>
          </p:nvPr>
        </p:nvSpPr>
        <p:spPr>
          <a:xfrm>
            <a:off x="457200" y="1500174"/>
            <a:ext cx="8186766" cy="5000660"/>
          </a:xfrm>
        </p:spPr>
        <p:txBody>
          <a:bodyPr>
            <a:normAutofit/>
          </a:bodyPr>
          <a:lstStyle/>
          <a:p>
            <a:pPr marL="514350" indent="-514350">
              <a:spcBef>
                <a:spcPts val="1800"/>
              </a:spcBef>
              <a:buFont typeface="Wingdings" pitchFamily="2" charset="2"/>
              <a:buChar char="u"/>
            </a:pPr>
            <a:r>
              <a:rPr lang="zh-TW" altLang="en-US" sz="2800" dirty="0">
                <a:solidFill>
                  <a:schemeClr val="tx1"/>
                </a:solidFill>
              </a:rPr>
              <a:t>專業成長活動計畫之書面資料，加封面、目錄及頁碼並依序裝訂成冊。</a:t>
            </a:r>
          </a:p>
          <a:p>
            <a:pPr marL="514350" indent="-514350">
              <a:spcBef>
                <a:spcPts val="1800"/>
              </a:spcBef>
              <a:buFont typeface="Wingdings" pitchFamily="2" charset="2"/>
              <a:buChar char="u"/>
            </a:pPr>
            <a:r>
              <a:rPr lang="zh-TW" altLang="en-US" sz="2800" dirty="0">
                <a:solidFill>
                  <a:schemeClr val="tx1"/>
                </a:solidFill>
              </a:rPr>
              <a:t>專業成長活動計畫應包含各項行動方案的完整具體內容，並均附經費明細表。</a:t>
            </a:r>
            <a:endParaRPr lang="en-US" altLang="zh-TW" sz="2800" dirty="0">
              <a:solidFill>
                <a:schemeClr val="tx1"/>
              </a:solidFill>
            </a:endParaRPr>
          </a:p>
          <a:p>
            <a:pPr marL="514350" indent="-514350">
              <a:spcBef>
                <a:spcPts val="1800"/>
              </a:spcBef>
              <a:buFont typeface="Wingdings" pitchFamily="2" charset="2"/>
              <a:buChar char="u"/>
            </a:pPr>
            <a:r>
              <a:rPr lang="zh-TW" altLang="en-US" sz="2800" dirty="0">
                <a:solidFill>
                  <a:schemeClr val="tx1"/>
                </a:solidFill>
              </a:rPr>
              <a:t>各項行動方案</a:t>
            </a:r>
            <a:r>
              <a:rPr lang="en-US" altLang="zh-TW" sz="2800" dirty="0">
                <a:solidFill>
                  <a:schemeClr val="tx1"/>
                </a:solidFill>
              </a:rPr>
              <a:t>(</a:t>
            </a:r>
            <a:r>
              <a:rPr lang="zh-TW" altLang="en-US" sz="2800" dirty="0">
                <a:solidFill>
                  <a:schemeClr val="tx1"/>
                </a:solidFill>
              </a:rPr>
              <a:t>子計畫</a:t>
            </a:r>
            <a:r>
              <a:rPr lang="en-US" altLang="zh-TW" sz="2800" dirty="0">
                <a:solidFill>
                  <a:schemeClr val="tx1"/>
                </a:solidFill>
              </a:rPr>
              <a:t>)</a:t>
            </a:r>
            <a:r>
              <a:rPr lang="zh-TW" altLang="en-US" sz="2800" dirty="0">
                <a:solidFill>
                  <a:schemeClr val="tx1"/>
                </a:solidFill>
              </a:rPr>
              <a:t>內容，</a:t>
            </a:r>
            <a:r>
              <a:rPr lang="en-US" altLang="zh-TW" sz="2800" dirty="0">
                <a:solidFill>
                  <a:schemeClr val="tx1"/>
                </a:solidFill>
              </a:rPr>
              <a:t>【</a:t>
            </a:r>
            <a:r>
              <a:rPr lang="zh-TW" altLang="en-US" sz="2800" dirty="0">
                <a:solidFill>
                  <a:schemeClr val="tx1"/>
                </a:solidFill>
              </a:rPr>
              <a:t>撰寫參考格式十</a:t>
            </a:r>
            <a:r>
              <a:rPr lang="en-US" altLang="zh-TW" sz="2800" dirty="0">
                <a:solidFill>
                  <a:schemeClr val="tx1"/>
                </a:solidFill>
              </a:rPr>
              <a:t>】</a:t>
            </a:r>
          </a:p>
          <a:p>
            <a:pPr marL="514350" indent="-514350">
              <a:spcBef>
                <a:spcPts val="1800"/>
              </a:spcBef>
              <a:buFont typeface="Wingdings" pitchFamily="2" charset="2"/>
              <a:buChar char="u"/>
            </a:pPr>
            <a:r>
              <a:rPr lang="zh-TW" altLang="en-US" sz="2800" dirty="0">
                <a:solidFill>
                  <a:schemeClr val="tx1"/>
                </a:solidFill>
              </a:rPr>
              <a:t>建議各計畫方案能有效進行編碼管理。</a:t>
            </a:r>
          </a:p>
        </p:txBody>
      </p:sp>
      <p:sp>
        <p:nvSpPr>
          <p:cNvPr id="7" name="頁尾版面配置區 6"/>
          <p:cNvSpPr txBox="1">
            <a:spLocks/>
          </p:cNvSpPr>
          <p:nvPr/>
        </p:nvSpPr>
        <p:spPr>
          <a:xfrm>
            <a:off x="3143240" y="6357959"/>
            <a:ext cx="2895600" cy="357190"/>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200" b="0" i="0" u="none" strike="noStrike" kern="1200" cap="none" spc="0" normalizeH="0" baseline="0" noProof="0">
                <a:ln>
                  <a:noFill/>
                </a:ln>
                <a:solidFill>
                  <a:schemeClr val="tx1">
                    <a:tint val="75000"/>
                  </a:schemeClr>
                </a:solidFill>
                <a:effectLst/>
                <a:uLnTx/>
                <a:uFillTx/>
                <a:latin typeface="標楷體" panose="03000509000000000000" pitchFamily="65" charset="-120"/>
                <a:ea typeface="標楷體" panose="03000509000000000000" pitchFamily="65" charset="-120"/>
                <a:cs typeface="+mn-cs"/>
              </a:rPr>
              <a:t>三－１精進教學計畫內涵說明</a:t>
            </a:r>
            <a:endParaRPr kumimoji="0" lang="zh-TW" altLang="en-US" sz="1200" b="0" i="0" u="none" strike="noStrike" kern="1200" cap="none" spc="0" normalizeH="0" baseline="0" noProof="0" dirty="0">
              <a:ln>
                <a:noFill/>
              </a:ln>
              <a:solidFill>
                <a:schemeClr val="tx1">
                  <a:tint val="75000"/>
                </a:schemeClr>
              </a:solidFill>
              <a:effectLst/>
              <a:uLnTx/>
              <a:uFillTx/>
              <a:latin typeface="標楷體" panose="03000509000000000000" pitchFamily="65" charset="-120"/>
              <a:ea typeface="標楷體" panose="03000509000000000000" pitchFamily="65" charset="-120"/>
              <a:cs typeface="+mn-cs"/>
            </a:endParaRPr>
          </a:p>
        </p:txBody>
      </p:sp>
      <p:sp>
        <p:nvSpPr>
          <p:cNvPr id="8"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
        <p:nvSpPr>
          <p:cNvPr id="6" name="文字方塊 5"/>
          <p:cNvSpPr txBox="1"/>
          <p:nvPr/>
        </p:nvSpPr>
        <p:spPr>
          <a:xfrm>
            <a:off x="6215074" y="6072206"/>
            <a:ext cx="2643206" cy="369332"/>
          </a:xfrm>
          <a:prstGeom prst="rect">
            <a:avLst/>
          </a:prstGeom>
          <a:noFill/>
        </p:spPr>
        <p:txBody>
          <a:bodyPr wrap="square" rtlCol="0">
            <a:spAutoFit/>
          </a:bodyPr>
          <a:lstStyle/>
          <a:p>
            <a:r>
              <a:rPr lang="zh-TW" altLang="en-US" dirty="0"/>
              <a:t>請參閱研習手冊第     頁</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85728"/>
            <a:ext cx="8229600" cy="839016"/>
          </a:xfrm>
        </p:spPr>
        <p:txBody>
          <a:bodyPr>
            <a:normAutofit/>
          </a:bodyPr>
          <a:lstStyle/>
          <a:p>
            <a:r>
              <a:rPr sz="3600" dirty="0">
                <a:solidFill>
                  <a:schemeClr val="tx1"/>
                </a:solidFill>
              </a:rPr>
              <a:t>專業成長活動計畫　提報內容</a:t>
            </a:r>
            <a:r>
              <a:rPr lang="en-US" sz="3600" dirty="0">
                <a:solidFill>
                  <a:schemeClr val="tx1"/>
                </a:solidFill>
              </a:rPr>
              <a:t>(2)</a:t>
            </a:r>
            <a:endParaRPr lang="zh-TW" altLang="en-US" sz="3600" dirty="0"/>
          </a:p>
        </p:txBody>
      </p:sp>
      <p:sp>
        <p:nvSpPr>
          <p:cNvPr id="3" name="內容版面配置區 2"/>
          <p:cNvSpPr>
            <a:spLocks noGrp="1"/>
          </p:cNvSpPr>
          <p:nvPr>
            <p:ph idx="1"/>
          </p:nvPr>
        </p:nvSpPr>
        <p:spPr>
          <a:xfrm>
            <a:off x="457200" y="1214422"/>
            <a:ext cx="8229600" cy="5286412"/>
          </a:xfrm>
        </p:spPr>
        <p:txBody>
          <a:bodyPr>
            <a:normAutofit/>
          </a:bodyPr>
          <a:lstStyle/>
          <a:p>
            <a:pPr marL="514350" indent="-514350">
              <a:spcBef>
                <a:spcPts val="1200"/>
              </a:spcBef>
              <a:buFont typeface="Wingdings" pitchFamily="2" charset="2"/>
              <a:buChar char="u"/>
            </a:pPr>
            <a:r>
              <a:rPr lang="zh-TW" altLang="en-US" sz="2800" dirty="0">
                <a:solidFill>
                  <a:schemeClr val="tx1"/>
                </a:solidFill>
              </a:rPr>
              <a:t>補助學校申請教師專業學習社群計畫，</a:t>
            </a:r>
            <a:endParaRPr lang="en-US" altLang="zh-TW" sz="2800" dirty="0">
              <a:solidFill>
                <a:schemeClr val="tx1"/>
              </a:solidFill>
            </a:endParaRPr>
          </a:p>
          <a:p>
            <a:pPr marL="533400" indent="-266700">
              <a:buFont typeface="+mj-lt"/>
              <a:buAutoNum type="arabicPeriod"/>
            </a:pPr>
            <a:r>
              <a:rPr lang="zh-TW" altLang="en-US" sz="2800" dirty="0">
                <a:solidFill>
                  <a:schemeClr val="tx1"/>
                </a:solidFill>
              </a:rPr>
              <a:t>應檢附</a:t>
            </a:r>
            <a:r>
              <a:rPr lang="zh-TW" altLang="en-US" sz="2800" u="sng" dirty="0">
                <a:solidFill>
                  <a:schemeClr val="tx1"/>
                </a:solidFill>
              </a:rPr>
              <a:t>社群審查結果統計表</a:t>
            </a:r>
            <a:r>
              <a:rPr lang="zh-TW" altLang="en-US" sz="2800" dirty="0">
                <a:solidFill>
                  <a:schemeClr val="tx1"/>
                </a:solidFill>
              </a:rPr>
              <a:t>，</a:t>
            </a:r>
            <a:r>
              <a:rPr lang="en-US" altLang="zh-TW" sz="2800" dirty="0">
                <a:solidFill>
                  <a:schemeClr val="tx1"/>
                </a:solidFill>
              </a:rPr>
              <a:t>【</a:t>
            </a:r>
            <a:r>
              <a:rPr lang="zh-TW" altLang="en-US" sz="2800" dirty="0">
                <a:solidFill>
                  <a:schemeClr val="tx1"/>
                </a:solidFill>
              </a:rPr>
              <a:t>撰寫參考格式四</a:t>
            </a:r>
            <a:r>
              <a:rPr lang="en-US" altLang="zh-TW" sz="2800" dirty="0">
                <a:solidFill>
                  <a:schemeClr val="tx1"/>
                </a:solidFill>
              </a:rPr>
              <a:t>】</a:t>
            </a:r>
          </a:p>
          <a:p>
            <a:pPr marL="533400" indent="-266700">
              <a:buFont typeface="+mj-lt"/>
              <a:buAutoNum type="arabicPeriod"/>
            </a:pPr>
            <a:r>
              <a:rPr lang="zh-TW" altLang="en-US" sz="2800" dirty="0">
                <a:solidFill>
                  <a:schemeClr val="tx1"/>
                </a:solidFill>
              </a:rPr>
              <a:t>應檢附</a:t>
            </a:r>
            <a:r>
              <a:rPr lang="zh-TW" altLang="en-US" sz="2800" u="sng" dirty="0">
                <a:solidFill>
                  <a:schemeClr val="tx1"/>
                </a:solidFill>
              </a:rPr>
              <a:t>社群申請彙整表</a:t>
            </a:r>
            <a:r>
              <a:rPr lang="zh-TW" altLang="en-US" sz="2800" dirty="0">
                <a:solidFill>
                  <a:schemeClr val="tx1"/>
                </a:solidFill>
              </a:rPr>
              <a:t>，</a:t>
            </a:r>
            <a:r>
              <a:rPr lang="en-US" altLang="zh-TW" sz="2800" dirty="0">
                <a:solidFill>
                  <a:schemeClr val="tx1"/>
                </a:solidFill>
              </a:rPr>
              <a:t>【</a:t>
            </a:r>
            <a:r>
              <a:rPr lang="zh-TW" altLang="en-US" sz="2800" dirty="0">
                <a:solidFill>
                  <a:schemeClr val="tx1"/>
                </a:solidFill>
              </a:rPr>
              <a:t>撰寫參考格式五</a:t>
            </a:r>
            <a:r>
              <a:rPr lang="en-US" altLang="zh-TW" sz="2800" dirty="0">
                <a:solidFill>
                  <a:schemeClr val="tx1"/>
                </a:solidFill>
              </a:rPr>
              <a:t>】</a:t>
            </a:r>
            <a:r>
              <a:rPr lang="zh-TW" altLang="en-US" sz="2800" dirty="0">
                <a:solidFill>
                  <a:schemeClr val="tx1"/>
                </a:solidFill>
              </a:rPr>
              <a:t>。</a:t>
            </a:r>
            <a:endParaRPr lang="en-US" altLang="zh-TW" sz="2800" dirty="0">
              <a:solidFill>
                <a:schemeClr val="tx1"/>
              </a:solidFill>
            </a:endParaRPr>
          </a:p>
          <a:p>
            <a:pPr marL="533400" indent="-266700">
              <a:buFont typeface="+mj-lt"/>
              <a:buAutoNum type="arabicPeriod"/>
            </a:pPr>
            <a:r>
              <a:rPr lang="zh-TW" altLang="en-US" sz="2800" dirty="0">
                <a:solidFill>
                  <a:schemeClr val="tx1"/>
                </a:solidFill>
              </a:rPr>
              <a:t>各校社群計畫不需送書面資料，電子檔上傳網站即可。</a:t>
            </a:r>
          </a:p>
          <a:p>
            <a:pPr marL="514350" indent="-514350">
              <a:spcBef>
                <a:spcPts val="1800"/>
              </a:spcBef>
              <a:buFont typeface="Wingdings" pitchFamily="2" charset="2"/>
              <a:buChar char="u"/>
            </a:pPr>
            <a:r>
              <a:rPr lang="zh-TW" altLang="en-US" sz="2800" dirty="0">
                <a:solidFill>
                  <a:schemeClr val="tx1"/>
                </a:solidFill>
              </a:rPr>
              <a:t>補助學校申請校本或跨校聯盟增能進修計畫，</a:t>
            </a:r>
            <a:endParaRPr lang="en-US" altLang="zh-TW" sz="2800" dirty="0">
              <a:solidFill>
                <a:schemeClr val="tx1"/>
              </a:solidFill>
            </a:endParaRPr>
          </a:p>
          <a:p>
            <a:pPr marL="622300" indent="-355600">
              <a:buFont typeface="+mj-lt"/>
              <a:buAutoNum type="arabicPeriod"/>
            </a:pPr>
            <a:r>
              <a:rPr lang="zh-TW" altLang="en-US" sz="2800" dirty="0">
                <a:solidFill>
                  <a:schemeClr val="tx1"/>
                </a:solidFill>
              </a:rPr>
              <a:t>應檢附</a:t>
            </a:r>
            <a:r>
              <a:rPr lang="zh-TW" altLang="en-US" sz="2800" u="sng" dirty="0">
                <a:solidFill>
                  <a:schemeClr val="tx1"/>
                </a:solidFill>
              </a:rPr>
              <a:t>申請彙整表</a:t>
            </a:r>
            <a:r>
              <a:rPr lang="zh-TW" altLang="en-US" sz="2800" dirty="0">
                <a:solidFill>
                  <a:schemeClr val="tx1"/>
                </a:solidFill>
              </a:rPr>
              <a:t>，</a:t>
            </a:r>
            <a:r>
              <a:rPr lang="en-US" altLang="zh-TW" sz="2800" dirty="0">
                <a:solidFill>
                  <a:schemeClr val="tx1"/>
                </a:solidFill>
              </a:rPr>
              <a:t>【</a:t>
            </a:r>
            <a:r>
              <a:rPr lang="zh-TW" altLang="en-US" sz="2800" dirty="0">
                <a:solidFill>
                  <a:schemeClr val="tx1"/>
                </a:solidFill>
              </a:rPr>
              <a:t>撰寫參考格式六</a:t>
            </a:r>
            <a:r>
              <a:rPr lang="en-US" altLang="zh-TW" sz="2800" dirty="0">
                <a:solidFill>
                  <a:schemeClr val="tx1"/>
                </a:solidFill>
              </a:rPr>
              <a:t>】</a:t>
            </a:r>
            <a:r>
              <a:rPr lang="zh-TW" altLang="en-US" sz="2800" dirty="0">
                <a:solidFill>
                  <a:schemeClr val="tx1"/>
                </a:solidFill>
              </a:rPr>
              <a:t>。</a:t>
            </a:r>
            <a:endParaRPr lang="en-US" altLang="zh-TW" sz="2800" dirty="0">
              <a:solidFill>
                <a:schemeClr val="tx1"/>
              </a:solidFill>
            </a:endParaRPr>
          </a:p>
          <a:p>
            <a:pPr marL="622300" indent="-355600">
              <a:buFont typeface="+mj-lt"/>
              <a:buAutoNum type="arabicPeriod"/>
            </a:pPr>
            <a:r>
              <a:rPr lang="zh-TW" altLang="en-US" sz="2800" dirty="0">
                <a:solidFill>
                  <a:schemeClr val="tx1"/>
                </a:solidFill>
              </a:rPr>
              <a:t>各校申請計畫不需送書面資料，電子檔上傳網站即可。</a:t>
            </a:r>
          </a:p>
          <a:p>
            <a:endParaRPr lang="zh-TW" altLang="en-US" sz="2800" dirty="0">
              <a:solidFill>
                <a:schemeClr val="tx1"/>
              </a:solidFill>
            </a:endParaRPr>
          </a:p>
        </p:txBody>
      </p:sp>
      <p:sp>
        <p:nvSpPr>
          <p:cNvPr id="8" name="頁尾版面配置區 6"/>
          <p:cNvSpPr txBox="1">
            <a:spLocks/>
          </p:cNvSpPr>
          <p:nvPr/>
        </p:nvSpPr>
        <p:spPr>
          <a:xfrm>
            <a:off x="3143240" y="6357959"/>
            <a:ext cx="2895600" cy="357190"/>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200" b="0" i="0" u="none" strike="noStrike" kern="1200" cap="none" spc="0" normalizeH="0" baseline="0" noProof="0">
                <a:ln>
                  <a:noFill/>
                </a:ln>
                <a:solidFill>
                  <a:schemeClr val="tx1">
                    <a:tint val="75000"/>
                  </a:schemeClr>
                </a:solidFill>
                <a:effectLst/>
                <a:uLnTx/>
                <a:uFillTx/>
                <a:latin typeface="標楷體" panose="03000509000000000000" pitchFamily="65" charset="-120"/>
                <a:ea typeface="標楷體" panose="03000509000000000000" pitchFamily="65" charset="-120"/>
                <a:cs typeface="+mn-cs"/>
              </a:rPr>
              <a:t>三－１精進教學計畫內涵說明</a:t>
            </a:r>
            <a:endParaRPr kumimoji="0" lang="zh-TW" altLang="en-US" sz="1200" b="0" i="0" u="none" strike="noStrike" kern="1200" cap="none" spc="0" normalizeH="0" baseline="0" noProof="0" dirty="0">
              <a:ln>
                <a:noFill/>
              </a:ln>
              <a:solidFill>
                <a:schemeClr val="tx1">
                  <a:tint val="75000"/>
                </a:schemeClr>
              </a:solidFill>
              <a:effectLst/>
              <a:uLnTx/>
              <a:uFillTx/>
              <a:latin typeface="標楷體" panose="03000509000000000000" pitchFamily="65" charset="-120"/>
              <a:ea typeface="標楷體" panose="03000509000000000000" pitchFamily="65" charset="-120"/>
              <a:cs typeface="+mn-cs"/>
            </a:endParaRPr>
          </a:p>
        </p:txBody>
      </p:sp>
      <p:sp>
        <p:nvSpPr>
          <p:cNvPr id="9"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ctrTitle"/>
          </p:nvPr>
        </p:nvSpPr>
        <p:spPr/>
        <p:txBody>
          <a:bodyPr/>
          <a:lstStyle/>
          <a:p>
            <a:r>
              <a:rPr lang="zh-TW" altLang="en-US" dirty="0">
                <a:solidFill>
                  <a:schemeClr val="tx1"/>
                </a:solidFill>
              </a:rPr>
              <a:t>整體計畫撰寫之提醒事項</a:t>
            </a:r>
            <a:endParaRPr lang="zh-TW" altLang="en-US" dirty="0"/>
          </a:p>
        </p:txBody>
      </p:sp>
      <p:sp>
        <p:nvSpPr>
          <p:cNvPr id="7" name="副標題 6"/>
          <p:cNvSpPr>
            <a:spLocks noGrp="1"/>
          </p:cNvSpPr>
          <p:nvPr>
            <p:ph type="subTitle" idx="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B4EBE323-27AD-48CD-9259-03C4B08878FA}" type="slidenum">
              <a:rPr lang="zh-TW" altLang="en-US" smtClean="0"/>
              <a:pPr/>
              <a:t>45</a:t>
            </a:fld>
            <a:endParaRPr lang="zh-TW" altLang="en-US"/>
          </a:p>
        </p:txBody>
      </p:sp>
      <p:sp>
        <p:nvSpPr>
          <p:cNvPr id="8"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14282" y="-18256"/>
            <a:ext cx="8643998" cy="1143000"/>
          </a:xfrm>
        </p:spPr>
        <p:txBody>
          <a:bodyPr>
            <a:normAutofit fontScale="90000"/>
          </a:bodyPr>
          <a:lstStyle/>
          <a:p>
            <a:r>
              <a:rPr lang="en-US" altLang="zh-TW" sz="3600" u="sng" dirty="0"/>
              <a:t>108</a:t>
            </a:r>
            <a:r>
              <a:rPr sz="3600" u="sng" dirty="0"/>
              <a:t>學年度整體精進教學計畫審查之共通性意見</a:t>
            </a:r>
            <a:endParaRPr lang="zh-TW" altLang="en-US" sz="3600" u="sng" dirty="0"/>
          </a:p>
        </p:txBody>
      </p:sp>
      <p:sp>
        <p:nvSpPr>
          <p:cNvPr id="3" name="內容版面配置區 2"/>
          <p:cNvSpPr>
            <a:spLocks noGrp="1"/>
          </p:cNvSpPr>
          <p:nvPr>
            <p:ph idx="1"/>
          </p:nvPr>
        </p:nvSpPr>
        <p:spPr>
          <a:xfrm>
            <a:off x="357158" y="1000108"/>
            <a:ext cx="8501122" cy="5715040"/>
          </a:xfrm>
        </p:spPr>
        <p:txBody>
          <a:bodyPr>
            <a:noAutofit/>
          </a:bodyPr>
          <a:lstStyle/>
          <a:p>
            <a:pPr marL="514350" lvl="0" indent="-514350">
              <a:lnSpc>
                <a:spcPts val="2400"/>
              </a:lnSpc>
              <a:spcBef>
                <a:spcPts val="1200"/>
              </a:spcBef>
              <a:buFont typeface="+mj-lt"/>
              <a:buAutoNum type="arabicPeriod"/>
            </a:pPr>
            <a:r>
              <a:rPr lang="zh-TW" altLang="en-US" sz="2400" dirty="0">
                <a:solidFill>
                  <a:schemeClr val="tx1"/>
                </a:solidFill>
              </a:rPr>
              <a:t>精進教學品質計畫推動小組應與輔導團小組有所區隔，以利有效檢核及督導相關計畫之執行。</a:t>
            </a:r>
          </a:p>
          <a:p>
            <a:pPr marL="514350" lvl="0" indent="-514350">
              <a:lnSpc>
                <a:spcPts val="2400"/>
              </a:lnSpc>
              <a:spcBef>
                <a:spcPts val="1200"/>
              </a:spcBef>
              <a:buFont typeface="+mj-lt"/>
              <a:buAutoNum type="arabicPeriod"/>
            </a:pPr>
            <a:r>
              <a:rPr lang="zh-TW" altLang="en-US" sz="2400" dirty="0">
                <a:solidFill>
                  <a:schemeClr val="tx1"/>
                </a:solidFill>
              </a:rPr>
              <a:t>精進教學品質計畫推動小組應融入地方政府之課綱推動小組，以利整合相關計畫及資源，增益課程與教學推動之效益。</a:t>
            </a:r>
          </a:p>
          <a:p>
            <a:pPr marL="514350" lvl="0" indent="-514350">
              <a:lnSpc>
                <a:spcPts val="2400"/>
              </a:lnSpc>
              <a:spcBef>
                <a:spcPts val="1200"/>
              </a:spcBef>
              <a:buFont typeface="+mj-lt"/>
              <a:buAutoNum type="arabicPeriod"/>
            </a:pPr>
            <a:r>
              <a:rPr lang="zh-TW" altLang="en-US" sz="2400" dirty="0">
                <a:solidFill>
                  <a:schemeClr val="tx1"/>
                </a:solidFill>
              </a:rPr>
              <a:t>現行精進教學計畫因各地方政府由不同科室主政，其與課程推動人員（如課程督學、輔導團員）之分工應具體明確。</a:t>
            </a:r>
          </a:p>
          <a:p>
            <a:pPr marL="514350" lvl="0" indent="-514350">
              <a:lnSpc>
                <a:spcPts val="2400"/>
              </a:lnSpc>
              <a:spcBef>
                <a:spcPts val="1200"/>
              </a:spcBef>
              <a:buFont typeface="+mj-lt"/>
              <a:buAutoNum type="arabicPeriod"/>
            </a:pPr>
            <a:r>
              <a:rPr lang="zh-TW" altLang="en-US" sz="2400" dirty="0">
                <a:solidFill>
                  <a:schemeClr val="tx1"/>
                </a:solidFill>
              </a:rPr>
              <a:t>各子計畫應逐步導向課堂實踐，可採取工作坊、回流分享等方式進行，以有效增進教師教學專業知能，及提升學生學習成效。</a:t>
            </a:r>
          </a:p>
          <a:p>
            <a:pPr marL="514350" lvl="0" indent="-514350">
              <a:lnSpc>
                <a:spcPts val="2400"/>
              </a:lnSpc>
              <a:spcBef>
                <a:spcPts val="1200"/>
              </a:spcBef>
              <a:buFont typeface="+mj-lt"/>
              <a:buAutoNum type="arabicPeriod"/>
            </a:pPr>
            <a:r>
              <a:rPr lang="zh-TW" altLang="en-US" sz="2400" dirty="0">
                <a:solidFill>
                  <a:schemeClr val="tx1"/>
                </a:solidFill>
              </a:rPr>
              <a:t>辦理相關課綱宣講研習前，應召開講師共識會議，以確保課程品質及一致性。</a:t>
            </a:r>
          </a:p>
          <a:p>
            <a:pPr marL="514350" lvl="0" indent="-514350">
              <a:lnSpc>
                <a:spcPts val="2400"/>
              </a:lnSpc>
              <a:spcBef>
                <a:spcPts val="1200"/>
              </a:spcBef>
              <a:buFont typeface="+mj-lt"/>
              <a:buAutoNum type="arabicPeriod"/>
            </a:pPr>
            <a:r>
              <a:rPr lang="zh-TW" altLang="en-US" sz="2400" dirty="0">
                <a:solidFill>
                  <a:schemeClr val="tx1"/>
                </a:solidFill>
              </a:rPr>
              <a:t>整體精進教學計畫之落實需有其脈絡性，從整體精進教學計畫之規劃主軸，轉化到國民教育輔導體系，再至各領域（議題）輔導小組計畫，需透過層層轉化方能達成。</a:t>
            </a:r>
          </a:p>
        </p:txBody>
      </p:sp>
      <p:sp>
        <p:nvSpPr>
          <p:cNvPr id="4"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spcBef>
                <a:spcPts val="600"/>
              </a:spcBef>
            </a:pPr>
            <a:r>
              <a:rPr lang="en-US" altLang="zh-TW" sz="3600" dirty="0"/>
              <a:t>108</a:t>
            </a:r>
            <a:r>
              <a:rPr sz="3600" dirty="0"/>
              <a:t>學年度精進教學計畫審查之</a:t>
            </a:r>
            <a:r>
              <a:rPr lang="en-US" sz="3600" dirty="0"/>
              <a:t/>
            </a:r>
            <a:br>
              <a:rPr lang="en-US" sz="3600" dirty="0"/>
            </a:br>
            <a:r>
              <a:rPr lang="en-US" altLang="zh-TW" sz="3600" dirty="0"/>
              <a:t>『</a:t>
            </a:r>
            <a:r>
              <a:rPr sz="3600" dirty="0">
                <a:solidFill>
                  <a:srgbClr val="C00000"/>
                </a:solidFill>
              </a:rPr>
              <a:t>中長程構思及規劃建議</a:t>
            </a:r>
            <a:r>
              <a:rPr lang="en-US" altLang="zh-TW" sz="3600" dirty="0"/>
              <a:t>』</a:t>
            </a:r>
            <a:endParaRPr lang="zh-TW" altLang="en-US" sz="3600" dirty="0"/>
          </a:p>
        </p:txBody>
      </p:sp>
      <p:sp>
        <p:nvSpPr>
          <p:cNvPr id="6" name="文字版面配置區 5"/>
          <p:cNvSpPr>
            <a:spLocks noGrp="1"/>
          </p:cNvSpPr>
          <p:nvPr>
            <p:ph type="body" idx="1"/>
          </p:nvPr>
        </p:nvSpPr>
        <p:spPr>
          <a:xfrm>
            <a:off x="714348" y="2643182"/>
            <a:ext cx="7772400" cy="1500187"/>
          </a:xfrm>
        </p:spPr>
        <p:txBody>
          <a:bodyPr>
            <a:normAutofit/>
          </a:bodyPr>
          <a:lstStyle/>
          <a:p>
            <a:r>
              <a:rPr lang="zh-TW" altLang="en-US" sz="3200" dirty="0">
                <a:solidFill>
                  <a:schemeClr val="tx1"/>
                </a:solidFill>
              </a:rPr>
              <a:t>想想，記得？</a:t>
            </a:r>
            <a:endParaRPr lang="en-US" altLang="zh-TW" sz="3200" dirty="0">
              <a:solidFill>
                <a:schemeClr val="tx1"/>
              </a:solidFill>
            </a:endParaRPr>
          </a:p>
          <a:p>
            <a:r>
              <a:rPr lang="zh-TW" altLang="en-US" sz="3200" dirty="0">
                <a:solidFill>
                  <a:schemeClr val="tx1"/>
                </a:solidFill>
              </a:rPr>
              <a:t>請務必納入</a:t>
            </a:r>
            <a:r>
              <a:rPr lang="en-US" altLang="zh-TW" sz="3200" dirty="0">
                <a:solidFill>
                  <a:schemeClr val="tx1"/>
                </a:solidFill>
              </a:rPr>
              <a:t>109</a:t>
            </a:r>
            <a:r>
              <a:rPr lang="zh-TW" altLang="en-US" sz="3200" dirty="0">
                <a:solidFill>
                  <a:schemeClr val="tx1"/>
                </a:solidFill>
              </a:rPr>
              <a:t>學年度計畫規劃。</a:t>
            </a:r>
            <a:endParaRPr lang="en-US" altLang="zh-TW" sz="3200" dirty="0">
              <a:solidFill>
                <a:schemeClr val="tx1"/>
              </a:solidFill>
            </a:endParaRPr>
          </a:p>
        </p:txBody>
      </p:sp>
      <p:sp>
        <p:nvSpPr>
          <p:cNvPr id="5" name="投影片編號版面配置區 4"/>
          <p:cNvSpPr>
            <a:spLocks noGrp="1"/>
          </p:cNvSpPr>
          <p:nvPr>
            <p:ph type="sldNum" sz="quarter" idx="12"/>
          </p:nvPr>
        </p:nvSpPr>
        <p:spPr/>
        <p:txBody>
          <a:bodyPr/>
          <a:lstStyle/>
          <a:p>
            <a:fld id="{B4EBE323-27AD-48CD-9259-03C4B08878FA}" type="slidenum">
              <a:rPr lang="zh-TW" altLang="en-US" smtClean="0"/>
              <a:pPr/>
              <a:t>47</a:t>
            </a:fld>
            <a:endParaRPr lang="zh-TW" altLang="en-US"/>
          </a:p>
        </p:txBody>
      </p:sp>
      <p:sp>
        <p:nvSpPr>
          <p:cNvPr id="7"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
        <p:nvSpPr>
          <p:cNvPr id="8" name="文字方塊 7"/>
          <p:cNvSpPr txBox="1"/>
          <p:nvPr/>
        </p:nvSpPr>
        <p:spPr>
          <a:xfrm>
            <a:off x="6215074" y="6072206"/>
            <a:ext cx="2643206" cy="369332"/>
          </a:xfrm>
          <a:prstGeom prst="rect">
            <a:avLst/>
          </a:prstGeom>
          <a:noFill/>
        </p:spPr>
        <p:txBody>
          <a:bodyPr wrap="square" rtlCol="0">
            <a:spAutoFit/>
          </a:bodyPr>
          <a:lstStyle/>
          <a:p>
            <a:r>
              <a:rPr lang="zh-TW" altLang="en-US" dirty="0"/>
              <a:t>請參閱研習手冊第     頁</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28596" y="500042"/>
            <a:ext cx="8229600" cy="1000132"/>
          </a:xfrm>
        </p:spPr>
        <p:txBody>
          <a:bodyPr>
            <a:normAutofit/>
          </a:bodyPr>
          <a:lstStyle/>
          <a:p>
            <a:r>
              <a:rPr sz="3600" dirty="0"/>
              <a:t>整體計畫撰寫之提醒事項</a:t>
            </a:r>
            <a:endParaRPr lang="zh-TW" altLang="en-US" sz="3600" dirty="0"/>
          </a:p>
        </p:txBody>
      </p:sp>
      <p:sp>
        <p:nvSpPr>
          <p:cNvPr id="3" name="內容版面配置區 2"/>
          <p:cNvSpPr>
            <a:spLocks noGrp="1"/>
          </p:cNvSpPr>
          <p:nvPr>
            <p:ph idx="1"/>
          </p:nvPr>
        </p:nvSpPr>
        <p:spPr>
          <a:xfrm>
            <a:off x="457200" y="1428736"/>
            <a:ext cx="8229600" cy="4786345"/>
          </a:xfrm>
          <a:ln>
            <a:solidFill>
              <a:srgbClr val="C00000"/>
            </a:solidFill>
          </a:ln>
        </p:spPr>
        <p:txBody>
          <a:bodyPr>
            <a:normAutofit/>
          </a:bodyPr>
          <a:lstStyle/>
          <a:p>
            <a:pPr>
              <a:spcBef>
                <a:spcPts val="1800"/>
              </a:spcBef>
              <a:buFont typeface="Wingdings" pitchFamily="2" charset="2"/>
              <a:buChar char="l"/>
            </a:pPr>
            <a:r>
              <a:rPr lang="zh-TW" altLang="en-US" sz="2800" dirty="0">
                <a:solidFill>
                  <a:schemeClr val="tx1"/>
                </a:solidFill>
              </a:rPr>
              <a:t>本計畫實施對象主要為教師，</a:t>
            </a:r>
            <a:endParaRPr lang="en-US" altLang="zh-TW" sz="2800" dirty="0">
              <a:solidFill>
                <a:schemeClr val="tx1"/>
              </a:solidFill>
            </a:endParaRPr>
          </a:p>
          <a:p>
            <a:pPr marL="812800">
              <a:spcBef>
                <a:spcPts val="1200"/>
              </a:spcBef>
              <a:buFont typeface="Arial" pitchFamily="34" charset="0"/>
              <a:buChar char="•"/>
            </a:pPr>
            <a:r>
              <a:rPr lang="zh-TW" altLang="en-US" sz="2800" dirty="0">
                <a:solidFill>
                  <a:schemeClr val="tx1"/>
                </a:solidFill>
              </a:rPr>
              <a:t>重點在精進教師課程與教學專業，以提升教師教學品質及學生學習成效，但本計畫實施對象不包含學生。</a:t>
            </a:r>
            <a:endParaRPr lang="en-US" altLang="zh-TW" sz="2800" dirty="0">
              <a:solidFill>
                <a:schemeClr val="tx1"/>
              </a:solidFill>
            </a:endParaRPr>
          </a:p>
          <a:p>
            <a:pPr>
              <a:spcBef>
                <a:spcPts val="1800"/>
              </a:spcBef>
              <a:buFont typeface="Wingdings" pitchFamily="2" charset="2"/>
              <a:buChar char="l"/>
            </a:pPr>
            <a:r>
              <a:rPr lang="zh-TW" altLang="en-US" sz="2800" dirty="0">
                <a:solidFill>
                  <a:schemeClr val="tx1"/>
                </a:solidFill>
              </a:rPr>
              <a:t>特定主題之品德教育、生命教育、媒體素養教育、及交通安全教育之融入領域相關教師專業成長活動計畫</a:t>
            </a:r>
            <a:endParaRPr lang="en-US" altLang="zh-TW" sz="2800" dirty="0">
              <a:solidFill>
                <a:schemeClr val="tx1"/>
              </a:solidFill>
            </a:endParaRPr>
          </a:p>
          <a:p>
            <a:pPr marL="812800" indent="-368300">
              <a:spcBef>
                <a:spcPts val="1200"/>
              </a:spcBef>
            </a:pPr>
            <a:r>
              <a:rPr lang="zh-TW" altLang="en-US" sz="2800" dirty="0">
                <a:solidFill>
                  <a:schemeClr val="tx1"/>
                </a:solidFill>
              </a:rPr>
              <a:t>需聚焦於該特定主題之課程與教學上。</a:t>
            </a:r>
            <a:endParaRPr lang="en-US" altLang="zh-TW" sz="2800" dirty="0">
              <a:solidFill>
                <a:schemeClr val="tx1"/>
              </a:solidFill>
            </a:endParaRPr>
          </a:p>
          <a:p>
            <a:pPr marL="812800" indent="-368300">
              <a:spcBef>
                <a:spcPts val="1200"/>
              </a:spcBef>
            </a:pPr>
            <a:r>
              <a:rPr lang="zh-TW" altLang="en-US" sz="2800" u="sng" dirty="0">
                <a:solidFill>
                  <a:schemeClr val="tx1"/>
                </a:solidFill>
              </a:rPr>
              <a:t>已在其他專案辦理請檢附說明</a:t>
            </a:r>
            <a:r>
              <a:rPr lang="zh-TW" altLang="en-US" sz="2800" dirty="0">
                <a:solidFill>
                  <a:schemeClr val="tx1"/>
                </a:solidFill>
              </a:rPr>
              <a:t>。</a:t>
            </a:r>
            <a:endParaRPr lang="en-US" altLang="zh-TW" sz="2800" dirty="0">
              <a:solidFill>
                <a:schemeClr val="tx1"/>
              </a:solidFill>
            </a:endParaRPr>
          </a:p>
          <a:p>
            <a:endParaRPr lang="en-US" altLang="zh-TW" dirty="0"/>
          </a:p>
        </p:txBody>
      </p:sp>
      <p:sp>
        <p:nvSpPr>
          <p:cNvPr id="5" name="頁尾版面配置區 4"/>
          <p:cNvSpPr>
            <a:spLocks noGrp="1"/>
          </p:cNvSpPr>
          <p:nvPr>
            <p:ph type="ftr" sz="quarter" idx="11"/>
          </p:nvPr>
        </p:nvSpPr>
        <p:spPr/>
        <p:txBody>
          <a:bodyPr/>
          <a:lstStyle/>
          <a:p>
            <a:r>
              <a:rPr lang="zh-TW" altLang="en-US"/>
              <a:t>二－１精進教學要點及整體計畫說明</a:t>
            </a:r>
          </a:p>
        </p:txBody>
      </p:sp>
      <p:sp>
        <p:nvSpPr>
          <p:cNvPr id="6"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500042"/>
            <a:ext cx="9144000" cy="796908"/>
          </a:xfrm>
          <a:solidFill>
            <a:schemeClr val="accent4">
              <a:lumMod val="20000"/>
              <a:lumOff val="80000"/>
            </a:schemeClr>
          </a:solidFill>
        </p:spPr>
        <p:txBody>
          <a:bodyPr>
            <a:noAutofit/>
          </a:bodyPr>
          <a:lstStyle/>
          <a:p>
            <a:r>
              <a:rPr lang="zh-TW" altLang="en-US" sz="3600" dirty="0">
                <a:solidFill>
                  <a:schemeClr val="tx1"/>
                </a:solidFill>
                <a:ea typeface="標楷體" pitchFamily="65" charset="-120"/>
              </a:rPr>
              <a:t>計畫</a:t>
            </a:r>
            <a:r>
              <a:rPr lang="zh-TW" altLang="en-US" sz="3600" dirty="0">
                <a:solidFill>
                  <a:schemeClr val="tx1"/>
                </a:solidFill>
                <a:latin typeface="標楷體" panose="03000509000000000000" pitchFamily="65" charset="-120"/>
                <a:ea typeface="標楷體" panose="03000509000000000000" pitchFamily="65" charset="-120"/>
              </a:rPr>
              <a:t>撰寫之提醒事項</a:t>
            </a:r>
          </a:p>
        </p:txBody>
      </p:sp>
      <p:sp>
        <p:nvSpPr>
          <p:cNvPr id="3" name="內容版面配置區 2"/>
          <p:cNvSpPr>
            <a:spLocks noGrp="1"/>
          </p:cNvSpPr>
          <p:nvPr>
            <p:ph idx="1"/>
          </p:nvPr>
        </p:nvSpPr>
        <p:spPr>
          <a:xfrm>
            <a:off x="571472" y="1428736"/>
            <a:ext cx="8280652" cy="4500594"/>
          </a:xfrm>
          <a:noFill/>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marL="622300">
              <a:buFont typeface="Wingdings" pitchFamily="2" charset="2"/>
              <a:buChar char="u"/>
            </a:pPr>
            <a:endParaRPr lang="en-US" altLang="zh-TW" sz="1200" dirty="0">
              <a:solidFill>
                <a:schemeClr val="tx1"/>
              </a:solidFill>
            </a:endParaRPr>
          </a:p>
          <a:p>
            <a:pPr marL="533400">
              <a:buClr>
                <a:srgbClr val="C00000"/>
              </a:buClr>
              <a:buFont typeface="Wingdings" pitchFamily="2" charset="2"/>
              <a:buChar char="u"/>
            </a:pPr>
            <a:r>
              <a:rPr lang="zh-TW" altLang="en-US" dirty="0">
                <a:solidFill>
                  <a:srgbClr val="C00000"/>
                </a:solidFill>
              </a:rPr>
              <a:t>增能之課程規劃</a:t>
            </a:r>
            <a:r>
              <a:rPr lang="zh-TW" altLang="en-US" dirty="0">
                <a:solidFill>
                  <a:schemeClr val="tx1"/>
                </a:solidFill>
              </a:rPr>
              <a:t>：</a:t>
            </a:r>
            <a:endParaRPr lang="en-US" altLang="zh-TW" dirty="0">
              <a:solidFill>
                <a:schemeClr val="tx1"/>
              </a:solidFill>
            </a:endParaRPr>
          </a:p>
          <a:p>
            <a:pPr marL="723900">
              <a:buFont typeface="Wingdings" pitchFamily="2" charset="2"/>
              <a:buChar char="Ø"/>
            </a:pPr>
            <a:r>
              <a:rPr lang="zh-TW" altLang="en-US" sz="3000" dirty="0">
                <a:solidFill>
                  <a:schemeClr val="tx1"/>
                </a:solidFill>
                <a:latin typeface="+mn-ea"/>
              </a:rPr>
              <a:t>課程內涵，</a:t>
            </a:r>
            <a:endParaRPr lang="en-US" altLang="zh-TW" sz="3000" dirty="0">
              <a:solidFill>
                <a:schemeClr val="tx1"/>
              </a:solidFill>
              <a:latin typeface="+mn-ea"/>
            </a:endParaRPr>
          </a:p>
          <a:p>
            <a:pPr marL="1168400" indent="-444500">
              <a:spcBef>
                <a:spcPts val="1200"/>
              </a:spcBef>
            </a:pPr>
            <a:r>
              <a:rPr lang="zh-TW" altLang="en-US" sz="3000" dirty="0">
                <a:solidFill>
                  <a:schemeClr val="tx1"/>
                </a:solidFill>
                <a:latin typeface="+mn-ea"/>
              </a:rPr>
              <a:t>應能符應及學年度推動重點</a:t>
            </a:r>
            <a:endParaRPr lang="en-US" altLang="zh-TW" sz="3000" dirty="0">
              <a:solidFill>
                <a:schemeClr val="tx1"/>
              </a:solidFill>
              <a:latin typeface="+mn-ea"/>
            </a:endParaRPr>
          </a:p>
          <a:p>
            <a:pPr marL="1168400" indent="-444500">
              <a:spcBef>
                <a:spcPts val="1200"/>
              </a:spcBef>
            </a:pPr>
            <a:r>
              <a:rPr lang="zh-TW" altLang="en-US" sz="3000" dirty="0">
                <a:solidFill>
                  <a:schemeClr val="tx1"/>
                </a:solidFill>
                <a:latin typeface="+mn-ea"/>
              </a:rPr>
              <a:t>能與計畫目標</a:t>
            </a:r>
            <a:r>
              <a:rPr lang="en-US" altLang="zh-TW" sz="3000" dirty="0">
                <a:solidFill>
                  <a:schemeClr val="tx1"/>
                </a:solidFill>
                <a:latin typeface="+mn-ea"/>
              </a:rPr>
              <a:t>/</a:t>
            </a:r>
            <a:r>
              <a:rPr lang="zh-TW" altLang="en-US" sz="3000" dirty="0">
                <a:solidFill>
                  <a:schemeClr val="tx1"/>
                </a:solidFill>
                <a:latin typeface="+mn-ea"/>
              </a:rPr>
              <a:t>預期效益連結，</a:t>
            </a:r>
            <a:endParaRPr lang="en-US" altLang="zh-TW" sz="3000" dirty="0">
              <a:solidFill>
                <a:schemeClr val="tx1"/>
              </a:solidFill>
              <a:latin typeface="+mn-ea"/>
            </a:endParaRPr>
          </a:p>
          <a:p>
            <a:pPr marL="1168400" indent="-444500">
              <a:spcBef>
                <a:spcPts val="1200"/>
              </a:spcBef>
            </a:pPr>
            <a:r>
              <a:rPr lang="zh-TW" altLang="en-US" sz="3000" dirty="0">
                <a:solidFill>
                  <a:schemeClr val="tx1"/>
                </a:solidFill>
                <a:latin typeface="+mn-ea"/>
              </a:rPr>
              <a:t>宜能具專業性、實用性及有效益性</a:t>
            </a:r>
            <a:endParaRPr lang="en-US" altLang="zh-TW" sz="3000" dirty="0">
              <a:solidFill>
                <a:schemeClr val="tx1"/>
              </a:solidFill>
              <a:latin typeface="+mn-ea"/>
            </a:endParaRPr>
          </a:p>
          <a:p>
            <a:pPr marL="1168400" indent="-444500">
              <a:spcBef>
                <a:spcPts val="1200"/>
              </a:spcBef>
            </a:pPr>
            <a:r>
              <a:rPr lang="zh-TW" altLang="en-US" sz="3000" dirty="0">
                <a:solidFill>
                  <a:schemeClr val="tx1"/>
                </a:solidFill>
                <a:latin typeface="+mn-ea"/>
              </a:rPr>
              <a:t>宜能規劃具有系列性、多次回流之系統模組課程，減少一次性課程增能</a:t>
            </a:r>
            <a:endParaRPr lang="en-US" altLang="zh-TW" sz="3000" dirty="0">
              <a:solidFill>
                <a:schemeClr val="tx1"/>
              </a:solidFill>
              <a:latin typeface="+mn-ea"/>
            </a:endParaRPr>
          </a:p>
          <a:p>
            <a:pPr marL="1168400" indent="-444500">
              <a:spcBef>
                <a:spcPts val="1200"/>
              </a:spcBef>
            </a:pPr>
            <a:r>
              <a:rPr lang="zh-TW" altLang="en-US" sz="3000" dirty="0">
                <a:solidFill>
                  <a:schemeClr val="tx1"/>
                </a:solidFill>
                <a:latin typeface="+mn-ea"/>
              </a:rPr>
              <a:t>課程內容與課程名稱，要名實相符</a:t>
            </a:r>
            <a:endParaRPr lang="en-US" altLang="zh-TW" sz="3000" dirty="0">
              <a:solidFill>
                <a:schemeClr val="tx1"/>
              </a:solidFill>
              <a:latin typeface="+mn-ea"/>
            </a:endParaRPr>
          </a:p>
          <a:p>
            <a:pPr marL="1168400" indent="-444500">
              <a:spcBef>
                <a:spcPts val="1200"/>
              </a:spcBef>
              <a:buNone/>
            </a:pPr>
            <a:endParaRPr lang="en-US" altLang="zh-TW" dirty="0">
              <a:solidFill>
                <a:schemeClr val="tx1"/>
              </a:solidFill>
            </a:endParaRPr>
          </a:p>
        </p:txBody>
      </p:sp>
      <p:sp>
        <p:nvSpPr>
          <p:cNvPr id="12" name="頁尾版面配置區 11"/>
          <p:cNvSpPr>
            <a:spLocks noGrp="1"/>
          </p:cNvSpPr>
          <p:nvPr>
            <p:ph type="ftr" sz="quarter" idx="11"/>
          </p:nvPr>
        </p:nvSpPr>
        <p:spPr/>
        <p:txBody>
          <a:bodyPr/>
          <a:lstStyle/>
          <a:p>
            <a:r>
              <a:rPr lang="zh-TW" altLang="en-US"/>
              <a:t>二－１精進教學要點及整體計畫說明</a:t>
            </a:r>
          </a:p>
        </p:txBody>
      </p:sp>
      <p:pic>
        <p:nvPicPr>
          <p:cNvPr id="9" name="圖片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89512" y="6344468"/>
            <a:ext cx="526504" cy="396900"/>
          </a:xfrm>
          <a:prstGeom prst="rect">
            <a:avLst/>
          </a:prstGeom>
        </p:spPr>
      </p:pic>
      <p:pic>
        <p:nvPicPr>
          <p:cNvPr id="1031" name="Picture 7"/>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4787359" y="6344468"/>
            <a:ext cx="360705" cy="396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pic>
        <p:nvPicPr>
          <p:cNvPr id="10" name="內容版面配置區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19410" y="6327265"/>
            <a:ext cx="420542" cy="414103"/>
          </a:xfrm>
          <a:prstGeom prst="rect">
            <a:avLst/>
          </a:prstGeom>
        </p:spPr>
      </p:pic>
      <p:sp>
        <p:nvSpPr>
          <p:cNvPr id="11"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extLst>
      <p:ext uri="{BB962C8B-B14F-4D97-AF65-F5344CB8AC3E}">
        <p14:creationId xmlns:p14="http://schemas.microsoft.com/office/powerpoint/2010/main" val="1738890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28596" y="357166"/>
            <a:ext cx="8229600" cy="1071570"/>
          </a:xfrm>
        </p:spPr>
        <p:txBody>
          <a:bodyPr>
            <a:noAutofit/>
          </a:bodyPr>
          <a:lstStyle/>
          <a:p>
            <a:pPr algn="l"/>
            <a:r>
              <a:rPr sz="3600" u="sng" dirty="0"/>
              <a:t>目的</a:t>
            </a:r>
            <a:r>
              <a:rPr sz="3600" dirty="0"/>
              <a:t>：</a:t>
            </a:r>
            <a:r>
              <a:rPr lang="en-US" altLang="zh-TW" sz="3600" b="1" dirty="0">
                <a:latin typeface="標楷體" panose="03000509000000000000" pitchFamily="65" charset="-120"/>
                <a:ea typeface="標楷體" panose="03000509000000000000" pitchFamily="65" charset="-120"/>
              </a:rPr>
              <a:t/>
            </a:r>
            <a:br>
              <a:rPr lang="en-US" altLang="zh-TW" sz="3600" b="1" dirty="0">
                <a:latin typeface="標楷體" panose="03000509000000000000" pitchFamily="65" charset="-120"/>
                <a:ea typeface="標楷體" panose="03000509000000000000" pitchFamily="65" charset="-120"/>
              </a:rPr>
            </a:br>
            <a:r>
              <a:rPr sz="2800" dirty="0"/>
              <a:t>協助各直轄市、縣</a:t>
            </a:r>
            <a:r>
              <a:rPr lang="en-US" sz="2800" dirty="0"/>
              <a:t>(</a:t>
            </a:r>
            <a:r>
              <a:rPr sz="2800" dirty="0"/>
              <a:t>市</a:t>
            </a:r>
            <a:r>
              <a:rPr lang="en-US" sz="2800" dirty="0"/>
              <a:t>)</a:t>
            </a:r>
            <a:r>
              <a:rPr sz="2800" dirty="0"/>
              <a:t>政府達成以下之目的</a:t>
            </a:r>
            <a:endParaRPr lang="zh-TW" altLang="en-US" sz="2800" b="1" dirty="0">
              <a:latin typeface="標楷體" panose="03000509000000000000" pitchFamily="65" charset="-120"/>
              <a:ea typeface="標楷體" panose="03000509000000000000" pitchFamily="65" charset="-120"/>
            </a:endParaRPr>
          </a:p>
        </p:txBody>
      </p:sp>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graphicFrame>
        <p:nvGraphicFramePr>
          <p:cNvPr id="8" name="資料庫圖表 7"/>
          <p:cNvGraphicFramePr/>
          <p:nvPr/>
        </p:nvGraphicFramePr>
        <p:xfrm>
          <a:off x="214282" y="857232"/>
          <a:ext cx="8715436" cy="5143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矩形 8"/>
          <p:cNvSpPr/>
          <p:nvPr/>
        </p:nvSpPr>
        <p:spPr>
          <a:xfrm>
            <a:off x="285720" y="5643578"/>
            <a:ext cx="8429684" cy="461665"/>
          </a:xfrm>
          <a:prstGeom prst="rect">
            <a:avLst/>
          </a:prstGeom>
        </p:spPr>
        <p:txBody>
          <a:bodyPr wrap="square">
            <a:spAutoFit/>
          </a:bodyPr>
          <a:lstStyle/>
          <a:p>
            <a:pPr>
              <a:buNone/>
            </a:pPr>
            <a:r>
              <a:rPr lang="zh-TW" altLang="en-US" sz="2400" u="sng" dirty="0"/>
              <a:t>以精進課程教學品質，提升教師教學效能與促進學生有效學習</a:t>
            </a:r>
          </a:p>
        </p:txBody>
      </p:sp>
      <p:sp>
        <p:nvSpPr>
          <p:cNvPr id="10"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
        <p:nvSpPr>
          <p:cNvPr id="11" name="頁尾版面配置區 6"/>
          <p:cNvSpPr>
            <a:spLocks noGrp="1"/>
          </p:cNvSpPr>
          <p:nvPr>
            <p:ph type="ftr" sz="quarter" idx="11"/>
          </p:nvPr>
        </p:nvSpPr>
        <p:spPr>
          <a:xfrm>
            <a:off x="3143240" y="6357959"/>
            <a:ext cx="2895600" cy="357190"/>
          </a:xfrm>
        </p:spPr>
        <p:txBody>
          <a:bodyPr/>
          <a:lstStyle/>
          <a:p>
            <a:r>
              <a:rPr lang="zh-TW" altLang="en-US" dirty="0"/>
              <a:t>三－１精進教學計畫內涵說明</a:t>
            </a:r>
          </a:p>
        </p:txBody>
      </p:sp>
    </p:spTree>
    <p:extLst>
      <p:ext uri="{BB962C8B-B14F-4D97-AF65-F5344CB8AC3E}">
        <p14:creationId xmlns:p14="http://schemas.microsoft.com/office/powerpoint/2010/main" val="21697451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71472" y="214290"/>
            <a:ext cx="8229600" cy="1143000"/>
          </a:xfrm>
          <a:noFill/>
          <a:ln>
            <a:noFill/>
          </a:ln>
        </p:spPr>
        <p:style>
          <a:lnRef idx="1">
            <a:schemeClr val="accent4"/>
          </a:lnRef>
          <a:fillRef idx="2">
            <a:schemeClr val="accent4"/>
          </a:fillRef>
          <a:effectRef idx="1">
            <a:schemeClr val="accent4"/>
          </a:effectRef>
          <a:fontRef idx="minor">
            <a:schemeClr val="dk1"/>
          </a:fontRef>
        </p:style>
        <p:txBody>
          <a:bodyPr>
            <a:noAutofit/>
          </a:bodyPr>
          <a:lstStyle/>
          <a:p>
            <a:r>
              <a:rPr lang="zh-TW" altLang="en-US" sz="3600" u="sng" dirty="0">
                <a:ea typeface="標楷體" pitchFamily="65" charset="-120"/>
              </a:rPr>
              <a:t>計畫</a:t>
            </a:r>
            <a:r>
              <a:rPr lang="zh-TW" altLang="en-US" sz="3600" u="sng" dirty="0">
                <a:latin typeface="標楷體" panose="03000509000000000000" pitchFamily="65" charset="-120"/>
                <a:ea typeface="標楷體" panose="03000509000000000000" pitchFamily="65" charset="-120"/>
              </a:rPr>
              <a:t>撰寫之提醒事項</a:t>
            </a:r>
            <a:endParaRPr lang="zh-TW" altLang="en-US" sz="3600" b="1" u="sng" dirty="0">
              <a:solidFill>
                <a:srgbClr val="C00000"/>
              </a:solidFill>
              <a:latin typeface="標楷體" pitchFamily="65" charset="-120"/>
              <a:ea typeface="標楷體" pitchFamily="65" charset="-120"/>
            </a:endParaRPr>
          </a:p>
        </p:txBody>
      </p:sp>
      <p:sp>
        <p:nvSpPr>
          <p:cNvPr id="3" name="內容版面配置區 2"/>
          <p:cNvSpPr>
            <a:spLocks noGrp="1"/>
          </p:cNvSpPr>
          <p:nvPr>
            <p:ph idx="1"/>
          </p:nvPr>
        </p:nvSpPr>
        <p:spPr>
          <a:noFill/>
          <a:ln>
            <a:noFill/>
          </a:ln>
        </p:spPr>
        <p:style>
          <a:lnRef idx="1">
            <a:schemeClr val="accent3"/>
          </a:lnRef>
          <a:fillRef idx="2">
            <a:schemeClr val="accent3"/>
          </a:fillRef>
          <a:effectRef idx="1">
            <a:schemeClr val="accent3"/>
          </a:effectRef>
          <a:fontRef idx="minor">
            <a:schemeClr val="dk1"/>
          </a:fontRef>
        </p:style>
        <p:txBody>
          <a:bodyPr>
            <a:noAutofit/>
          </a:bodyPr>
          <a:lstStyle/>
          <a:p>
            <a:pPr marL="514350" lvl="0" indent="-514350" algn="l">
              <a:buClrTx/>
              <a:buFont typeface="Wingdings" pitchFamily="2" charset="2"/>
              <a:buChar char="u"/>
            </a:pPr>
            <a:endParaRPr lang="en-US" altLang="zh-TW" sz="1200" b="1" dirty="0">
              <a:solidFill>
                <a:srgbClr val="C00000"/>
              </a:solidFill>
            </a:endParaRPr>
          </a:p>
          <a:p>
            <a:pPr marL="514350" lvl="0" indent="-514350" algn="l">
              <a:buClrTx/>
              <a:buFont typeface="Wingdings" pitchFamily="2" charset="2"/>
              <a:buChar char="u"/>
            </a:pPr>
            <a:r>
              <a:rPr lang="zh-TW" altLang="en-US" sz="2800" b="1" dirty="0">
                <a:solidFill>
                  <a:srgbClr val="C00000"/>
                </a:solidFill>
              </a:rPr>
              <a:t>補助教師專業學習社群</a:t>
            </a:r>
            <a:endParaRPr lang="en-US" altLang="zh-TW" sz="2800" b="1" dirty="0">
              <a:solidFill>
                <a:srgbClr val="C00000"/>
              </a:solidFill>
            </a:endParaRPr>
          </a:p>
          <a:p>
            <a:pPr marL="355600" lvl="0" algn="l">
              <a:buClrTx/>
            </a:pPr>
            <a:r>
              <a:rPr lang="zh-TW" altLang="en-US" sz="2800" dirty="0">
                <a:solidFill>
                  <a:schemeClr val="tx1"/>
                </a:solidFill>
              </a:rPr>
              <a:t>補助學校自主申請辦理教師專業學習社群，建議</a:t>
            </a:r>
            <a:endParaRPr lang="en-US" altLang="zh-TW" sz="2800" dirty="0">
              <a:solidFill>
                <a:schemeClr val="tx1"/>
              </a:solidFill>
            </a:endParaRPr>
          </a:p>
          <a:p>
            <a:pPr marL="723900" lvl="0" indent="-368300" algn="l">
              <a:buClrTx/>
              <a:buFont typeface="Arial" pitchFamily="34" charset="0"/>
              <a:buChar char="•"/>
            </a:pPr>
            <a:r>
              <a:rPr lang="zh-TW" altLang="en-US" sz="2800" dirty="0">
                <a:solidFill>
                  <a:schemeClr val="tx1"/>
                </a:solidFill>
              </a:rPr>
              <a:t>能提出補助學校申請的</a:t>
            </a:r>
            <a:r>
              <a:rPr lang="zh-TW" altLang="zh-TW" sz="2800" dirty="0">
                <a:solidFill>
                  <a:schemeClr val="tx1"/>
                </a:solidFill>
              </a:rPr>
              <a:t>具體</a:t>
            </a:r>
            <a:r>
              <a:rPr lang="zh-TW" altLang="en-US" sz="2800" dirty="0">
                <a:solidFill>
                  <a:schemeClr val="tx1"/>
                </a:solidFill>
              </a:rPr>
              <a:t>計畫或規定</a:t>
            </a:r>
            <a:endParaRPr lang="en-US" altLang="zh-TW" sz="2800" dirty="0">
              <a:solidFill>
                <a:schemeClr val="tx1"/>
              </a:solidFill>
            </a:endParaRPr>
          </a:p>
          <a:p>
            <a:pPr marL="723900" lvl="0" indent="-368300" algn="l">
              <a:buClrTx/>
              <a:buFont typeface="Arial" pitchFamily="34" charset="0"/>
              <a:buChar char="•"/>
            </a:pPr>
            <a:r>
              <a:rPr lang="zh-TW" altLang="zh-TW" sz="2800" dirty="0">
                <a:solidFill>
                  <a:schemeClr val="tx1"/>
                </a:solidFill>
              </a:rPr>
              <a:t>能明確規範主題範疇並</a:t>
            </a:r>
            <a:r>
              <a:rPr lang="zh-TW" altLang="en-US" sz="2800" dirty="0">
                <a:solidFill>
                  <a:schemeClr val="tx1"/>
                </a:solidFill>
              </a:rPr>
              <a:t>聚焦新課</a:t>
            </a:r>
            <a:r>
              <a:rPr lang="zh-TW" altLang="zh-TW" sz="2800" dirty="0">
                <a:solidFill>
                  <a:schemeClr val="tx1"/>
                </a:solidFill>
              </a:rPr>
              <a:t>綱</a:t>
            </a:r>
            <a:r>
              <a:rPr lang="zh-TW" altLang="en-US" sz="2800" dirty="0">
                <a:solidFill>
                  <a:schemeClr val="tx1"/>
                </a:solidFill>
              </a:rPr>
              <a:t>內涵</a:t>
            </a:r>
            <a:endParaRPr lang="en-US" altLang="zh-TW" sz="2800" dirty="0">
              <a:solidFill>
                <a:schemeClr val="tx1"/>
              </a:solidFill>
            </a:endParaRPr>
          </a:p>
          <a:p>
            <a:pPr marL="723900" indent="-368300" algn="l">
              <a:buFont typeface="Arial" pitchFamily="34" charset="0"/>
              <a:buChar char="•"/>
            </a:pPr>
            <a:r>
              <a:rPr lang="zh-TW" altLang="en-US" sz="2800" dirty="0">
                <a:solidFill>
                  <a:schemeClr val="tx1"/>
                </a:solidFill>
              </a:rPr>
              <a:t>能明訂經費補助原則</a:t>
            </a:r>
            <a:endParaRPr lang="en-US" altLang="zh-TW" sz="2800" dirty="0">
              <a:solidFill>
                <a:schemeClr val="tx1"/>
              </a:solidFill>
            </a:endParaRPr>
          </a:p>
          <a:p>
            <a:pPr marL="723900" indent="-368300" algn="l">
              <a:buFont typeface="Arial" pitchFamily="34" charset="0"/>
              <a:buChar char="•"/>
            </a:pPr>
            <a:r>
              <a:rPr lang="zh-TW" altLang="en-US" sz="2800" dirty="0">
                <a:solidFill>
                  <a:schemeClr val="tx1"/>
                </a:solidFill>
              </a:rPr>
              <a:t>社群分級補助</a:t>
            </a:r>
            <a:endParaRPr lang="en-US" altLang="zh-TW" sz="2800" dirty="0">
              <a:solidFill>
                <a:schemeClr val="tx1"/>
              </a:solidFill>
            </a:endParaRPr>
          </a:p>
          <a:p>
            <a:pPr marL="723900" lvl="0" indent="-368300" algn="l">
              <a:buClrTx/>
              <a:buFont typeface="Arial" pitchFamily="34" charset="0"/>
              <a:buChar char="•"/>
            </a:pPr>
            <a:r>
              <a:rPr lang="zh-TW" altLang="en-US" sz="2800" dirty="0">
                <a:solidFill>
                  <a:schemeClr val="tx1"/>
                </a:solidFill>
              </a:rPr>
              <a:t>能強化計畫審查與計畫執行之輔導</a:t>
            </a:r>
            <a:endParaRPr lang="en-US" altLang="zh-TW" sz="2800" dirty="0">
              <a:solidFill>
                <a:schemeClr val="tx1"/>
              </a:solidFill>
            </a:endParaRPr>
          </a:p>
          <a:p>
            <a:pPr marL="723900" lvl="0" indent="-368300" algn="l">
              <a:buClrTx/>
              <a:buFont typeface="Arial" pitchFamily="34" charset="0"/>
              <a:buChar char="•"/>
            </a:pPr>
            <a:r>
              <a:rPr lang="zh-TW" altLang="en-US" sz="2800" dirty="0">
                <a:solidFill>
                  <a:schemeClr val="tx1"/>
                </a:solidFill>
              </a:rPr>
              <a:t>辦理社群召集人增能</a:t>
            </a:r>
            <a:endParaRPr lang="en-US" altLang="zh-TW" sz="2800" dirty="0">
              <a:solidFill>
                <a:schemeClr val="tx1"/>
              </a:solidFill>
            </a:endParaRPr>
          </a:p>
          <a:p>
            <a:pPr marL="514350" lvl="0" indent="-514350" algn="l">
              <a:buClrTx/>
            </a:pPr>
            <a:endParaRPr lang="en-US" altLang="zh-TW" sz="2800" dirty="0">
              <a:solidFill>
                <a:schemeClr val="tx1"/>
              </a:solidFill>
            </a:endParaRPr>
          </a:p>
        </p:txBody>
      </p:sp>
      <p:sp>
        <p:nvSpPr>
          <p:cNvPr id="4"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extLst>
      <p:ext uri="{BB962C8B-B14F-4D97-AF65-F5344CB8AC3E}">
        <p14:creationId xmlns:p14="http://schemas.microsoft.com/office/powerpoint/2010/main" val="173889022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57158" y="285728"/>
            <a:ext cx="8229600" cy="1143000"/>
          </a:xfrm>
          <a:noFill/>
          <a:ln>
            <a:noFill/>
          </a:ln>
        </p:spPr>
        <p:style>
          <a:lnRef idx="1">
            <a:schemeClr val="accent4"/>
          </a:lnRef>
          <a:fillRef idx="2">
            <a:schemeClr val="accent4"/>
          </a:fillRef>
          <a:effectRef idx="1">
            <a:schemeClr val="accent4"/>
          </a:effectRef>
          <a:fontRef idx="minor">
            <a:schemeClr val="dk1"/>
          </a:fontRef>
        </p:style>
        <p:txBody>
          <a:bodyPr>
            <a:noAutofit/>
          </a:bodyPr>
          <a:lstStyle/>
          <a:p>
            <a:r>
              <a:rPr lang="zh-TW" altLang="en-US" sz="3600" u="sng" dirty="0">
                <a:ea typeface="標楷體" pitchFamily="65" charset="-120"/>
              </a:rPr>
              <a:t>計畫</a:t>
            </a:r>
            <a:r>
              <a:rPr lang="zh-TW" altLang="en-US" sz="3600" u="sng" dirty="0">
                <a:latin typeface="標楷體" panose="03000509000000000000" pitchFamily="65" charset="-120"/>
                <a:ea typeface="標楷體" panose="03000509000000000000" pitchFamily="65" charset="-120"/>
              </a:rPr>
              <a:t>撰寫之提醒事項</a:t>
            </a:r>
            <a:endParaRPr lang="zh-TW" altLang="en-US" sz="3600" b="1" u="sng" dirty="0">
              <a:solidFill>
                <a:srgbClr val="C00000"/>
              </a:solidFill>
              <a:latin typeface="標楷體" pitchFamily="65" charset="-120"/>
              <a:ea typeface="標楷體" pitchFamily="65" charset="-120"/>
            </a:endParaRPr>
          </a:p>
        </p:txBody>
      </p:sp>
      <p:sp>
        <p:nvSpPr>
          <p:cNvPr id="3" name="內容版面配置區 2"/>
          <p:cNvSpPr>
            <a:spLocks noGrp="1"/>
          </p:cNvSpPr>
          <p:nvPr>
            <p:ph idx="1"/>
          </p:nvPr>
        </p:nvSpPr>
        <p:spPr>
          <a:xfrm>
            <a:off x="428596" y="1285860"/>
            <a:ext cx="8229600" cy="4857403"/>
          </a:xfrm>
          <a:noFill/>
          <a:ln>
            <a:noFill/>
          </a:ln>
        </p:spPr>
        <p:style>
          <a:lnRef idx="1">
            <a:schemeClr val="accent3"/>
          </a:lnRef>
          <a:fillRef idx="2">
            <a:schemeClr val="accent3"/>
          </a:fillRef>
          <a:effectRef idx="1">
            <a:schemeClr val="accent3"/>
          </a:effectRef>
          <a:fontRef idx="minor">
            <a:schemeClr val="dk1"/>
          </a:fontRef>
        </p:style>
        <p:txBody>
          <a:bodyPr>
            <a:noAutofit/>
          </a:bodyPr>
          <a:lstStyle/>
          <a:p>
            <a:pPr marL="514350" lvl="0" indent="-514350" algn="l">
              <a:buClrTx/>
              <a:buFont typeface="Wingdings" pitchFamily="2" charset="2"/>
              <a:buChar char="u"/>
            </a:pPr>
            <a:endParaRPr lang="en-US" altLang="zh-TW" sz="1200" b="1" dirty="0">
              <a:solidFill>
                <a:srgbClr val="C00000"/>
              </a:solidFill>
            </a:endParaRPr>
          </a:p>
          <a:p>
            <a:pPr marL="514350" lvl="0" indent="-514350" algn="l">
              <a:buClrTx/>
              <a:buFont typeface="Wingdings" pitchFamily="2" charset="2"/>
              <a:buChar char="u"/>
            </a:pPr>
            <a:r>
              <a:rPr lang="zh-TW" altLang="en-US" sz="2800" b="1" dirty="0">
                <a:solidFill>
                  <a:srgbClr val="C00000"/>
                </a:solidFill>
              </a:rPr>
              <a:t>補助校本</a:t>
            </a:r>
            <a:r>
              <a:rPr lang="en-US" altLang="zh-TW" sz="2800" b="1" dirty="0">
                <a:solidFill>
                  <a:srgbClr val="C00000"/>
                </a:solidFill>
              </a:rPr>
              <a:t>/</a:t>
            </a:r>
            <a:r>
              <a:rPr lang="zh-TW" altLang="en-US" sz="2800" b="1" dirty="0">
                <a:solidFill>
                  <a:srgbClr val="C00000"/>
                </a:solidFill>
              </a:rPr>
              <a:t>跨校專業成長活動</a:t>
            </a:r>
            <a:endParaRPr lang="en-US" altLang="zh-TW" sz="2800" b="1" dirty="0">
              <a:solidFill>
                <a:srgbClr val="C00000"/>
              </a:solidFill>
            </a:endParaRPr>
          </a:p>
          <a:p>
            <a:pPr marL="355600" lvl="0" algn="l">
              <a:buClrTx/>
            </a:pPr>
            <a:r>
              <a:rPr lang="zh-TW" altLang="en-US" sz="2800" dirty="0">
                <a:solidFill>
                  <a:schemeClr val="tx1"/>
                </a:solidFill>
              </a:rPr>
              <a:t>補助學校自主申請辦理</a:t>
            </a:r>
            <a:r>
              <a:rPr lang="zh-TW" altLang="zh-TW" sz="2800" dirty="0">
                <a:solidFill>
                  <a:schemeClr val="tx1"/>
                </a:solidFill>
              </a:rPr>
              <a:t>校本研習</a:t>
            </a:r>
            <a:r>
              <a:rPr lang="zh-TW" altLang="en-US" sz="2800" dirty="0">
                <a:solidFill>
                  <a:schemeClr val="tx1"/>
                </a:solidFill>
              </a:rPr>
              <a:t>、跨校</a:t>
            </a:r>
            <a:r>
              <a:rPr lang="zh-TW" altLang="zh-TW" sz="2800" dirty="0">
                <a:solidFill>
                  <a:schemeClr val="tx1"/>
                </a:solidFill>
              </a:rPr>
              <a:t>策略聯盟</a:t>
            </a:r>
            <a:r>
              <a:rPr lang="zh-TW" altLang="en-US" sz="2800" dirty="0">
                <a:solidFill>
                  <a:schemeClr val="tx1"/>
                </a:solidFill>
              </a:rPr>
              <a:t>的專業成長活動，建議</a:t>
            </a:r>
            <a:endParaRPr lang="en-US" altLang="zh-TW" sz="2800" dirty="0">
              <a:solidFill>
                <a:schemeClr val="tx1"/>
              </a:solidFill>
            </a:endParaRPr>
          </a:p>
          <a:p>
            <a:pPr marL="723900" lvl="0" indent="-368300" algn="l">
              <a:buClrTx/>
              <a:buFont typeface="Arial" pitchFamily="34" charset="0"/>
              <a:buChar char="•"/>
            </a:pPr>
            <a:r>
              <a:rPr lang="zh-TW" altLang="en-US" sz="2800" dirty="0">
                <a:solidFill>
                  <a:schemeClr val="tx1"/>
                </a:solidFill>
              </a:rPr>
              <a:t>能提出補助學校申請的</a:t>
            </a:r>
            <a:r>
              <a:rPr lang="zh-TW" altLang="zh-TW" sz="2800" dirty="0">
                <a:solidFill>
                  <a:schemeClr val="tx1"/>
                </a:solidFill>
              </a:rPr>
              <a:t>具體</a:t>
            </a:r>
            <a:r>
              <a:rPr lang="zh-TW" altLang="en-US" sz="2800" dirty="0">
                <a:solidFill>
                  <a:schemeClr val="tx1"/>
                </a:solidFill>
              </a:rPr>
              <a:t>計畫</a:t>
            </a:r>
            <a:endParaRPr lang="en-US" altLang="zh-TW" sz="2800" dirty="0">
              <a:solidFill>
                <a:schemeClr val="tx1"/>
              </a:solidFill>
            </a:endParaRPr>
          </a:p>
          <a:p>
            <a:pPr marL="723900" lvl="0" indent="-368300" algn="l">
              <a:buClrTx/>
              <a:buFont typeface="Arial" pitchFamily="34" charset="0"/>
              <a:buChar char="•"/>
            </a:pPr>
            <a:r>
              <a:rPr lang="zh-TW" altLang="zh-TW" sz="2800" dirty="0">
                <a:solidFill>
                  <a:schemeClr val="tx1"/>
                </a:solidFill>
              </a:rPr>
              <a:t>能明確規範主題範疇並</a:t>
            </a:r>
            <a:r>
              <a:rPr lang="zh-TW" altLang="en-US" sz="2800" dirty="0">
                <a:solidFill>
                  <a:schemeClr val="tx1"/>
                </a:solidFill>
              </a:rPr>
              <a:t>聚焦新</a:t>
            </a:r>
            <a:r>
              <a:rPr lang="zh-TW" altLang="zh-TW" sz="2800" dirty="0">
                <a:solidFill>
                  <a:schemeClr val="tx1"/>
                </a:solidFill>
              </a:rPr>
              <a:t>課綱</a:t>
            </a:r>
            <a:r>
              <a:rPr lang="zh-TW" altLang="en-US" sz="2800" dirty="0">
                <a:solidFill>
                  <a:schemeClr val="tx1"/>
                </a:solidFill>
              </a:rPr>
              <a:t>的內涵</a:t>
            </a:r>
            <a:endParaRPr lang="en-US" altLang="zh-TW" sz="2800" dirty="0">
              <a:solidFill>
                <a:schemeClr val="tx1"/>
              </a:solidFill>
            </a:endParaRPr>
          </a:p>
          <a:p>
            <a:pPr marL="723900" indent="-368300" algn="l">
              <a:buFont typeface="Arial" pitchFamily="34" charset="0"/>
              <a:buChar char="•"/>
            </a:pPr>
            <a:r>
              <a:rPr lang="zh-TW" altLang="en-US" sz="2800" dirty="0">
                <a:solidFill>
                  <a:schemeClr val="tx1"/>
                </a:solidFill>
              </a:rPr>
              <a:t>能明訂經費補助原則</a:t>
            </a:r>
            <a:endParaRPr lang="en-US" altLang="zh-TW" sz="2800" dirty="0">
              <a:solidFill>
                <a:schemeClr val="tx1"/>
              </a:solidFill>
            </a:endParaRPr>
          </a:p>
          <a:p>
            <a:pPr marL="723900" lvl="0" indent="-368300" algn="l">
              <a:buClrTx/>
              <a:buFont typeface="Arial" pitchFamily="34" charset="0"/>
              <a:buChar char="•"/>
            </a:pPr>
            <a:r>
              <a:rPr lang="zh-TW" altLang="en-US" sz="2800" dirty="0">
                <a:solidFill>
                  <a:schemeClr val="tx1"/>
                </a:solidFill>
              </a:rPr>
              <a:t>能強化計畫審查與計畫執行之輔導</a:t>
            </a:r>
            <a:endParaRPr lang="en-US" altLang="zh-TW" sz="2800" dirty="0">
              <a:solidFill>
                <a:schemeClr val="tx1"/>
              </a:solidFill>
            </a:endParaRPr>
          </a:p>
          <a:p>
            <a:pPr marL="514350" lvl="0" indent="-514350" algn="l">
              <a:buClrTx/>
            </a:pPr>
            <a:endParaRPr lang="en-US" altLang="zh-TW" sz="2800" dirty="0">
              <a:solidFill>
                <a:schemeClr val="tx1"/>
              </a:solidFill>
            </a:endParaRPr>
          </a:p>
        </p:txBody>
      </p:sp>
      <p:sp>
        <p:nvSpPr>
          <p:cNvPr id="4"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extLst>
      <p:ext uri="{BB962C8B-B14F-4D97-AF65-F5344CB8AC3E}">
        <p14:creationId xmlns:p14="http://schemas.microsoft.com/office/powerpoint/2010/main" val="17388902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28596" y="214290"/>
            <a:ext cx="8229600" cy="1143000"/>
          </a:xfrm>
          <a:noFill/>
          <a:ln>
            <a:noFill/>
          </a:ln>
        </p:spPr>
        <p:style>
          <a:lnRef idx="1">
            <a:schemeClr val="accent4"/>
          </a:lnRef>
          <a:fillRef idx="2">
            <a:schemeClr val="accent4"/>
          </a:fillRef>
          <a:effectRef idx="1">
            <a:schemeClr val="accent4"/>
          </a:effectRef>
          <a:fontRef idx="minor">
            <a:schemeClr val="dk1"/>
          </a:fontRef>
        </p:style>
        <p:txBody>
          <a:bodyPr>
            <a:noAutofit/>
          </a:bodyPr>
          <a:lstStyle/>
          <a:p>
            <a:r>
              <a:rPr lang="zh-TW" altLang="en-US" sz="3600" u="sng" dirty="0">
                <a:ea typeface="標楷體" pitchFamily="65" charset="-120"/>
              </a:rPr>
              <a:t>計畫</a:t>
            </a:r>
            <a:r>
              <a:rPr lang="zh-TW" altLang="en-US" sz="3600" u="sng" dirty="0">
                <a:latin typeface="標楷體" panose="03000509000000000000" pitchFamily="65" charset="-120"/>
                <a:ea typeface="標楷體" panose="03000509000000000000" pitchFamily="65" charset="-120"/>
              </a:rPr>
              <a:t>撰寫之提醒事項</a:t>
            </a:r>
            <a:endParaRPr lang="zh-TW" altLang="en-US" sz="3600" b="1" u="sng" dirty="0">
              <a:solidFill>
                <a:srgbClr val="C00000"/>
              </a:solidFill>
              <a:latin typeface="標楷體" pitchFamily="65" charset="-120"/>
              <a:ea typeface="標楷體" pitchFamily="65" charset="-120"/>
            </a:endParaRPr>
          </a:p>
        </p:txBody>
      </p:sp>
      <p:sp>
        <p:nvSpPr>
          <p:cNvPr id="3" name="內容版面配置區 2"/>
          <p:cNvSpPr>
            <a:spLocks noGrp="1"/>
          </p:cNvSpPr>
          <p:nvPr>
            <p:ph idx="1"/>
          </p:nvPr>
        </p:nvSpPr>
        <p:spPr>
          <a:noFill/>
          <a:ln>
            <a:noFill/>
          </a:ln>
        </p:spPr>
        <p:style>
          <a:lnRef idx="1">
            <a:schemeClr val="accent3"/>
          </a:lnRef>
          <a:fillRef idx="2">
            <a:schemeClr val="accent3"/>
          </a:fillRef>
          <a:effectRef idx="1">
            <a:schemeClr val="accent3"/>
          </a:effectRef>
          <a:fontRef idx="minor">
            <a:schemeClr val="dk1"/>
          </a:fontRef>
        </p:style>
        <p:txBody>
          <a:bodyPr>
            <a:noAutofit/>
          </a:bodyPr>
          <a:lstStyle/>
          <a:p>
            <a:pPr marL="514350" lvl="0" indent="-514350" algn="l">
              <a:buClrTx/>
              <a:buFont typeface="Wingdings" pitchFamily="2" charset="2"/>
              <a:buChar char="u"/>
            </a:pPr>
            <a:endParaRPr lang="en-US" altLang="zh-TW" sz="1200" b="1" dirty="0">
              <a:solidFill>
                <a:srgbClr val="C00000"/>
              </a:solidFill>
            </a:endParaRPr>
          </a:p>
          <a:p>
            <a:pPr algn="l">
              <a:spcBef>
                <a:spcPts val="0"/>
              </a:spcBef>
              <a:buClr>
                <a:srgbClr val="C00000"/>
              </a:buClr>
              <a:buFont typeface="Wingdings" pitchFamily="2" charset="2"/>
              <a:buChar char="u"/>
            </a:pPr>
            <a:r>
              <a:rPr lang="zh-TW" altLang="en-US" sz="2800" b="1" dirty="0">
                <a:solidFill>
                  <a:srgbClr val="C00000"/>
                </a:solidFill>
              </a:rPr>
              <a:t>教師非專增能之規劃</a:t>
            </a:r>
            <a:endParaRPr lang="en-US" altLang="zh-TW" sz="2800" b="1" dirty="0">
              <a:solidFill>
                <a:srgbClr val="C00000"/>
              </a:solidFill>
            </a:endParaRPr>
          </a:p>
          <a:p>
            <a:pPr marL="723900" lvl="0" indent="-368300" algn="l">
              <a:buClrTx/>
              <a:buAutoNum type="arabicPeriod"/>
            </a:pPr>
            <a:r>
              <a:rPr lang="zh-TW" altLang="zh-TW" sz="2800" dirty="0">
                <a:solidFill>
                  <a:schemeClr val="tx1"/>
                </a:solidFill>
              </a:rPr>
              <a:t>先探討分析非專教師人數及課程主題的需求</a:t>
            </a:r>
            <a:r>
              <a:rPr lang="zh-TW" altLang="en-US" sz="2800" dirty="0">
                <a:solidFill>
                  <a:schemeClr val="tx1"/>
                </a:solidFill>
              </a:rPr>
              <a:t>。</a:t>
            </a:r>
            <a:endParaRPr lang="en-US" altLang="zh-TW" sz="2800" dirty="0">
              <a:solidFill>
                <a:schemeClr val="tx1"/>
              </a:solidFill>
            </a:endParaRPr>
          </a:p>
          <a:p>
            <a:pPr marL="1079500" indent="-355600" algn="l">
              <a:buFont typeface="Arial" pitchFamily="34" charset="0"/>
              <a:buChar char="•"/>
            </a:pPr>
            <a:r>
              <a:rPr lang="zh-TW" altLang="en-US" sz="2800" dirty="0">
                <a:solidFill>
                  <a:schemeClr val="tx1"/>
                </a:solidFill>
                <a:sym typeface="Wingdings" pitchFamily="2" charset="2"/>
              </a:rPr>
              <a:t>規劃符合其需求的增能課程</a:t>
            </a:r>
            <a:endParaRPr lang="en-US" altLang="zh-TW" sz="2800" dirty="0">
              <a:solidFill>
                <a:schemeClr val="tx1"/>
              </a:solidFill>
              <a:sym typeface="Wingdings" pitchFamily="2" charset="2"/>
            </a:endParaRPr>
          </a:p>
          <a:p>
            <a:pPr marL="1524000" algn="l"/>
            <a:r>
              <a:rPr lang="zh-TW" altLang="en-US" sz="2800" dirty="0">
                <a:solidFill>
                  <a:schemeClr val="tx1"/>
                </a:solidFill>
                <a:sym typeface="Wingdings" pitchFamily="2" charset="2"/>
              </a:rPr>
              <a:t>    </a:t>
            </a:r>
            <a:r>
              <a:rPr lang="en-US" altLang="zh-TW" sz="2800" dirty="0">
                <a:solidFill>
                  <a:schemeClr val="tx1"/>
                </a:solidFill>
                <a:sym typeface="Wingdings" pitchFamily="2" charset="2"/>
              </a:rPr>
              <a:t>(</a:t>
            </a:r>
            <a:r>
              <a:rPr lang="zh-TW" altLang="en-US" sz="2800" dirty="0">
                <a:solidFill>
                  <a:schemeClr val="tx1"/>
                </a:solidFill>
                <a:sym typeface="Wingdings" pitchFamily="2" charset="2"/>
              </a:rPr>
              <a:t>國小</a:t>
            </a:r>
            <a:r>
              <a:rPr lang="en-US" altLang="zh-TW" sz="2800" dirty="0">
                <a:solidFill>
                  <a:schemeClr val="tx1"/>
                </a:solidFill>
                <a:sym typeface="Wingdings" pitchFamily="2" charset="2"/>
              </a:rPr>
              <a:t>)(</a:t>
            </a:r>
            <a:r>
              <a:rPr lang="zh-TW" altLang="en-US" sz="2800" dirty="0">
                <a:solidFill>
                  <a:schemeClr val="tx1"/>
                </a:solidFill>
                <a:sym typeface="Wingdings" pitchFamily="2" charset="2"/>
              </a:rPr>
              <a:t>國中以配課為主</a:t>
            </a:r>
            <a:r>
              <a:rPr lang="en-US" altLang="zh-TW" sz="2800" dirty="0">
                <a:solidFill>
                  <a:schemeClr val="tx1"/>
                </a:solidFill>
                <a:sym typeface="Wingdings" pitchFamily="2" charset="2"/>
              </a:rPr>
              <a:t>)</a:t>
            </a:r>
          </a:p>
          <a:p>
            <a:pPr marL="1079500" indent="-355600" algn="l">
              <a:buFont typeface="Arial" pitchFamily="34" charset="0"/>
              <a:buChar char="•"/>
            </a:pPr>
            <a:r>
              <a:rPr lang="zh-TW" altLang="en-US" sz="2800" dirty="0">
                <a:solidFill>
                  <a:schemeClr val="tx1"/>
                </a:solidFill>
              </a:rPr>
              <a:t>非專增能之實施時機</a:t>
            </a:r>
            <a:endParaRPr lang="en-US" altLang="zh-TW" sz="2800" dirty="0">
              <a:solidFill>
                <a:schemeClr val="tx1"/>
              </a:solidFill>
            </a:endParaRPr>
          </a:p>
          <a:p>
            <a:pPr marL="1790700" algn="l"/>
            <a:r>
              <a:rPr lang="zh-TW" altLang="en-US" sz="2800" dirty="0">
                <a:solidFill>
                  <a:schemeClr val="tx1"/>
                </a:solidFill>
              </a:rPr>
              <a:t> </a:t>
            </a:r>
            <a:r>
              <a:rPr lang="en-US" altLang="zh-TW" sz="2800" dirty="0">
                <a:solidFill>
                  <a:schemeClr val="tx1"/>
                </a:solidFill>
              </a:rPr>
              <a:t>(</a:t>
            </a:r>
            <a:r>
              <a:rPr lang="zh-TW" altLang="en-US" sz="2800" dirty="0">
                <a:solidFill>
                  <a:schemeClr val="tx1"/>
                </a:solidFill>
              </a:rPr>
              <a:t>宜早不宜遲</a:t>
            </a:r>
            <a:r>
              <a:rPr lang="en-US" altLang="zh-TW" sz="2800" dirty="0">
                <a:solidFill>
                  <a:schemeClr val="tx1"/>
                </a:solidFill>
              </a:rPr>
              <a:t>)</a:t>
            </a:r>
          </a:p>
          <a:p>
            <a:pPr marL="355600" lvl="0" algn="l">
              <a:buClrTx/>
            </a:pPr>
            <a:r>
              <a:rPr lang="en-US" altLang="zh-TW" sz="2800" dirty="0">
                <a:solidFill>
                  <a:schemeClr val="tx1"/>
                </a:solidFill>
              </a:rPr>
              <a:t>2. </a:t>
            </a:r>
            <a:r>
              <a:rPr lang="zh-TW" altLang="zh-TW" sz="2800" dirty="0">
                <a:solidFill>
                  <a:schemeClr val="tx1"/>
                </a:solidFill>
              </a:rPr>
              <a:t>研提配課教師增能策略與作為</a:t>
            </a:r>
            <a:r>
              <a:rPr lang="zh-TW" altLang="en-US" sz="2800" dirty="0">
                <a:solidFill>
                  <a:schemeClr val="tx1"/>
                </a:solidFill>
              </a:rPr>
              <a:t>。</a:t>
            </a:r>
            <a:endParaRPr lang="en-US" altLang="zh-TW" sz="2800" dirty="0">
              <a:solidFill>
                <a:schemeClr val="tx1"/>
              </a:solidFill>
            </a:endParaRPr>
          </a:p>
          <a:p>
            <a:pPr marL="1257300" lvl="0" indent="-444500" algn="l">
              <a:buClrTx/>
              <a:buFont typeface="Arial" pitchFamily="34" charset="0"/>
              <a:buChar char="•"/>
            </a:pPr>
            <a:r>
              <a:rPr lang="zh-TW" altLang="en-US" sz="2800" dirty="0">
                <a:solidFill>
                  <a:schemeClr val="tx1"/>
                </a:solidFill>
              </a:rPr>
              <a:t>開學授課前的專業支持協助</a:t>
            </a:r>
            <a:endParaRPr lang="en-US" altLang="zh-TW" sz="2800" dirty="0">
              <a:solidFill>
                <a:schemeClr val="tx1"/>
              </a:solidFill>
            </a:endParaRPr>
          </a:p>
          <a:p>
            <a:pPr marL="1257300" lvl="0" indent="-444500" algn="l">
              <a:buClrTx/>
              <a:buFont typeface="Arial" pitchFamily="34" charset="0"/>
              <a:buChar char="•"/>
            </a:pPr>
            <a:r>
              <a:rPr lang="zh-TW" altLang="en-US" sz="2800" dirty="0">
                <a:solidFill>
                  <a:schemeClr val="tx1"/>
                </a:solidFill>
              </a:rPr>
              <a:t>提供學校配課教師增能課程</a:t>
            </a:r>
            <a:endParaRPr lang="en-US" altLang="zh-TW" sz="2800" dirty="0">
              <a:solidFill>
                <a:schemeClr val="tx1"/>
              </a:solidFill>
            </a:endParaRPr>
          </a:p>
        </p:txBody>
      </p:sp>
    </p:spTree>
    <p:extLst>
      <p:ext uri="{BB962C8B-B14F-4D97-AF65-F5344CB8AC3E}">
        <p14:creationId xmlns:p14="http://schemas.microsoft.com/office/powerpoint/2010/main" val="173889022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a:xfrm>
            <a:off x="0" y="214290"/>
            <a:ext cx="9144000" cy="1714512"/>
          </a:xfrm>
          <a:ln>
            <a:noFill/>
          </a:ln>
        </p:spPr>
        <p:style>
          <a:lnRef idx="2">
            <a:schemeClr val="accent2"/>
          </a:lnRef>
          <a:fillRef idx="1">
            <a:schemeClr val="lt1"/>
          </a:fillRef>
          <a:effectRef idx="0">
            <a:schemeClr val="accent2"/>
          </a:effectRef>
          <a:fontRef idx="minor">
            <a:schemeClr val="dk1"/>
          </a:fontRef>
        </p:style>
        <p:txBody>
          <a:bodyPr>
            <a:normAutofit/>
          </a:bodyPr>
          <a:lstStyle/>
          <a:p>
            <a:pPr marL="812800" algn="l"/>
            <a:r>
              <a:rPr lang="zh-TW" altLang="en-US" sz="3600" u="sng" dirty="0">
                <a:latin typeface="標楷體" pitchFamily="65" charset="-120"/>
                <a:ea typeface="標楷體" pitchFamily="65" charset="-120"/>
              </a:rPr>
              <a:t>哪些教師專業發展活動</a:t>
            </a:r>
            <a:r>
              <a:rPr lang="en-US" altLang="zh-TW" sz="3600" u="sng" dirty="0">
                <a:latin typeface="標楷體" pitchFamily="65" charset="-120"/>
                <a:ea typeface="標楷體" pitchFamily="65" charset="-120"/>
              </a:rPr>
              <a:t/>
            </a:r>
            <a:br>
              <a:rPr lang="en-US" altLang="zh-TW" sz="3600" u="sng" dirty="0">
                <a:latin typeface="標楷體" pitchFamily="65" charset="-120"/>
                <a:ea typeface="標楷體" pitchFamily="65" charset="-120"/>
              </a:rPr>
            </a:br>
            <a:r>
              <a:rPr lang="zh-TW" altLang="en-US" sz="3600" dirty="0">
                <a:latin typeface="標楷體" pitchFamily="65" charset="-120"/>
                <a:ea typeface="標楷體" pitchFamily="65" charset="-120"/>
              </a:rPr>
              <a:t>　　　　　　　</a:t>
            </a:r>
            <a:r>
              <a:rPr lang="zh-TW" altLang="en-US" sz="3600" u="sng" dirty="0">
                <a:latin typeface="標楷體" pitchFamily="65" charset="-120"/>
                <a:ea typeface="標楷體" pitchFamily="65" charset="-120"/>
              </a:rPr>
              <a:t>需要實施成效評估？</a:t>
            </a:r>
          </a:p>
        </p:txBody>
      </p:sp>
      <p:sp>
        <p:nvSpPr>
          <p:cNvPr id="4" name="內容版面配置區 3"/>
          <p:cNvSpPr>
            <a:spLocks noGrp="1"/>
          </p:cNvSpPr>
          <p:nvPr>
            <p:ph idx="1"/>
          </p:nvPr>
        </p:nvSpPr>
        <p:spPr>
          <a:xfrm>
            <a:off x="428596" y="2143116"/>
            <a:ext cx="8229600" cy="3929090"/>
          </a:xfrm>
        </p:spPr>
        <p:txBody>
          <a:bodyPr>
            <a:normAutofit fontScale="92500"/>
          </a:bodyPr>
          <a:lstStyle/>
          <a:p>
            <a:r>
              <a:rPr lang="zh-TW" altLang="en-US" b="1" dirty="0">
                <a:solidFill>
                  <a:schemeClr val="tx1"/>
                </a:solidFill>
                <a:latin typeface="標楷體" pitchFamily="65" charset="-120"/>
                <a:ea typeface="標楷體" pitchFamily="65" charset="-120"/>
              </a:rPr>
              <a:t>每個子計畫均應執行「成效評估」</a:t>
            </a:r>
            <a:r>
              <a:rPr lang="zh-TW" altLang="en-US" dirty="0">
                <a:solidFill>
                  <a:schemeClr val="tx1"/>
                </a:solidFill>
                <a:latin typeface="標楷體" pitchFamily="65" charset="-120"/>
                <a:ea typeface="標楷體" pitchFamily="65" charset="-120"/>
              </a:rPr>
              <a:t>。</a:t>
            </a:r>
            <a:endParaRPr lang="en-US" altLang="zh-TW" dirty="0">
              <a:solidFill>
                <a:schemeClr val="tx1"/>
              </a:solidFill>
              <a:latin typeface="標楷體" pitchFamily="65" charset="-120"/>
              <a:ea typeface="標楷體" pitchFamily="65" charset="-120"/>
            </a:endParaRPr>
          </a:p>
          <a:p>
            <a:pPr>
              <a:buNone/>
            </a:pPr>
            <a:r>
              <a:rPr lang="zh-TW" altLang="en-US" dirty="0">
                <a:solidFill>
                  <a:schemeClr val="tx1"/>
                </a:solidFill>
                <a:latin typeface="標楷體" pitchFamily="65" charset="-120"/>
                <a:ea typeface="標楷體" pitchFamily="65" charset="-120"/>
              </a:rPr>
              <a:t>　　</a:t>
            </a:r>
            <a:r>
              <a:rPr lang="en-US" altLang="zh-TW" dirty="0">
                <a:solidFill>
                  <a:schemeClr val="tx1"/>
                </a:solidFill>
                <a:latin typeface="標楷體" pitchFamily="65" charset="-120"/>
                <a:ea typeface="標楷體" pitchFamily="65" charset="-120"/>
                <a:sym typeface="Wingdings" pitchFamily="2" charset="2"/>
              </a:rPr>
              <a:t></a:t>
            </a:r>
            <a:r>
              <a:rPr lang="zh-TW" altLang="en-US" dirty="0">
                <a:solidFill>
                  <a:schemeClr val="tx1"/>
                </a:solidFill>
                <a:latin typeface="標楷體" pitchFamily="65" charset="-120"/>
                <a:ea typeface="標楷體" pitchFamily="65" charset="-120"/>
                <a:sym typeface="Wingdings" pitchFamily="2" charset="2"/>
              </a:rPr>
              <a:t>至少應有</a:t>
            </a:r>
            <a:r>
              <a:rPr lang="en-US" altLang="zh-TW" dirty="0">
                <a:solidFill>
                  <a:schemeClr val="tx1"/>
                </a:solidFill>
                <a:latin typeface="標楷體" pitchFamily="65" charset="-120"/>
                <a:ea typeface="標楷體" pitchFamily="65" charset="-120"/>
                <a:sym typeface="Wingdings" pitchFamily="2" charset="2"/>
              </a:rPr>
              <a:t>『</a:t>
            </a:r>
            <a:r>
              <a:rPr lang="zh-TW" altLang="en-US" dirty="0">
                <a:solidFill>
                  <a:schemeClr val="tx1"/>
                </a:solidFill>
                <a:latin typeface="標楷體" pitchFamily="65" charset="-120"/>
                <a:ea typeface="標楷體" pitchFamily="65" charset="-120"/>
                <a:sym typeface="Wingdings" pitchFamily="2" charset="2"/>
              </a:rPr>
              <a:t>反應</a:t>
            </a:r>
            <a:r>
              <a:rPr lang="en-US" altLang="zh-TW" dirty="0">
                <a:solidFill>
                  <a:schemeClr val="tx1"/>
                </a:solidFill>
                <a:latin typeface="標楷體" pitchFamily="65" charset="-120"/>
                <a:ea typeface="標楷體" pitchFamily="65" charset="-120"/>
                <a:sym typeface="Wingdings" pitchFamily="2" charset="2"/>
              </a:rPr>
              <a:t>』</a:t>
            </a:r>
            <a:r>
              <a:rPr lang="zh-TW" altLang="en-US" dirty="0">
                <a:solidFill>
                  <a:schemeClr val="tx1"/>
                </a:solidFill>
                <a:latin typeface="標楷體" pitchFamily="65" charset="-120"/>
                <a:ea typeface="標楷體" pitchFamily="65" charset="-120"/>
                <a:sym typeface="Wingdings" pitchFamily="2" charset="2"/>
              </a:rPr>
              <a:t>基本層面的成效評估</a:t>
            </a:r>
            <a:endParaRPr lang="en-US" altLang="zh-TW" dirty="0">
              <a:solidFill>
                <a:schemeClr val="tx1"/>
              </a:solidFill>
              <a:latin typeface="標楷體" pitchFamily="65" charset="-120"/>
              <a:ea typeface="標楷體" pitchFamily="65" charset="-120"/>
            </a:endParaRPr>
          </a:p>
          <a:p>
            <a:pPr>
              <a:spcBef>
                <a:spcPts val="2400"/>
              </a:spcBef>
            </a:pPr>
            <a:r>
              <a:rPr lang="en-US" altLang="zh-TW" b="1" dirty="0">
                <a:solidFill>
                  <a:schemeClr val="tx1"/>
                </a:solidFill>
                <a:latin typeface="標楷體" pitchFamily="65" charset="-120"/>
                <a:ea typeface="標楷體" pitchFamily="65" charset="-120"/>
              </a:rPr>
              <a:t>109</a:t>
            </a:r>
            <a:r>
              <a:rPr lang="zh-TW" altLang="en-US" b="1" dirty="0">
                <a:solidFill>
                  <a:schemeClr val="tx1"/>
                </a:solidFill>
                <a:latin typeface="標楷體" pitchFamily="65" charset="-120"/>
                <a:ea typeface="標楷體" pitchFamily="65" charset="-120"/>
              </a:rPr>
              <a:t>學年</a:t>
            </a:r>
            <a:r>
              <a:rPr lang="zh-TW" altLang="en-US" b="1" dirty="0">
                <a:solidFill>
                  <a:schemeClr val="tx1"/>
                </a:solidFill>
              </a:rPr>
              <a:t>度，</a:t>
            </a:r>
            <a:r>
              <a:rPr lang="zh-TW" altLang="en-US" dirty="0">
                <a:solidFill>
                  <a:srgbClr val="C00000"/>
                </a:solidFill>
              </a:rPr>
              <a:t>其中</a:t>
            </a:r>
            <a:r>
              <a:rPr lang="zh-TW" altLang="en-US" b="1" u="sng" dirty="0">
                <a:solidFill>
                  <a:srgbClr val="C00000"/>
                </a:solidFill>
              </a:rPr>
              <a:t>至少</a:t>
            </a:r>
            <a:r>
              <a:rPr lang="en-US" b="1" u="sng" dirty="0">
                <a:solidFill>
                  <a:srgbClr val="C00000"/>
                </a:solidFill>
              </a:rPr>
              <a:t>5</a:t>
            </a:r>
            <a:r>
              <a:rPr lang="zh-TW" altLang="en-US" b="1" u="sng" dirty="0">
                <a:solidFill>
                  <a:srgbClr val="C00000"/>
                </a:solidFill>
              </a:rPr>
              <a:t>項</a:t>
            </a:r>
            <a:r>
              <a:rPr lang="zh-TW" altLang="en-US" dirty="0">
                <a:solidFill>
                  <a:srgbClr val="C00000"/>
                </a:solidFill>
              </a:rPr>
              <a:t>子計畫應採用深化評估層面進行成效評估</a:t>
            </a:r>
            <a:r>
              <a:rPr lang="zh-TW" altLang="en-US" b="1" dirty="0">
                <a:solidFill>
                  <a:schemeClr val="tx1"/>
                </a:solidFill>
                <a:latin typeface="標楷體" pitchFamily="65" charset="-120"/>
                <a:ea typeface="標楷體" pitchFamily="65" charset="-120"/>
              </a:rPr>
              <a:t>。</a:t>
            </a:r>
            <a:endParaRPr lang="en-US" altLang="zh-TW" b="1" dirty="0">
              <a:solidFill>
                <a:schemeClr val="tx1"/>
              </a:solidFill>
              <a:latin typeface="標楷體" pitchFamily="65" charset="-120"/>
              <a:ea typeface="標楷體" pitchFamily="65" charset="-120"/>
            </a:endParaRPr>
          </a:p>
          <a:p>
            <a:pPr>
              <a:buNone/>
            </a:pPr>
            <a:r>
              <a:rPr lang="en-US" altLang="zh-TW" dirty="0">
                <a:solidFill>
                  <a:schemeClr val="tx1"/>
                </a:solidFill>
                <a:latin typeface="標楷體" pitchFamily="65" charset="-120"/>
                <a:ea typeface="標楷體" pitchFamily="65" charset="-120"/>
                <a:sym typeface="Wingdings" pitchFamily="2" charset="2"/>
              </a:rPr>
              <a:t>    </a:t>
            </a:r>
            <a:r>
              <a:rPr lang="zh-TW" altLang="en-US" dirty="0">
                <a:solidFill>
                  <a:schemeClr val="tx1"/>
                </a:solidFill>
                <a:latin typeface="標楷體" pitchFamily="65" charset="-120"/>
                <a:ea typeface="標楷體" pitchFamily="65" charset="-120"/>
              </a:rPr>
              <a:t>探討更深化層面的成效評估，如</a:t>
            </a:r>
            <a:endParaRPr lang="en-US" altLang="zh-TW" dirty="0">
              <a:solidFill>
                <a:schemeClr val="tx1"/>
              </a:solidFill>
              <a:latin typeface="標楷體" pitchFamily="65" charset="-120"/>
              <a:ea typeface="標楷體" pitchFamily="65" charset="-120"/>
            </a:endParaRPr>
          </a:p>
          <a:p>
            <a:pPr>
              <a:buNone/>
            </a:pPr>
            <a:r>
              <a:rPr lang="zh-TW" altLang="en-US" sz="2800" dirty="0">
                <a:solidFill>
                  <a:schemeClr val="tx1"/>
                </a:solidFill>
                <a:latin typeface="標楷體" pitchFamily="65" charset="-120"/>
                <a:ea typeface="標楷體" pitchFamily="65" charset="-120"/>
              </a:rPr>
              <a:t>   「參與者的學習」、「組織的支持與改變」、</a:t>
            </a:r>
            <a:endParaRPr lang="en-US" altLang="zh-TW" sz="2800" dirty="0">
              <a:solidFill>
                <a:schemeClr val="tx1"/>
              </a:solidFill>
              <a:latin typeface="標楷體" pitchFamily="65" charset="-120"/>
              <a:ea typeface="標楷體" pitchFamily="65" charset="-120"/>
            </a:endParaRPr>
          </a:p>
          <a:p>
            <a:pPr>
              <a:buNone/>
            </a:pPr>
            <a:r>
              <a:rPr lang="zh-TW" altLang="en-US" sz="2800" b="1" dirty="0">
                <a:solidFill>
                  <a:schemeClr val="tx1"/>
                </a:solidFill>
                <a:latin typeface="標楷體" pitchFamily="65" charset="-120"/>
                <a:ea typeface="標楷體" pitchFamily="65" charset="-120"/>
              </a:rPr>
              <a:t>  </a:t>
            </a:r>
            <a:r>
              <a:rPr lang="zh-TW" altLang="en-US" sz="2800" b="1" u="sng" dirty="0">
                <a:solidFill>
                  <a:schemeClr val="tx1"/>
                </a:solidFill>
                <a:latin typeface="標楷體" pitchFamily="65" charset="-120"/>
                <a:ea typeface="標楷體" pitchFamily="65" charset="-120"/>
              </a:rPr>
              <a:t> 「參與者的使用新知能」</a:t>
            </a:r>
            <a:r>
              <a:rPr lang="zh-TW" altLang="en-US" sz="2800" dirty="0">
                <a:solidFill>
                  <a:schemeClr val="tx1"/>
                </a:solidFill>
                <a:latin typeface="標楷體" pitchFamily="65" charset="-120"/>
                <a:ea typeface="標楷體" pitchFamily="65" charset="-120"/>
              </a:rPr>
              <a:t>、「學生學習結果」</a:t>
            </a:r>
            <a:endParaRPr lang="en-US" altLang="zh-TW" sz="2800" dirty="0">
              <a:solidFill>
                <a:schemeClr val="tx1"/>
              </a:solidFill>
              <a:latin typeface="標楷體" pitchFamily="65" charset="-120"/>
              <a:ea typeface="標楷體" pitchFamily="65" charset="-120"/>
            </a:endParaRPr>
          </a:p>
          <a:p>
            <a:pPr>
              <a:buNone/>
            </a:pPr>
            <a:endParaRPr lang="zh-TW" altLang="en-US" dirty="0">
              <a:latin typeface="標楷體" pitchFamily="65" charset="-120"/>
              <a:ea typeface="標楷體" pitchFamily="65" charset="-120"/>
            </a:endParaRPr>
          </a:p>
        </p:txBody>
      </p:sp>
      <p:sp>
        <p:nvSpPr>
          <p:cNvPr id="8"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linds(horizontal)">
                                      <p:cBhvr>
                                        <p:cTn id="10" dur="5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blinds(horizontal)">
                                      <p:cBhvr>
                                        <p:cTn id="15" dur="500"/>
                                        <p:tgtEl>
                                          <p:spTgt spid="4">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blinds(horizontal)">
                                      <p:cBhvr>
                                        <p:cTn id="18" dur="500"/>
                                        <p:tgtEl>
                                          <p:spTgt spid="4">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blinds(horizontal)">
                                      <p:cBhvr>
                                        <p:cTn id="21" dur="500"/>
                                        <p:tgtEl>
                                          <p:spTgt spid="4">
                                            <p:txEl>
                                              <p:pRg st="4" end="4"/>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4">
                                            <p:txEl>
                                              <p:pRg st="5" end="5"/>
                                            </p:txEl>
                                          </p:spTgt>
                                        </p:tgtEl>
                                        <p:attrNameLst>
                                          <p:attrName>style.visibility</p:attrName>
                                        </p:attrNameLst>
                                      </p:cBhvr>
                                      <p:to>
                                        <p:strVal val="visible"/>
                                      </p:to>
                                    </p:set>
                                    <p:animEffect transition="in" filter="blinds(horizontal)">
                                      <p:cBhvr>
                                        <p:cTn id="24"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00034" y="642918"/>
            <a:ext cx="8286808" cy="1500198"/>
          </a:xfrm>
        </p:spPr>
        <p:txBody>
          <a:bodyPr>
            <a:normAutofit/>
          </a:bodyPr>
          <a:lstStyle/>
          <a:p>
            <a:r>
              <a:rPr sz="3600" u="sng" dirty="0"/>
              <a:t>教師專業發展活動實施深化成效評估</a:t>
            </a:r>
            <a:r>
              <a:rPr lang="en-US" sz="3600" u="sng" dirty="0"/>
              <a:t/>
            </a:r>
            <a:br>
              <a:rPr lang="en-US" sz="3600" u="sng" dirty="0"/>
            </a:br>
            <a:r>
              <a:rPr sz="3600" u="sng" dirty="0"/>
              <a:t>中長程構思及規劃建議</a:t>
            </a:r>
            <a:endParaRPr lang="zh-TW" altLang="en-US" sz="3600" dirty="0"/>
          </a:p>
        </p:txBody>
      </p:sp>
      <p:sp>
        <p:nvSpPr>
          <p:cNvPr id="3" name="內容版面配置區 2"/>
          <p:cNvSpPr>
            <a:spLocks noGrp="1"/>
          </p:cNvSpPr>
          <p:nvPr>
            <p:ph idx="1"/>
          </p:nvPr>
        </p:nvSpPr>
        <p:spPr>
          <a:xfrm>
            <a:off x="457200" y="2357430"/>
            <a:ext cx="8229600" cy="3768733"/>
          </a:xfrm>
        </p:spPr>
        <p:txBody>
          <a:bodyPr>
            <a:normAutofit/>
          </a:bodyPr>
          <a:lstStyle/>
          <a:p>
            <a:r>
              <a:rPr lang="zh-TW" altLang="en-US" dirty="0">
                <a:solidFill>
                  <a:schemeClr val="tx1"/>
                </a:solidFill>
              </a:rPr>
              <a:t>未來規劃或選擇實施更深化層面成效評估的專業成長活動計畫，建議能聚焦於某一重點主軸的計畫、或者聚焦在相同或類同性質課程主題的計畫，始能收更完整面向的執行成效，而非僅是某單一方案計畫的辦理成效。</a:t>
            </a:r>
            <a:endParaRPr lang="zh-TW" altLang="en-US" dirty="0">
              <a:cs typeface="Noto Sans Mono CJK JP Regular"/>
            </a:endParaRPr>
          </a:p>
        </p:txBody>
      </p:sp>
      <p:sp>
        <p:nvSpPr>
          <p:cNvPr id="5" name="投影片編號版面配置區 4"/>
          <p:cNvSpPr>
            <a:spLocks noGrp="1"/>
          </p:cNvSpPr>
          <p:nvPr>
            <p:ph type="sldNum" sz="quarter" idx="12"/>
          </p:nvPr>
        </p:nvSpPr>
        <p:spPr/>
        <p:txBody>
          <a:bodyPr/>
          <a:lstStyle/>
          <a:p>
            <a:fld id="{B4EBE323-27AD-48CD-9259-03C4B08878FA}" type="slidenum">
              <a:rPr lang="zh-TW" altLang="en-US" smtClean="0"/>
              <a:pPr/>
              <a:t>54</a:t>
            </a:fld>
            <a:endParaRPr lang="zh-TW" altLang="en-US"/>
          </a:p>
        </p:txBody>
      </p:sp>
      <p:sp>
        <p:nvSpPr>
          <p:cNvPr id="6"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版面配置區 2"/>
          <p:cNvSpPr>
            <a:spLocks noGrp="1"/>
          </p:cNvSpPr>
          <p:nvPr>
            <p:ph type="body" idx="1"/>
          </p:nvPr>
        </p:nvSpPr>
        <p:spPr/>
        <p:txBody>
          <a:bodyPr>
            <a:normAutofit/>
          </a:bodyPr>
          <a:lstStyle/>
          <a:p>
            <a:pPr algn="ctr"/>
            <a:r>
              <a:rPr lang="en-US" altLang="zh-TW" sz="8000" dirty="0">
                <a:solidFill>
                  <a:srgbClr val="C00000"/>
                </a:solidFill>
                <a:latin typeface="ParkAvenue BT" pitchFamily="66" charset="0"/>
              </a:rPr>
              <a:t>Thanks !</a:t>
            </a:r>
            <a:endParaRPr lang="zh-TW" altLang="en-US" sz="8000" dirty="0">
              <a:solidFill>
                <a:srgbClr val="C00000"/>
              </a:solidFill>
              <a:latin typeface="ParkAvenue BT" pitchFamily="66" charset="0"/>
            </a:endParaRPr>
          </a:p>
        </p:txBody>
      </p:sp>
      <p:sp>
        <p:nvSpPr>
          <p:cNvPr id="4" name="日期版面配置區 3"/>
          <p:cNvSpPr>
            <a:spLocks noGrp="1"/>
          </p:cNvSpPr>
          <p:nvPr>
            <p:ph type="dt" sz="half" idx="10"/>
          </p:nvPr>
        </p:nvSpPr>
        <p:spPr/>
        <p:txBody>
          <a:bodyPr/>
          <a:lstStyle/>
          <a:p>
            <a:r>
              <a:rPr lang="en-US" altLang="zh-TW"/>
              <a:t>2019/3/6</a:t>
            </a:r>
            <a:endParaRPr lang="zh-TW" altLang="en-US"/>
          </a:p>
        </p:txBody>
      </p:sp>
      <p:sp>
        <p:nvSpPr>
          <p:cNvPr id="5" name="頁尾版面配置區 4"/>
          <p:cNvSpPr>
            <a:spLocks noGrp="1"/>
          </p:cNvSpPr>
          <p:nvPr>
            <p:ph type="ftr" sz="quarter" idx="11"/>
          </p:nvPr>
        </p:nvSpPr>
        <p:spPr>
          <a:xfrm>
            <a:off x="3143240" y="5643578"/>
            <a:ext cx="2895600" cy="365125"/>
          </a:xfrm>
        </p:spPr>
        <p:txBody>
          <a:bodyPr/>
          <a:lstStyle/>
          <a:p>
            <a:r>
              <a:rPr lang="zh-TW" altLang="en-US" dirty="0"/>
              <a:t>二－１精進教學要點及整體計畫說明</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582594"/>
          </a:xfrm>
        </p:spPr>
        <p:txBody>
          <a:bodyPr>
            <a:noAutofit/>
          </a:bodyPr>
          <a:lstStyle/>
          <a:p>
            <a:r>
              <a:rPr lang="zh-TW" altLang="en-US" sz="3200" b="1" u="sng" dirty="0"/>
              <a:t>本補助之實施內容推動重點如下：</a:t>
            </a:r>
            <a:endParaRPr lang="zh-TW" altLang="en-US" sz="3200" b="1" dirty="0">
              <a:latin typeface="標楷體" panose="03000509000000000000" pitchFamily="65" charset="-120"/>
              <a:ea typeface="標楷體" panose="03000509000000000000" pitchFamily="65" charset="-120"/>
            </a:endParaRPr>
          </a:p>
        </p:txBody>
      </p:sp>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sp>
        <p:nvSpPr>
          <p:cNvPr id="22" name="頁尾版面配置區 6"/>
          <p:cNvSpPr>
            <a:spLocks noGrp="1"/>
          </p:cNvSpPr>
          <p:nvPr>
            <p:ph type="ftr" sz="quarter" idx="11"/>
          </p:nvPr>
        </p:nvSpPr>
        <p:spPr>
          <a:xfrm>
            <a:off x="3143240" y="6357959"/>
            <a:ext cx="2895600" cy="357190"/>
          </a:xfrm>
        </p:spPr>
        <p:txBody>
          <a:bodyPr/>
          <a:lstStyle/>
          <a:p>
            <a:r>
              <a:rPr lang="zh-TW" altLang="en-US" dirty="0"/>
              <a:t>三－１精進教學計畫內涵說明</a:t>
            </a:r>
          </a:p>
        </p:txBody>
      </p:sp>
      <p:sp>
        <p:nvSpPr>
          <p:cNvPr id="24" name="內容版面配置區 23"/>
          <p:cNvSpPr>
            <a:spLocks noGrp="1"/>
          </p:cNvSpPr>
          <p:nvPr>
            <p:ph idx="1"/>
          </p:nvPr>
        </p:nvSpPr>
        <p:spPr>
          <a:xfrm>
            <a:off x="214282" y="1142984"/>
            <a:ext cx="8715436" cy="5429288"/>
          </a:xfrm>
        </p:spPr>
        <p:txBody>
          <a:bodyPr>
            <a:noAutofit/>
          </a:bodyPr>
          <a:lstStyle/>
          <a:p>
            <a:pPr marL="990600" indent="-990600">
              <a:spcBef>
                <a:spcPts val="1200"/>
              </a:spcBef>
              <a:buNone/>
            </a:pPr>
            <a:r>
              <a:rPr lang="zh-TW" altLang="en-US" sz="2500" dirty="0">
                <a:solidFill>
                  <a:schemeClr val="tx1"/>
                </a:solidFill>
              </a:rPr>
              <a:t>（一）規劃並引領教師落實十二年國民基本教育課程綱要之精神與內涵。</a:t>
            </a:r>
          </a:p>
          <a:p>
            <a:pPr marL="990600" indent="-990600">
              <a:spcBef>
                <a:spcPts val="1200"/>
              </a:spcBef>
              <a:buNone/>
            </a:pPr>
            <a:r>
              <a:rPr lang="zh-TW" altLang="en-US" sz="2500" dirty="0">
                <a:solidFill>
                  <a:schemeClr val="tx1"/>
                </a:solidFill>
              </a:rPr>
              <a:t>（二）強化並督導學校落實課程發展委員會、教學研究會、學年會議等課程發展與教學精進相關組織之運作，發揮校內推動課程發展與教學實踐之專業功能。</a:t>
            </a:r>
          </a:p>
          <a:p>
            <a:pPr marL="990600" indent="-990600">
              <a:spcBef>
                <a:spcPts val="1200"/>
              </a:spcBef>
              <a:buNone/>
            </a:pPr>
            <a:r>
              <a:rPr lang="zh-TW" altLang="en-US" sz="2500" dirty="0">
                <a:solidFill>
                  <a:schemeClr val="tx1"/>
                </a:solidFill>
              </a:rPr>
              <a:t>（三）辦理課程與教學領導人之增能，及教學輔導教師、專業回饋人員之培訓，</a:t>
            </a:r>
            <a:r>
              <a:rPr lang="zh-TW" altLang="en-US" sz="2500" u="sng" dirty="0">
                <a:solidFill>
                  <a:schemeClr val="tx1"/>
                </a:solidFill>
              </a:rPr>
              <a:t>提升學習領導素養</a:t>
            </a:r>
            <a:r>
              <a:rPr lang="zh-TW" altLang="en-US" sz="2500" dirty="0">
                <a:solidFill>
                  <a:schemeClr val="tx1"/>
                </a:solidFill>
              </a:rPr>
              <a:t>，落實課程與教學相關計畫之推動。</a:t>
            </a:r>
          </a:p>
          <a:p>
            <a:pPr marL="990600" indent="-990600">
              <a:spcBef>
                <a:spcPts val="1200"/>
              </a:spcBef>
              <a:buNone/>
            </a:pPr>
            <a:r>
              <a:rPr lang="zh-TW" altLang="en-US" sz="2500" dirty="0">
                <a:solidFill>
                  <a:schemeClr val="tx1"/>
                </a:solidFill>
              </a:rPr>
              <a:t>（四）辦理教師增能並支持教師運用專業學習社群運作、共同備課及觀（議）課、學習診斷、有效教學等精進教學策略，</a:t>
            </a:r>
            <a:r>
              <a:rPr lang="zh-TW" altLang="en-US" sz="2500" u="sng" dirty="0">
                <a:solidFill>
                  <a:schemeClr val="tx1"/>
                </a:solidFill>
              </a:rPr>
              <a:t>激發學生學習興趣與動機，</a:t>
            </a:r>
            <a:r>
              <a:rPr lang="zh-TW" altLang="en-US" sz="2500" dirty="0">
                <a:solidFill>
                  <a:schemeClr val="tx1"/>
                </a:solidFill>
              </a:rPr>
              <a:t>落實課堂實踐，提升教學品質。</a:t>
            </a:r>
          </a:p>
        </p:txBody>
      </p:sp>
      <p:sp>
        <p:nvSpPr>
          <p:cNvPr id="25"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extLst>
      <p:ext uri="{BB962C8B-B14F-4D97-AF65-F5344CB8AC3E}">
        <p14:creationId xmlns:p14="http://schemas.microsoft.com/office/powerpoint/2010/main" val="2169745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28596" y="642918"/>
            <a:ext cx="8229600" cy="582594"/>
          </a:xfrm>
        </p:spPr>
        <p:txBody>
          <a:bodyPr>
            <a:noAutofit/>
          </a:bodyPr>
          <a:lstStyle/>
          <a:p>
            <a:r>
              <a:rPr lang="zh-TW" altLang="en-US" sz="3200" b="1" u="sng" dirty="0"/>
              <a:t>本補助之實施內容推動重點如下：</a:t>
            </a:r>
            <a:endParaRPr lang="zh-TW" altLang="en-US" sz="3200" b="1" dirty="0">
              <a:latin typeface="標楷體" panose="03000509000000000000" pitchFamily="65" charset="-120"/>
              <a:ea typeface="標楷體" panose="03000509000000000000" pitchFamily="65" charset="-120"/>
            </a:endParaRPr>
          </a:p>
        </p:txBody>
      </p:sp>
      <p:sp>
        <p:nvSpPr>
          <p:cNvPr id="23" name="標題 1"/>
          <p:cNvSpPr txBox="1">
            <a:spLocks/>
          </p:cNvSpPr>
          <p:nvPr/>
        </p:nvSpPr>
        <p:spPr>
          <a:xfrm>
            <a:off x="259904" y="1844824"/>
            <a:ext cx="8579296"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zh-TW" altLang="en-US" sz="2800" b="1" dirty="0">
              <a:effectLst>
                <a:outerShdw blurRad="38100" dist="38100" dir="2700000" algn="tl">
                  <a:srgbClr val="000000">
                    <a:alpha val="43137"/>
                  </a:srgbClr>
                </a:outerShdw>
              </a:effectLst>
              <a:latin typeface="+mj-ea"/>
            </a:endParaRPr>
          </a:p>
        </p:txBody>
      </p:sp>
      <p:sp>
        <p:nvSpPr>
          <p:cNvPr id="22" name="頁尾版面配置區 6"/>
          <p:cNvSpPr>
            <a:spLocks noGrp="1"/>
          </p:cNvSpPr>
          <p:nvPr>
            <p:ph type="ftr" sz="quarter" idx="11"/>
          </p:nvPr>
        </p:nvSpPr>
        <p:spPr>
          <a:xfrm>
            <a:off x="3143240" y="6357959"/>
            <a:ext cx="2895600" cy="357190"/>
          </a:xfrm>
        </p:spPr>
        <p:txBody>
          <a:bodyPr/>
          <a:lstStyle/>
          <a:p>
            <a:r>
              <a:rPr lang="zh-TW" altLang="en-US" dirty="0"/>
              <a:t>三－１精進教學計畫內涵說明</a:t>
            </a:r>
          </a:p>
        </p:txBody>
      </p:sp>
      <p:sp>
        <p:nvSpPr>
          <p:cNvPr id="24" name="內容版面配置區 23"/>
          <p:cNvSpPr>
            <a:spLocks noGrp="1"/>
          </p:cNvSpPr>
          <p:nvPr>
            <p:ph idx="1"/>
          </p:nvPr>
        </p:nvSpPr>
        <p:spPr>
          <a:xfrm>
            <a:off x="357158" y="1500174"/>
            <a:ext cx="8429684" cy="5072098"/>
          </a:xfrm>
        </p:spPr>
        <p:txBody>
          <a:bodyPr>
            <a:noAutofit/>
          </a:bodyPr>
          <a:lstStyle/>
          <a:p>
            <a:pPr marL="990600" indent="-990600">
              <a:spcBef>
                <a:spcPts val="1200"/>
              </a:spcBef>
              <a:buNone/>
            </a:pPr>
            <a:r>
              <a:rPr lang="zh-TW" altLang="en-US" sz="2500" dirty="0">
                <a:solidFill>
                  <a:schemeClr val="tx1"/>
                </a:solidFill>
              </a:rPr>
              <a:t>（五）推動並落實國中小學生多元評量方式，引導學生適性發展與有效學習。</a:t>
            </a:r>
          </a:p>
          <a:p>
            <a:pPr marL="990600" indent="-990600">
              <a:spcBef>
                <a:spcPts val="1200"/>
              </a:spcBef>
              <a:buNone/>
            </a:pPr>
            <a:r>
              <a:rPr lang="zh-TW" altLang="en-US" sz="2500" dirty="0">
                <a:solidFill>
                  <a:schemeClr val="tx1"/>
                </a:solidFill>
              </a:rPr>
              <a:t>（六）辦理家長、親師合作等學習成長活動，共同提升學校課程及教學品質。</a:t>
            </a:r>
          </a:p>
          <a:p>
            <a:pPr marL="990600" indent="-990600">
              <a:spcBef>
                <a:spcPts val="1200"/>
              </a:spcBef>
              <a:buNone/>
            </a:pPr>
            <a:r>
              <a:rPr lang="zh-TW" altLang="en-US" sz="2500" dirty="0">
                <a:solidFill>
                  <a:schemeClr val="tx1"/>
                </a:solidFill>
              </a:rPr>
              <a:t>（七）辦理本部推動教師教學專業與課程品質之其他配合事項</a:t>
            </a:r>
            <a:r>
              <a:rPr lang="zh-TW" altLang="en-US" sz="2500" u="sng" dirty="0">
                <a:solidFill>
                  <a:schemeClr val="tx1"/>
                </a:solidFill>
              </a:rPr>
              <a:t>，本部另定之</a:t>
            </a:r>
            <a:r>
              <a:rPr lang="zh-TW" altLang="en-US" sz="2500" dirty="0">
                <a:solidFill>
                  <a:schemeClr val="tx1"/>
                </a:solidFill>
              </a:rPr>
              <a:t>。</a:t>
            </a:r>
          </a:p>
          <a:p>
            <a:endParaRPr lang="zh-TW" altLang="en-US" sz="2200" dirty="0"/>
          </a:p>
        </p:txBody>
      </p:sp>
      <p:sp>
        <p:nvSpPr>
          <p:cNvPr id="7"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extLst>
      <p:ext uri="{BB962C8B-B14F-4D97-AF65-F5344CB8AC3E}">
        <p14:creationId xmlns:p14="http://schemas.microsoft.com/office/powerpoint/2010/main" val="2169745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142852"/>
            <a:ext cx="9144000" cy="725470"/>
          </a:xfrm>
        </p:spPr>
        <p:txBody>
          <a:bodyPr>
            <a:noAutofit/>
          </a:bodyPr>
          <a:lstStyle/>
          <a:p>
            <a:r>
              <a:rPr lang="zh-TW" altLang="en-US" sz="2800" b="1" dirty="0"/>
              <a:t>教育部政策及計畫其他配合事項</a:t>
            </a:r>
            <a:endParaRPr lang="zh-TW" altLang="en-US" sz="3600" b="1" dirty="0">
              <a:latin typeface="標楷體" panose="03000509000000000000" pitchFamily="65" charset="-120"/>
              <a:ea typeface="標楷體" panose="03000509000000000000" pitchFamily="65" charset="-120"/>
            </a:endParaRPr>
          </a:p>
        </p:txBody>
      </p:sp>
      <p:graphicFrame>
        <p:nvGraphicFramePr>
          <p:cNvPr id="10" name="內容版面配置區 7"/>
          <p:cNvGraphicFramePr>
            <a:graphicFrameLocks/>
          </p:cNvGraphicFramePr>
          <p:nvPr/>
        </p:nvGraphicFramePr>
        <p:xfrm>
          <a:off x="357158" y="785794"/>
          <a:ext cx="8501122" cy="5286412"/>
        </p:xfrm>
        <a:graphic>
          <a:graphicData uri="http://schemas.openxmlformats.org/drawingml/2006/table">
            <a:tbl>
              <a:tblPr/>
              <a:tblGrid>
                <a:gridCol w="971466">
                  <a:extLst>
                    <a:ext uri="{9D8B030D-6E8A-4147-A177-3AD203B41FA5}">
                      <a16:colId xmlns:a16="http://schemas.microsoft.com/office/drawing/2014/main" xmlns="" val="20000"/>
                    </a:ext>
                  </a:extLst>
                </a:gridCol>
                <a:gridCol w="1385988">
                  <a:extLst>
                    <a:ext uri="{9D8B030D-6E8A-4147-A177-3AD203B41FA5}">
                      <a16:colId xmlns:a16="http://schemas.microsoft.com/office/drawing/2014/main" xmlns="" val="20001"/>
                    </a:ext>
                  </a:extLst>
                </a:gridCol>
                <a:gridCol w="6143668">
                  <a:extLst>
                    <a:ext uri="{9D8B030D-6E8A-4147-A177-3AD203B41FA5}">
                      <a16:colId xmlns:a16="http://schemas.microsoft.com/office/drawing/2014/main" xmlns="" val="20002"/>
                    </a:ext>
                  </a:extLst>
                </a:gridCol>
              </a:tblGrid>
              <a:tr h="5286412">
                <a:tc>
                  <a:txBody>
                    <a:bodyPr/>
                    <a:lstStyle/>
                    <a:p>
                      <a:pPr marL="177800" indent="0" algn="l">
                        <a:spcAft>
                          <a:spcPts val="0"/>
                        </a:spcAft>
                      </a:pPr>
                      <a:r>
                        <a:rPr lang="zh-TW" sz="2400" b="0" kern="100" dirty="0">
                          <a:solidFill>
                            <a:schemeClr val="tx1"/>
                          </a:solidFill>
                          <a:latin typeface="標楷體" pitchFamily="65" charset="-120"/>
                          <a:ea typeface="標楷體" pitchFamily="65" charset="-120"/>
                          <a:cs typeface="Times New Roman"/>
                        </a:rPr>
                        <a:t>一、</a:t>
                      </a:r>
                      <a:endParaRPr lang="en-US" altLang="zh-TW" sz="2400" b="0" kern="100" dirty="0">
                        <a:solidFill>
                          <a:schemeClr val="tx1"/>
                        </a:solidFill>
                        <a:latin typeface="標楷體" pitchFamily="65" charset="-120"/>
                        <a:ea typeface="標楷體" pitchFamily="65" charset="-120"/>
                        <a:cs typeface="Times New Roman"/>
                      </a:endParaRPr>
                    </a:p>
                    <a:p>
                      <a:pPr marL="4763" indent="0" algn="ctr">
                        <a:spcAft>
                          <a:spcPts val="0"/>
                        </a:spcAft>
                      </a:pPr>
                      <a:r>
                        <a:rPr lang="zh-TW" sz="2400" b="0" kern="100" dirty="0">
                          <a:solidFill>
                            <a:schemeClr val="tx1"/>
                          </a:solidFill>
                          <a:latin typeface="標楷體" pitchFamily="65" charset="-120"/>
                          <a:ea typeface="標楷體" pitchFamily="65" charset="-120"/>
                          <a:cs typeface="Times New Roman"/>
                        </a:rPr>
                        <a:t>落實十二年國民基本教育課程綱要之精神與內涵</a:t>
                      </a:r>
                    </a:p>
                  </a:txBody>
                  <a:tcPr marL="5868" marR="58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84138" indent="0" algn="ctr">
                        <a:spcAft>
                          <a:spcPts val="0"/>
                        </a:spcAft>
                      </a:pPr>
                      <a:r>
                        <a:rPr lang="en-US" sz="2400" b="0" u="none" kern="0" dirty="0">
                          <a:solidFill>
                            <a:schemeClr val="tx1"/>
                          </a:solidFill>
                          <a:latin typeface="標楷體" pitchFamily="65" charset="-120"/>
                          <a:ea typeface="標楷體" pitchFamily="65" charset="-120"/>
                          <a:cs typeface="Times New Roman"/>
                        </a:rPr>
                        <a:t>(</a:t>
                      </a:r>
                      <a:r>
                        <a:rPr lang="zh-TW" sz="2400" b="0" u="none" kern="0" dirty="0">
                          <a:solidFill>
                            <a:schemeClr val="tx1"/>
                          </a:solidFill>
                          <a:latin typeface="標楷體" pitchFamily="65" charset="-120"/>
                          <a:ea typeface="標楷體" pitchFamily="65" charset="-120"/>
                          <a:cs typeface="Times New Roman"/>
                        </a:rPr>
                        <a:t>一</a:t>
                      </a:r>
                      <a:r>
                        <a:rPr lang="en-US" sz="2400" b="0" u="none" kern="0" dirty="0">
                          <a:solidFill>
                            <a:schemeClr val="tx1"/>
                          </a:solidFill>
                          <a:latin typeface="標楷體" pitchFamily="65" charset="-120"/>
                          <a:ea typeface="標楷體" pitchFamily="65" charset="-120"/>
                          <a:cs typeface="Times New Roman"/>
                        </a:rPr>
                        <a:t>)</a:t>
                      </a:r>
                      <a:r>
                        <a:rPr lang="zh-TW" altLang="en-US" sz="2400" dirty="0">
                          <a:latin typeface="標楷體" pitchFamily="65" charset="-120"/>
                          <a:ea typeface="標楷體" pitchFamily="65" charset="-120"/>
                        </a:rPr>
                        <a:t>強化地方政府及學校</a:t>
                      </a:r>
                      <a:r>
                        <a:rPr lang="zh-TW" altLang="en-US" sz="2400" b="1" u="sng" dirty="0">
                          <a:solidFill>
                            <a:srgbClr val="C00000"/>
                          </a:solidFill>
                          <a:latin typeface="標楷體" pitchFamily="65" charset="-120"/>
                          <a:ea typeface="標楷體" pitchFamily="65" charset="-120"/>
                        </a:rPr>
                        <a:t>落實推動</a:t>
                      </a:r>
                      <a:r>
                        <a:rPr lang="zh-TW" altLang="en-US" sz="2400" dirty="0">
                          <a:latin typeface="標楷體" pitchFamily="65" charset="-120"/>
                          <a:ea typeface="標楷體" pitchFamily="65" charset="-120"/>
                        </a:rPr>
                        <a:t>十二年國民基本教育課程綱要</a:t>
                      </a:r>
                      <a:endParaRPr lang="zh-TW" sz="2400" b="1" u="none" kern="100" dirty="0">
                        <a:solidFill>
                          <a:srgbClr val="C00000"/>
                        </a:solidFill>
                        <a:latin typeface="標楷體" pitchFamily="65" charset="-120"/>
                        <a:ea typeface="標楷體" pitchFamily="65" charset="-120"/>
                        <a:cs typeface="Times New Roman"/>
                      </a:endParaRPr>
                    </a:p>
                  </a:txBody>
                  <a:tcPr marL="5868" marR="58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92075" indent="0"/>
                      <a:r>
                        <a:rPr lang="en-US" altLang="zh-TW" sz="2500" b="1" dirty="0">
                          <a:solidFill>
                            <a:schemeClr val="tx1"/>
                          </a:solidFill>
                          <a:latin typeface="標楷體" pitchFamily="65" charset="-120"/>
                          <a:ea typeface="標楷體" pitchFamily="65" charset="-120"/>
                        </a:rPr>
                        <a:t>1.</a:t>
                      </a:r>
                      <a:r>
                        <a:rPr lang="zh-TW" altLang="en-US" sz="2500" b="1" dirty="0">
                          <a:solidFill>
                            <a:schemeClr val="tx1"/>
                          </a:solidFill>
                          <a:latin typeface="標楷體" pitchFamily="65" charset="-120"/>
                          <a:ea typeface="標楷體" pitchFamily="65" charset="-120"/>
                        </a:rPr>
                        <a:t>增能課程與教學領導人</a:t>
                      </a:r>
                      <a:r>
                        <a:rPr lang="zh-TW" altLang="en-US" sz="2500" b="1" u="sng" dirty="0">
                          <a:solidFill>
                            <a:schemeClr val="tx1"/>
                          </a:solidFill>
                          <a:latin typeface="標楷體" pitchFamily="65" charset="-120"/>
                          <a:ea typeface="標楷體" pitchFamily="65" charset="-120"/>
                        </a:rPr>
                        <a:t>推動</a:t>
                      </a:r>
                      <a:r>
                        <a:rPr lang="zh-TW" altLang="en-US" sz="2500" b="1" dirty="0">
                          <a:solidFill>
                            <a:schemeClr val="tx1"/>
                          </a:solidFill>
                          <a:latin typeface="標楷體" pitchFamily="65" charset="-120"/>
                          <a:ea typeface="標楷體" pitchFamily="65" charset="-120"/>
                        </a:rPr>
                        <a:t>新課綱之素養</a:t>
                      </a:r>
                    </a:p>
                    <a:p>
                      <a:pPr marL="715963" indent="-533400">
                        <a:spcBef>
                          <a:spcPts val="600"/>
                        </a:spcBef>
                      </a:pPr>
                      <a:r>
                        <a:rPr lang="en-US" altLang="zh-TW" sz="2500" u="sng" dirty="0">
                          <a:latin typeface="標楷體" pitchFamily="65" charset="-120"/>
                          <a:ea typeface="標楷體" pitchFamily="65" charset="-120"/>
                        </a:rPr>
                        <a:t>(1)</a:t>
                      </a:r>
                      <a:r>
                        <a:rPr lang="zh-TW" altLang="en-US" sz="2500" u="sng" dirty="0">
                          <a:latin typeface="標楷體" pitchFamily="65" charset="-120"/>
                          <a:ea typeface="標楷體" pitchFamily="65" charset="-120"/>
                        </a:rPr>
                        <a:t>地方政府應</a:t>
                      </a:r>
                      <a:r>
                        <a:rPr lang="zh-TW" altLang="en-US" sz="2500" dirty="0">
                          <a:latin typeface="標楷體" pitchFamily="65" charset="-120"/>
                          <a:ea typeface="標楷體" pitchFamily="65" charset="-120"/>
                        </a:rPr>
                        <a:t>辦理教育行政領導人員研習，</a:t>
                      </a:r>
                      <a:r>
                        <a:rPr lang="zh-TW" altLang="en-US" sz="2500" u="sng" dirty="0">
                          <a:latin typeface="標楷體" pitchFamily="65" charset="-120"/>
                          <a:ea typeface="標楷體" pitchFamily="65" charset="-120"/>
                        </a:rPr>
                        <a:t>促其</a:t>
                      </a:r>
                      <a:r>
                        <a:rPr lang="zh-TW" altLang="en-US" sz="2500" dirty="0">
                          <a:latin typeface="標楷體" pitchFamily="65" charset="-120"/>
                          <a:ea typeface="標楷體" pitchFamily="65" charset="-120"/>
                        </a:rPr>
                        <a:t>掌握十二年國民基本教育課程綱要</a:t>
                      </a:r>
                      <a:r>
                        <a:rPr lang="zh-TW" altLang="en-US" sz="2500" u="sng" dirty="0">
                          <a:latin typeface="標楷體" pitchFamily="65" charset="-120"/>
                          <a:ea typeface="標楷體" pitchFamily="65" charset="-120"/>
                        </a:rPr>
                        <a:t>內涵、</a:t>
                      </a:r>
                      <a:r>
                        <a:rPr lang="zh-TW" altLang="en-US" sz="2500" dirty="0">
                          <a:latin typeface="標楷體" pitchFamily="65" charset="-120"/>
                          <a:ea typeface="標楷體" pitchFamily="65" charset="-120"/>
                        </a:rPr>
                        <a:t>推動策略</a:t>
                      </a:r>
                      <a:r>
                        <a:rPr lang="zh-TW" altLang="en-US" sz="2500" u="sng" dirty="0">
                          <a:latin typeface="標楷體" pitchFamily="65" charset="-120"/>
                          <a:ea typeface="標楷體" pitchFamily="65" charset="-120"/>
                        </a:rPr>
                        <a:t>及</a:t>
                      </a:r>
                      <a:r>
                        <a:rPr lang="zh-TW" altLang="en-US" sz="2500" dirty="0">
                          <a:latin typeface="標楷體" pitchFamily="65" charset="-120"/>
                          <a:ea typeface="標楷體" pitchFamily="65" charset="-120"/>
                        </a:rPr>
                        <a:t>重要配套</a:t>
                      </a:r>
                      <a:r>
                        <a:rPr lang="zh-TW" altLang="en-US" sz="2500" u="sng" dirty="0">
                          <a:latin typeface="標楷體" pitchFamily="65" charset="-120"/>
                          <a:ea typeface="標楷體" pitchFamily="65" charset="-120"/>
                        </a:rPr>
                        <a:t>措施</a:t>
                      </a:r>
                      <a:r>
                        <a:rPr lang="zh-TW" altLang="en-US" sz="2500" dirty="0">
                          <a:latin typeface="標楷體" pitchFamily="65" charset="-120"/>
                          <a:ea typeface="標楷體" pitchFamily="65" charset="-120"/>
                        </a:rPr>
                        <a:t>。</a:t>
                      </a:r>
                    </a:p>
                    <a:p>
                      <a:pPr marL="715963" indent="-533400">
                        <a:spcBef>
                          <a:spcPts val="600"/>
                        </a:spcBef>
                      </a:pPr>
                      <a:r>
                        <a:rPr lang="en-US" altLang="zh-TW" sz="2500" u="sng" dirty="0">
                          <a:latin typeface="標楷體" pitchFamily="65" charset="-120"/>
                          <a:ea typeface="標楷體" pitchFamily="65" charset="-120"/>
                        </a:rPr>
                        <a:t>(2)</a:t>
                      </a:r>
                      <a:r>
                        <a:rPr lang="zh-TW" altLang="en-US" sz="2500" u="sng" dirty="0">
                          <a:latin typeface="標楷體" pitchFamily="65" charset="-120"/>
                          <a:ea typeface="標楷體" pitchFamily="65" charset="-120"/>
                        </a:rPr>
                        <a:t>地方政府應</a:t>
                      </a:r>
                      <a:r>
                        <a:rPr lang="zh-TW" altLang="en-US" sz="2500" dirty="0">
                          <a:latin typeface="標楷體" pitchFamily="65" charset="-120"/>
                          <a:ea typeface="標楷體" pitchFamily="65" charset="-120"/>
                        </a:rPr>
                        <a:t>辦理學校課程與教學領導人員</a:t>
                      </a:r>
                      <a:r>
                        <a:rPr lang="zh-TW" altLang="en-US" sz="2500" u="sng" dirty="0">
                          <a:latin typeface="標楷體" pitchFamily="65" charset="-120"/>
                          <a:ea typeface="標楷體" pitchFamily="65" charset="-120"/>
                        </a:rPr>
                        <a:t>增能活動</a:t>
                      </a:r>
                      <a:r>
                        <a:rPr lang="zh-TW" altLang="en-US" sz="2500" dirty="0">
                          <a:latin typeface="標楷體" pitchFamily="65" charset="-120"/>
                          <a:ea typeface="標楷體" pitchFamily="65" charset="-120"/>
                        </a:rPr>
                        <a:t>，促</a:t>
                      </a:r>
                      <a:r>
                        <a:rPr lang="zh-TW" altLang="en-US" sz="2500" u="sng" dirty="0">
                          <a:latin typeface="標楷體" pitchFamily="65" charset="-120"/>
                          <a:ea typeface="標楷體" pitchFamily="65" charset="-120"/>
                        </a:rPr>
                        <a:t>其發揮影響力落實十二年國民基本教育課程綱要</a:t>
                      </a:r>
                      <a:r>
                        <a:rPr lang="zh-TW" altLang="en-US" sz="2500" dirty="0">
                          <a:latin typeface="標楷體" pitchFamily="65" charset="-120"/>
                          <a:ea typeface="標楷體" pitchFamily="65" charset="-120"/>
                        </a:rPr>
                        <a:t>。</a:t>
                      </a:r>
                    </a:p>
                    <a:p>
                      <a:pPr marL="92075" indent="0">
                        <a:spcBef>
                          <a:spcPts val="1200"/>
                        </a:spcBef>
                      </a:pPr>
                      <a:r>
                        <a:rPr lang="en-US" altLang="zh-TW" sz="2500" b="1" dirty="0">
                          <a:latin typeface="標楷體" pitchFamily="65" charset="-120"/>
                          <a:ea typeface="標楷體" pitchFamily="65" charset="-120"/>
                        </a:rPr>
                        <a:t>2.</a:t>
                      </a:r>
                      <a:r>
                        <a:rPr lang="zh-TW" altLang="en-US" sz="2500" b="1" dirty="0">
                          <a:latin typeface="標楷體" pitchFamily="65" charset="-120"/>
                          <a:ea typeface="標楷體" pitchFamily="65" charset="-120"/>
                        </a:rPr>
                        <a:t>引領家長認知</a:t>
                      </a:r>
                      <a:r>
                        <a:rPr lang="zh-TW" altLang="en-US" sz="2500" b="1" u="sng" dirty="0">
                          <a:latin typeface="標楷體" pitchFamily="65" charset="-120"/>
                          <a:ea typeface="標楷體" pitchFamily="65" charset="-120"/>
                        </a:rPr>
                        <a:t>及支持</a:t>
                      </a:r>
                      <a:r>
                        <a:rPr lang="zh-TW" altLang="en-US" sz="2500" b="1" dirty="0">
                          <a:latin typeface="標楷體" pitchFamily="65" charset="-120"/>
                          <a:ea typeface="標楷體" pitchFamily="65" charset="-120"/>
                        </a:rPr>
                        <a:t>新課綱</a:t>
                      </a:r>
                      <a:r>
                        <a:rPr lang="zh-TW" altLang="en-US" sz="2500" b="1" u="sng" dirty="0">
                          <a:latin typeface="標楷體" pitchFamily="65" charset="-120"/>
                          <a:ea typeface="標楷體" pitchFamily="65" charset="-120"/>
                        </a:rPr>
                        <a:t>之實踐</a:t>
                      </a:r>
                      <a:endParaRPr lang="zh-TW" altLang="en-US" sz="2500" b="1" dirty="0">
                        <a:latin typeface="標楷體" pitchFamily="65" charset="-120"/>
                        <a:ea typeface="標楷體" pitchFamily="65" charset="-120"/>
                      </a:endParaRPr>
                    </a:p>
                    <a:p>
                      <a:pPr marL="441325" indent="0">
                        <a:spcBef>
                          <a:spcPts val="600"/>
                        </a:spcBef>
                      </a:pPr>
                      <a:r>
                        <a:rPr lang="zh-TW" altLang="en-US" sz="2500" dirty="0">
                          <a:latin typeface="標楷體" pitchFamily="65" charset="-120"/>
                          <a:ea typeface="標楷體" pitchFamily="65" charset="-120"/>
                        </a:rPr>
                        <a:t>地方政府應辦理家長認知十二年國民基本教育課程綱要之研習，強化其協助課程綱要落實之素養。</a:t>
                      </a:r>
                    </a:p>
                  </a:txBody>
                  <a:tcPr marL="5868" marR="58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xmlns="" val="10000"/>
                  </a:ext>
                </a:extLst>
              </a:tr>
            </a:tbl>
          </a:graphicData>
        </a:graphic>
      </p:graphicFrame>
      <p:sp>
        <p:nvSpPr>
          <p:cNvPr id="8"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extLst>
      <p:ext uri="{BB962C8B-B14F-4D97-AF65-F5344CB8AC3E}">
        <p14:creationId xmlns:p14="http://schemas.microsoft.com/office/powerpoint/2010/main" val="2169745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142852"/>
            <a:ext cx="9144000" cy="725470"/>
          </a:xfrm>
        </p:spPr>
        <p:txBody>
          <a:bodyPr>
            <a:noAutofit/>
          </a:bodyPr>
          <a:lstStyle/>
          <a:p>
            <a:r>
              <a:rPr lang="zh-TW" altLang="en-US" sz="2800" b="1" dirty="0"/>
              <a:t>教育部政策及計畫其他配合事項</a:t>
            </a:r>
            <a:endParaRPr lang="zh-TW" altLang="en-US" sz="3600" b="1" dirty="0">
              <a:latin typeface="標楷體" panose="03000509000000000000" pitchFamily="65" charset="-120"/>
              <a:ea typeface="標楷體" panose="03000509000000000000" pitchFamily="65" charset="-120"/>
            </a:endParaRPr>
          </a:p>
        </p:txBody>
      </p:sp>
      <p:sp>
        <p:nvSpPr>
          <p:cNvPr id="9" name="內容版面配置區 8"/>
          <p:cNvSpPr>
            <a:spLocks noGrp="1"/>
          </p:cNvSpPr>
          <p:nvPr>
            <p:ph idx="1"/>
          </p:nvPr>
        </p:nvSpPr>
        <p:spPr/>
        <p:txBody>
          <a:bodyPr/>
          <a:lstStyle/>
          <a:p>
            <a:endParaRPr lang="zh-TW" altLang="en-US" dirty="0"/>
          </a:p>
        </p:txBody>
      </p:sp>
      <p:graphicFrame>
        <p:nvGraphicFramePr>
          <p:cNvPr id="10" name="內容版面配置區 7"/>
          <p:cNvGraphicFramePr>
            <a:graphicFrameLocks/>
          </p:cNvGraphicFramePr>
          <p:nvPr/>
        </p:nvGraphicFramePr>
        <p:xfrm>
          <a:off x="357158" y="785794"/>
          <a:ext cx="8501122" cy="5072098"/>
        </p:xfrm>
        <a:graphic>
          <a:graphicData uri="http://schemas.openxmlformats.org/drawingml/2006/table">
            <a:tbl>
              <a:tblPr/>
              <a:tblGrid>
                <a:gridCol w="971466">
                  <a:extLst>
                    <a:ext uri="{9D8B030D-6E8A-4147-A177-3AD203B41FA5}">
                      <a16:colId xmlns:a16="http://schemas.microsoft.com/office/drawing/2014/main" xmlns="" val="20000"/>
                    </a:ext>
                  </a:extLst>
                </a:gridCol>
                <a:gridCol w="1457426">
                  <a:extLst>
                    <a:ext uri="{9D8B030D-6E8A-4147-A177-3AD203B41FA5}">
                      <a16:colId xmlns:a16="http://schemas.microsoft.com/office/drawing/2014/main" xmlns="" val="20001"/>
                    </a:ext>
                  </a:extLst>
                </a:gridCol>
                <a:gridCol w="6072230">
                  <a:extLst>
                    <a:ext uri="{9D8B030D-6E8A-4147-A177-3AD203B41FA5}">
                      <a16:colId xmlns:a16="http://schemas.microsoft.com/office/drawing/2014/main" xmlns="" val="20002"/>
                    </a:ext>
                  </a:extLst>
                </a:gridCol>
              </a:tblGrid>
              <a:tr h="5072098">
                <a:tc>
                  <a:txBody>
                    <a:bodyPr/>
                    <a:lstStyle/>
                    <a:p>
                      <a:pPr marL="177800" indent="0" algn="l">
                        <a:spcAft>
                          <a:spcPts val="0"/>
                        </a:spcAft>
                      </a:pPr>
                      <a:r>
                        <a:rPr lang="zh-TW" sz="2400" b="0" kern="100" dirty="0">
                          <a:solidFill>
                            <a:schemeClr val="tx1"/>
                          </a:solidFill>
                          <a:latin typeface="標楷體" pitchFamily="65" charset="-120"/>
                          <a:ea typeface="標楷體" pitchFamily="65" charset="-120"/>
                          <a:cs typeface="Times New Roman"/>
                        </a:rPr>
                        <a:t>一、</a:t>
                      </a:r>
                      <a:endParaRPr lang="en-US" altLang="zh-TW" sz="2400" b="0" kern="100" dirty="0">
                        <a:solidFill>
                          <a:schemeClr val="tx1"/>
                        </a:solidFill>
                        <a:latin typeface="標楷體" pitchFamily="65" charset="-120"/>
                        <a:ea typeface="標楷體" pitchFamily="65" charset="-120"/>
                        <a:cs typeface="Times New Roman"/>
                      </a:endParaRPr>
                    </a:p>
                    <a:p>
                      <a:pPr marL="4763" indent="0" algn="ctr">
                        <a:spcAft>
                          <a:spcPts val="0"/>
                        </a:spcAft>
                      </a:pPr>
                      <a:r>
                        <a:rPr lang="zh-TW" sz="2400" b="0" kern="100" dirty="0">
                          <a:solidFill>
                            <a:schemeClr val="tx1"/>
                          </a:solidFill>
                          <a:latin typeface="標楷體" pitchFamily="65" charset="-120"/>
                          <a:ea typeface="標楷體" pitchFamily="65" charset="-120"/>
                          <a:cs typeface="Times New Roman"/>
                        </a:rPr>
                        <a:t>落實十二年國民基本教育課程綱要之精神與內涵</a:t>
                      </a:r>
                    </a:p>
                  </a:txBody>
                  <a:tcPr marL="5868" marR="58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92075" indent="0" algn="ct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二</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提升</a:t>
                      </a:r>
                      <a:r>
                        <a:rPr lang="zh-TW" altLang="en-US" sz="2400" u="sng" dirty="0">
                          <a:latin typeface="標楷體" pitchFamily="65" charset="-120"/>
                          <a:ea typeface="標楷體" pitchFamily="65" charset="-120"/>
                        </a:rPr>
                        <a:t>國民中小學教育階段之教師</a:t>
                      </a:r>
                      <a:r>
                        <a:rPr lang="zh-TW" altLang="en-US" sz="2400" b="1" u="sng" dirty="0">
                          <a:solidFill>
                            <a:srgbClr val="C00000"/>
                          </a:solidFill>
                          <a:latin typeface="標楷體" pitchFamily="65" charset="-120"/>
                          <a:ea typeface="標楷體" pitchFamily="65" charset="-120"/>
                        </a:rPr>
                        <a:t>實踐</a:t>
                      </a:r>
                      <a:r>
                        <a:rPr lang="zh-TW" altLang="en-US" sz="2400" dirty="0">
                          <a:latin typeface="標楷體" pitchFamily="65" charset="-120"/>
                          <a:ea typeface="標楷體" pitchFamily="65" charset="-120"/>
                        </a:rPr>
                        <a:t>十二年國民基本教育課程綱要之能力</a:t>
                      </a:r>
                      <a:endParaRPr lang="zh-TW" sz="2400" b="0" u="none" kern="100" dirty="0">
                        <a:solidFill>
                          <a:schemeClr val="tx1"/>
                        </a:solidFill>
                        <a:latin typeface="標楷體" pitchFamily="65" charset="-120"/>
                        <a:ea typeface="標楷體" pitchFamily="65" charset="-120"/>
                        <a:cs typeface="Times New Roman"/>
                      </a:endParaRPr>
                    </a:p>
                  </a:txBody>
                  <a:tcPr marL="5868" marR="58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92075" indent="0">
                        <a:spcBef>
                          <a:spcPts val="600"/>
                        </a:spcBef>
                      </a:pPr>
                      <a:r>
                        <a:rPr lang="en-US" altLang="zh-TW" sz="2600" b="1" u="sng" dirty="0">
                          <a:latin typeface="標楷體" pitchFamily="65" charset="-120"/>
                          <a:ea typeface="標楷體" pitchFamily="65" charset="-120"/>
                        </a:rPr>
                        <a:t>1.</a:t>
                      </a:r>
                      <a:r>
                        <a:rPr lang="zh-TW" altLang="en-US" sz="2600" b="1" u="sng" dirty="0">
                          <a:latin typeface="標楷體" pitchFamily="65" charset="-120"/>
                          <a:ea typeface="標楷體" pitchFamily="65" charset="-120"/>
                        </a:rPr>
                        <a:t>強化</a:t>
                      </a:r>
                      <a:r>
                        <a:rPr lang="zh-TW" altLang="en-US" sz="2600" b="1" dirty="0">
                          <a:latin typeface="標楷體" pitchFamily="65" charset="-120"/>
                          <a:ea typeface="標楷體" pitchFamily="65" charset="-120"/>
                        </a:rPr>
                        <a:t>教師實踐</a:t>
                      </a:r>
                      <a:r>
                        <a:rPr lang="zh-TW" altLang="en-US" sz="2600" b="1" u="sng" dirty="0">
                          <a:latin typeface="標楷體" pitchFamily="65" charset="-120"/>
                          <a:ea typeface="標楷體" pitchFamily="65" charset="-120"/>
                        </a:rPr>
                        <a:t>新課綱</a:t>
                      </a:r>
                      <a:r>
                        <a:rPr lang="zh-TW" altLang="en-US" sz="2600" b="1" dirty="0">
                          <a:latin typeface="標楷體" pitchFamily="65" charset="-120"/>
                          <a:ea typeface="標楷體" pitchFamily="65" charset="-120"/>
                        </a:rPr>
                        <a:t>之專業</a:t>
                      </a:r>
                      <a:r>
                        <a:rPr lang="zh-TW" altLang="en-US" sz="2600" b="1" u="sng" dirty="0">
                          <a:latin typeface="標楷體" pitchFamily="65" charset="-120"/>
                          <a:ea typeface="標楷體" pitchFamily="65" charset="-120"/>
                        </a:rPr>
                        <a:t>素養</a:t>
                      </a:r>
                      <a:endParaRPr lang="zh-TW" altLang="en-US" sz="2600" b="1" dirty="0">
                        <a:latin typeface="標楷體" pitchFamily="65" charset="-120"/>
                        <a:ea typeface="標楷體" pitchFamily="65" charset="-120"/>
                      </a:endParaRPr>
                    </a:p>
                    <a:p>
                      <a:pPr marL="365125" indent="0">
                        <a:spcBef>
                          <a:spcPts val="600"/>
                        </a:spcBef>
                      </a:pPr>
                      <a:r>
                        <a:rPr lang="zh-TW" altLang="en-US" sz="2600" dirty="0">
                          <a:latin typeface="標楷體" pitchFamily="65" charset="-120"/>
                          <a:ea typeface="標楷體" pitchFamily="65" charset="-120"/>
                        </a:rPr>
                        <a:t>地方政府應配合十二年國民基本教育課程綱要</a:t>
                      </a:r>
                      <a:r>
                        <a:rPr lang="zh-TW" altLang="en-US" sz="2600" u="sng" dirty="0">
                          <a:latin typeface="標楷體" pitchFamily="65" charset="-120"/>
                          <a:ea typeface="標楷體" pitchFamily="65" charset="-120"/>
                        </a:rPr>
                        <a:t>逐年實施</a:t>
                      </a:r>
                      <a:r>
                        <a:rPr lang="zh-TW" altLang="en-US" sz="2600" dirty="0">
                          <a:latin typeface="標楷體" pitchFamily="65" charset="-120"/>
                          <a:ea typeface="標楷體" pitchFamily="65" charset="-120"/>
                        </a:rPr>
                        <a:t>，</a:t>
                      </a:r>
                      <a:r>
                        <a:rPr lang="zh-TW" altLang="en-US" sz="2600" u="sng" dirty="0">
                          <a:latin typeface="標楷體" pitchFamily="65" charset="-120"/>
                          <a:ea typeface="標楷體" pitchFamily="65" charset="-120"/>
                        </a:rPr>
                        <a:t>系統規劃</a:t>
                      </a:r>
                      <a:r>
                        <a:rPr lang="zh-TW" altLang="en-US" sz="2600" dirty="0">
                          <a:latin typeface="標楷體" pitchFamily="65" charset="-120"/>
                          <a:ea typeface="標楷體" pitchFamily="65" charset="-120"/>
                        </a:rPr>
                        <a:t>辦理</a:t>
                      </a:r>
                      <a:r>
                        <a:rPr lang="zh-TW" altLang="en-US" sz="2600" u="sng" dirty="0">
                          <a:latin typeface="標楷體" pitchFamily="65" charset="-120"/>
                          <a:ea typeface="標楷體" pitchFamily="65" charset="-120"/>
                        </a:rPr>
                        <a:t>教師理解及轉化領綱、議題融入之專業增能活動，強化</a:t>
                      </a:r>
                      <a:r>
                        <a:rPr lang="zh-TW" altLang="en-US" sz="2600" dirty="0">
                          <a:latin typeface="標楷體" pitchFamily="65" charset="-120"/>
                          <a:ea typeface="標楷體" pitchFamily="65" charset="-120"/>
                        </a:rPr>
                        <a:t>教師</a:t>
                      </a:r>
                      <a:r>
                        <a:rPr lang="zh-TW" altLang="en-US" sz="2600" u="sng" dirty="0">
                          <a:latin typeface="標楷體" pitchFamily="65" charset="-120"/>
                          <a:ea typeface="標楷體" pitchFamily="65" charset="-120"/>
                        </a:rPr>
                        <a:t>落實課程綱要</a:t>
                      </a:r>
                      <a:r>
                        <a:rPr lang="zh-TW" altLang="en-US" sz="2600" dirty="0">
                          <a:latin typeface="標楷體" pitchFamily="65" charset="-120"/>
                          <a:ea typeface="標楷體" pitchFamily="65" charset="-120"/>
                        </a:rPr>
                        <a:t>之</a:t>
                      </a:r>
                      <a:r>
                        <a:rPr lang="zh-TW" altLang="en-US" sz="2600" u="sng" dirty="0">
                          <a:latin typeface="標楷體" pitchFamily="65" charset="-120"/>
                          <a:ea typeface="標楷體" pitchFamily="65" charset="-120"/>
                        </a:rPr>
                        <a:t>能力</a:t>
                      </a:r>
                      <a:r>
                        <a:rPr lang="zh-TW" altLang="en-US" sz="2600" dirty="0">
                          <a:latin typeface="標楷體" pitchFamily="65" charset="-120"/>
                          <a:ea typeface="標楷體" pitchFamily="65" charset="-120"/>
                        </a:rPr>
                        <a:t>。</a:t>
                      </a:r>
                    </a:p>
                    <a:p>
                      <a:pPr marL="92075" indent="0">
                        <a:spcBef>
                          <a:spcPts val="1800"/>
                        </a:spcBef>
                      </a:pPr>
                      <a:r>
                        <a:rPr lang="en-US" altLang="zh-TW" sz="2600" b="1" u="sng" dirty="0">
                          <a:solidFill>
                            <a:schemeClr val="tx1"/>
                          </a:solidFill>
                          <a:latin typeface="標楷體" pitchFamily="65" charset="-120"/>
                          <a:ea typeface="標楷體" pitchFamily="65" charset="-120"/>
                        </a:rPr>
                        <a:t>2.</a:t>
                      </a:r>
                      <a:r>
                        <a:rPr lang="zh-TW" altLang="en-US" sz="2600" b="1" u="sng" dirty="0">
                          <a:solidFill>
                            <a:schemeClr val="tx1"/>
                          </a:solidFill>
                          <a:latin typeface="標楷體" pitchFamily="65" charset="-120"/>
                          <a:ea typeface="標楷體" pitchFamily="65" charset="-120"/>
                        </a:rPr>
                        <a:t>融入學校課程相關專業組織增能教師</a:t>
                      </a:r>
                      <a:endParaRPr lang="zh-TW" altLang="en-US" sz="2600" b="1" dirty="0">
                        <a:solidFill>
                          <a:schemeClr val="tx1"/>
                        </a:solidFill>
                        <a:latin typeface="標楷體" pitchFamily="65" charset="-120"/>
                        <a:ea typeface="標楷體" pitchFamily="65" charset="-120"/>
                      </a:endParaRPr>
                    </a:p>
                    <a:p>
                      <a:pPr marL="365125" indent="0">
                        <a:spcBef>
                          <a:spcPts val="600"/>
                        </a:spcBef>
                      </a:pPr>
                      <a:r>
                        <a:rPr lang="zh-TW" altLang="en-US" sz="2600" dirty="0">
                          <a:latin typeface="標楷體" pitchFamily="65" charset="-120"/>
                          <a:ea typeface="標楷體" pitchFamily="65" charset="-120"/>
                        </a:rPr>
                        <a:t>地方政府應</a:t>
                      </a:r>
                      <a:r>
                        <a:rPr lang="zh-TW" altLang="en-US" sz="2600" u="sng" dirty="0">
                          <a:latin typeface="標楷體" pitchFamily="65" charset="-120"/>
                          <a:ea typeface="標楷體" pitchFamily="65" charset="-120"/>
                        </a:rPr>
                        <a:t>引領</a:t>
                      </a:r>
                      <a:r>
                        <a:rPr lang="zh-TW" altLang="en-US" sz="2600" dirty="0">
                          <a:latin typeface="標楷體" pitchFamily="65" charset="-120"/>
                          <a:ea typeface="標楷體" pitchFamily="65" charset="-120"/>
                        </a:rPr>
                        <a:t>學校透過領域教學研究會、學年會議、專業學習社群等，提升教師實踐十二年國民基本教育課程綱要之素養。</a:t>
                      </a:r>
                    </a:p>
                  </a:txBody>
                  <a:tcPr marL="5868" marR="58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10000"/>
                  </a:ext>
                </a:extLst>
              </a:tr>
            </a:tbl>
          </a:graphicData>
        </a:graphic>
      </p:graphicFrame>
      <p:sp>
        <p:nvSpPr>
          <p:cNvPr id="11" name="日期版面配置區 4"/>
          <p:cNvSpPr>
            <a:spLocks noGrp="1"/>
          </p:cNvSpPr>
          <p:nvPr>
            <p:ph type="dt" sz="half" idx="10"/>
          </p:nvPr>
        </p:nvSpPr>
        <p:spPr>
          <a:xfrm>
            <a:off x="457200" y="6356350"/>
            <a:ext cx="2133600" cy="365125"/>
          </a:xfrm>
        </p:spPr>
        <p:txBody>
          <a:bodyPr/>
          <a:lstStyle/>
          <a:p>
            <a:r>
              <a:rPr lang="en-US" altLang="zh-TW" dirty="0"/>
              <a:t>2019/12/10</a:t>
            </a:r>
            <a:endParaRPr lang="zh-TW" altLang="en-US" dirty="0"/>
          </a:p>
        </p:txBody>
      </p:sp>
    </p:spTree>
    <p:extLst>
      <p:ext uri="{BB962C8B-B14F-4D97-AF65-F5344CB8AC3E}">
        <p14:creationId xmlns:p14="http://schemas.microsoft.com/office/powerpoint/2010/main" val="2169745135"/>
      </p:ext>
    </p:extLst>
  </p:cSld>
  <p:clrMapOvr>
    <a:masterClrMapping/>
  </p:clrMapOvr>
</p:sld>
</file>

<file path=ppt/theme/theme1.xml><?xml version="1.0" encoding="utf-8"?>
<a:theme xmlns:a="http://schemas.openxmlformats.org/drawingml/2006/main" name="Office 佈景主題">
  <a:themeElements>
    <a:clrScheme name="自訂 6">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1487</TotalTime>
  <Words>6241</Words>
  <Application>Microsoft Office PowerPoint</Application>
  <PresentationFormat>如螢幕大小 (4:3)</PresentationFormat>
  <Paragraphs>565</Paragraphs>
  <Slides>55</Slides>
  <Notes>13</Notes>
  <HiddenSlides>0</HiddenSlides>
  <MMClips>0</MMClips>
  <ScaleCrop>false</ScaleCrop>
  <HeadingPairs>
    <vt:vector size="4" baseType="variant">
      <vt:variant>
        <vt:lpstr>佈景主題</vt:lpstr>
      </vt:variant>
      <vt:variant>
        <vt:i4>1</vt:i4>
      </vt:variant>
      <vt:variant>
        <vt:lpstr>投影片標題</vt:lpstr>
      </vt:variant>
      <vt:variant>
        <vt:i4>55</vt:i4>
      </vt:variant>
    </vt:vector>
  </HeadingPairs>
  <TitlesOfParts>
    <vt:vector size="56" baseType="lpstr">
      <vt:lpstr>Office 佈景主題</vt:lpstr>
      <vt:lpstr>PowerPoint 簡報</vt:lpstr>
      <vt:lpstr>PowerPoint 簡報</vt:lpstr>
      <vt:lpstr>PowerPoint 簡報</vt:lpstr>
      <vt:lpstr>PowerPoint 簡報</vt:lpstr>
      <vt:lpstr>目的： 協助各直轄市、縣(市)政府達成以下之目的</vt:lpstr>
      <vt:lpstr>本補助之實施內容推動重點如下：</vt:lpstr>
      <vt:lpstr>本補助之實施內容推動重點如下：</vt:lpstr>
      <vt:lpstr>教育部政策及計畫其他配合事項</vt:lpstr>
      <vt:lpstr>教育部政策及計畫其他配合事項</vt:lpstr>
      <vt:lpstr>教育部政策及計畫其他配合事項</vt:lpstr>
      <vt:lpstr>教育部政策及計畫其他配合事項</vt:lpstr>
      <vt:lpstr>教育部政策及計畫其他配合事項 </vt:lpstr>
      <vt:lpstr>教育部政策及計畫其他配合事項</vt:lpstr>
      <vt:lpstr>教育部政策及計畫其他配合事項</vt:lpstr>
      <vt:lpstr>教育部政策及計畫其他配合事項</vt:lpstr>
      <vt:lpstr>教育部政策及計畫其他配合事項</vt:lpstr>
      <vt:lpstr>教育部政策及計畫其他配合事項</vt:lpstr>
      <vt:lpstr>教育部政策及計畫其他配合事項</vt:lpstr>
      <vt:lpstr>教育部政策及計畫其他配合事項</vt:lpstr>
      <vt:lpstr>成效督導與考核</vt:lpstr>
      <vt:lpstr>整體計畫之撰寫</vt:lpstr>
      <vt:lpstr>推動小組之成立</vt:lpstr>
      <vt:lpstr>108學年度之推動組織圖</vt:lpstr>
      <vt:lpstr>實施原則</vt:lpstr>
      <vt:lpstr>實施方式</vt:lpstr>
      <vt:lpstr>地方政府109學年度精進教學計畫</vt:lpstr>
      <vt:lpstr>PowerPoint 簡報</vt:lpstr>
      <vt:lpstr>整體計畫摘要  專業成長活動計畫</vt:lpstr>
      <vt:lpstr>擬訂整體計畫</vt:lpstr>
      <vt:lpstr>計畫前置規劃階段</vt:lpstr>
      <vt:lpstr>PowerPoint 簡報</vt:lpstr>
      <vt:lpstr>現況分析的第一步：蒐集資料</vt:lpstr>
      <vt:lpstr>現況分析及需求評估---舉例</vt:lpstr>
      <vt:lpstr>現況分析及需求評估---舉例</vt:lpstr>
      <vt:lpstr>現況分析及需求評估---舉例</vt:lpstr>
      <vt:lpstr>現況分析及需求評估---舉例</vt:lpstr>
      <vt:lpstr>計畫前置規劃階段</vt:lpstr>
      <vt:lpstr>整體計畫摘要之研擬(參考撰寫格式一)</vt:lpstr>
      <vt:lpstr>專業成長活動計畫撰寫階段</vt:lpstr>
      <vt:lpstr>專業成長活動計畫之內部檢視修正</vt:lpstr>
      <vt:lpstr>計畫撰寫提報之期程推估</vt:lpstr>
      <vt:lpstr>整體計畫摘要　提報內容</vt:lpstr>
      <vt:lpstr>專業成長活動計畫　提報內容(1)</vt:lpstr>
      <vt:lpstr>專業成長活動計畫　提報內容(2)</vt:lpstr>
      <vt:lpstr>整體計畫撰寫之提醒事項</vt:lpstr>
      <vt:lpstr>108學年度整體精進教學計畫審查之共通性意見</vt:lpstr>
      <vt:lpstr>108學年度精進教學計畫審查之 『中長程構思及規劃建議』</vt:lpstr>
      <vt:lpstr>整體計畫撰寫之提醒事項</vt:lpstr>
      <vt:lpstr>計畫撰寫之提醒事項</vt:lpstr>
      <vt:lpstr>計畫撰寫之提醒事項</vt:lpstr>
      <vt:lpstr>計畫撰寫之提醒事項</vt:lpstr>
      <vt:lpstr>計畫撰寫之提醒事項</vt:lpstr>
      <vt:lpstr>哪些教師專業發展活動 　　　　　　　需要實施成效評估？</vt:lpstr>
      <vt:lpstr>教師專業發展活動實施深化成效評估 中長程構思及規劃建議</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Shih Chiao</dc:creator>
  <cp:lastModifiedBy>nc02</cp:lastModifiedBy>
  <cp:revision>150</cp:revision>
  <dcterms:created xsi:type="dcterms:W3CDTF">2018-03-14T13:30:10Z</dcterms:created>
  <dcterms:modified xsi:type="dcterms:W3CDTF">2019-12-13T03:54:05Z</dcterms:modified>
</cp:coreProperties>
</file>