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1" r:id="rId2"/>
    <p:sldMasterId id="2147483715" r:id="rId3"/>
    <p:sldMasterId id="2147483743" r:id="rId4"/>
  </p:sldMasterIdLst>
  <p:notesMasterIdLst>
    <p:notesMasterId r:id="rId33"/>
  </p:notesMasterIdLst>
  <p:handoutMasterIdLst>
    <p:handoutMasterId r:id="rId34"/>
  </p:handoutMasterIdLst>
  <p:sldIdLst>
    <p:sldId id="865" r:id="rId5"/>
    <p:sldId id="323" r:id="rId6"/>
    <p:sldId id="723" r:id="rId7"/>
    <p:sldId id="768" r:id="rId8"/>
    <p:sldId id="746" r:id="rId9"/>
    <p:sldId id="772" r:id="rId10"/>
    <p:sldId id="631" r:id="rId11"/>
    <p:sldId id="741" r:id="rId12"/>
    <p:sldId id="769" r:id="rId13"/>
    <p:sldId id="821" r:id="rId14"/>
    <p:sldId id="822" r:id="rId15"/>
    <p:sldId id="823" r:id="rId16"/>
    <p:sldId id="824" r:id="rId17"/>
    <p:sldId id="825" r:id="rId18"/>
    <p:sldId id="826" r:id="rId19"/>
    <p:sldId id="827" r:id="rId20"/>
    <p:sldId id="828" r:id="rId21"/>
    <p:sldId id="829" r:id="rId22"/>
    <p:sldId id="745" r:id="rId23"/>
    <p:sldId id="819" r:id="rId24"/>
    <p:sldId id="744" r:id="rId25"/>
    <p:sldId id="857" r:id="rId26"/>
    <p:sldId id="742" r:id="rId27"/>
    <p:sldId id="813" r:id="rId28"/>
    <p:sldId id="858" r:id="rId29"/>
    <p:sldId id="864" r:id="rId30"/>
    <p:sldId id="863" r:id="rId31"/>
    <p:sldId id="794" r:id="rId32"/>
  </p:sldIdLst>
  <p:sldSz cx="12192000" cy="6858000"/>
  <p:notesSz cx="6807200" cy="993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6216035-87E4-48BC-9F30-BD2CAE03ACF5}">
          <p14:sldIdLst>
            <p14:sldId id="865"/>
            <p14:sldId id="323"/>
            <p14:sldId id="723"/>
            <p14:sldId id="768"/>
            <p14:sldId id="746"/>
            <p14:sldId id="772"/>
            <p14:sldId id="631"/>
            <p14:sldId id="741"/>
            <p14:sldId id="769"/>
            <p14:sldId id="821"/>
            <p14:sldId id="822"/>
            <p14:sldId id="823"/>
            <p14:sldId id="824"/>
            <p14:sldId id="825"/>
            <p14:sldId id="826"/>
            <p14:sldId id="827"/>
            <p14:sldId id="828"/>
            <p14:sldId id="829"/>
            <p14:sldId id="745"/>
            <p14:sldId id="819"/>
            <p14:sldId id="744"/>
            <p14:sldId id="857"/>
            <p14:sldId id="742"/>
            <p14:sldId id="813"/>
            <p14:sldId id="858"/>
            <p14:sldId id="864"/>
            <p14:sldId id="863"/>
            <p14:sldId id="794"/>
          </p14:sldIdLst>
        </p14:section>
      </p14:sectionLst>
    </p:ex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initials="B"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005C5A"/>
    <a:srgbClr val="875607"/>
    <a:srgbClr val="2F4212"/>
    <a:srgbClr val="000000"/>
    <a:srgbClr val="CC99FF"/>
    <a:srgbClr val="FFFFCC"/>
    <a:srgbClr val="45BCBC"/>
    <a:srgbClr val="FFEC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01" autoAdjust="0"/>
    <p:restoredTop sz="94660"/>
  </p:normalViewPr>
  <p:slideViewPr>
    <p:cSldViewPr snapToGrid="0">
      <p:cViewPr>
        <p:scale>
          <a:sx n="84" d="100"/>
          <a:sy n="84" d="100"/>
        </p:scale>
        <p:origin x="-96" y="-22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人數</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工作表1!$A$2:$A$5</c:f>
              <c:numCache>
                <c:formatCode>General</c:formatCode>
                <c:ptCount val="4"/>
                <c:pt idx="0">
                  <c:v>105</c:v>
                </c:pt>
                <c:pt idx="1">
                  <c:v>106</c:v>
                </c:pt>
                <c:pt idx="2">
                  <c:v>107</c:v>
                </c:pt>
                <c:pt idx="3">
                  <c:v>108</c:v>
                </c:pt>
              </c:numCache>
            </c:numRef>
          </c:cat>
          <c:val>
            <c:numRef>
              <c:f>工作表1!$B$2:$B$5</c:f>
              <c:numCache>
                <c:formatCode>General</c:formatCode>
                <c:ptCount val="4"/>
                <c:pt idx="0">
                  <c:v>77</c:v>
                </c:pt>
                <c:pt idx="1">
                  <c:v>26</c:v>
                </c:pt>
                <c:pt idx="2">
                  <c:v>19</c:v>
                </c:pt>
                <c:pt idx="3">
                  <c:v>61</c:v>
                </c:pt>
              </c:numCache>
            </c:numRef>
          </c:val>
          <c:extLst xmlns:c16r2="http://schemas.microsoft.com/office/drawing/2015/06/chart">
            <c:ext xmlns:c16="http://schemas.microsoft.com/office/drawing/2014/chart" uri="{C3380CC4-5D6E-409C-BE32-E72D297353CC}">
              <c16:uniqueId val="{00000000-4A6D-4A40-8B48-056AE2700B21}"/>
            </c:ext>
          </c:extLst>
        </c:ser>
        <c:dLbls>
          <c:showLegendKey val="0"/>
          <c:showVal val="1"/>
          <c:showCatName val="0"/>
          <c:showSerName val="0"/>
          <c:showPercent val="0"/>
          <c:showBubbleSize val="0"/>
        </c:dLbls>
        <c:gapWidth val="100"/>
        <c:overlap val="-24"/>
        <c:axId val="97313152"/>
        <c:axId val="97314688"/>
      </c:barChart>
      <c:catAx>
        <c:axId val="973131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zh-TW"/>
          </a:p>
        </c:txPr>
        <c:crossAx val="97314688"/>
        <c:crosses val="autoZero"/>
        <c:auto val="1"/>
        <c:lblAlgn val="ctr"/>
        <c:lblOffset val="100"/>
        <c:noMultiLvlLbl val="0"/>
      </c:catAx>
      <c:valAx>
        <c:axId val="9731468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zh-TW"/>
          </a:p>
        </c:txPr>
        <c:crossAx val="97313152"/>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時數</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lt1">
                        <a:lumMod val="85000"/>
                      </a:schemeClr>
                    </a:solidFill>
                    <a:latin typeface="微軟正黑體" panose="020B0604030504040204" pitchFamily="34" charset="-120"/>
                    <a:ea typeface="微軟正黑體" panose="020B0604030504040204" pitchFamily="34" charset="-120"/>
                    <a:cs typeface="+mn-cs"/>
                  </a:defRPr>
                </a:pPr>
                <a:endParaRPr lang="zh-TW"/>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工作表1!$A$2:$A$5</c:f>
              <c:strCache>
                <c:ptCount val="3"/>
                <c:pt idx="0">
                  <c:v>大校
(24班↑)</c:v>
                </c:pt>
                <c:pt idx="1">
                  <c:v>中校
(12-24)</c:v>
                </c:pt>
                <c:pt idx="2">
                  <c:v>小校
(6↓)</c:v>
                </c:pt>
              </c:strCache>
            </c:strRef>
          </c:cat>
          <c:val>
            <c:numRef>
              <c:f>工作表1!$B$2:$B$5</c:f>
              <c:numCache>
                <c:formatCode>General</c:formatCode>
                <c:ptCount val="4"/>
                <c:pt idx="0">
                  <c:v>138.69999999999999</c:v>
                </c:pt>
                <c:pt idx="1">
                  <c:v>120</c:v>
                </c:pt>
                <c:pt idx="2">
                  <c:v>124.2</c:v>
                </c:pt>
              </c:numCache>
            </c:numRef>
          </c:val>
          <c:extLst xmlns:c16r2="http://schemas.microsoft.com/office/drawing/2015/06/chart">
            <c:ext xmlns:c16="http://schemas.microsoft.com/office/drawing/2014/chart" uri="{C3380CC4-5D6E-409C-BE32-E72D297353CC}">
              <c16:uniqueId val="{00000000-52A6-46F0-9D4D-57932D763162}"/>
            </c:ext>
          </c:extLst>
        </c:ser>
        <c:dLbls>
          <c:showLegendKey val="0"/>
          <c:showVal val="1"/>
          <c:showCatName val="0"/>
          <c:showSerName val="0"/>
          <c:showPercent val="0"/>
          <c:showBubbleSize val="0"/>
        </c:dLbls>
        <c:gapWidth val="100"/>
        <c:overlap val="-24"/>
        <c:axId val="97885184"/>
        <c:axId val="97891072"/>
      </c:barChart>
      <c:catAx>
        <c:axId val="978851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lt1">
                    <a:lumMod val="85000"/>
                  </a:schemeClr>
                </a:solidFill>
                <a:latin typeface="微軟正黑體" panose="020B0604030504040204" pitchFamily="34" charset="-120"/>
                <a:ea typeface="微軟正黑體" panose="020B0604030504040204" pitchFamily="34" charset="-120"/>
                <a:cs typeface="+mn-cs"/>
              </a:defRPr>
            </a:pPr>
            <a:endParaRPr lang="zh-TW"/>
          </a:p>
        </c:txPr>
        <c:crossAx val="97891072"/>
        <c:crosses val="autoZero"/>
        <c:auto val="1"/>
        <c:lblAlgn val="ctr"/>
        <c:lblOffset val="100"/>
        <c:noMultiLvlLbl val="0"/>
      </c:catAx>
      <c:valAx>
        <c:axId val="978910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lt1">
                    <a:lumMod val="85000"/>
                  </a:schemeClr>
                </a:solidFill>
                <a:latin typeface="微軟正黑體" panose="020B0604030504040204" pitchFamily="34" charset="-120"/>
                <a:ea typeface="微軟正黑體" panose="020B0604030504040204" pitchFamily="34" charset="-120"/>
                <a:cs typeface="+mn-cs"/>
              </a:defRPr>
            </a:pPr>
            <a:endParaRPr lang="zh-TW"/>
          </a:p>
        </c:txPr>
        <c:crossAx val="9788518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300">
          <a:latin typeface="微軟正黑體" panose="020B0604030504040204" pitchFamily="34" charset="-120"/>
          <a:ea typeface="微軟正黑體" panose="020B0604030504040204" pitchFamily="34" charset="-120"/>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學校數</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3"/>
                <c:pt idx="0">
                  <c:v>連江</c:v>
                </c:pt>
                <c:pt idx="1">
                  <c:v>金門</c:v>
                </c:pt>
                <c:pt idx="2">
                  <c:v>澎湖</c:v>
                </c:pt>
              </c:strCache>
            </c:strRef>
          </c:cat>
          <c:val>
            <c:numRef>
              <c:f>工作表1!$B$2:$B$5</c:f>
              <c:numCache>
                <c:formatCode>General</c:formatCode>
                <c:ptCount val="4"/>
                <c:pt idx="0">
                  <c:v>8</c:v>
                </c:pt>
                <c:pt idx="1">
                  <c:v>23</c:v>
                </c:pt>
                <c:pt idx="2">
                  <c:v>51</c:v>
                </c:pt>
              </c:numCache>
            </c:numRef>
          </c:val>
          <c:extLst xmlns:c16r2="http://schemas.microsoft.com/office/drawing/2015/06/chart">
            <c:ext xmlns:c16="http://schemas.microsoft.com/office/drawing/2014/chart" uri="{C3380CC4-5D6E-409C-BE32-E72D297353CC}">
              <c16:uniqueId val="{00000000-F5E0-450F-BB5F-89EA32E9A057}"/>
            </c:ext>
          </c:extLst>
        </c:ser>
        <c:ser>
          <c:idx val="1"/>
          <c:order val="1"/>
          <c:tx>
            <c:strRef>
              <c:f>工作表1!$C$1</c:f>
              <c:strCache>
                <c:ptCount val="1"/>
                <c:pt idx="0">
                  <c:v>教師數</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3"/>
                <c:pt idx="0">
                  <c:v>連江</c:v>
                </c:pt>
                <c:pt idx="1">
                  <c:v>金門</c:v>
                </c:pt>
                <c:pt idx="2">
                  <c:v>澎湖</c:v>
                </c:pt>
              </c:strCache>
            </c:strRef>
          </c:cat>
          <c:val>
            <c:numRef>
              <c:f>工作表1!$C$2:$C$5</c:f>
              <c:numCache>
                <c:formatCode>General</c:formatCode>
                <c:ptCount val="4"/>
                <c:pt idx="0">
                  <c:v>157</c:v>
                </c:pt>
                <c:pt idx="1">
                  <c:v>608</c:v>
                </c:pt>
                <c:pt idx="2">
                  <c:v>876</c:v>
                </c:pt>
              </c:numCache>
            </c:numRef>
          </c:val>
          <c:extLst xmlns:c16r2="http://schemas.microsoft.com/office/drawing/2015/06/chart">
            <c:ext xmlns:c16="http://schemas.microsoft.com/office/drawing/2014/chart" uri="{C3380CC4-5D6E-409C-BE32-E72D297353CC}">
              <c16:uniqueId val="{00000001-F5E0-450F-BB5F-89EA32E9A057}"/>
            </c:ext>
          </c:extLst>
        </c:ser>
        <c:ser>
          <c:idx val="2"/>
          <c:order val="2"/>
          <c:tx>
            <c:strRef>
              <c:f>工作表1!$D$1</c:f>
              <c:strCache>
                <c:ptCount val="1"/>
                <c:pt idx="0">
                  <c:v>社群數2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工作表1!$A$2:$A$5</c:f>
              <c:strCache>
                <c:ptCount val="3"/>
                <c:pt idx="0">
                  <c:v>連江</c:v>
                </c:pt>
                <c:pt idx="1">
                  <c:v>金門</c:v>
                </c:pt>
                <c:pt idx="2">
                  <c:v>澎湖</c:v>
                </c:pt>
              </c:strCache>
            </c:strRef>
          </c:cat>
          <c:val>
            <c:numRef>
              <c:f>工作表1!$D$2:$D$5</c:f>
              <c:numCache>
                <c:formatCode>General</c:formatCode>
                <c:ptCount val="4"/>
                <c:pt idx="0">
                  <c:v>17</c:v>
                </c:pt>
                <c:pt idx="1">
                  <c:v>52</c:v>
                </c:pt>
                <c:pt idx="2">
                  <c:v>78</c:v>
                </c:pt>
              </c:numCache>
            </c:numRef>
          </c:val>
          <c:extLst xmlns:c16r2="http://schemas.microsoft.com/office/drawing/2015/06/chart">
            <c:ext xmlns:c16="http://schemas.microsoft.com/office/drawing/2014/chart" uri="{C3380CC4-5D6E-409C-BE32-E72D297353CC}">
              <c16:uniqueId val="{00000002-F5E0-450F-BB5F-89EA32E9A057}"/>
            </c:ext>
          </c:extLst>
        </c:ser>
        <c:dLbls>
          <c:showLegendKey val="0"/>
          <c:showVal val="1"/>
          <c:showCatName val="0"/>
          <c:showSerName val="0"/>
          <c:showPercent val="0"/>
          <c:showBubbleSize val="0"/>
        </c:dLbls>
        <c:gapWidth val="100"/>
        <c:overlap val="-24"/>
        <c:axId val="101295232"/>
        <c:axId val="101296768"/>
      </c:barChart>
      <c:catAx>
        <c:axId val="101295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1296768"/>
        <c:crosses val="autoZero"/>
        <c:auto val="1"/>
        <c:lblAlgn val="ctr"/>
        <c:lblOffset val="100"/>
        <c:noMultiLvlLbl val="0"/>
      </c:catAx>
      <c:valAx>
        <c:axId val="101296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crossAx val="10129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微軟正黑體" panose="020B0604030504040204" pitchFamily="34" charset="-120"/>
              <a:ea typeface="微軟正黑體" panose="020B0604030504040204" pitchFamily="34" charset="-120"/>
              <a:cs typeface="+mn-cs"/>
            </a:defRPr>
          </a:pPr>
          <a:endParaRPr lang="zh-TW"/>
        </a:p>
      </c:txPr>
    </c:legend>
    <c:plotVisOnly val="1"/>
    <c:dispBlanksAs val="gap"/>
    <c:showDLblsOverMax val="0"/>
  </c:chart>
  <c:spPr>
    <a:noFill/>
    <a:ln>
      <a:noFill/>
    </a:ln>
    <a:effectLst/>
  </c:spPr>
  <c:txPr>
    <a:bodyPr/>
    <a:lstStyle/>
    <a:p>
      <a:pPr>
        <a:defRPr sz="1000" b="1">
          <a:latin typeface="微軟正黑體" panose="020B0604030504040204" pitchFamily="34" charset="-120"/>
          <a:ea typeface="微軟正黑體" panose="020B0604030504040204" pitchFamily="34" charset="-120"/>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工作表1!$B$1</c:f>
              <c:strCache>
                <c:ptCount val="1"/>
                <c:pt idx="0">
                  <c:v>數列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微軟正黑體" panose="020B0604030504040204" pitchFamily="34" charset="-120"/>
                    <a:ea typeface="微軟正黑體" panose="020B0604030504040204" pitchFamily="34" charset="-120"/>
                    <a:cs typeface="+mn-cs"/>
                  </a:defRPr>
                </a:pPr>
                <a:endParaRPr lang="zh-TW"/>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工作表1!$A$2:$A$9</c:f>
              <c:strCache>
                <c:ptCount val="8"/>
                <c:pt idx="0">
                  <c:v>總綱種子</c:v>
                </c:pt>
                <c:pt idx="1">
                  <c:v>總綱家長</c:v>
                </c:pt>
                <c:pt idx="2">
                  <c:v>領綱種子</c:v>
                </c:pt>
                <c:pt idx="3">
                  <c:v>教專初階種子</c:v>
                </c:pt>
                <c:pt idx="4">
                  <c:v>教專進階種子</c:v>
                </c:pt>
                <c:pt idx="5">
                  <c:v>教學輔導種子</c:v>
                </c:pt>
                <c:pt idx="6">
                  <c:v>教師社群種子</c:v>
                </c:pt>
                <c:pt idx="7">
                  <c:v>素養試題</c:v>
                </c:pt>
              </c:strCache>
            </c:strRef>
          </c:cat>
          <c:val>
            <c:numRef>
              <c:f>工作表1!$B$2:$B$9</c:f>
              <c:numCache>
                <c:formatCode>General</c:formatCode>
                <c:ptCount val="8"/>
                <c:pt idx="0">
                  <c:v>46</c:v>
                </c:pt>
                <c:pt idx="1">
                  <c:v>7</c:v>
                </c:pt>
                <c:pt idx="2">
                  <c:v>25</c:v>
                </c:pt>
                <c:pt idx="3">
                  <c:v>0</c:v>
                </c:pt>
                <c:pt idx="4">
                  <c:v>0</c:v>
                </c:pt>
                <c:pt idx="5">
                  <c:v>0</c:v>
                </c:pt>
                <c:pt idx="6">
                  <c:v>1</c:v>
                </c:pt>
                <c:pt idx="7">
                  <c:v>0</c:v>
                </c:pt>
              </c:numCache>
            </c:numRef>
          </c:val>
          <c:extLst xmlns:c16r2="http://schemas.microsoft.com/office/drawing/2015/06/chart">
            <c:ext xmlns:c16="http://schemas.microsoft.com/office/drawing/2014/chart" uri="{C3380CC4-5D6E-409C-BE32-E72D297353CC}">
              <c16:uniqueId val="{00000000-1C06-4B09-A2EE-094EF69D5380}"/>
            </c:ext>
          </c:extLst>
        </c:ser>
        <c:dLbls>
          <c:showLegendKey val="0"/>
          <c:showVal val="1"/>
          <c:showCatName val="0"/>
          <c:showSerName val="0"/>
          <c:showPercent val="0"/>
          <c:showBubbleSize val="0"/>
        </c:dLbls>
        <c:gapWidth val="100"/>
        <c:axId val="104917632"/>
        <c:axId val="104919424"/>
      </c:barChart>
      <c:catAx>
        <c:axId val="10491763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微軟正黑體" panose="020B0604030504040204" pitchFamily="34" charset="-120"/>
                <a:ea typeface="微軟正黑體" panose="020B0604030504040204" pitchFamily="34" charset="-120"/>
                <a:cs typeface="+mn-cs"/>
              </a:defRPr>
            </a:pPr>
            <a:endParaRPr lang="zh-TW"/>
          </a:p>
        </c:txPr>
        <c:crossAx val="104919424"/>
        <c:crosses val="autoZero"/>
        <c:auto val="1"/>
        <c:lblAlgn val="ctr"/>
        <c:lblOffset val="100"/>
        <c:noMultiLvlLbl val="0"/>
      </c:catAx>
      <c:valAx>
        <c:axId val="10491942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微軟正黑體" panose="020B0604030504040204" pitchFamily="34" charset="-120"/>
                <a:ea typeface="微軟正黑體" panose="020B0604030504040204" pitchFamily="34" charset="-120"/>
                <a:cs typeface="+mn-cs"/>
              </a:defRPr>
            </a:pPr>
            <a:endParaRPr lang="zh-TW"/>
          </a:p>
        </c:txPr>
        <c:crossAx val="10491763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微軟正黑體" panose="020B0604030504040204" pitchFamily="34" charset="-120"/>
          <a:ea typeface="微軟正黑體" panose="020B0604030504040204" pitchFamily="34" charset="-120"/>
        </a:defRPr>
      </a:pPr>
      <a:endParaRPr lang="zh-TW"/>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97842-BC98-461C-A005-1B9F9F2A7083}" type="doc">
      <dgm:prSet loTypeId="urn:microsoft.com/office/officeart/2005/8/layout/vList3#1" loCatId="picture" qsTypeId="urn:microsoft.com/office/officeart/2005/8/quickstyle/simple2" qsCatId="simple" csTypeId="urn:microsoft.com/office/officeart/2005/8/colors/colorful3" csCatId="colorful" phldr="1"/>
      <dgm:spPr/>
      <dgm:t>
        <a:bodyPr/>
        <a:lstStyle/>
        <a:p>
          <a:endParaRPr lang="zh-TW" altLang="en-US"/>
        </a:p>
      </dgm:t>
    </dgm:pt>
    <dgm:pt modelId="{B5683374-8F62-451B-BF40-911669A5C190}">
      <dgm:prSet phldrT="[文字]" custT="1"/>
      <dgm:spPr/>
      <dgm:t>
        <a:bodyPr/>
        <a:lstStyle/>
        <a:p>
          <a:pPr algn="l">
            <a:lnSpc>
              <a:spcPct val="100000"/>
            </a:lnSpc>
            <a:spcAft>
              <a:spcPts val="0"/>
            </a:spcAft>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金門縣國民教育輔導團位階</a:t>
          </a:r>
        </a:p>
      </dgm:t>
    </dgm:pt>
    <dgm:pt modelId="{AE74E4E9-7A98-4F63-B5F6-E1C1C70BA518}" type="parTrans" cxnId="{1099CB51-D9EB-4D9E-8624-C502E8716572}">
      <dgm:prSet/>
      <dgm:spPr/>
      <dgm:t>
        <a:bodyPr/>
        <a:lstStyle/>
        <a:p>
          <a:endParaRPr lang="zh-TW" altLang="en-US"/>
        </a:p>
      </dgm:t>
    </dgm:pt>
    <dgm:pt modelId="{91915F24-E883-419F-AA56-87A4D7CBACA1}" type="sibTrans" cxnId="{1099CB51-D9EB-4D9E-8624-C502E8716572}">
      <dgm:prSet/>
      <dgm:spPr/>
      <dgm:t>
        <a:bodyPr/>
        <a:lstStyle/>
        <a:p>
          <a:endParaRPr lang="zh-TW" altLang="en-US"/>
        </a:p>
      </dgm:t>
    </dgm:pt>
    <dgm:pt modelId="{379665F0-A4B6-404B-AFE7-91BB53747734}">
      <dgm:prSet phldrT="[文字]" custT="1"/>
      <dgm:spPr/>
      <dgm:t>
        <a:bodyPr/>
        <a:lstStyle/>
        <a:p>
          <a:pPr algn="l"/>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金門縣</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學年度整體推動計畫省思暨</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a:t>
          </a:r>
        </a:p>
      </dgm:t>
    </dgm:pt>
    <dgm:pt modelId="{180CB656-34CF-4783-B80F-A41F2B3B86FB}" type="parTrans" cxnId="{70E3C737-B1C9-4A26-842E-85CD11F4DE01}">
      <dgm:prSet/>
      <dgm:spPr/>
      <dgm:t>
        <a:bodyPr/>
        <a:lstStyle/>
        <a:p>
          <a:endParaRPr lang="zh-TW" altLang="en-US"/>
        </a:p>
      </dgm:t>
    </dgm:pt>
    <dgm:pt modelId="{E3992C04-9E69-46BE-A75F-A33B29FA9D18}" type="sibTrans" cxnId="{70E3C737-B1C9-4A26-842E-85CD11F4DE01}">
      <dgm:prSet/>
      <dgm:spPr/>
      <dgm:t>
        <a:bodyPr/>
        <a:lstStyle/>
        <a:p>
          <a:endParaRPr lang="zh-TW" altLang="en-US"/>
        </a:p>
      </dgm:t>
    </dgm:pt>
    <dgm:pt modelId="{BBD71C35-6012-4F17-BA01-6868E916BCAB}">
      <dgm:prSet phldrT="[文字]" custT="1"/>
      <dgm:spPr/>
      <dgm:t>
        <a:bodyPr/>
        <a:lstStyle/>
        <a:p>
          <a:pPr algn="l"/>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金門縣</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學年度整體推動計畫架構</a:t>
          </a:r>
          <a:endPar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dgm:t>
    </dgm:pt>
    <dgm:pt modelId="{1DEF4C54-C57F-4E79-A361-E56160EF0301}" type="parTrans" cxnId="{F8B036EA-23E8-4F60-B323-BC6AC415AC47}">
      <dgm:prSet/>
      <dgm:spPr/>
      <dgm:t>
        <a:bodyPr/>
        <a:lstStyle/>
        <a:p>
          <a:endParaRPr lang="zh-TW" altLang="en-US"/>
        </a:p>
      </dgm:t>
    </dgm:pt>
    <dgm:pt modelId="{37E05849-FB1E-4269-A2DD-BAE60A8B7DC0}" type="sibTrans" cxnId="{F8B036EA-23E8-4F60-B323-BC6AC415AC47}">
      <dgm:prSet/>
      <dgm:spPr/>
      <dgm:t>
        <a:bodyPr/>
        <a:lstStyle/>
        <a:p>
          <a:endParaRPr lang="zh-TW" altLang="en-US"/>
        </a:p>
      </dgm:t>
    </dgm:pt>
    <dgm:pt modelId="{26274C0F-09FE-43A1-AFC5-82A3FCC13C90}">
      <dgm:prSet phldrT="[文字]" custT="1"/>
      <dgm:spPr/>
      <dgm:t>
        <a:bodyPr/>
        <a:lstStyle/>
        <a:p>
          <a:pPr algn="l"/>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金門中小學現況</a:t>
          </a:r>
        </a:p>
      </dgm:t>
    </dgm:pt>
    <dgm:pt modelId="{E15B2C43-7B1D-4B35-94A7-A7D7599E2BC2}" type="sibTrans" cxnId="{4DF98680-9A03-47E8-AA85-17FA2C725E31}">
      <dgm:prSet/>
      <dgm:spPr/>
      <dgm:t>
        <a:bodyPr/>
        <a:lstStyle/>
        <a:p>
          <a:endParaRPr lang="zh-TW" altLang="en-US"/>
        </a:p>
      </dgm:t>
    </dgm:pt>
    <dgm:pt modelId="{FEBE8E7B-AB41-416C-AA65-5C9B5DA6D586}" type="parTrans" cxnId="{4DF98680-9A03-47E8-AA85-17FA2C725E31}">
      <dgm:prSet/>
      <dgm:spPr/>
      <dgm:t>
        <a:bodyPr/>
        <a:lstStyle/>
        <a:p>
          <a:endParaRPr lang="zh-TW" altLang="en-US"/>
        </a:p>
      </dgm:t>
    </dgm:pt>
    <dgm:pt modelId="{0E0BC3D8-7CEF-4F44-9053-8BD4CB9A8BE4}" type="pres">
      <dgm:prSet presAssocID="{7A697842-BC98-461C-A005-1B9F9F2A7083}" presName="linearFlow" presStyleCnt="0">
        <dgm:presLayoutVars>
          <dgm:dir/>
          <dgm:resizeHandles val="exact"/>
        </dgm:presLayoutVars>
      </dgm:prSet>
      <dgm:spPr/>
      <dgm:t>
        <a:bodyPr/>
        <a:lstStyle/>
        <a:p>
          <a:endParaRPr lang="zh-TW" altLang="en-US"/>
        </a:p>
      </dgm:t>
    </dgm:pt>
    <dgm:pt modelId="{A3E22F61-DBD4-4414-AFEA-E0F80D077D37}" type="pres">
      <dgm:prSet presAssocID="{26274C0F-09FE-43A1-AFC5-82A3FCC13C90}" presName="composite" presStyleCnt="0"/>
      <dgm:spPr/>
    </dgm:pt>
    <dgm:pt modelId="{FDF8AD25-9D7F-448D-9DAE-42402C930EB7}" type="pres">
      <dgm:prSet presAssocID="{26274C0F-09FE-43A1-AFC5-82A3FCC13C90}" presName="imgShp" presStyleLbl="fgImgPlace1" presStyleIdx="0" presStyleCnt="4" custLinFactX="-86485" custLinFactNeighborX="-100000" custLinFactNeighborY="-8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6D36701-9A13-4F4E-859E-36F965B11AAF}" type="pres">
      <dgm:prSet presAssocID="{26274C0F-09FE-43A1-AFC5-82A3FCC13C90}" presName="txShp" presStyleLbl="node1" presStyleIdx="0" presStyleCnt="4" custScaleX="134521">
        <dgm:presLayoutVars>
          <dgm:bulletEnabled val="1"/>
        </dgm:presLayoutVars>
      </dgm:prSet>
      <dgm:spPr/>
      <dgm:t>
        <a:bodyPr/>
        <a:lstStyle/>
        <a:p>
          <a:endParaRPr lang="zh-TW" altLang="en-US"/>
        </a:p>
      </dgm:t>
    </dgm:pt>
    <dgm:pt modelId="{DFD3AD2A-B500-4E04-AA3D-47B916D7BF9D}" type="pres">
      <dgm:prSet presAssocID="{E15B2C43-7B1D-4B35-94A7-A7D7599E2BC2}" presName="spacing" presStyleCnt="0"/>
      <dgm:spPr/>
    </dgm:pt>
    <dgm:pt modelId="{FE98AB71-BEFD-4832-930D-A4D7452E3FC4}" type="pres">
      <dgm:prSet presAssocID="{B5683374-8F62-451B-BF40-911669A5C190}" presName="composite" presStyleCnt="0"/>
      <dgm:spPr/>
    </dgm:pt>
    <dgm:pt modelId="{90908553-609D-4132-BE0B-C435848FC380}" type="pres">
      <dgm:prSet presAssocID="{B5683374-8F62-451B-BF40-911669A5C190}" presName="imgShp" presStyleLbl="fgImgPlace1" presStyleIdx="1" presStyleCnt="4" custLinFactX="-86485" custLinFactNeighborX="-100000" custLinFactNeighborY="-533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7008F9F9-F1BC-42F0-B7C7-656B84F6D827}" type="pres">
      <dgm:prSet presAssocID="{B5683374-8F62-451B-BF40-911669A5C190}" presName="txShp" presStyleLbl="node1" presStyleIdx="1" presStyleCnt="4" custScaleX="134521">
        <dgm:presLayoutVars>
          <dgm:bulletEnabled val="1"/>
        </dgm:presLayoutVars>
      </dgm:prSet>
      <dgm:spPr/>
      <dgm:t>
        <a:bodyPr/>
        <a:lstStyle/>
        <a:p>
          <a:endParaRPr lang="zh-TW" altLang="en-US"/>
        </a:p>
      </dgm:t>
    </dgm:pt>
    <dgm:pt modelId="{9F5A1D4A-38A3-4D5C-9C81-21282856585C}" type="pres">
      <dgm:prSet presAssocID="{91915F24-E883-419F-AA56-87A4D7CBACA1}" presName="spacing" presStyleCnt="0"/>
      <dgm:spPr/>
    </dgm:pt>
    <dgm:pt modelId="{8AFDC934-DD20-477B-A92E-215553DCEC2F}" type="pres">
      <dgm:prSet presAssocID="{379665F0-A4B6-404B-AFE7-91BB53747734}" presName="composite" presStyleCnt="0"/>
      <dgm:spPr/>
    </dgm:pt>
    <dgm:pt modelId="{F8ACE1F3-C7C4-47F0-B2CC-21E61E0056CB}" type="pres">
      <dgm:prSet presAssocID="{379665F0-A4B6-404B-AFE7-91BB53747734}" presName="imgShp" presStyleLbl="fgImgPlace1" presStyleIdx="2" presStyleCnt="4" custLinFactX="-83940" custLinFactNeighborX="-100000" custLinFactNeighborY="-243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46BEEB6-2E0C-499E-B181-9DD4E5E8FE3F}" type="pres">
      <dgm:prSet presAssocID="{379665F0-A4B6-404B-AFE7-91BB53747734}" presName="txShp" presStyleLbl="node1" presStyleIdx="2" presStyleCnt="4" custScaleX="134534">
        <dgm:presLayoutVars>
          <dgm:bulletEnabled val="1"/>
        </dgm:presLayoutVars>
      </dgm:prSet>
      <dgm:spPr/>
      <dgm:t>
        <a:bodyPr/>
        <a:lstStyle/>
        <a:p>
          <a:endParaRPr lang="zh-TW" altLang="en-US"/>
        </a:p>
      </dgm:t>
    </dgm:pt>
    <dgm:pt modelId="{66AB9424-6140-4610-A149-5E2749FC61AE}" type="pres">
      <dgm:prSet presAssocID="{E3992C04-9E69-46BE-A75F-A33B29FA9D18}" presName="spacing" presStyleCnt="0"/>
      <dgm:spPr/>
    </dgm:pt>
    <dgm:pt modelId="{B25D06A7-12F6-4693-92A8-5C3A50588A92}" type="pres">
      <dgm:prSet presAssocID="{BBD71C35-6012-4F17-BA01-6868E916BCAB}" presName="composite" presStyleCnt="0"/>
      <dgm:spPr/>
    </dgm:pt>
    <dgm:pt modelId="{F618A035-89A4-4AC8-A699-BBD66C00D3FA}" type="pres">
      <dgm:prSet presAssocID="{BBD71C35-6012-4F17-BA01-6868E916BCAB}" presName="imgShp" presStyleLbl="fgImgPlace1" presStyleIdx="3" presStyleCnt="4" custLinFactX="-83538" custLinFactNeighborX="-100000" custLinFactNeighborY="-2871"/>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7BFA1696-11F4-4341-A049-8BE8C9C9A17B}" type="pres">
      <dgm:prSet presAssocID="{BBD71C35-6012-4F17-BA01-6868E916BCAB}" presName="txShp" presStyleLbl="node1" presStyleIdx="3" presStyleCnt="4" custScaleX="135216">
        <dgm:presLayoutVars>
          <dgm:bulletEnabled val="1"/>
        </dgm:presLayoutVars>
      </dgm:prSet>
      <dgm:spPr/>
      <dgm:t>
        <a:bodyPr/>
        <a:lstStyle/>
        <a:p>
          <a:endParaRPr lang="zh-TW" altLang="en-US"/>
        </a:p>
      </dgm:t>
    </dgm:pt>
  </dgm:ptLst>
  <dgm:cxnLst>
    <dgm:cxn modelId="{8D6A0EAD-E09E-4C97-A203-16664A6113A9}" type="presOf" srcId="{B5683374-8F62-451B-BF40-911669A5C190}" destId="{7008F9F9-F1BC-42F0-B7C7-656B84F6D827}" srcOrd="0" destOrd="0" presId="urn:microsoft.com/office/officeart/2005/8/layout/vList3#1"/>
    <dgm:cxn modelId="{08941FE2-41B9-4481-8437-25AFFE7D5D39}" type="presOf" srcId="{7A697842-BC98-461C-A005-1B9F9F2A7083}" destId="{0E0BC3D8-7CEF-4F44-9053-8BD4CB9A8BE4}" srcOrd="0" destOrd="0" presId="urn:microsoft.com/office/officeart/2005/8/layout/vList3#1"/>
    <dgm:cxn modelId="{F8B036EA-23E8-4F60-B323-BC6AC415AC47}" srcId="{7A697842-BC98-461C-A005-1B9F9F2A7083}" destId="{BBD71C35-6012-4F17-BA01-6868E916BCAB}" srcOrd="3" destOrd="0" parTransId="{1DEF4C54-C57F-4E79-A361-E56160EF0301}" sibTransId="{37E05849-FB1E-4269-A2DD-BAE60A8B7DC0}"/>
    <dgm:cxn modelId="{FAE87820-8D0D-45F0-974B-E23791D0E5BF}" type="presOf" srcId="{379665F0-A4B6-404B-AFE7-91BB53747734}" destId="{346BEEB6-2E0C-499E-B181-9DD4E5E8FE3F}" srcOrd="0" destOrd="0" presId="urn:microsoft.com/office/officeart/2005/8/layout/vList3#1"/>
    <dgm:cxn modelId="{70E3C737-B1C9-4A26-842E-85CD11F4DE01}" srcId="{7A697842-BC98-461C-A005-1B9F9F2A7083}" destId="{379665F0-A4B6-404B-AFE7-91BB53747734}" srcOrd="2" destOrd="0" parTransId="{180CB656-34CF-4783-B80F-A41F2B3B86FB}" sibTransId="{E3992C04-9E69-46BE-A75F-A33B29FA9D18}"/>
    <dgm:cxn modelId="{176571F3-2DA7-4766-8414-51F0016B8BDD}" type="presOf" srcId="{26274C0F-09FE-43A1-AFC5-82A3FCC13C90}" destId="{86D36701-9A13-4F4E-859E-36F965B11AAF}" srcOrd="0" destOrd="0" presId="urn:microsoft.com/office/officeart/2005/8/layout/vList3#1"/>
    <dgm:cxn modelId="{4DF98680-9A03-47E8-AA85-17FA2C725E31}" srcId="{7A697842-BC98-461C-A005-1B9F9F2A7083}" destId="{26274C0F-09FE-43A1-AFC5-82A3FCC13C90}" srcOrd="0" destOrd="0" parTransId="{FEBE8E7B-AB41-416C-AA65-5C9B5DA6D586}" sibTransId="{E15B2C43-7B1D-4B35-94A7-A7D7599E2BC2}"/>
    <dgm:cxn modelId="{1099CB51-D9EB-4D9E-8624-C502E8716572}" srcId="{7A697842-BC98-461C-A005-1B9F9F2A7083}" destId="{B5683374-8F62-451B-BF40-911669A5C190}" srcOrd="1" destOrd="0" parTransId="{AE74E4E9-7A98-4F63-B5F6-E1C1C70BA518}" sibTransId="{91915F24-E883-419F-AA56-87A4D7CBACA1}"/>
    <dgm:cxn modelId="{512C9D01-D731-447C-94D9-27CC6884EC9D}" type="presOf" srcId="{BBD71C35-6012-4F17-BA01-6868E916BCAB}" destId="{7BFA1696-11F4-4341-A049-8BE8C9C9A17B}" srcOrd="0" destOrd="0" presId="urn:microsoft.com/office/officeart/2005/8/layout/vList3#1"/>
    <dgm:cxn modelId="{58517489-0571-4F21-A140-C05218C46B4A}" type="presParOf" srcId="{0E0BC3D8-7CEF-4F44-9053-8BD4CB9A8BE4}" destId="{A3E22F61-DBD4-4414-AFEA-E0F80D077D37}" srcOrd="0" destOrd="0" presId="urn:microsoft.com/office/officeart/2005/8/layout/vList3#1"/>
    <dgm:cxn modelId="{DAD402E6-6489-4451-B235-C13B9B7C5A45}" type="presParOf" srcId="{A3E22F61-DBD4-4414-AFEA-E0F80D077D37}" destId="{FDF8AD25-9D7F-448D-9DAE-42402C930EB7}" srcOrd="0" destOrd="0" presId="urn:microsoft.com/office/officeart/2005/8/layout/vList3#1"/>
    <dgm:cxn modelId="{77EAD0DF-3E11-4E9A-A1D1-4A279562F340}" type="presParOf" srcId="{A3E22F61-DBD4-4414-AFEA-E0F80D077D37}" destId="{86D36701-9A13-4F4E-859E-36F965B11AAF}" srcOrd="1" destOrd="0" presId="urn:microsoft.com/office/officeart/2005/8/layout/vList3#1"/>
    <dgm:cxn modelId="{C52ABE48-2AF4-4B09-BD94-A0E55E82AC3A}" type="presParOf" srcId="{0E0BC3D8-7CEF-4F44-9053-8BD4CB9A8BE4}" destId="{DFD3AD2A-B500-4E04-AA3D-47B916D7BF9D}" srcOrd="1" destOrd="0" presId="urn:microsoft.com/office/officeart/2005/8/layout/vList3#1"/>
    <dgm:cxn modelId="{021BC0F0-388F-4CDC-B7AC-AB8790F6DA2C}" type="presParOf" srcId="{0E0BC3D8-7CEF-4F44-9053-8BD4CB9A8BE4}" destId="{FE98AB71-BEFD-4832-930D-A4D7452E3FC4}" srcOrd="2" destOrd="0" presId="urn:microsoft.com/office/officeart/2005/8/layout/vList3#1"/>
    <dgm:cxn modelId="{AC6B46B7-F6E2-4953-A8D9-AC8DBABB348A}" type="presParOf" srcId="{FE98AB71-BEFD-4832-930D-A4D7452E3FC4}" destId="{90908553-609D-4132-BE0B-C435848FC380}" srcOrd="0" destOrd="0" presId="urn:microsoft.com/office/officeart/2005/8/layout/vList3#1"/>
    <dgm:cxn modelId="{9F93C2B2-B219-4B19-99F8-ACA55C65507F}" type="presParOf" srcId="{FE98AB71-BEFD-4832-930D-A4D7452E3FC4}" destId="{7008F9F9-F1BC-42F0-B7C7-656B84F6D827}" srcOrd="1" destOrd="0" presId="urn:microsoft.com/office/officeart/2005/8/layout/vList3#1"/>
    <dgm:cxn modelId="{EB779FBF-FF55-4267-88BE-D9307BF5215F}" type="presParOf" srcId="{0E0BC3D8-7CEF-4F44-9053-8BD4CB9A8BE4}" destId="{9F5A1D4A-38A3-4D5C-9C81-21282856585C}" srcOrd="3" destOrd="0" presId="urn:microsoft.com/office/officeart/2005/8/layout/vList3#1"/>
    <dgm:cxn modelId="{EFADB854-D936-4C98-AA51-72CDE2CECCA1}" type="presParOf" srcId="{0E0BC3D8-7CEF-4F44-9053-8BD4CB9A8BE4}" destId="{8AFDC934-DD20-477B-A92E-215553DCEC2F}" srcOrd="4" destOrd="0" presId="urn:microsoft.com/office/officeart/2005/8/layout/vList3#1"/>
    <dgm:cxn modelId="{9E2A3CC0-4E6B-4A8E-A037-D3CD9AA47B92}" type="presParOf" srcId="{8AFDC934-DD20-477B-A92E-215553DCEC2F}" destId="{F8ACE1F3-C7C4-47F0-B2CC-21E61E0056CB}" srcOrd="0" destOrd="0" presId="urn:microsoft.com/office/officeart/2005/8/layout/vList3#1"/>
    <dgm:cxn modelId="{A16C8FA6-DAE5-44AD-B5F1-B4257F060314}" type="presParOf" srcId="{8AFDC934-DD20-477B-A92E-215553DCEC2F}" destId="{346BEEB6-2E0C-499E-B181-9DD4E5E8FE3F}" srcOrd="1" destOrd="0" presId="urn:microsoft.com/office/officeart/2005/8/layout/vList3#1"/>
    <dgm:cxn modelId="{BA3C7330-7644-4C59-8D1D-4E332582F91D}" type="presParOf" srcId="{0E0BC3D8-7CEF-4F44-9053-8BD4CB9A8BE4}" destId="{66AB9424-6140-4610-A149-5E2749FC61AE}" srcOrd="5" destOrd="0" presId="urn:microsoft.com/office/officeart/2005/8/layout/vList3#1"/>
    <dgm:cxn modelId="{2B6599C0-6836-4B48-889E-D1A836DD95D7}" type="presParOf" srcId="{0E0BC3D8-7CEF-4F44-9053-8BD4CB9A8BE4}" destId="{B25D06A7-12F6-4693-92A8-5C3A50588A92}" srcOrd="6" destOrd="0" presId="urn:microsoft.com/office/officeart/2005/8/layout/vList3#1"/>
    <dgm:cxn modelId="{EB80BEE7-65EC-478A-98BF-0BD4E7AB7E07}" type="presParOf" srcId="{B25D06A7-12F6-4693-92A8-5C3A50588A92}" destId="{F618A035-89A4-4AC8-A699-BBD66C00D3FA}" srcOrd="0" destOrd="0" presId="urn:microsoft.com/office/officeart/2005/8/layout/vList3#1"/>
    <dgm:cxn modelId="{661285C8-8E3B-4B70-B7BA-E5E31B4B46DD}" type="presParOf" srcId="{B25D06A7-12F6-4693-92A8-5C3A50588A92}" destId="{7BFA1696-11F4-4341-A049-8BE8C9C9A17B}"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ED374-F290-4B55-B357-52AFB836A82C}"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zh-TW" altLang="en-US"/>
        </a:p>
      </dgm:t>
    </dgm:pt>
    <dgm:pt modelId="{DDE5A3FD-7FDA-46A7-8E16-AE1A6623CEAF}">
      <dgm:prSet phldrT="[文字]" custT="1"/>
      <dgm:spPr/>
      <dgm:t>
        <a:bodyPr/>
        <a:lstStyle/>
        <a:p>
          <a:r>
            <a:rPr lang="zh-TW" altLang="en-US" sz="1000" b="1" dirty="0">
              <a:ln w="9525">
                <a:prstDash val="solid"/>
              </a:ln>
              <a:effectLst>
                <a:outerShdw blurRad="12700" dist="38100" dir="2700000" algn="tl" rotWithShape="0">
                  <a:schemeClr val="accent5">
                    <a:lumMod val="60000"/>
                    <a:lumOff val="40000"/>
                  </a:schemeClr>
                </a:outerShdw>
              </a:effectLst>
              <a:latin typeface="微軟正黑體" panose="020B0604030504040204" pitchFamily="34" charset="-120"/>
              <a:ea typeface="微軟正黑體" panose="020B0604030504040204" pitchFamily="34" charset="-120"/>
            </a:rPr>
            <a:t>輔導員</a:t>
          </a:r>
          <a:endParaRPr lang="zh-TW" altLang="en-US" sz="1000" dirty="0"/>
        </a:p>
      </dgm:t>
    </dgm:pt>
    <dgm:pt modelId="{629C16CF-98F7-4092-A363-0AA8DD7D7477}" type="parTrans" cxnId="{02A0C21D-34DD-4A79-9551-008D640DA941}">
      <dgm:prSet/>
      <dgm:spPr/>
      <dgm:t>
        <a:bodyPr/>
        <a:lstStyle/>
        <a:p>
          <a:endParaRPr lang="zh-TW" altLang="en-US" sz="1000"/>
        </a:p>
      </dgm:t>
    </dgm:pt>
    <dgm:pt modelId="{9E0F6B1E-6BC8-43E9-A26E-C2672A83BCB6}" type="sibTrans" cxnId="{02A0C21D-34DD-4A79-9551-008D640DA941}">
      <dgm:prSet/>
      <dgm:spPr/>
      <dgm:t>
        <a:bodyPr/>
        <a:lstStyle/>
        <a:p>
          <a:endParaRPr lang="zh-TW" altLang="en-US" sz="1000"/>
        </a:p>
      </dgm:t>
    </dgm:pt>
    <dgm:pt modelId="{809CC582-5886-4EDF-9842-60F306196649}">
      <dgm:prSet phldrT="[文字]" custT="1"/>
      <dgm:spPr/>
      <dgm:t>
        <a:bodyPr lIns="0" tIns="0" rIns="0" bIns="0"/>
        <a:lstStyle/>
        <a:p>
          <a:pPr>
            <a:lnSpc>
              <a:spcPct val="100000"/>
            </a:lnSpc>
            <a:spcAft>
              <a:spcPts val="0"/>
            </a:spcAft>
          </a:pPr>
          <a:r>
            <a:rPr lang="zh-TW" altLang="en-US" sz="800" b="1" dirty="0">
              <a:ln w="12700">
                <a:prstDash val="solid"/>
              </a:ln>
              <a:effectLst>
                <a:innerShdw blurRad="177800">
                  <a:schemeClr val="accent3">
                    <a:lumMod val="50000"/>
                  </a:schemeClr>
                </a:innerShdw>
              </a:effectLst>
              <a:latin typeface="微軟正黑體" panose="020B0604030504040204" pitchFamily="34" charset="-120"/>
              <a:ea typeface="微軟正黑體" panose="020B0604030504040204" pitchFamily="34" charset="-120"/>
            </a:rPr>
            <a:t>教學輔導教師</a:t>
          </a:r>
          <a:endParaRPr lang="zh-TW" altLang="en-US" sz="800" dirty="0"/>
        </a:p>
      </dgm:t>
    </dgm:pt>
    <dgm:pt modelId="{D0D8B696-E80F-4DAC-A436-9E912E13E844}" type="parTrans" cxnId="{53B343DF-07C5-4AB6-9CFD-D347AD445609}">
      <dgm:prSet/>
      <dgm:spPr/>
      <dgm:t>
        <a:bodyPr/>
        <a:lstStyle/>
        <a:p>
          <a:endParaRPr lang="zh-TW" altLang="en-US" sz="1000"/>
        </a:p>
      </dgm:t>
    </dgm:pt>
    <dgm:pt modelId="{3235035C-93F6-4366-BA76-9404E7CBF0F8}" type="sibTrans" cxnId="{53B343DF-07C5-4AB6-9CFD-D347AD445609}">
      <dgm:prSet/>
      <dgm:spPr/>
      <dgm:t>
        <a:bodyPr/>
        <a:lstStyle/>
        <a:p>
          <a:endParaRPr lang="zh-TW" altLang="en-US" sz="1000"/>
        </a:p>
      </dgm:t>
    </dgm:pt>
    <dgm:pt modelId="{EE9FD57A-4597-4236-910F-5FEE76D0B3CC}">
      <dgm:prSet phldrT="[文字]" custT="1"/>
      <dgm:spPr/>
      <dgm:t>
        <a:bodyPr/>
        <a:lstStyle/>
        <a:p>
          <a:pPr>
            <a:spcAft>
              <a:spcPts val="0"/>
            </a:spcAft>
          </a:pPr>
          <a:r>
            <a:rPr lang="zh-TW" altLang="en-US" sz="1000" b="1" dirty="0">
              <a:ln w="22225">
                <a:prstDash val="solid"/>
              </a:ln>
              <a:latin typeface="微軟正黑體" panose="020B0604030504040204" pitchFamily="34" charset="-120"/>
              <a:ea typeface="微軟正黑體" panose="020B0604030504040204" pitchFamily="34" charset="-120"/>
            </a:rPr>
            <a:t>教專</a:t>
          </a:r>
          <a:endParaRPr lang="en-US" altLang="zh-TW" sz="1000" b="1" dirty="0">
            <a:ln w="22225">
              <a:prstDash val="solid"/>
            </a:ln>
            <a:latin typeface="微軟正黑體" panose="020B0604030504040204" pitchFamily="34" charset="-120"/>
            <a:ea typeface="微軟正黑體" panose="020B0604030504040204" pitchFamily="34" charset="-120"/>
          </a:endParaRPr>
        </a:p>
        <a:p>
          <a:pPr>
            <a:spcAft>
              <a:spcPts val="0"/>
            </a:spcAft>
          </a:pPr>
          <a:r>
            <a:rPr lang="zh-TW" altLang="en-US" sz="1000" b="1" dirty="0">
              <a:ln w="22225">
                <a:prstDash val="solid"/>
              </a:ln>
              <a:latin typeface="微軟正黑體" panose="020B0604030504040204" pitchFamily="34" charset="-120"/>
              <a:ea typeface="微軟正黑體" panose="020B0604030504040204" pitchFamily="34" charset="-120"/>
            </a:rPr>
            <a:t>實踐</a:t>
          </a:r>
          <a:endParaRPr lang="zh-TW" altLang="en-US" sz="1000" dirty="0"/>
        </a:p>
      </dgm:t>
    </dgm:pt>
    <dgm:pt modelId="{0A5C1B23-1268-407C-9F96-9BDD6F639B7A}" type="parTrans" cxnId="{ED219D51-C448-4481-B4DB-FB74A5A722EE}">
      <dgm:prSet/>
      <dgm:spPr/>
      <dgm:t>
        <a:bodyPr/>
        <a:lstStyle/>
        <a:p>
          <a:endParaRPr lang="zh-TW" altLang="en-US" sz="1000"/>
        </a:p>
      </dgm:t>
    </dgm:pt>
    <dgm:pt modelId="{EBD033B1-C07C-49AA-8717-8A5853514025}" type="sibTrans" cxnId="{ED219D51-C448-4481-B4DB-FB74A5A722EE}">
      <dgm:prSet/>
      <dgm:spPr/>
      <dgm:t>
        <a:bodyPr/>
        <a:lstStyle/>
        <a:p>
          <a:endParaRPr lang="zh-TW" altLang="en-US" sz="1000"/>
        </a:p>
      </dgm:t>
    </dgm:pt>
    <dgm:pt modelId="{647CA7D0-8423-4BD2-A045-55061F3ED6E6}">
      <dgm:prSet phldrT="[文字]" custT="1"/>
      <dgm:spPr/>
      <dgm:t>
        <a:bodyPr lIns="0" tIns="0" rIns="0" bIns="0"/>
        <a:lstStyle/>
        <a:p>
          <a:pPr>
            <a:spcAft>
              <a:spcPts val="0"/>
            </a:spcAft>
          </a:pPr>
          <a:r>
            <a:rPr lang="zh-TW" altLang="en-US" sz="1000" b="1" dirty="0">
              <a:ln w="12700">
                <a:prstDash val="solid"/>
              </a:ln>
              <a:effectLst>
                <a:innerShdw blurRad="177800">
                  <a:schemeClr val="accent3">
                    <a:lumMod val="50000"/>
                  </a:schemeClr>
                </a:innerShdw>
              </a:effectLst>
              <a:latin typeface="微軟正黑體" panose="020B0604030504040204" pitchFamily="34" charset="-120"/>
              <a:ea typeface="微軟正黑體" panose="020B0604030504040204" pitchFamily="34" charset="-120"/>
            </a:rPr>
            <a:t>薪傳</a:t>
          </a:r>
          <a:endParaRPr lang="en-US" altLang="zh-TW" sz="1000" b="1">
            <a:ln w="12700">
              <a:prstDash val="solid"/>
            </a:ln>
            <a:effectLst>
              <a:innerShdw blurRad="177800">
                <a:schemeClr val="accent3">
                  <a:lumMod val="50000"/>
                </a:schemeClr>
              </a:innerShdw>
            </a:effectLst>
            <a:latin typeface="微軟正黑體" panose="020B0604030504040204" pitchFamily="34" charset="-120"/>
            <a:ea typeface="微軟正黑體" panose="020B0604030504040204" pitchFamily="34" charset="-120"/>
          </a:endParaRPr>
        </a:p>
        <a:p>
          <a:pPr>
            <a:spcAft>
              <a:spcPts val="0"/>
            </a:spcAft>
          </a:pPr>
          <a:r>
            <a:rPr lang="zh-TW" altLang="en-US" sz="1000" b="1">
              <a:ln w="12700">
                <a:prstDash val="solid"/>
              </a:ln>
              <a:effectLst>
                <a:innerShdw blurRad="177800">
                  <a:schemeClr val="accent3">
                    <a:lumMod val="50000"/>
                  </a:schemeClr>
                </a:innerShdw>
              </a:effectLst>
              <a:latin typeface="微軟正黑體" panose="020B0604030504040204" pitchFamily="34" charset="-120"/>
              <a:ea typeface="微軟正黑體" panose="020B0604030504040204" pitchFamily="34" charset="-120"/>
            </a:rPr>
            <a:t>教師</a:t>
          </a:r>
          <a:endParaRPr lang="zh-TW" altLang="en-US" sz="1000" dirty="0"/>
        </a:p>
      </dgm:t>
    </dgm:pt>
    <dgm:pt modelId="{9C23C219-6C91-4105-8E0D-57F89987EA5F}" type="parTrans" cxnId="{9448284B-C98D-403B-AFAA-7A8E75B7C39A}">
      <dgm:prSet/>
      <dgm:spPr/>
      <dgm:t>
        <a:bodyPr/>
        <a:lstStyle/>
        <a:p>
          <a:endParaRPr lang="zh-TW" altLang="en-US" sz="1000"/>
        </a:p>
      </dgm:t>
    </dgm:pt>
    <dgm:pt modelId="{80FC9003-036E-4115-97ED-563BC2C3906E}" type="sibTrans" cxnId="{9448284B-C98D-403B-AFAA-7A8E75B7C39A}">
      <dgm:prSet/>
      <dgm:spPr/>
      <dgm:t>
        <a:bodyPr/>
        <a:lstStyle/>
        <a:p>
          <a:endParaRPr lang="zh-TW" altLang="en-US" sz="1000"/>
        </a:p>
      </dgm:t>
    </dgm:pt>
    <dgm:pt modelId="{B0B2AFA3-B8D6-4AD5-B151-6FABEB4E5FE1}">
      <dgm:prSet phldrT="[文字]" custT="1"/>
      <dgm:spPr/>
      <dgm:t>
        <a:bodyPr lIns="0" tIns="0" rIns="0" bIns="0"/>
        <a:lstStyle/>
        <a:p>
          <a:pPr>
            <a:spcAft>
              <a:spcPts val="0"/>
            </a:spcAft>
          </a:pPr>
          <a:r>
            <a:rPr lang="zh-TW" altLang="en-US" sz="1000" b="1" dirty="0">
              <a:ln w="6600">
                <a:prstDash val="solid"/>
              </a:ln>
              <a:effectLst>
                <a:outerShdw dist="38100" dir="2700000" algn="tl" rotWithShape="0">
                  <a:schemeClr val="accent2"/>
                </a:outerShdw>
              </a:effectLst>
              <a:latin typeface="微軟正黑體" panose="020B0604030504040204" pitchFamily="34" charset="-120"/>
              <a:ea typeface="微軟正黑體" panose="020B0604030504040204" pitchFamily="34" charset="-120"/>
            </a:rPr>
            <a:t>補救</a:t>
          </a:r>
          <a:endParaRPr lang="en-US" altLang="zh-TW" sz="1000" b="1" dirty="0">
            <a:ln w="6600">
              <a:prstDash val="solid"/>
            </a:ln>
            <a:effectLst>
              <a:outerShdw dist="38100" dir="2700000" algn="tl" rotWithShape="0">
                <a:schemeClr val="accent2"/>
              </a:outerShdw>
            </a:effectLst>
            <a:latin typeface="微軟正黑體" panose="020B0604030504040204" pitchFamily="34" charset="-120"/>
            <a:ea typeface="微軟正黑體" panose="020B0604030504040204" pitchFamily="34" charset="-120"/>
          </a:endParaRPr>
        </a:p>
        <a:p>
          <a:pPr>
            <a:spcAft>
              <a:spcPts val="0"/>
            </a:spcAft>
          </a:pPr>
          <a:r>
            <a:rPr lang="zh-TW" altLang="en-US" sz="1000" b="1" dirty="0">
              <a:ln w="6600">
                <a:prstDash val="solid"/>
              </a:ln>
              <a:effectLst>
                <a:outerShdw dist="38100" dir="2700000" algn="tl" rotWithShape="0">
                  <a:schemeClr val="accent2"/>
                </a:outerShdw>
              </a:effectLst>
              <a:latin typeface="微軟正黑體" panose="020B0604030504040204" pitchFamily="34" charset="-120"/>
              <a:ea typeface="微軟正黑體" panose="020B0604030504040204" pitchFamily="34" charset="-120"/>
            </a:rPr>
            <a:t>入班</a:t>
          </a:r>
          <a:endParaRPr lang="zh-TW" altLang="en-US" sz="1000" dirty="0"/>
        </a:p>
      </dgm:t>
    </dgm:pt>
    <dgm:pt modelId="{C45C45B5-AC80-4DD5-919D-C5F6E2E7D894}" type="parTrans" cxnId="{ECC18E38-C5A3-4F08-A860-CCFE5F886C66}">
      <dgm:prSet/>
      <dgm:spPr/>
      <dgm:t>
        <a:bodyPr/>
        <a:lstStyle/>
        <a:p>
          <a:endParaRPr lang="zh-TW" altLang="en-US" sz="1000"/>
        </a:p>
      </dgm:t>
    </dgm:pt>
    <dgm:pt modelId="{7136A8A4-77D3-42B6-B781-A9825380DED9}" type="sibTrans" cxnId="{ECC18E38-C5A3-4F08-A860-CCFE5F886C66}">
      <dgm:prSet/>
      <dgm:spPr/>
      <dgm:t>
        <a:bodyPr/>
        <a:lstStyle/>
        <a:p>
          <a:endParaRPr lang="zh-TW" altLang="en-US" sz="1000"/>
        </a:p>
      </dgm:t>
    </dgm:pt>
    <dgm:pt modelId="{FA4AA6EE-DEEB-4B6E-9E6D-0E4214F111FF}" type="pres">
      <dgm:prSet presAssocID="{BE6ED374-F290-4B55-B357-52AFB836A82C}" presName="composite" presStyleCnt="0">
        <dgm:presLayoutVars>
          <dgm:chMax val="1"/>
          <dgm:dir/>
          <dgm:resizeHandles val="exact"/>
        </dgm:presLayoutVars>
      </dgm:prSet>
      <dgm:spPr/>
      <dgm:t>
        <a:bodyPr/>
        <a:lstStyle/>
        <a:p>
          <a:endParaRPr lang="zh-TW" altLang="en-US"/>
        </a:p>
      </dgm:t>
    </dgm:pt>
    <dgm:pt modelId="{E7ADE2CA-EE68-493B-AB87-9B3009346A0E}" type="pres">
      <dgm:prSet presAssocID="{BE6ED374-F290-4B55-B357-52AFB836A82C}" presName="radial" presStyleCnt="0">
        <dgm:presLayoutVars>
          <dgm:animLvl val="ctr"/>
        </dgm:presLayoutVars>
      </dgm:prSet>
      <dgm:spPr/>
    </dgm:pt>
    <dgm:pt modelId="{8152AD89-B83A-4E94-85CF-C1F0986396D8}" type="pres">
      <dgm:prSet presAssocID="{DDE5A3FD-7FDA-46A7-8E16-AE1A6623CEAF}" presName="centerShape" presStyleLbl="vennNode1" presStyleIdx="0" presStyleCnt="5"/>
      <dgm:spPr/>
      <dgm:t>
        <a:bodyPr/>
        <a:lstStyle/>
        <a:p>
          <a:endParaRPr lang="zh-TW" altLang="en-US"/>
        </a:p>
      </dgm:t>
    </dgm:pt>
    <dgm:pt modelId="{661D59D8-B623-4710-8CF7-DDF783B78906}" type="pres">
      <dgm:prSet presAssocID="{809CC582-5886-4EDF-9842-60F306196649}" presName="node" presStyleLbl="vennNode1" presStyleIdx="1" presStyleCnt="5">
        <dgm:presLayoutVars>
          <dgm:bulletEnabled val="1"/>
        </dgm:presLayoutVars>
      </dgm:prSet>
      <dgm:spPr/>
      <dgm:t>
        <a:bodyPr/>
        <a:lstStyle/>
        <a:p>
          <a:endParaRPr lang="zh-TW" altLang="en-US"/>
        </a:p>
      </dgm:t>
    </dgm:pt>
    <dgm:pt modelId="{BEC3B84D-F752-4A45-BEF8-C2E38230325C}" type="pres">
      <dgm:prSet presAssocID="{EE9FD57A-4597-4236-910F-5FEE76D0B3CC}" presName="node" presStyleLbl="vennNode1" presStyleIdx="2" presStyleCnt="5" custRadScaleRad="103485">
        <dgm:presLayoutVars>
          <dgm:bulletEnabled val="1"/>
        </dgm:presLayoutVars>
      </dgm:prSet>
      <dgm:spPr/>
      <dgm:t>
        <a:bodyPr/>
        <a:lstStyle/>
        <a:p>
          <a:endParaRPr lang="zh-TW" altLang="en-US"/>
        </a:p>
      </dgm:t>
    </dgm:pt>
    <dgm:pt modelId="{FA602C3E-B6A9-471D-9CB1-DC8C6C77F6D2}" type="pres">
      <dgm:prSet presAssocID="{647CA7D0-8423-4BD2-A045-55061F3ED6E6}" presName="node" presStyleLbl="vennNode1" presStyleIdx="3" presStyleCnt="5">
        <dgm:presLayoutVars>
          <dgm:bulletEnabled val="1"/>
        </dgm:presLayoutVars>
      </dgm:prSet>
      <dgm:spPr/>
      <dgm:t>
        <a:bodyPr/>
        <a:lstStyle/>
        <a:p>
          <a:endParaRPr lang="zh-TW" altLang="en-US"/>
        </a:p>
      </dgm:t>
    </dgm:pt>
    <dgm:pt modelId="{377167AB-C660-4C84-9623-86427C99F1B6}" type="pres">
      <dgm:prSet presAssocID="{B0B2AFA3-B8D6-4AD5-B151-6FABEB4E5FE1}" presName="node" presStyleLbl="vennNode1" presStyleIdx="4" presStyleCnt="5" custRadScaleRad="104879">
        <dgm:presLayoutVars>
          <dgm:bulletEnabled val="1"/>
        </dgm:presLayoutVars>
      </dgm:prSet>
      <dgm:spPr/>
      <dgm:t>
        <a:bodyPr/>
        <a:lstStyle/>
        <a:p>
          <a:endParaRPr lang="zh-TW" altLang="en-US"/>
        </a:p>
      </dgm:t>
    </dgm:pt>
  </dgm:ptLst>
  <dgm:cxnLst>
    <dgm:cxn modelId="{5B69514E-E207-442D-97AA-0BB8FB619AC1}" type="presOf" srcId="{BE6ED374-F290-4B55-B357-52AFB836A82C}" destId="{FA4AA6EE-DEEB-4B6E-9E6D-0E4214F111FF}" srcOrd="0" destOrd="0" presId="urn:microsoft.com/office/officeart/2005/8/layout/radial3"/>
    <dgm:cxn modelId="{A5CCB033-0F90-4CBB-BE63-D0ABFB639FDE}" type="presOf" srcId="{B0B2AFA3-B8D6-4AD5-B151-6FABEB4E5FE1}" destId="{377167AB-C660-4C84-9623-86427C99F1B6}" srcOrd="0" destOrd="0" presId="urn:microsoft.com/office/officeart/2005/8/layout/radial3"/>
    <dgm:cxn modelId="{5B10368F-66C1-4DB3-BFF8-A7D13AE1007D}" type="presOf" srcId="{EE9FD57A-4597-4236-910F-5FEE76D0B3CC}" destId="{BEC3B84D-F752-4A45-BEF8-C2E38230325C}" srcOrd="0" destOrd="0" presId="urn:microsoft.com/office/officeart/2005/8/layout/radial3"/>
    <dgm:cxn modelId="{6786248F-6305-4BF8-9EB9-DA46A48C0D85}" type="presOf" srcId="{809CC582-5886-4EDF-9842-60F306196649}" destId="{661D59D8-B623-4710-8CF7-DDF783B78906}" srcOrd="0" destOrd="0" presId="urn:microsoft.com/office/officeart/2005/8/layout/radial3"/>
    <dgm:cxn modelId="{8F1C4052-1879-4BEE-BE87-8B4B5D7849F3}" type="presOf" srcId="{DDE5A3FD-7FDA-46A7-8E16-AE1A6623CEAF}" destId="{8152AD89-B83A-4E94-85CF-C1F0986396D8}" srcOrd="0" destOrd="0" presId="urn:microsoft.com/office/officeart/2005/8/layout/radial3"/>
    <dgm:cxn modelId="{ECC18E38-C5A3-4F08-A860-CCFE5F886C66}" srcId="{DDE5A3FD-7FDA-46A7-8E16-AE1A6623CEAF}" destId="{B0B2AFA3-B8D6-4AD5-B151-6FABEB4E5FE1}" srcOrd="3" destOrd="0" parTransId="{C45C45B5-AC80-4DD5-919D-C5F6E2E7D894}" sibTransId="{7136A8A4-77D3-42B6-B781-A9825380DED9}"/>
    <dgm:cxn modelId="{ED219D51-C448-4481-B4DB-FB74A5A722EE}" srcId="{DDE5A3FD-7FDA-46A7-8E16-AE1A6623CEAF}" destId="{EE9FD57A-4597-4236-910F-5FEE76D0B3CC}" srcOrd="1" destOrd="0" parTransId="{0A5C1B23-1268-407C-9F96-9BDD6F639B7A}" sibTransId="{EBD033B1-C07C-49AA-8717-8A5853514025}"/>
    <dgm:cxn modelId="{53B343DF-07C5-4AB6-9CFD-D347AD445609}" srcId="{DDE5A3FD-7FDA-46A7-8E16-AE1A6623CEAF}" destId="{809CC582-5886-4EDF-9842-60F306196649}" srcOrd="0" destOrd="0" parTransId="{D0D8B696-E80F-4DAC-A436-9E912E13E844}" sibTransId="{3235035C-93F6-4366-BA76-9404E7CBF0F8}"/>
    <dgm:cxn modelId="{FC568D5A-1049-4A9C-AAF6-7DF2BF515068}" type="presOf" srcId="{647CA7D0-8423-4BD2-A045-55061F3ED6E6}" destId="{FA602C3E-B6A9-471D-9CB1-DC8C6C77F6D2}" srcOrd="0" destOrd="0" presId="urn:microsoft.com/office/officeart/2005/8/layout/radial3"/>
    <dgm:cxn modelId="{9448284B-C98D-403B-AFAA-7A8E75B7C39A}" srcId="{DDE5A3FD-7FDA-46A7-8E16-AE1A6623CEAF}" destId="{647CA7D0-8423-4BD2-A045-55061F3ED6E6}" srcOrd="2" destOrd="0" parTransId="{9C23C219-6C91-4105-8E0D-57F89987EA5F}" sibTransId="{80FC9003-036E-4115-97ED-563BC2C3906E}"/>
    <dgm:cxn modelId="{02A0C21D-34DD-4A79-9551-008D640DA941}" srcId="{BE6ED374-F290-4B55-B357-52AFB836A82C}" destId="{DDE5A3FD-7FDA-46A7-8E16-AE1A6623CEAF}" srcOrd="0" destOrd="0" parTransId="{629C16CF-98F7-4092-A363-0AA8DD7D7477}" sibTransId="{9E0F6B1E-6BC8-43E9-A26E-C2672A83BCB6}"/>
    <dgm:cxn modelId="{61F50316-4A16-41C0-873A-01F7434FA565}" type="presParOf" srcId="{FA4AA6EE-DEEB-4B6E-9E6D-0E4214F111FF}" destId="{E7ADE2CA-EE68-493B-AB87-9B3009346A0E}" srcOrd="0" destOrd="0" presId="urn:microsoft.com/office/officeart/2005/8/layout/radial3"/>
    <dgm:cxn modelId="{AD7545C6-D57F-4E5D-8D6F-5EB6B22727CB}" type="presParOf" srcId="{E7ADE2CA-EE68-493B-AB87-9B3009346A0E}" destId="{8152AD89-B83A-4E94-85CF-C1F0986396D8}" srcOrd="0" destOrd="0" presId="urn:microsoft.com/office/officeart/2005/8/layout/radial3"/>
    <dgm:cxn modelId="{F1B83BB5-6342-4F24-A438-E46DD635A319}" type="presParOf" srcId="{E7ADE2CA-EE68-493B-AB87-9B3009346A0E}" destId="{661D59D8-B623-4710-8CF7-DDF783B78906}" srcOrd="1" destOrd="0" presId="urn:microsoft.com/office/officeart/2005/8/layout/radial3"/>
    <dgm:cxn modelId="{CFE8596F-1A0A-4094-ABDF-915475E7470C}" type="presParOf" srcId="{E7ADE2CA-EE68-493B-AB87-9B3009346A0E}" destId="{BEC3B84D-F752-4A45-BEF8-C2E38230325C}" srcOrd="2" destOrd="0" presId="urn:microsoft.com/office/officeart/2005/8/layout/radial3"/>
    <dgm:cxn modelId="{AC842CB8-1E71-4C52-B2B7-5D3D7BB02FBC}" type="presParOf" srcId="{E7ADE2CA-EE68-493B-AB87-9B3009346A0E}" destId="{FA602C3E-B6A9-471D-9CB1-DC8C6C77F6D2}" srcOrd="3" destOrd="0" presId="urn:microsoft.com/office/officeart/2005/8/layout/radial3"/>
    <dgm:cxn modelId="{6AABF71A-F897-4FC2-9650-666A05DD2B69}" type="presParOf" srcId="{E7ADE2CA-EE68-493B-AB87-9B3009346A0E}" destId="{377167AB-C660-4C84-9623-86427C99F1B6}"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6ED374-F290-4B55-B357-52AFB836A82C}" type="doc">
      <dgm:prSet loTypeId="urn:microsoft.com/office/officeart/2005/8/layout/radial3" loCatId="relationship" qsTypeId="urn:microsoft.com/office/officeart/2005/8/quickstyle/3d3" qsCatId="3D" csTypeId="urn:microsoft.com/office/officeart/2005/8/colors/colorful5" csCatId="colorful" phldr="1"/>
      <dgm:spPr/>
      <dgm:t>
        <a:bodyPr/>
        <a:lstStyle/>
        <a:p>
          <a:endParaRPr lang="zh-TW" altLang="en-US"/>
        </a:p>
      </dgm:t>
    </dgm:pt>
    <dgm:pt modelId="{DDE5A3FD-7FDA-46A7-8E16-AE1A6623CEAF}">
      <dgm:prSet phldrT="[文字]" custT="1"/>
      <dgm:spPr/>
      <dgm:t>
        <a:bodyPr/>
        <a:lstStyle/>
        <a:p>
          <a:r>
            <a:rPr lang="zh-TW" altLang="en-US" sz="1000" b="1" dirty="0">
              <a:ln w="9525">
                <a:prstDash val="solid"/>
              </a:ln>
              <a:effectLst>
                <a:outerShdw blurRad="12700" dist="38100" dir="2700000" algn="tl" rotWithShape="0">
                  <a:schemeClr val="accent5">
                    <a:lumMod val="60000"/>
                    <a:lumOff val="40000"/>
                  </a:schemeClr>
                </a:outerShdw>
              </a:effectLst>
              <a:latin typeface="微軟正黑體" panose="020B0604030504040204" pitchFamily="34" charset="-120"/>
              <a:ea typeface="微軟正黑體" panose="020B0604030504040204" pitchFamily="34" charset="-120"/>
            </a:rPr>
            <a:t>輔導員</a:t>
          </a:r>
          <a:endParaRPr lang="zh-TW" altLang="en-US" sz="1000" dirty="0"/>
        </a:p>
      </dgm:t>
    </dgm:pt>
    <dgm:pt modelId="{629C16CF-98F7-4092-A363-0AA8DD7D7477}" type="parTrans" cxnId="{02A0C21D-34DD-4A79-9551-008D640DA941}">
      <dgm:prSet/>
      <dgm:spPr/>
      <dgm:t>
        <a:bodyPr/>
        <a:lstStyle/>
        <a:p>
          <a:endParaRPr lang="zh-TW" altLang="en-US" sz="1000"/>
        </a:p>
      </dgm:t>
    </dgm:pt>
    <dgm:pt modelId="{9E0F6B1E-6BC8-43E9-A26E-C2672A83BCB6}" type="sibTrans" cxnId="{02A0C21D-34DD-4A79-9551-008D640DA941}">
      <dgm:prSet/>
      <dgm:spPr/>
      <dgm:t>
        <a:bodyPr/>
        <a:lstStyle/>
        <a:p>
          <a:endParaRPr lang="zh-TW" altLang="en-US" sz="1000"/>
        </a:p>
      </dgm:t>
    </dgm:pt>
    <dgm:pt modelId="{809CC582-5886-4EDF-9842-60F306196649}">
      <dgm:prSet phldrT="[文字]" custT="1"/>
      <dgm:spPr/>
      <dgm:t>
        <a:bodyPr lIns="0" tIns="0" rIns="0" bIns="0"/>
        <a:lstStyle/>
        <a:p>
          <a:pPr>
            <a:lnSpc>
              <a:spcPct val="100000"/>
            </a:lnSpc>
            <a:spcAft>
              <a:spcPts val="0"/>
            </a:spcAft>
          </a:pPr>
          <a:r>
            <a:rPr lang="zh-TW" altLang="en-US" sz="600" b="1" dirty="0">
              <a:ln w="12700">
                <a:prstDash val="solid"/>
              </a:ln>
              <a:effectLst>
                <a:innerShdw blurRad="177800">
                  <a:schemeClr val="accent3">
                    <a:lumMod val="50000"/>
                  </a:schemeClr>
                </a:innerShdw>
              </a:effectLst>
              <a:latin typeface="微軟正黑體" panose="020B0604030504040204" pitchFamily="34" charset="-120"/>
              <a:ea typeface="微軟正黑體" panose="020B0604030504040204" pitchFamily="34" charset="-120"/>
            </a:rPr>
            <a:t>教學輔導教師</a:t>
          </a:r>
          <a:endParaRPr lang="zh-TW" altLang="en-US" sz="600" dirty="0"/>
        </a:p>
      </dgm:t>
    </dgm:pt>
    <dgm:pt modelId="{D0D8B696-E80F-4DAC-A436-9E912E13E844}" type="parTrans" cxnId="{53B343DF-07C5-4AB6-9CFD-D347AD445609}">
      <dgm:prSet/>
      <dgm:spPr/>
      <dgm:t>
        <a:bodyPr/>
        <a:lstStyle/>
        <a:p>
          <a:endParaRPr lang="zh-TW" altLang="en-US" sz="1000"/>
        </a:p>
      </dgm:t>
    </dgm:pt>
    <dgm:pt modelId="{3235035C-93F6-4366-BA76-9404E7CBF0F8}" type="sibTrans" cxnId="{53B343DF-07C5-4AB6-9CFD-D347AD445609}">
      <dgm:prSet/>
      <dgm:spPr/>
      <dgm:t>
        <a:bodyPr/>
        <a:lstStyle/>
        <a:p>
          <a:endParaRPr lang="zh-TW" altLang="en-US" sz="1000"/>
        </a:p>
      </dgm:t>
    </dgm:pt>
    <dgm:pt modelId="{EE9FD57A-4597-4236-910F-5FEE76D0B3CC}">
      <dgm:prSet phldrT="[文字]" custT="1"/>
      <dgm:spPr/>
      <dgm:t>
        <a:bodyPr/>
        <a:lstStyle/>
        <a:p>
          <a:pPr>
            <a:spcAft>
              <a:spcPts val="0"/>
            </a:spcAft>
          </a:pPr>
          <a:r>
            <a:rPr lang="zh-TW" altLang="en-US" sz="800" b="1" dirty="0">
              <a:ln w="22225">
                <a:prstDash val="solid"/>
              </a:ln>
              <a:latin typeface="微軟正黑體" panose="020B0604030504040204" pitchFamily="34" charset="-120"/>
              <a:ea typeface="微軟正黑體" panose="020B0604030504040204" pitchFamily="34" charset="-120"/>
            </a:rPr>
            <a:t>教專</a:t>
          </a:r>
          <a:endParaRPr lang="en-US" altLang="zh-TW" sz="800" b="1" dirty="0">
            <a:ln w="22225">
              <a:prstDash val="solid"/>
            </a:ln>
            <a:latin typeface="微軟正黑體" panose="020B0604030504040204" pitchFamily="34" charset="-120"/>
            <a:ea typeface="微軟正黑體" panose="020B0604030504040204" pitchFamily="34" charset="-120"/>
          </a:endParaRPr>
        </a:p>
        <a:p>
          <a:pPr>
            <a:spcAft>
              <a:spcPts val="0"/>
            </a:spcAft>
          </a:pPr>
          <a:r>
            <a:rPr lang="zh-TW" altLang="en-US" sz="800" b="1" dirty="0">
              <a:ln w="22225">
                <a:prstDash val="solid"/>
              </a:ln>
              <a:latin typeface="微軟正黑體" panose="020B0604030504040204" pitchFamily="34" charset="-120"/>
              <a:ea typeface="微軟正黑體" panose="020B0604030504040204" pitchFamily="34" charset="-120"/>
            </a:rPr>
            <a:t>實踐</a:t>
          </a:r>
          <a:endParaRPr lang="zh-TW" altLang="en-US" sz="800" dirty="0"/>
        </a:p>
      </dgm:t>
    </dgm:pt>
    <dgm:pt modelId="{0A5C1B23-1268-407C-9F96-9BDD6F639B7A}" type="parTrans" cxnId="{ED219D51-C448-4481-B4DB-FB74A5A722EE}">
      <dgm:prSet/>
      <dgm:spPr/>
      <dgm:t>
        <a:bodyPr/>
        <a:lstStyle/>
        <a:p>
          <a:endParaRPr lang="zh-TW" altLang="en-US" sz="1000"/>
        </a:p>
      </dgm:t>
    </dgm:pt>
    <dgm:pt modelId="{EBD033B1-C07C-49AA-8717-8A5853514025}" type="sibTrans" cxnId="{ED219D51-C448-4481-B4DB-FB74A5A722EE}">
      <dgm:prSet/>
      <dgm:spPr/>
      <dgm:t>
        <a:bodyPr/>
        <a:lstStyle/>
        <a:p>
          <a:endParaRPr lang="zh-TW" altLang="en-US" sz="1000"/>
        </a:p>
      </dgm:t>
    </dgm:pt>
    <dgm:pt modelId="{647CA7D0-8423-4BD2-A045-55061F3ED6E6}">
      <dgm:prSet phldrT="[文字]" custT="1"/>
      <dgm:spPr/>
      <dgm:t>
        <a:bodyPr lIns="0" tIns="0" rIns="0" bIns="0"/>
        <a:lstStyle/>
        <a:p>
          <a:pPr>
            <a:spcAft>
              <a:spcPts val="0"/>
            </a:spcAft>
          </a:pPr>
          <a:r>
            <a:rPr lang="zh-TW" altLang="en-US" sz="1000" b="1" dirty="0">
              <a:ln w="12700">
                <a:prstDash val="solid"/>
              </a:ln>
              <a:effectLst>
                <a:innerShdw blurRad="177800">
                  <a:schemeClr val="accent3">
                    <a:lumMod val="50000"/>
                  </a:schemeClr>
                </a:innerShdw>
              </a:effectLst>
              <a:latin typeface="微軟正黑體" panose="020B0604030504040204" pitchFamily="34" charset="-120"/>
              <a:ea typeface="微軟正黑體" panose="020B0604030504040204" pitchFamily="34" charset="-120"/>
            </a:rPr>
            <a:t>薪傳</a:t>
          </a:r>
          <a:endParaRPr lang="en-US" altLang="zh-TW" sz="1000" b="1">
            <a:ln w="12700">
              <a:prstDash val="solid"/>
            </a:ln>
            <a:effectLst>
              <a:innerShdw blurRad="177800">
                <a:schemeClr val="accent3">
                  <a:lumMod val="50000"/>
                </a:schemeClr>
              </a:innerShdw>
            </a:effectLst>
            <a:latin typeface="微軟正黑體" panose="020B0604030504040204" pitchFamily="34" charset="-120"/>
            <a:ea typeface="微軟正黑體" panose="020B0604030504040204" pitchFamily="34" charset="-120"/>
          </a:endParaRPr>
        </a:p>
        <a:p>
          <a:pPr>
            <a:spcAft>
              <a:spcPts val="0"/>
            </a:spcAft>
          </a:pPr>
          <a:r>
            <a:rPr lang="zh-TW" altLang="en-US" sz="1000" b="1">
              <a:ln w="12700">
                <a:prstDash val="solid"/>
              </a:ln>
              <a:effectLst>
                <a:innerShdw blurRad="177800">
                  <a:schemeClr val="accent3">
                    <a:lumMod val="50000"/>
                  </a:schemeClr>
                </a:innerShdw>
              </a:effectLst>
              <a:latin typeface="微軟正黑體" panose="020B0604030504040204" pitchFamily="34" charset="-120"/>
              <a:ea typeface="微軟正黑體" panose="020B0604030504040204" pitchFamily="34" charset="-120"/>
            </a:rPr>
            <a:t>教師</a:t>
          </a:r>
          <a:endParaRPr lang="zh-TW" altLang="en-US" sz="1000" dirty="0"/>
        </a:p>
      </dgm:t>
    </dgm:pt>
    <dgm:pt modelId="{9C23C219-6C91-4105-8E0D-57F89987EA5F}" type="parTrans" cxnId="{9448284B-C98D-403B-AFAA-7A8E75B7C39A}">
      <dgm:prSet/>
      <dgm:spPr/>
      <dgm:t>
        <a:bodyPr/>
        <a:lstStyle/>
        <a:p>
          <a:endParaRPr lang="zh-TW" altLang="en-US" sz="1000"/>
        </a:p>
      </dgm:t>
    </dgm:pt>
    <dgm:pt modelId="{80FC9003-036E-4115-97ED-563BC2C3906E}" type="sibTrans" cxnId="{9448284B-C98D-403B-AFAA-7A8E75B7C39A}">
      <dgm:prSet/>
      <dgm:spPr/>
      <dgm:t>
        <a:bodyPr/>
        <a:lstStyle/>
        <a:p>
          <a:endParaRPr lang="zh-TW" altLang="en-US" sz="1000"/>
        </a:p>
      </dgm:t>
    </dgm:pt>
    <dgm:pt modelId="{B0B2AFA3-B8D6-4AD5-B151-6FABEB4E5FE1}">
      <dgm:prSet phldrT="[文字]" custT="1"/>
      <dgm:spPr/>
      <dgm:t>
        <a:bodyPr lIns="0" tIns="0" rIns="0" bIns="0"/>
        <a:lstStyle/>
        <a:p>
          <a:pPr>
            <a:spcAft>
              <a:spcPts val="0"/>
            </a:spcAft>
          </a:pPr>
          <a:r>
            <a:rPr lang="zh-TW" altLang="en-US" sz="1000" b="1" dirty="0">
              <a:ln w="6600">
                <a:prstDash val="solid"/>
              </a:ln>
              <a:effectLst>
                <a:outerShdw dist="38100" dir="2700000" algn="tl" rotWithShape="0">
                  <a:schemeClr val="accent2"/>
                </a:outerShdw>
              </a:effectLst>
              <a:latin typeface="微軟正黑體" panose="020B0604030504040204" pitchFamily="34" charset="-120"/>
              <a:ea typeface="微軟正黑體" panose="020B0604030504040204" pitchFamily="34" charset="-120"/>
            </a:rPr>
            <a:t>補救</a:t>
          </a:r>
          <a:endParaRPr lang="en-US" altLang="zh-TW" sz="1000" b="1" dirty="0">
            <a:ln w="6600">
              <a:prstDash val="solid"/>
            </a:ln>
            <a:effectLst>
              <a:outerShdw dist="38100" dir="2700000" algn="tl" rotWithShape="0">
                <a:schemeClr val="accent2"/>
              </a:outerShdw>
            </a:effectLst>
            <a:latin typeface="微軟正黑體" panose="020B0604030504040204" pitchFamily="34" charset="-120"/>
            <a:ea typeface="微軟正黑體" panose="020B0604030504040204" pitchFamily="34" charset="-120"/>
          </a:endParaRPr>
        </a:p>
        <a:p>
          <a:pPr>
            <a:spcAft>
              <a:spcPts val="0"/>
            </a:spcAft>
          </a:pPr>
          <a:r>
            <a:rPr lang="zh-TW" altLang="en-US" sz="1000" b="1" dirty="0">
              <a:ln w="6600">
                <a:prstDash val="solid"/>
              </a:ln>
              <a:effectLst>
                <a:outerShdw dist="38100" dir="2700000" algn="tl" rotWithShape="0">
                  <a:schemeClr val="accent2"/>
                </a:outerShdw>
              </a:effectLst>
              <a:latin typeface="微軟正黑體" panose="020B0604030504040204" pitchFamily="34" charset="-120"/>
              <a:ea typeface="微軟正黑體" panose="020B0604030504040204" pitchFamily="34" charset="-120"/>
            </a:rPr>
            <a:t>入班</a:t>
          </a:r>
          <a:endParaRPr lang="zh-TW" altLang="en-US" sz="1000" dirty="0"/>
        </a:p>
      </dgm:t>
    </dgm:pt>
    <dgm:pt modelId="{C45C45B5-AC80-4DD5-919D-C5F6E2E7D894}" type="parTrans" cxnId="{ECC18E38-C5A3-4F08-A860-CCFE5F886C66}">
      <dgm:prSet/>
      <dgm:spPr/>
      <dgm:t>
        <a:bodyPr/>
        <a:lstStyle/>
        <a:p>
          <a:endParaRPr lang="zh-TW" altLang="en-US" sz="1000"/>
        </a:p>
      </dgm:t>
    </dgm:pt>
    <dgm:pt modelId="{7136A8A4-77D3-42B6-B781-A9825380DED9}" type="sibTrans" cxnId="{ECC18E38-C5A3-4F08-A860-CCFE5F886C66}">
      <dgm:prSet/>
      <dgm:spPr/>
      <dgm:t>
        <a:bodyPr/>
        <a:lstStyle/>
        <a:p>
          <a:endParaRPr lang="zh-TW" altLang="en-US" sz="1000"/>
        </a:p>
      </dgm:t>
    </dgm:pt>
    <dgm:pt modelId="{FA4AA6EE-DEEB-4B6E-9E6D-0E4214F111FF}" type="pres">
      <dgm:prSet presAssocID="{BE6ED374-F290-4B55-B357-52AFB836A82C}" presName="composite" presStyleCnt="0">
        <dgm:presLayoutVars>
          <dgm:chMax val="1"/>
          <dgm:dir/>
          <dgm:resizeHandles val="exact"/>
        </dgm:presLayoutVars>
      </dgm:prSet>
      <dgm:spPr/>
      <dgm:t>
        <a:bodyPr/>
        <a:lstStyle/>
        <a:p>
          <a:endParaRPr lang="zh-TW" altLang="en-US"/>
        </a:p>
      </dgm:t>
    </dgm:pt>
    <dgm:pt modelId="{E7ADE2CA-EE68-493B-AB87-9B3009346A0E}" type="pres">
      <dgm:prSet presAssocID="{BE6ED374-F290-4B55-B357-52AFB836A82C}" presName="radial" presStyleCnt="0">
        <dgm:presLayoutVars>
          <dgm:animLvl val="ctr"/>
        </dgm:presLayoutVars>
      </dgm:prSet>
      <dgm:spPr/>
    </dgm:pt>
    <dgm:pt modelId="{8152AD89-B83A-4E94-85CF-C1F0986396D8}" type="pres">
      <dgm:prSet presAssocID="{DDE5A3FD-7FDA-46A7-8E16-AE1A6623CEAF}" presName="centerShape" presStyleLbl="vennNode1" presStyleIdx="0" presStyleCnt="5"/>
      <dgm:spPr/>
      <dgm:t>
        <a:bodyPr/>
        <a:lstStyle/>
        <a:p>
          <a:endParaRPr lang="zh-TW" altLang="en-US"/>
        </a:p>
      </dgm:t>
    </dgm:pt>
    <dgm:pt modelId="{661D59D8-B623-4710-8CF7-DDF783B78906}" type="pres">
      <dgm:prSet presAssocID="{809CC582-5886-4EDF-9842-60F306196649}" presName="node" presStyleLbl="vennNode1" presStyleIdx="1" presStyleCnt="5">
        <dgm:presLayoutVars>
          <dgm:bulletEnabled val="1"/>
        </dgm:presLayoutVars>
      </dgm:prSet>
      <dgm:spPr/>
      <dgm:t>
        <a:bodyPr/>
        <a:lstStyle/>
        <a:p>
          <a:endParaRPr lang="zh-TW" altLang="en-US"/>
        </a:p>
      </dgm:t>
    </dgm:pt>
    <dgm:pt modelId="{BEC3B84D-F752-4A45-BEF8-C2E38230325C}" type="pres">
      <dgm:prSet presAssocID="{EE9FD57A-4597-4236-910F-5FEE76D0B3CC}" presName="node" presStyleLbl="vennNode1" presStyleIdx="2" presStyleCnt="5" custRadScaleRad="103485">
        <dgm:presLayoutVars>
          <dgm:bulletEnabled val="1"/>
        </dgm:presLayoutVars>
      </dgm:prSet>
      <dgm:spPr/>
      <dgm:t>
        <a:bodyPr/>
        <a:lstStyle/>
        <a:p>
          <a:endParaRPr lang="zh-TW" altLang="en-US"/>
        </a:p>
      </dgm:t>
    </dgm:pt>
    <dgm:pt modelId="{FA602C3E-B6A9-471D-9CB1-DC8C6C77F6D2}" type="pres">
      <dgm:prSet presAssocID="{647CA7D0-8423-4BD2-A045-55061F3ED6E6}" presName="node" presStyleLbl="vennNode1" presStyleIdx="3" presStyleCnt="5">
        <dgm:presLayoutVars>
          <dgm:bulletEnabled val="1"/>
        </dgm:presLayoutVars>
      </dgm:prSet>
      <dgm:spPr/>
      <dgm:t>
        <a:bodyPr/>
        <a:lstStyle/>
        <a:p>
          <a:endParaRPr lang="zh-TW" altLang="en-US"/>
        </a:p>
      </dgm:t>
    </dgm:pt>
    <dgm:pt modelId="{377167AB-C660-4C84-9623-86427C99F1B6}" type="pres">
      <dgm:prSet presAssocID="{B0B2AFA3-B8D6-4AD5-B151-6FABEB4E5FE1}" presName="node" presStyleLbl="vennNode1" presStyleIdx="4" presStyleCnt="5" custRadScaleRad="104879">
        <dgm:presLayoutVars>
          <dgm:bulletEnabled val="1"/>
        </dgm:presLayoutVars>
      </dgm:prSet>
      <dgm:spPr/>
      <dgm:t>
        <a:bodyPr/>
        <a:lstStyle/>
        <a:p>
          <a:endParaRPr lang="zh-TW" altLang="en-US"/>
        </a:p>
      </dgm:t>
    </dgm:pt>
  </dgm:ptLst>
  <dgm:cxnLst>
    <dgm:cxn modelId="{5B69514E-E207-442D-97AA-0BB8FB619AC1}" type="presOf" srcId="{BE6ED374-F290-4B55-B357-52AFB836A82C}" destId="{FA4AA6EE-DEEB-4B6E-9E6D-0E4214F111FF}" srcOrd="0" destOrd="0" presId="urn:microsoft.com/office/officeart/2005/8/layout/radial3"/>
    <dgm:cxn modelId="{A5CCB033-0F90-4CBB-BE63-D0ABFB639FDE}" type="presOf" srcId="{B0B2AFA3-B8D6-4AD5-B151-6FABEB4E5FE1}" destId="{377167AB-C660-4C84-9623-86427C99F1B6}" srcOrd="0" destOrd="0" presId="urn:microsoft.com/office/officeart/2005/8/layout/radial3"/>
    <dgm:cxn modelId="{5B10368F-66C1-4DB3-BFF8-A7D13AE1007D}" type="presOf" srcId="{EE9FD57A-4597-4236-910F-5FEE76D0B3CC}" destId="{BEC3B84D-F752-4A45-BEF8-C2E38230325C}" srcOrd="0" destOrd="0" presId="urn:microsoft.com/office/officeart/2005/8/layout/radial3"/>
    <dgm:cxn modelId="{6786248F-6305-4BF8-9EB9-DA46A48C0D85}" type="presOf" srcId="{809CC582-5886-4EDF-9842-60F306196649}" destId="{661D59D8-B623-4710-8CF7-DDF783B78906}" srcOrd="0" destOrd="0" presId="urn:microsoft.com/office/officeart/2005/8/layout/radial3"/>
    <dgm:cxn modelId="{8F1C4052-1879-4BEE-BE87-8B4B5D7849F3}" type="presOf" srcId="{DDE5A3FD-7FDA-46A7-8E16-AE1A6623CEAF}" destId="{8152AD89-B83A-4E94-85CF-C1F0986396D8}" srcOrd="0" destOrd="0" presId="urn:microsoft.com/office/officeart/2005/8/layout/radial3"/>
    <dgm:cxn modelId="{ECC18E38-C5A3-4F08-A860-CCFE5F886C66}" srcId="{DDE5A3FD-7FDA-46A7-8E16-AE1A6623CEAF}" destId="{B0B2AFA3-B8D6-4AD5-B151-6FABEB4E5FE1}" srcOrd="3" destOrd="0" parTransId="{C45C45B5-AC80-4DD5-919D-C5F6E2E7D894}" sibTransId="{7136A8A4-77D3-42B6-B781-A9825380DED9}"/>
    <dgm:cxn modelId="{ED219D51-C448-4481-B4DB-FB74A5A722EE}" srcId="{DDE5A3FD-7FDA-46A7-8E16-AE1A6623CEAF}" destId="{EE9FD57A-4597-4236-910F-5FEE76D0B3CC}" srcOrd="1" destOrd="0" parTransId="{0A5C1B23-1268-407C-9F96-9BDD6F639B7A}" sibTransId="{EBD033B1-C07C-49AA-8717-8A5853514025}"/>
    <dgm:cxn modelId="{53B343DF-07C5-4AB6-9CFD-D347AD445609}" srcId="{DDE5A3FD-7FDA-46A7-8E16-AE1A6623CEAF}" destId="{809CC582-5886-4EDF-9842-60F306196649}" srcOrd="0" destOrd="0" parTransId="{D0D8B696-E80F-4DAC-A436-9E912E13E844}" sibTransId="{3235035C-93F6-4366-BA76-9404E7CBF0F8}"/>
    <dgm:cxn modelId="{FC568D5A-1049-4A9C-AAF6-7DF2BF515068}" type="presOf" srcId="{647CA7D0-8423-4BD2-A045-55061F3ED6E6}" destId="{FA602C3E-B6A9-471D-9CB1-DC8C6C77F6D2}" srcOrd="0" destOrd="0" presId="urn:microsoft.com/office/officeart/2005/8/layout/radial3"/>
    <dgm:cxn modelId="{9448284B-C98D-403B-AFAA-7A8E75B7C39A}" srcId="{DDE5A3FD-7FDA-46A7-8E16-AE1A6623CEAF}" destId="{647CA7D0-8423-4BD2-A045-55061F3ED6E6}" srcOrd="2" destOrd="0" parTransId="{9C23C219-6C91-4105-8E0D-57F89987EA5F}" sibTransId="{80FC9003-036E-4115-97ED-563BC2C3906E}"/>
    <dgm:cxn modelId="{02A0C21D-34DD-4A79-9551-008D640DA941}" srcId="{BE6ED374-F290-4B55-B357-52AFB836A82C}" destId="{DDE5A3FD-7FDA-46A7-8E16-AE1A6623CEAF}" srcOrd="0" destOrd="0" parTransId="{629C16CF-98F7-4092-A363-0AA8DD7D7477}" sibTransId="{9E0F6B1E-6BC8-43E9-A26E-C2672A83BCB6}"/>
    <dgm:cxn modelId="{61F50316-4A16-41C0-873A-01F7434FA565}" type="presParOf" srcId="{FA4AA6EE-DEEB-4B6E-9E6D-0E4214F111FF}" destId="{E7ADE2CA-EE68-493B-AB87-9B3009346A0E}" srcOrd="0" destOrd="0" presId="urn:microsoft.com/office/officeart/2005/8/layout/radial3"/>
    <dgm:cxn modelId="{AD7545C6-D57F-4E5D-8D6F-5EB6B22727CB}" type="presParOf" srcId="{E7ADE2CA-EE68-493B-AB87-9B3009346A0E}" destId="{8152AD89-B83A-4E94-85CF-C1F0986396D8}" srcOrd="0" destOrd="0" presId="urn:microsoft.com/office/officeart/2005/8/layout/radial3"/>
    <dgm:cxn modelId="{F1B83BB5-6342-4F24-A438-E46DD635A319}" type="presParOf" srcId="{E7ADE2CA-EE68-493B-AB87-9B3009346A0E}" destId="{661D59D8-B623-4710-8CF7-DDF783B78906}" srcOrd="1" destOrd="0" presId="urn:microsoft.com/office/officeart/2005/8/layout/radial3"/>
    <dgm:cxn modelId="{CFE8596F-1A0A-4094-ABDF-915475E7470C}" type="presParOf" srcId="{E7ADE2CA-EE68-493B-AB87-9B3009346A0E}" destId="{BEC3B84D-F752-4A45-BEF8-C2E38230325C}" srcOrd="2" destOrd="0" presId="urn:microsoft.com/office/officeart/2005/8/layout/radial3"/>
    <dgm:cxn modelId="{AC842CB8-1E71-4C52-B2B7-5D3D7BB02FBC}" type="presParOf" srcId="{E7ADE2CA-EE68-493B-AB87-9B3009346A0E}" destId="{FA602C3E-B6A9-471D-9CB1-DC8C6C77F6D2}" srcOrd="3" destOrd="0" presId="urn:microsoft.com/office/officeart/2005/8/layout/radial3"/>
    <dgm:cxn modelId="{6AABF71A-F897-4FC2-9650-666A05DD2B69}" type="presParOf" srcId="{E7ADE2CA-EE68-493B-AB87-9B3009346A0E}" destId="{377167AB-C660-4C84-9623-86427C99F1B6}"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4D32EF-A387-421A-A8B6-774D67820CD5}" type="doc">
      <dgm:prSet loTypeId="urn:microsoft.com/office/officeart/2005/8/layout/equation2" loCatId="relationship" qsTypeId="urn:microsoft.com/office/officeart/2005/8/quickstyle/simple5" qsCatId="simple" csTypeId="urn:microsoft.com/office/officeart/2005/8/colors/colorful2" csCatId="colorful" phldr="1"/>
      <dgm:spPr/>
    </dgm:pt>
    <dgm:pt modelId="{1341FBE0-1CC7-4E56-B750-5FAE4587D130}">
      <dgm:prSet phldrT="[文字]"/>
      <dgm:spPr/>
      <dgm:t>
        <a:bodyPr/>
        <a:lstStyle/>
        <a:p>
          <a:r>
            <a:rPr lang="zh-TW" altLang="en-US" b="1" i="0" dirty="0">
              <a:effectLst>
                <a:outerShdw blurRad="38100" dist="38100" dir="2700000" algn="tl">
                  <a:srgbClr val="000000">
                    <a:alpha val="43137"/>
                  </a:srgbClr>
                </a:outerShdw>
              </a:effectLst>
              <a:latin typeface="標楷體" pitchFamily="65" charset="-120"/>
              <a:ea typeface="標楷體" pitchFamily="65" charset="-120"/>
            </a:rPr>
            <a:t>政策要點</a:t>
          </a:r>
        </a:p>
      </dgm:t>
    </dgm:pt>
    <dgm:pt modelId="{00B192F8-D759-415A-A047-294920BB316A}" type="parTrans" cxnId="{EA633C9B-391F-464B-B9D1-5D33F63B2DAA}">
      <dgm:prSet/>
      <dgm:spPr/>
      <dgm:t>
        <a:bodyPr/>
        <a:lstStyle/>
        <a:p>
          <a:endParaRPr lang="zh-TW" altLang="en-US">
            <a:latin typeface="標楷體" pitchFamily="65" charset="-120"/>
            <a:ea typeface="標楷體" pitchFamily="65" charset="-120"/>
          </a:endParaRPr>
        </a:p>
      </dgm:t>
    </dgm:pt>
    <dgm:pt modelId="{3901D10D-52EE-4C95-91FA-4512A052386B}" type="sibTrans" cxnId="{EA633C9B-391F-464B-B9D1-5D33F63B2DAA}">
      <dgm:prSet/>
      <dgm:spPr/>
      <dgm:t>
        <a:bodyPr/>
        <a:lstStyle/>
        <a:p>
          <a:endParaRPr lang="zh-TW" altLang="en-US">
            <a:latin typeface="標楷體" pitchFamily="65" charset="-120"/>
            <a:ea typeface="標楷體" pitchFamily="65" charset="-120"/>
          </a:endParaRPr>
        </a:p>
      </dgm:t>
    </dgm:pt>
    <dgm:pt modelId="{03287263-FFC0-47A2-BF26-90C539072A10}">
      <dgm:prSet phldrT="[文字]">
        <dgm:style>
          <a:lnRef idx="1">
            <a:schemeClr val="accent6"/>
          </a:lnRef>
          <a:fillRef idx="3">
            <a:schemeClr val="accent6"/>
          </a:fillRef>
          <a:effectRef idx="2">
            <a:schemeClr val="accent6"/>
          </a:effectRef>
          <a:fontRef idx="minor">
            <a:schemeClr val="lt1"/>
          </a:fontRef>
        </dgm:style>
      </dgm:prSet>
      <dgm:spPr/>
      <dgm:t>
        <a:bodyPr/>
        <a:lstStyle/>
        <a:p>
          <a:r>
            <a:rPr lang="zh-TW" altLang="en-US" b="1" dirty="0">
              <a:effectLst>
                <a:outerShdw blurRad="38100" dist="38100" dir="2700000" algn="tl">
                  <a:srgbClr val="000000">
                    <a:alpha val="43137"/>
                  </a:srgbClr>
                </a:outerShdw>
              </a:effectLst>
              <a:latin typeface="標楷體" pitchFamily="65" charset="-120"/>
              <a:ea typeface="標楷體" pitchFamily="65" charset="-120"/>
            </a:rPr>
            <a:t>民意所向</a:t>
          </a:r>
        </a:p>
      </dgm:t>
    </dgm:pt>
    <dgm:pt modelId="{94E74531-F646-477C-8842-6648DC638313}" type="parTrans" cxnId="{EFE88B74-4B0E-4A6E-9D83-B12ADE1D323B}">
      <dgm:prSet/>
      <dgm:spPr/>
      <dgm:t>
        <a:bodyPr/>
        <a:lstStyle/>
        <a:p>
          <a:endParaRPr lang="zh-TW" altLang="en-US">
            <a:latin typeface="標楷體" pitchFamily="65" charset="-120"/>
            <a:ea typeface="標楷體" pitchFamily="65" charset="-120"/>
          </a:endParaRPr>
        </a:p>
      </dgm:t>
    </dgm:pt>
    <dgm:pt modelId="{67A4F638-D858-4638-B742-05F934FC7AAE}" type="sibTrans" cxnId="{EFE88B74-4B0E-4A6E-9D83-B12ADE1D323B}">
      <dgm:prSet/>
      <dgm:spPr/>
      <dgm:t>
        <a:bodyPr/>
        <a:lstStyle/>
        <a:p>
          <a:endParaRPr lang="zh-TW" altLang="en-US">
            <a:latin typeface="標楷體" pitchFamily="65" charset="-120"/>
            <a:ea typeface="標楷體" pitchFamily="65" charset="-120"/>
          </a:endParaRPr>
        </a:p>
      </dgm:t>
    </dgm:pt>
    <dgm:pt modelId="{19CC7971-ACEB-43F8-9265-A7D8BB9DB913}">
      <dgm:prSet phldrT="[文字]">
        <dgm:style>
          <a:lnRef idx="1">
            <a:schemeClr val="accent5"/>
          </a:lnRef>
          <a:fillRef idx="3">
            <a:schemeClr val="accent5"/>
          </a:fillRef>
          <a:effectRef idx="2">
            <a:schemeClr val="accent5"/>
          </a:effectRef>
          <a:fontRef idx="minor">
            <a:schemeClr val="lt1"/>
          </a:fontRef>
        </dgm:style>
      </dgm:prSet>
      <dgm:spPr/>
      <dgm:t>
        <a:bodyPr/>
        <a:lstStyle/>
        <a:p>
          <a:r>
            <a:rPr lang="zh-TW" altLang="en-US" b="1" dirty="0">
              <a:solidFill>
                <a:srgbClr val="FFC000"/>
              </a:solidFill>
              <a:effectLst>
                <a:outerShdw blurRad="38100" dist="38100" dir="2700000" algn="tl">
                  <a:srgbClr val="000000">
                    <a:alpha val="43137"/>
                  </a:srgbClr>
                </a:outerShdw>
              </a:effectLst>
              <a:latin typeface="標楷體" pitchFamily="65" charset="-120"/>
              <a:ea typeface="標楷體" pitchFamily="65" charset="-120"/>
            </a:rPr>
            <a:t>精進計畫</a:t>
          </a:r>
        </a:p>
      </dgm:t>
    </dgm:pt>
    <dgm:pt modelId="{324B1CBD-79A3-4BFC-9929-DC77FCEB8210}" type="parTrans" cxnId="{1FC6599C-7BF1-461F-97D5-D5553C452ECC}">
      <dgm:prSet/>
      <dgm:spPr/>
      <dgm:t>
        <a:bodyPr/>
        <a:lstStyle/>
        <a:p>
          <a:endParaRPr lang="zh-TW" altLang="en-US">
            <a:latin typeface="標楷體" pitchFamily="65" charset="-120"/>
            <a:ea typeface="標楷體" pitchFamily="65" charset="-120"/>
          </a:endParaRPr>
        </a:p>
      </dgm:t>
    </dgm:pt>
    <dgm:pt modelId="{1AE5F1C6-C4E7-46C1-A173-B65072944A4E}" type="sibTrans" cxnId="{1FC6599C-7BF1-461F-97D5-D5553C452ECC}">
      <dgm:prSet/>
      <dgm:spPr/>
      <dgm:t>
        <a:bodyPr/>
        <a:lstStyle/>
        <a:p>
          <a:endParaRPr lang="zh-TW" altLang="en-US">
            <a:latin typeface="標楷體" pitchFamily="65" charset="-120"/>
            <a:ea typeface="標楷體" pitchFamily="65" charset="-120"/>
          </a:endParaRPr>
        </a:p>
      </dgm:t>
    </dgm:pt>
    <dgm:pt modelId="{CDD4A5CD-5552-4B3B-90F8-A548E49079E4}">
      <dgm:prSet phldrT="[文字]">
        <dgm:style>
          <a:lnRef idx="1">
            <a:schemeClr val="accent4"/>
          </a:lnRef>
          <a:fillRef idx="3">
            <a:schemeClr val="accent4"/>
          </a:fillRef>
          <a:effectRef idx="2">
            <a:schemeClr val="accent4"/>
          </a:effectRef>
          <a:fontRef idx="minor">
            <a:schemeClr val="lt1"/>
          </a:fontRef>
        </dgm:style>
      </dgm:prSet>
      <dgm:spPr/>
      <dgm:t>
        <a:bodyPr/>
        <a:lstStyle/>
        <a:p>
          <a:r>
            <a:rPr lang="zh-TW" altLang="en-US" b="1" dirty="0">
              <a:effectLst>
                <a:outerShdw blurRad="38100" dist="38100" dir="2700000" algn="tl">
                  <a:srgbClr val="000000">
                    <a:alpha val="43137"/>
                  </a:srgbClr>
                </a:outerShdw>
              </a:effectLst>
              <a:latin typeface="標楷體" pitchFamily="65" charset="-120"/>
              <a:ea typeface="標楷體" pitchFamily="65" charset="-120"/>
            </a:rPr>
            <a:t>在地特色</a:t>
          </a:r>
        </a:p>
      </dgm:t>
    </dgm:pt>
    <dgm:pt modelId="{FCD3F0E9-598F-4880-835F-961AA2A39AF1}" type="parTrans" cxnId="{6A6ABD6A-C6E9-4418-BB63-A04A26615139}">
      <dgm:prSet/>
      <dgm:spPr/>
      <dgm:t>
        <a:bodyPr/>
        <a:lstStyle/>
        <a:p>
          <a:endParaRPr lang="zh-TW" altLang="en-US"/>
        </a:p>
      </dgm:t>
    </dgm:pt>
    <dgm:pt modelId="{7360D397-B4EC-49DC-9CCE-8E934DE6B955}" type="sibTrans" cxnId="{6A6ABD6A-C6E9-4418-BB63-A04A26615139}">
      <dgm:prSet/>
      <dgm:spPr/>
      <dgm:t>
        <a:bodyPr/>
        <a:lstStyle/>
        <a:p>
          <a:endParaRPr lang="zh-TW" altLang="en-US"/>
        </a:p>
      </dgm:t>
    </dgm:pt>
    <dgm:pt modelId="{72900C44-2748-4AAF-B374-8E82CFCC462E}" type="pres">
      <dgm:prSet presAssocID="{464D32EF-A387-421A-A8B6-774D67820CD5}" presName="Name0" presStyleCnt="0">
        <dgm:presLayoutVars>
          <dgm:dir/>
          <dgm:resizeHandles val="exact"/>
        </dgm:presLayoutVars>
      </dgm:prSet>
      <dgm:spPr/>
    </dgm:pt>
    <dgm:pt modelId="{01053B63-F9BA-47E2-B336-AFAF1F5B2C21}" type="pres">
      <dgm:prSet presAssocID="{464D32EF-A387-421A-A8B6-774D67820CD5}" presName="vNodes" presStyleCnt="0"/>
      <dgm:spPr/>
    </dgm:pt>
    <dgm:pt modelId="{1D41778F-1FE2-418F-889C-7813A496A4C8}" type="pres">
      <dgm:prSet presAssocID="{1341FBE0-1CC7-4E56-B750-5FAE4587D130}" presName="node" presStyleLbl="node1" presStyleIdx="0" presStyleCnt="4">
        <dgm:presLayoutVars>
          <dgm:bulletEnabled val="1"/>
        </dgm:presLayoutVars>
      </dgm:prSet>
      <dgm:spPr/>
      <dgm:t>
        <a:bodyPr/>
        <a:lstStyle/>
        <a:p>
          <a:endParaRPr lang="zh-TW" altLang="en-US"/>
        </a:p>
      </dgm:t>
    </dgm:pt>
    <dgm:pt modelId="{A5F5D19E-5E52-4BB4-A094-A4C6EC61B562}" type="pres">
      <dgm:prSet presAssocID="{3901D10D-52EE-4C95-91FA-4512A052386B}" presName="spacerT" presStyleCnt="0"/>
      <dgm:spPr/>
    </dgm:pt>
    <dgm:pt modelId="{4F29A2A2-7CC3-4F6E-861D-3F4672325E55}" type="pres">
      <dgm:prSet presAssocID="{3901D10D-52EE-4C95-91FA-4512A052386B}" presName="sibTrans" presStyleLbl="sibTrans2D1" presStyleIdx="0" presStyleCnt="3"/>
      <dgm:spPr/>
      <dgm:t>
        <a:bodyPr/>
        <a:lstStyle/>
        <a:p>
          <a:endParaRPr lang="zh-TW" altLang="en-US"/>
        </a:p>
      </dgm:t>
    </dgm:pt>
    <dgm:pt modelId="{D711CD94-FCE8-448E-84CC-355F3819554C}" type="pres">
      <dgm:prSet presAssocID="{3901D10D-52EE-4C95-91FA-4512A052386B}" presName="spacerB" presStyleCnt="0"/>
      <dgm:spPr/>
    </dgm:pt>
    <dgm:pt modelId="{D059D75F-4DBD-4A4E-8941-C069A19E96C5}" type="pres">
      <dgm:prSet presAssocID="{03287263-FFC0-47A2-BF26-90C539072A10}" presName="node" presStyleLbl="node1" presStyleIdx="1" presStyleCnt="4">
        <dgm:presLayoutVars>
          <dgm:bulletEnabled val="1"/>
        </dgm:presLayoutVars>
      </dgm:prSet>
      <dgm:spPr/>
      <dgm:t>
        <a:bodyPr/>
        <a:lstStyle/>
        <a:p>
          <a:endParaRPr lang="zh-TW" altLang="en-US"/>
        </a:p>
      </dgm:t>
    </dgm:pt>
    <dgm:pt modelId="{E3D58509-9DA9-4A59-A06B-772E9D8FC99E}" type="pres">
      <dgm:prSet presAssocID="{67A4F638-D858-4638-B742-05F934FC7AAE}" presName="spacerT" presStyleCnt="0"/>
      <dgm:spPr/>
    </dgm:pt>
    <dgm:pt modelId="{96E8ADB5-3ADE-4E8C-BD69-2CE498B13BCF}" type="pres">
      <dgm:prSet presAssocID="{67A4F638-D858-4638-B742-05F934FC7AAE}" presName="sibTrans" presStyleLbl="sibTrans2D1" presStyleIdx="1" presStyleCnt="3"/>
      <dgm:spPr/>
      <dgm:t>
        <a:bodyPr/>
        <a:lstStyle/>
        <a:p>
          <a:endParaRPr lang="zh-TW" altLang="en-US"/>
        </a:p>
      </dgm:t>
    </dgm:pt>
    <dgm:pt modelId="{7CF0888D-814E-4F92-A405-95799629BB17}" type="pres">
      <dgm:prSet presAssocID="{67A4F638-D858-4638-B742-05F934FC7AAE}" presName="spacerB" presStyleCnt="0"/>
      <dgm:spPr/>
    </dgm:pt>
    <dgm:pt modelId="{496C0D0C-C71A-44A0-AA47-EBF2A6BCFB6D}" type="pres">
      <dgm:prSet presAssocID="{CDD4A5CD-5552-4B3B-90F8-A548E49079E4}" presName="node" presStyleLbl="node1" presStyleIdx="2" presStyleCnt="4">
        <dgm:presLayoutVars>
          <dgm:bulletEnabled val="1"/>
        </dgm:presLayoutVars>
      </dgm:prSet>
      <dgm:spPr/>
      <dgm:t>
        <a:bodyPr/>
        <a:lstStyle/>
        <a:p>
          <a:endParaRPr lang="zh-TW" altLang="en-US"/>
        </a:p>
      </dgm:t>
    </dgm:pt>
    <dgm:pt modelId="{D4B4FDA3-C4F0-4947-869A-940C63C6A25C}" type="pres">
      <dgm:prSet presAssocID="{464D32EF-A387-421A-A8B6-774D67820CD5}" presName="sibTransLast" presStyleLbl="sibTrans2D1" presStyleIdx="2" presStyleCnt="3" custLinFactNeighborX="47432"/>
      <dgm:spPr/>
      <dgm:t>
        <a:bodyPr/>
        <a:lstStyle/>
        <a:p>
          <a:endParaRPr lang="zh-TW" altLang="en-US"/>
        </a:p>
      </dgm:t>
    </dgm:pt>
    <dgm:pt modelId="{58D0BAF2-A8E1-4A1B-83E9-0357F29C5D2C}" type="pres">
      <dgm:prSet presAssocID="{464D32EF-A387-421A-A8B6-774D67820CD5}" presName="connectorText" presStyleLbl="sibTrans2D1" presStyleIdx="2" presStyleCnt="3"/>
      <dgm:spPr/>
      <dgm:t>
        <a:bodyPr/>
        <a:lstStyle/>
        <a:p>
          <a:endParaRPr lang="zh-TW" altLang="en-US"/>
        </a:p>
      </dgm:t>
    </dgm:pt>
    <dgm:pt modelId="{2E2A8E5F-7C9B-44EF-A7D8-7EC0739B2AE0}" type="pres">
      <dgm:prSet presAssocID="{464D32EF-A387-421A-A8B6-774D67820CD5}" presName="lastNode" presStyleLbl="node1" presStyleIdx="3" presStyleCnt="4" custLinFactNeighborX="-37814">
        <dgm:presLayoutVars>
          <dgm:bulletEnabled val="1"/>
        </dgm:presLayoutVars>
      </dgm:prSet>
      <dgm:spPr/>
      <dgm:t>
        <a:bodyPr/>
        <a:lstStyle/>
        <a:p>
          <a:endParaRPr lang="zh-TW" altLang="en-US"/>
        </a:p>
      </dgm:t>
    </dgm:pt>
  </dgm:ptLst>
  <dgm:cxnLst>
    <dgm:cxn modelId="{C009E876-8DC5-4E63-88C5-279BB660FFD2}" type="presOf" srcId="{464D32EF-A387-421A-A8B6-774D67820CD5}" destId="{72900C44-2748-4AAF-B374-8E82CFCC462E}" srcOrd="0" destOrd="0" presId="urn:microsoft.com/office/officeart/2005/8/layout/equation2"/>
    <dgm:cxn modelId="{FA93AA7B-3448-4BEA-950A-964C8E1D1919}" type="presOf" srcId="{67A4F638-D858-4638-B742-05F934FC7AAE}" destId="{96E8ADB5-3ADE-4E8C-BD69-2CE498B13BCF}" srcOrd="0" destOrd="0" presId="urn:microsoft.com/office/officeart/2005/8/layout/equation2"/>
    <dgm:cxn modelId="{6E63D710-AA10-42A5-A147-C3923B10F807}" type="presOf" srcId="{7360D397-B4EC-49DC-9CCE-8E934DE6B955}" destId="{D4B4FDA3-C4F0-4947-869A-940C63C6A25C}" srcOrd="0" destOrd="0" presId="urn:microsoft.com/office/officeart/2005/8/layout/equation2"/>
    <dgm:cxn modelId="{1FC6599C-7BF1-461F-97D5-D5553C452ECC}" srcId="{464D32EF-A387-421A-A8B6-774D67820CD5}" destId="{19CC7971-ACEB-43F8-9265-A7D8BB9DB913}" srcOrd="3" destOrd="0" parTransId="{324B1CBD-79A3-4BFC-9929-DC77FCEB8210}" sibTransId="{1AE5F1C6-C4E7-46C1-A173-B65072944A4E}"/>
    <dgm:cxn modelId="{C4FB1C1B-CEDA-4DD8-9717-A09C3B850C08}" type="presOf" srcId="{03287263-FFC0-47A2-BF26-90C539072A10}" destId="{D059D75F-4DBD-4A4E-8941-C069A19E96C5}" srcOrd="0" destOrd="0" presId="urn:microsoft.com/office/officeart/2005/8/layout/equation2"/>
    <dgm:cxn modelId="{5BEF1D8D-4C97-4E5D-9C41-BF4D3E92092B}" type="presOf" srcId="{CDD4A5CD-5552-4B3B-90F8-A548E49079E4}" destId="{496C0D0C-C71A-44A0-AA47-EBF2A6BCFB6D}" srcOrd="0" destOrd="0" presId="urn:microsoft.com/office/officeart/2005/8/layout/equation2"/>
    <dgm:cxn modelId="{CACB15D5-AA6A-469B-807D-1D063DA45BCB}" type="presOf" srcId="{3901D10D-52EE-4C95-91FA-4512A052386B}" destId="{4F29A2A2-7CC3-4F6E-861D-3F4672325E55}" srcOrd="0" destOrd="0" presId="urn:microsoft.com/office/officeart/2005/8/layout/equation2"/>
    <dgm:cxn modelId="{355B2C4A-81D8-4538-A72F-B50095F4D176}" type="presOf" srcId="{1341FBE0-1CC7-4E56-B750-5FAE4587D130}" destId="{1D41778F-1FE2-418F-889C-7813A496A4C8}" srcOrd="0" destOrd="0" presId="urn:microsoft.com/office/officeart/2005/8/layout/equation2"/>
    <dgm:cxn modelId="{EFE88B74-4B0E-4A6E-9D83-B12ADE1D323B}" srcId="{464D32EF-A387-421A-A8B6-774D67820CD5}" destId="{03287263-FFC0-47A2-BF26-90C539072A10}" srcOrd="1" destOrd="0" parTransId="{94E74531-F646-477C-8842-6648DC638313}" sibTransId="{67A4F638-D858-4638-B742-05F934FC7AAE}"/>
    <dgm:cxn modelId="{1D5A268B-31AF-4703-83EF-1E5207C99EB7}" type="presOf" srcId="{7360D397-B4EC-49DC-9CCE-8E934DE6B955}" destId="{58D0BAF2-A8E1-4A1B-83E9-0357F29C5D2C}" srcOrd="1" destOrd="0" presId="urn:microsoft.com/office/officeart/2005/8/layout/equation2"/>
    <dgm:cxn modelId="{19F18174-F97D-4EBA-8B60-C84E844B310C}" type="presOf" srcId="{19CC7971-ACEB-43F8-9265-A7D8BB9DB913}" destId="{2E2A8E5F-7C9B-44EF-A7D8-7EC0739B2AE0}" srcOrd="0" destOrd="0" presId="urn:microsoft.com/office/officeart/2005/8/layout/equation2"/>
    <dgm:cxn modelId="{EA633C9B-391F-464B-B9D1-5D33F63B2DAA}" srcId="{464D32EF-A387-421A-A8B6-774D67820CD5}" destId="{1341FBE0-1CC7-4E56-B750-5FAE4587D130}" srcOrd="0" destOrd="0" parTransId="{00B192F8-D759-415A-A047-294920BB316A}" sibTransId="{3901D10D-52EE-4C95-91FA-4512A052386B}"/>
    <dgm:cxn modelId="{6A6ABD6A-C6E9-4418-BB63-A04A26615139}" srcId="{464D32EF-A387-421A-A8B6-774D67820CD5}" destId="{CDD4A5CD-5552-4B3B-90F8-A548E49079E4}" srcOrd="2" destOrd="0" parTransId="{FCD3F0E9-598F-4880-835F-961AA2A39AF1}" sibTransId="{7360D397-B4EC-49DC-9CCE-8E934DE6B955}"/>
    <dgm:cxn modelId="{6F4FE24B-659C-4164-8D0C-468CD16D4DF6}" type="presParOf" srcId="{72900C44-2748-4AAF-B374-8E82CFCC462E}" destId="{01053B63-F9BA-47E2-B336-AFAF1F5B2C21}" srcOrd="0" destOrd="0" presId="urn:microsoft.com/office/officeart/2005/8/layout/equation2"/>
    <dgm:cxn modelId="{50C31265-DCFD-402C-BFE5-B2A5B0F10527}" type="presParOf" srcId="{01053B63-F9BA-47E2-B336-AFAF1F5B2C21}" destId="{1D41778F-1FE2-418F-889C-7813A496A4C8}" srcOrd="0" destOrd="0" presId="urn:microsoft.com/office/officeart/2005/8/layout/equation2"/>
    <dgm:cxn modelId="{58F4446C-4E61-46D6-954A-B99309D0703D}" type="presParOf" srcId="{01053B63-F9BA-47E2-B336-AFAF1F5B2C21}" destId="{A5F5D19E-5E52-4BB4-A094-A4C6EC61B562}" srcOrd="1" destOrd="0" presId="urn:microsoft.com/office/officeart/2005/8/layout/equation2"/>
    <dgm:cxn modelId="{E8278CA6-954B-4029-802F-4B85CAD72D72}" type="presParOf" srcId="{01053B63-F9BA-47E2-B336-AFAF1F5B2C21}" destId="{4F29A2A2-7CC3-4F6E-861D-3F4672325E55}" srcOrd="2" destOrd="0" presId="urn:microsoft.com/office/officeart/2005/8/layout/equation2"/>
    <dgm:cxn modelId="{BF0D21C5-23C7-449B-AB82-82E0E1F99729}" type="presParOf" srcId="{01053B63-F9BA-47E2-B336-AFAF1F5B2C21}" destId="{D711CD94-FCE8-448E-84CC-355F3819554C}" srcOrd="3" destOrd="0" presId="urn:microsoft.com/office/officeart/2005/8/layout/equation2"/>
    <dgm:cxn modelId="{EE62EE15-C802-4AC9-8867-EC2E6E1ABB5B}" type="presParOf" srcId="{01053B63-F9BA-47E2-B336-AFAF1F5B2C21}" destId="{D059D75F-4DBD-4A4E-8941-C069A19E96C5}" srcOrd="4" destOrd="0" presId="urn:microsoft.com/office/officeart/2005/8/layout/equation2"/>
    <dgm:cxn modelId="{8123153B-211A-4144-834B-60B2DE82F7DE}" type="presParOf" srcId="{01053B63-F9BA-47E2-B336-AFAF1F5B2C21}" destId="{E3D58509-9DA9-4A59-A06B-772E9D8FC99E}" srcOrd="5" destOrd="0" presId="urn:microsoft.com/office/officeart/2005/8/layout/equation2"/>
    <dgm:cxn modelId="{833C54BC-A4E3-421D-B8AE-844CB3215DA9}" type="presParOf" srcId="{01053B63-F9BA-47E2-B336-AFAF1F5B2C21}" destId="{96E8ADB5-3ADE-4E8C-BD69-2CE498B13BCF}" srcOrd="6" destOrd="0" presId="urn:microsoft.com/office/officeart/2005/8/layout/equation2"/>
    <dgm:cxn modelId="{EA3C4407-349E-4EE3-A44F-F1D21B86E99C}" type="presParOf" srcId="{01053B63-F9BA-47E2-B336-AFAF1F5B2C21}" destId="{7CF0888D-814E-4F92-A405-95799629BB17}" srcOrd="7" destOrd="0" presId="urn:microsoft.com/office/officeart/2005/8/layout/equation2"/>
    <dgm:cxn modelId="{904FA691-85BE-46B0-8A11-A04C4FDE90ED}" type="presParOf" srcId="{01053B63-F9BA-47E2-B336-AFAF1F5B2C21}" destId="{496C0D0C-C71A-44A0-AA47-EBF2A6BCFB6D}" srcOrd="8" destOrd="0" presId="urn:microsoft.com/office/officeart/2005/8/layout/equation2"/>
    <dgm:cxn modelId="{5C050055-1427-4DA6-92EF-14A8E94A5A36}" type="presParOf" srcId="{72900C44-2748-4AAF-B374-8E82CFCC462E}" destId="{D4B4FDA3-C4F0-4947-869A-940C63C6A25C}" srcOrd="1" destOrd="0" presId="urn:microsoft.com/office/officeart/2005/8/layout/equation2"/>
    <dgm:cxn modelId="{23EBF9F7-FE11-42BD-8A51-5B012FC740C4}" type="presParOf" srcId="{D4B4FDA3-C4F0-4947-869A-940C63C6A25C}" destId="{58D0BAF2-A8E1-4A1B-83E9-0357F29C5D2C}" srcOrd="0" destOrd="0" presId="urn:microsoft.com/office/officeart/2005/8/layout/equation2"/>
    <dgm:cxn modelId="{34B4E151-6034-4CF7-A61E-E5CB3B9ADE99}" type="presParOf" srcId="{72900C44-2748-4AAF-B374-8E82CFCC462E}" destId="{2E2A8E5F-7C9B-44EF-A7D8-7EC0739B2AE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619D58-A8A2-48CD-B7A9-4A402DAE110C}" type="doc">
      <dgm:prSet loTypeId="urn:microsoft.com/office/officeart/2005/8/layout/arrow2" loCatId="process" qsTypeId="urn:microsoft.com/office/officeart/2005/8/quickstyle/3d3" qsCatId="3D" csTypeId="urn:microsoft.com/office/officeart/2005/8/colors/accent1_2" csCatId="accent1" phldr="1"/>
      <dgm:spPr/>
    </dgm:pt>
    <dgm:pt modelId="{E8AAA480-9FA2-4934-A5D3-6DF60E721D85}">
      <dgm:prSet phldrT="[文字]" custT="1"/>
      <dgm:spPr/>
      <dgm:t>
        <a:bodyPr/>
        <a:lstStyle/>
        <a:p>
          <a:pPr>
            <a:lnSpc>
              <a:spcPct val="100000"/>
            </a:lnSpc>
            <a:spcAft>
              <a:spcPts val="0"/>
            </a:spcAft>
          </a:pPr>
          <a:r>
            <a:rPr lang="zh-TW" altLang="en-US" sz="2400" b="1" dirty="0">
              <a:latin typeface="標楷體" panose="03000509000000000000" pitchFamily="65" charset="-120"/>
              <a:ea typeface="標楷體" panose="03000509000000000000" pitchFamily="65" charset="-120"/>
            </a:rPr>
            <a:t>教師</a:t>
          </a:r>
          <a:endParaRPr lang="en-US" altLang="zh-TW" sz="2400" b="1" dirty="0">
            <a:latin typeface="標楷體" panose="03000509000000000000" pitchFamily="65" charset="-120"/>
            <a:ea typeface="標楷體" panose="03000509000000000000" pitchFamily="65" charset="-120"/>
          </a:endParaRPr>
        </a:p>
        <a:p>
          <a:pPr>
            <a:lnSpc>
              <a:spcPct val="100000"/>
            </a:lnSpc>
            <a:spcAft>
              <a:spcPts val="0"/>
            </a:spcAft>
          </a:pPr>
          <a:r>
            <a:rPr lang="zh-TW" altLang="en-US" sz="2400" b="1" dirty="0">
              <a:latin typeface="標楷體" panose="03000509000000000000" pitchFamily="65" charset="-120"/>
              <a:ea typeface="標楷體" panose="03000509000000000000" pitchFamily="65" charset="-120"/>
            </a:rPr>
            <a:t>專業</a:t>
          </a:r>
        </a:p>
      </dgm:t>
    </dgm:pt>
    <dgm:pt modelId="{8093F313-3712-48D7-B2D6-11CA004315D8}" type="parTrans" cxnId="{D4BB60F3-3136-4FB5-AD80-CD0CF0F9E643}">
      <dgm:prSet/>
      <dgm:spPr/>
      <dgm:t>
        <a:bodyPr/>
        <a:lstStyle/>
        <a:p>
          <a:endParaRPr lang="zh-TW" altLang="en-US"/>
        </a:p>
      </dgm:t>
    </dgm:pt>
    <dgm:pt modelId="{C26C2BB4-23F6-4006-A6F9-108ECB09BB6E}" type="sibTrans" cxnId="{D4BB60F3-3136-4FB5-AD80-CD0CF0F9E643}">
      <dgm:prSet/>
      <dgm:spPr/>
      <dgm:t>
        <a:bodyPr/>
        <a:lstStyle/>
        <a:p>
          <a:endParaRPr lang="zh-TW" altLang="en-US"/>
        </a:p>
      </dgm:t>
    </dgm:pt>
    <dgm:pt modelId="{25BB2F56-835D-46B9-A1E1-B2CACFB79C52}">
      <dgm:prSet phldrT="[文字]"/>
      <dgm:spPr/>
      <dgm:t>
        <a:bodyPr/>
        <a:lstStyle/>
        <a:p>
          <a:pPr>
            <a:lnSpc>
              <a:spcPct val="100000"/>
            </a:lnSpc>
            <a:spcAft>
              <a:spcPts val="0"/>
            </a:spcAft>
          </a:pPr>
          <a:r>
            <a:rPr lang="zh-TW" altLang="en-US" b="1" dirty="0">
              <a:latin typeface="標楷體" panose="03000509000000000000" pitchFamily="65" charset="-120"/>
              <a:ea typeface="標楷體" panose="03000509000000000000" pitchFamily="65" charset="-120"/>
            </a:rPr>
            <a:t>教學成效</a:t>
          </a:r>
          <a:endParaRPr lang="en-US" altLang="zh-TW" b="1" dirty="0">
            <a:latin typeface="標楷體" panose="03000509000000000000" pitchFamily="65" charset="-120"/>
            <a:ea typeface="標楷體" panose="03000509000000000000" pitchFamily="65" charset="-120"/>
          </a:endParaRPr>
        </a:p>
      </dgm:t>
    </dgm:pt>
    <dgm:pt modelId="{F8A5B0D8-C137-4CA4-84D8-92AB00415CE0}" type="parTrans" cxnId="{EF7C5B03-63F9-49A9-ADAF-ED7DD8D3102B}">
      <dgm:prSet/>
      <dgm:spPr/>
      <dgm:t>
        <a:bodyPr/>
        <a:lstStyle/>
        <a:p>
          <a:endParaRPr lang="zh-TW" altLang="en-US"/>
        </a:p>
      </dgm:t>
    </dgm:pt>
    <dgm:pt modelId="{01228B95-9564-411D-A5D3-88EC74095B46}" type="sibTrans" cxnId="{EF7C5B03-63F9-49A9-ADAF-ED7DD8D3102B}">
      <dgm:prSet/>
      <dgm:spPr/>
      <dgm:t>
        <a:bodyPr/>
        <a:lstStyle/>
        <a:p>
          <a:endParaRPr lang="zh-TW" altLang="en-US"/>
        </a:p>
      </dgm:t>
    </dgm:pt>
    <dgm:pt modelId="{37B5D88D-014E-4EBF-AE48-8DB43617CA7B}">
      <dgm:prSet phldrT="[文字]"/>
      <dgm:spPr/>
      <dgm:t>
        <a:bodyPr/>
        <a:lstStyle/>
        <a:p>
          <a:r>
            <a:rPr lang="zh-TW" altLang="en-US" b="1" dirty="0">
              <a:latin typeface="標楷體" panose="03000509000000000000" pitchFamily="65" charset="-120"/>
              <a:ea typeface="標楷體" panose="03000509000000000000" pitchFamily="65" charset="-120"/>
            </a:rPr>
            <a:t>學習展能</a:t>
          </a:r>
        </a:p>
      </dgm:t>
    </dgm:pt>
    <dgm:pt modelId="{598C2836-9072-4236-ABE0-31EF1EA8F730}" type="parTrans" cxnId="{854FD27D-FED1-416B-9B2E-22F6AF55B61B}">
      <dgm:prSet/>
      <dgm:spPr/>
      <dgm:t>
        <a:bodyPr/>
        <a:lstStyle/>
        <a:p>
          <a:endParaRPr lang="zh-TW" altLang="en-US"/>
        </a:p>
      </dgm:t>
    </dgm:pt>
    <dgm:pt modelId="{50CC52C2-CD85-4F9F-A964-0ADDD4658221}" type="sibTrans" cxnId="{854FD27D-FED1-416B-9B2E-22F6AF55B61B}">
      <dgm:prSet/>
      <dgm:spPr/>
      <dgm:t>
        <a:bodyPr/>
        <a:lstStyle/>
        <a:p>
          <a:endParaRPr lang="zh-TW" altLang="en-US"/>
        </a:p>
      </dgm:t>
    </dgm:pt>
    <dgm:pt modelId="{37989336-6AE9-41B3-88CA-BCCC29038EEB}" type="pres">
      <dgm:prSet presAssocID="{A3619D58-A8A2-48CD-B7A9-4A402DAE110C}" presName="arrowDiagram" presStyleCnt="0">
        <dgm:presLayoutVars>
          <dgm:chMax val="5"/>
          <dgm:dir/>
          <dgm:resizeHandles val="exact"/>
        </dgm:presLayoutVars>
      </dgm:prSet>
      <dgm:spPr/>
    </dgm:pt>
    <dgm:pt modelId="{C6278CE6-0D99-4C0A-A37A-B98210A56ABA}" type="pres">
      <dgm:prSet presAssocID="{A3619D58-A8A2-48CD-B7A9-4A402DAE110C}" presName="arrow" presStyleLbl="bgShp" presStyleIdx="0" presStyleCnt="1"/>
      <dgm:spPr/>
    </dgm:pt>
    <dgm:pt modelId="{62CAA427-13F7-4E9B-8450-3FFA557B8928}" type="pres">
      <dgm:prSet presAssocID="{A3619D58-A8A2-48CD-B7A9-4A402DAE110C}" presName="arrowDiagram3" presStyleCnt="0"/>
      <dgm:spPr/>
    </dgm:pt>
    <dgm:pt modelId="{9B2AD13C-23AD-4EA2-8A4C-A6652DB5E97F}" type="pres">
      <dgm:prSet presAssocID="{E8AAA480-9FA2-4934-A5D3-6DF60E721D85}" presName="bullet3a" presStyleLbl="node1" presStyleIdx="0" presStyleCnt="3"/>
      <dgm:spPr/>
    </dgm:pt>
    <dgm:pt modelId="{260E4B94-77CB-4328-A98A-89B67358C060}" type="pres">
      <dgm:prSet presAssocID="{E8AAA480-9FA2-4934-A5D3-6DF60E721D85}" presName="textBox3a" presStyleLbl="revTx" presStyleIdx="0" presStyleCnt="3">
        <dgm:presLayoutVars>
          <dgm:bulletEnabled val="1"/>
        </dgm:presLayoutVars>
      </dgm:prSet>
      <dgm:spPr/>
      <dgm:t>
        <a:bodyPr/>
        <a:lstStyle/>
        <a:p>
          <a:endParaRPr lang="zh-TW" altLang="en-US"/>
        </a:p>
      </dgm:t>
    </dgm:pt>
    <dgm:pt modelId="{F41C544F-27DB-44A2-A120-9094ED9978BF}" type="pres">
      <dgm:prSet presAssocID="{25BB2F56-835D-46B9-A1E1-B2CACFB79C52}" presName="bullet3b" presStyleLbl="node1" presStyleIdx="1" presStyleCnt="3"/>
      <dgm:spPr/>
    </dgm:pt>
    <dgm:pt modelId="{824D485E-5F46-4F34-896A-36B5CA88F430}" type="pres">
      <dgm:prSet presAssocID="{25BB2F56-835D-46B9-A1E1-B2CACFB79C52}" presName="textBox3b" presStyleLbl="revTx" presStyleIdx="1" presStyleCnt="3">
        <dgm:presLayoutVars>
          <dgm:bulletEnabled val="1"/>
        </dgm:presLayoutVars>
      </dgm:prSet>
      <dgm:spPr/>
      <dgm:t>
        <a:bodyPr/>
        <a:lstStyle/>
        <a:p>
          <a:endParaRPr lang="zh-TW" altLang="en-US"/>
        </a:p>
      </dgm:t>
    </dgm:pt>
    <dgm:pt modelId="{D38D33EA-A336-4C01-9168-4D065E36CD2B}" type="pres">
      <dgm:prSet presAssocID="{37B5D88D-014E-4EBF-AE48-8DB43617CA7B}" presName="bullet3c" presStyleLbl="node1" presStyleIdx="2" presStyleCnt="3"/>
      <dgm:spPr/>
    </dgm:pt>
    <dgm:pt modelId="{1AA115E2-D650-482D-9449-7835A3420DE5}" type="pres">
      <dgm:prSet presAssocID="{37B5D88D-014E-4EBF-AE48-8DB43617CA7B}" presName="textBox3c" presStyleLbl="revTx" presStyleIdx="2" presStyleCnt="3">
        <dgm:presLayoutVars>
          <dgm:bulletEnabled val="1"/>
        </dgm:presLayoutVars>
      </dgm:prSet>
      <dgm:spPr/>
      <dgm:t>
        <a:bodyPr/>
        <a:lstStyle/>
        <a:p>
          <a:endParaRPr lang="zh-TW" altLang="en-US"/>
        </a:p>
      </dgm:t>
    </dgm:pt>
  </dgm:ptLst>
  <dgm:cxnLst>
    <dgm:cxn modelId="{5DDCC5D2-9587-4B0B-AE94-0AB54AE81B2B}" type="presOf" srcId="{25BB2F56-835D-46B9-A1E1-B2CACFB79C52}" destId="{824D485E-5F46-4F34-896A-36B5CA88F430}" srcOrd="0" destOrd="0" presId="urn:microsoft.com/office/officeart/2005/8/layout/arrow2"/>
    <dgm:cxn modelId="{EF7C5B03-63F9-49A9-ADAF-ED7DD8D3102B}" srcId="{A3619D58-A8A2-48CD-B7A9-4A402DAE110C}" destId="{25BB2F56-835D-46B9-A1E1-B2CACFB79C52}" srcOrd="1" destOrd="0" parTransId="{F8A5B0D8-C137-4CA4-84D8-92AB00415CE0}" sibTransId="{01228B95-9564-411D-A5D3-88EC74095B46}"/>
    <dgm:cxn modelId="{D4BB60F3-3136-4FB5-AD80-CD0CF0F9E643}" srcId="{A3619D58-A8A2-48CD-B7A9-4A402DAE110C}" destId="{E8AAA480-9FA2-4934-A5D3-6DF60E721D85}" srcOrd="0" destOrd="0" parTransId="{8093F313-3712-48D7-B2D6-11CA004315D8}" sibTransId="{C26C2BB4-23F6-4006-A6F9-108ECB09BB6E}"/>
    <dgm:cxn modelId="{29078AE0-4037-4653-BDA2-06C93B107346}" type="presOf" srcId="{E8AAA480-9FA2-4934-A5D3-6DF60E721D85}" destId="{260E4B94-77CB-4328-A98A-89B67358C060}" srcOrd="0" destOrd="0" presId="urn:microsoft.com/office/officeart/2005/8/layout/arrow2"/>
    <dgm:cxn modelId="{CFFC389A-C456-4A59-BB70-03B389355F85}" type="presOf" srcId="{A3619D58-A8A2-48CD-B7A9-4A402DAE110C}" destId="{37989336-6AE9-41B3-88CA-BCCC29038EEB}" srcOrd="0" destOrd="0" presId="urn:microsoft.com/office/officeart/2005/8/layout/arrow2"/>
    <dgm:cxn modelId="{854FD27D-FED1-416B-9B2E-22F6AF55B61B}" srcId="{A3619D58-A8A2-48CD-B7A9-4A402DAE110C}" destId="{37B5D88D-014E-4EBF-AE48-8DB43617CA7B}" srcOrd="2" destOrd="0" parTransId="{598C2836-9072-4236-ABE0-31EF1EA8F730}" sibTransId="{50CC52C2-CD85-4F9F-A964-0ADDD4658221}"/>
    <dgm:cxn modelId="{E07666F2-B208-4682-80B7-B0A5789AB6F8}" type="presOf" srcId="{37B5D88D-014E-4EBF-AE48-8DB43617CA7B}" destId="{1AA115E2-D650-482D-9449-7835A3420DE5}" srcOrd="0" destOrd="0" presId="urn:microsoft.com/office/officeart/2005/8/layout/arrow2"/>
    <dgm:cxn modelId="{F277D568-5892-43AE-BAAE-6783616C4BFC}" type="presParOf" srcId="{37989336-6AE9-41B3-88CA-BCCC29038EEB}" destId="{C6278CE6-0D99-4C0A-A37A-B98210A56ABA}" srcOrd="0" destOrd="0" presId="urn:microsoft.com/office/officeart/2005/8/layout/arrow2"/>
    <dgm:cxn modelId="{255FBDA5-0CDA-4B5D-986A-174C5A5046E1}" type="presParOf" srcId="{37989336-6AE9-41B3-88CA-BCCC29038EEB}" destId="{62CAA427-13F7-4E9B-8450-3FFA557B8928}" srcOrd="1" destOrd="0" presId="urn:microsoft.com/office/officeart/2005/8/layout/arrow2"/>
    <dgm:cxn modelId="{A03BF4D1-A4D5-49E8-A699-1AE50F9D0BD8}" type="presParOf" srcId="{62CAA427-13F7-4E9B-8450-3FFA557B8928}" destId="{9B2AD13C-23AD-4EA2-8A4C-A6652DB5E97F}" srcOrd="0" destOrd="0" presId="urn:microsoft.com/office/officeart/2005/8/layout/arrow2"/>
    <dgm:cxn modelId="{5DEEE3C4-068B-434A-92D0-9020ABCA0387}" type="presParOf" srcId="{62CAA427-13F7-4E9B-8450-3FFA557B8928}" destId="{260E4B94-77CB-4328-A98A-89B67358C060}" srcOrd="1" destOrd="0" presId="urn:microsoft.com/office/officeart/2005/8/layout/arrow2"/>
    <dgm:cxn modelId="{33B5247A-FBBB-4E5B-BD18-B68716EC580B}" type="presParOf" srcId="{62CAA427-13F7-4E9B-8450-3FFA557B8928}" destId="{F41C544F-27DB-44A2-A120-9094ED9978BF}" srcOrd="2" destOrd="0" presId="urn:microsoft.com/office/officeart/2005/8/layout/arrow2"/>
    <dgm:cxn modelId="{31FC9CE9-92E1-489A-930D-022117F8CB13}" type="presParOf" srcId="{62CAA427-13F7-4E9B-8450-3FFA557B8928}" destId="{824D485E-5F46-4F34-896A-36B5CA88F430}" srcOrd="3" destOrd="0" presId="urn:microsoft.com/office/officeart/2005/8/layout/arrow2"/>
    <dgm:cxn modelId="{2DA29F6D-F68A-44F7-93DE-7DE0CE9A4244}" type="presParOf" srcId="{62CAA427-13F7-4E9B-8450-3FFA557B8928}" destId="{D38D33EA-A336-4C01-9168-4D065E36CD2B}" srcOrd="4" destOrd="0" presId="urn:microsoft.com/office/officeart/2005/8/layout/arrow2"/>
    <dgm:cxn modelId="{7441AB40-CA98-4C6F-88E3-0196EF50E7A0}" type="presParOf" srcId="{62CAA427-13F7-4E9B-8450-3FFA557B8928}" destId="{1AA115E2-D650-482D-9449-7835A3420DE5}"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E2D7470A-1179-4984-89E9-40C3E9F8FD22}" type="datetimeFigureOut">
              <a:rPr lang="zh-TW" altLang="en-US" smtClean="0"/>
              <a:pPr/>
              <a:t>2019/12/13</a:t>
            </a:fld>
            <a:endParaRPr lang="zh-TW" altLang="en-US"/>
          </a:p>
        </p:txBody>
      </p:sp>
      <p:sp>
        <p:nvSpPr>
          <p:cNvPr id="4" name="頁尾版面配置區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263436AF-D99E-440C-95FE-0059632BE600}" type="slidenum">
              <a:rPr lang="zh-TW" altLang="en-US" smtClean="0"/>
              <a:pPr/>
              <a:t>‹#›</a:t>
            </a:fld>
            <a:endParaRPr lang="zh-TW" altLang="en-US"/>
          </a:p>
        </p:txBody>
      </p:sp>
    </p:spTree>
    <p:extLst>
      <p:ext uri="{BB962C8B-B14F-4D97-AF65-F5344CB8AC3E}">
        <p14:creationId xmlns:p14="http://schemas.microsoft.com/office/powerpoint/2010/main" val="2772469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7E0B13C-CEF5-485E-B81E-43A7C9499AAC}" type="datetimeFigureOut">
              <a:rPr lang="zh-CN" altLang="en-US" smtClean="0"/>
              <a:pPr/>
              <a:t>2019/12/13</a:t>
            </a:fld>
            <a:endParaRPr lang="zh-CN" altLang="en-US"/>
          </a:p>
        </p:txBody>
      </p:sp>
      <p:sp>
        <p:nvSpPr>
          <p:cNvPr id="4" name="幻灯片图像占位符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ADD126-CAB5-4313-92D2-897FE284EF23}" type="slidenum">
              <a:rPr lang="zh-CN" altLang="en-US" smtClean="0"/>
              <a:pPr/>
              <a:t>‹#›</a:t>
            </a:fld>
            <a:endParaRPr lang="zh-CN" altLang="en-US"/>
          </a:p>
        </p:txBody>
      </p:sp>
    </p:spTree>
    <p:extLst>
      <p:ext uri="{BB962C8B-B14F-4D97-AF65-F5344CB8AC3E}">
        <p14:creationId xmlns:p14="http://schemas.microsoft.com/office/powerpoint/2010/main" val="175066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3EA4CD-A1E7-4535-B4E3-C9A8812F15E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522982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2617355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269092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373582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45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13C217C5-2CB0-4DAC-B19D-AE57CF39F8B4}" type="slidenum">
              <a:rPr lang="zh-TW" altLang="en-US" smtClean="0">
                <a:solidFill>
                  <a:prstClr val="black">
                    <a:tint val="75000"/>
                  </a:prstClr>
                </a:solidFill>
              </a:rPr>
              <a:pPr>
                <a:defRPr/>
              </a:pPr>
              <a:t>‹#›</a:t>
            </a:fld>
            <a:endParaRPr lang="en-US" altLang="zh-TW">
              <a:solidFill>
                <a:prstClr val="black">
                  <a:tint val="75000"/>
                </a:prstClr>
              </a:solidFill>
            </a:endParaRPr>
          </a:p>
        </p:txBody>
      </p:sp>
      <p:pic>
        <p:nvPicPr>
          <p:cNvPr id="7" name="圖片 6"/>
          <p:cNvPicPr>
            <a:picLocks noChangeAspect="1"/>
          </p:cNvPicPr>
          <p:nvPr userDrawn="1"/>
        </p:nvPicPr>
        <p:blipFill>
          <a:blip r:embed="rId2" cstate="print"/>
          <a:stretch>
            <a:fillRect/>
          </a:stretch>
        </p:blipFill>
        <p:spPr>
          <a:xfrm>
            <a:off x="305908" y="185738"/>
            <a:ext cx="2256539" cy="865818"/>
          </a:xfrm>
          <a:prstGeom prst="rect">
            <a:avLst/>
          </a:prstGeom>
        </p:spPr>
      </p:pic>
    </p:spTree>
    <p:extLst>
      <p:ext uri="{BB962C8B-B14F-4D97-AF65-F5344CB8AC3E}">
        <p14:creationId xmlns:p14="http://schemas.microsoft.com/office/powerpoint/2010/main" val="363619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71869333-E89B-49A7-8A9E-06D05869DCC3}" type="slidenum">
              <a:rPr lang="zh-TW" altLang="en-US" smtClean="0">
                <a:solidFill>
                  <a:prstClr val="black">
                    <a:tint val="75000"/>
                  </a:prstClr>
                </a:solidFill>
              </a:rPr>
              <a:pPr>
                <a:defRPr/>
              </a:pPr>
              <a:t>‹#›</a:t>
            </a:fld>
            <a:endParaRPr lang="en-US" altLang="zh-TW" dirty="0">
              <a:solidFill>
                <a:prstClr val="black">
                  <a:tint val="75000"/>
                </a:prstClr>
              </a:solidFill>
            </a:endParaRPr>
          </a:p>
        </p:txBody>
      </p:sp>
      <p:pic>
        <p:nvPicPr>
          <p:cNvPr id="7" name="圖片 6"/>
          <p:cNvPicPr>
            <a:picLocks noChangeAspect="1"/>
          </p:cNvPicPr>
          <p:nvPr userDrawn="1"/>
        </p:nvPicPr>
        <p:blipFill>
          <a:blip r:embed="rId2" cstate="print"/>
          <a:stretch>
            <a:fillRect/>
          </a:stretch>
        </p:blipFill>
        <p:spPr>
          <a:xfrm>
            <a:off x="305908" y="185738"/>
            <a:ext cx="2256539" cy="865818"/>
          </a:xfrm>
          <a:prstGeom prst="rect">
            <a:avLst/>
          </a:prstGeom>
        </p:spPr>
      </p:pic>
    </p:spTree>
    <p:extLst>
      <p:ext uri="{BB962C8B-B14F-4D97-AF65-F5344CB8AC3E}">
        <p14:creationId xmlns:p14="http://schemas.microsoft.com/office/powerpoint/2010/main" val="3265583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40"/>
            <a:ext cx="10515600" cy="2852737"/>
          </a:xfrm>
        </p:spPr>
        <p:txBody>
          <a:bodyPr anchor="b"/>
          <a:lstStyle>
            <a:lvl1pPr>
              <a:defRPr sz="4500"/>
            </a:lvl1pPr>
          </a:lstStyle>
          <a:p>
            <a:r>
              <a:rPr lang="zh-TW" altLang="en-US"/>
              <a:t>按一下以編輯母片標題樣式</a:t>
            </a:r>
          </a:p>
        </p:txBody>
      </p:sp>
      <p:sp>
        <p:nvSpPr>
          <p:cNvPr id="3" name="文字版面配置區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0F084719-A055-4545-A33C-DB6231A5B68D}" type="slidenum">
              <a:rPr lang="zh-TW" altLang="en-US" smtClean="0">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2422458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pPr>
              <a:defRPr/>
            </a:pPr>
            <a:endParaRPr lang="en-US" altLang="zh-TW">
              <a:solidFill>
                <a:prstClr val="black">
                  <a:tint val="75000"/>
                </a:prstClr>
              </a:solidFill>
            </a:endParaRPr>
          </a:p>
        </p:txBody>
      </p:sp>
      <p:sp>
        <p:nvSpPr>
          <p:cNvPr id="6" name="頁尾版面配置區 5"/>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p:txBody>
          <a:bodyPr/>
          <a:lstStyle/>
          <a:p>
            <a:pPr>
              <a:defRPr/>
            </a:pPr>
            <a:fld id="{21ED0AB6-354B-44EB-B3D8-8041033AE1C8}" type="slidenum">
              <a:rPr lang="zh-TW" altLang="en-US" smtClean="0">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4264985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7"/>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內容版面配置區 3"/>
          <p:cNvSpPr>
            <a:spLocks noGrp="1"/>
          </p:cNvSpPr>
          <p:nvPr>
            <p:ph sz="half" idx="2"/>
          </p:nvPr>
        </p:nvSpPr>
        <p:spPr>
          <a:xfrm>
            <a:off x="839789"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內容版面配置區 5"/>
          <p:cNvSpPr>
            <a:spLocks noGrp="1"/>
          </p:cNvSpPr>
          <p:nvPr>
            <p:ph sz="quarter" idx="4"/>
          </p:nvPr>
        </p:nvSpPr>
        <p:spPr>
          <a:xfrm>
            <a:off x="6172201"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pPr>
              <a:defRPr/>
            </a:pPr>
            <a:endParaRPr lang="en-US" altLang="zh-TW">
              <a:solidFill>
                <a:prstClr val="black">
                  <a:tint val="75000"/>
                </a:prstClr>
              </a:solidFill>
            </a:endParaRPr>
          </a:p>
        </p:txBody>
      </p:sp>
      <p:sp>
        <p:nvSpPr>
          <p:cNvPr id="8" name="頁尾版面配置區 7"/>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9" name="投影片編號版面配置區 8"/>
          <p:cNvSpPr>
            <a:spLocks noGrp="1"/>
          </p:cNvSpPr>
          <p:nvPr>
            <p:ph type="sldNum" sz="quarter" idx="12"/>
          </p:nvPr>
        </p:nvSpPr>
        <p:spPr/>
        <p:txBody>
          <a:bodyPr/>
          <a:lstStyle/>
          <a:p>
            <a:pPr>
              <a:defRPr/>
            </a:pPr>
            <a:fld id="{5A9E44B4-45FA-484F-B93C-AC5C68563BED}" type="slidenum">
              <a:rPr lang="zh-TW" altLang="en-US" smtClean="0">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352180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en-US" altLang="zh-TW">
              <a:solidFill>
                <a:prstClr val="black">
                  <a:tint val="75000"/>
                </a:prstClr>
              </a:solidFill>
            </a:endParaRPr>
          </a:p>
        </p:txBody>
      </p:sp>
      <p:sp>
        <p:nvSpPr>
          <p:cNvPr id="4" name="頁尾版面配置區 3"/>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5" name="投影片編號版面配置區 4"/>
          <p:cNvSpPr>
            <a:spLocks noGrp="1"/>
          </p:cNvSpPr>
          <p:nvPr>
            <p:ph type="sldNum" sz="quarter" idx="12"/>
          </p:nvPr>
        </p:nvSpPr>
        <p:spPr/>
        <p:txBody>
          <a:bodyPr/>
          <a:lstStyle/>
          <a:p>
            <a:pPr>
              <a:defRPr/>
            </a:pPr>
            <a:fld id="{57C09D03-2619-4296-BC39-72FCEE46A5D4}" type="slidenum">
              <a:rPr lang="zh-TW" altLang="en-US" smtClean="0">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415587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endParaRPr lang="en-US" altLang="zh-TW">
              <a:solidFill>
                <a:prstClr val="black">
                  <a:tint val="75000"/>
                </a:prstClr>
              </a:solidFill>
            </a:endParaRPr>
          </a:p>
        </p:txBody>
      </p:sp>
      <p:sp>
        <p:nvSpPr>
          <p:cNvPr id="3" name="頁尾版面配置區 2"/>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4" name="投影片編號版面配置區 3"/>
          <p:cNvSpPr>
            <a:spLocks noGrp="1"/>
          </p:cNvSpPr>
          <p:nvPr>
            <p:ph type="sldNum" sz="quarter" idx="12"/>
          </p:nvPr>
        </p:nvSpPr>
        <p:spPr/>
        <p:txBody>
          <a:bodyPr/>
          <a:lstStyle/>
          <a:p>
            <a:pPr>
              <a:defRPr/>
            </a:pPr>
            <a:fld id="{903D897A-4FF3-40C2-9158-CF6A0F7769D9}" type="slidenum">
              <a:rPr lang="zh-TW" altLang="en-US" smtClean="0">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258027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2400"/>
            </a:lvl1pPr>
          </a:lstStyle>
          <a:p>
            <a:r>
              <a:rPr lang="zh-TW" altLang="en-US"/>
              <a:t>按一下以編輯母片標題樣式</a:t>
            </a:r>
          </a:p>
        </p:txBody>
      </p:sp>
      <p:sp>
        <p:nvSpPr>
          <p:cNvPr id="3" name="內容版面配置區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pPr>
              <a:defRPr/>
            </a:pPr>
            <a:endParaRPr lang="en-US" altLang="zh-TW">
              <a:solidFill>
                <a:prstClr val="black">
                  <a:tint val="75000"/>
                </a:prstClr>
              </a:solidFill>
            </a:endParaRPr>
          </a:p>
        </p:txBody>
      </p:sp>
      <p:sp>
        <p:nvSpPr>
          <p:cNvPr id="6" name="頁尾版面配置區 5"/>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p:txBody>
          <a:bodyPr/>
          <a:lstStyle/>
          <a:p>
            <a:pPr>
              <a:defRPr/>
            </a:pPr>
            <a:fld id="{BF8F35F7-69EC-4B1B-9906-CECFE7352971}" type="slidenum">
              <a:rPr lang="zh-TW" altLang="en-US" smtClean="0">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20299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2165937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2400"/>
            </a:lvl1pPr>
          </a:lstStyle>
          <a:p>
            <a:r>
              <a:rPr lang="zh-TW" altLang="en-US"/>
              <a:t>按一下以編輯母片標題樣式</a:t>
            </a:r>
          </a:p>
        </p:txBody>
      </p:sp>
      <p:sp>
        <p:nvSpPr>
          <p:cNvPr id="3" name="圖片版面配置區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版面配置區 4"/>
          <p:cNvSpPr>
            <a:spLocks noGrp="1"/>
          </p:cNvSpPr>
          <p:nvPr>
            <p:ph type="dt" sz="half" idx="10"/>
          </p:nvPr>
        </p:nvSpPr>
        <p:spPr/>
        <p:txBody>
          <a:bodyPr/>
          <a:lstStyle/>
          <a:p>
            <a:pPr>
              <a:defRPr/>
            </a:pPr>
            <a:endParaRPr lang="en-US" altLang="zh-TW">
              <a:solidFill>
                <a:prstClr val="black">
                  <a:tint val="75000"/>
                </a:prstClr>
              </a:solidFill>
            </a:endParaRPr>
          </a:p>
        </p:txBody>
      </p:sp>
      <p:sp>
        <p:nvSpPr>
          <p:cNvPr id="6" name="頁尾版面配置區 5"/>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p:txBody>
          <a:bodyPr/>
          <a:lstStyle/>
          <a:p>
            <a:pPr>
              <a:defRPr/>
            </a:pPr>
            <a:fld id="{2F75CACF-96CB-4D47-ABB7-11BC0C34AC4D}" type="slidenum">
              <a:rPr lang="zh-TW" altLang="en-US" smtClean="0">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1880194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BCC07A75-6302-48B6-A132-DDF44C285916}" type="slidenum">
              <a:rPr lang="zh-TW" altLang="en-US" smtClean="0">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617614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1"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1"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a:defRPr/>
            </a:pPr>
            <a:endParaRPr lang="en-US" altLang="zh-TW">
              <a:solidFill>
                <a:prstClr val="black">
                  <a:tint val="75000"/>
                </a:prstClr>
              </a:solidFill>
            </a:endParaRPr>
          </a:p>
        </p:txBody>
      </p:sp>
      <p:sp>
        <p:nvSpPr>
          <p:cNvPr id="5" name="頁尾版面配置區 4"/>
          <p:cNvSpPr>
            <a:spLocks noGrp="1"/>
          </p:cNvSpPr>
          <p:nvPr>
            <p:ph type="ftr" sz="quarter" idx="11"/>
          </p:nvPr>
        </p:nvSpPr>
        <p:spPr/>
        <p:txBody>
          <a:bodyPr/>
          <a:lstStyle/>
          <a:p>
            <a:pPr>
              <a:defRPr/>
            </a:pPr>
            <a:endParaRPr lang="en-US" altLang="zh-TW">
              <a:solidFill>
                <a:prstClr val="black">
                  <a:tint val="75000"/>
                </a:prstClr>
              </a:solidFill>
            </a:endParaRPr>
          </a:p>
        </p:txBody>
      </p:sp>
      <p:sp>
        <p:nvSpPr>
          <p:cNvPr id="6" name="投影片編號版面配置區 5"/>
          <p:cNvSpPr>
            <a:spLocks noGrp="1"/>
          </p:cNvSpPr>
          <p:nvPr>
            <p:ph type="sldNum" sz="quarter" idx="12"/>
          </p:nvPr>
        </p:nvSpPr>
        <p:spPr/>
        <p:txBody>
          <a:bodyPr/>
          <a:lstStyle/>
          <a:p>
            <a:pPr>
              <a:defRPr/>
            </a:pPr>
            <a:fld id="{D833720B-3F5A-4BDA-A36D-EEE095245F25}" type="slidenum">
              <a:rPr lang="zh-TW" altLang="en-US" smtClean="0">
                <a:solidFill>
                  <a:prstClr val="black">
                    <a:tint val="75000"/>
                  </a:prstClr>
                </a:solidFill>
              </a:rPr>
              <a:pPr>
                <a:defRPr/>
              </a:pPr>
              <a:t>‹#›</a:t>
            </a:fld>
            <a:endParaRPr lang="en-US" altLang="zh-TW" dirty="0">
              <a:solidFill>
                <a:prstClr val="black">
                  <a:tint val="75000"/>
                </a:prstClr>
              </a:solidFill>
            </a:endParaRPr>
          </a:p>
        </p:txBody>
      </p:sp>
    </p:spTree>
    <p:extLst>
      <p:ext uri="{BB962C8B-B14F-4D97-AF65-F5344CB8AC3E}">
        <p14:creationId xmlns:p14="http://schemas.microsoft.com/office/powerpoint/2010/main" val="276250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684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150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21322931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28452674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4004039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348238597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21062616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124502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7189261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8764458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15100378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12390485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358704599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99EDE2-E6BB-432E-AFC2-5B7FFCD3FD84}" type="datetimeFigureOut">
              <a:rPr lang="zh-CN" altLang="en-US" smtClean="0"/>
              <a:pPr/>
              <a:t>2019/12/13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11604182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414447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9962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37234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1292418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425814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pPr/>
              <a:t>2019/12/13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pPr/>
              <a:t>‹#›</a:t>
            </a:fld>
            <a:endParaRPr lang="zh-CN" altLang="en-US"/>
          </a:p>
        </p:txBody>
      </p:sp>
    </p:spTree>
    <p:extLst>
      <p:ext uri="{BB962C8B-B14F-4D97-AF65-F5344CB8AC3E}">
        <p14:creationId xmlns:p14="http://schemas.microsoft.com/office/powerpoint/2010/main" val="80268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925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kumimoji="1" lang="en-US" altLang="zh-TW">
              <a:solidFill>
                <a:prstClr val="black">
                  <a:tint val="75000"/>
                </a:prstClr>
              </a:solidFill>
              <a:latin typeface="Arial" charset="0"/>
            </a:endParaRPr>
          </a:p>
        </p:txBody>
      </p:sp>
      <p:sp>
        <p:nvSpPr>
          <p:cNvPr id="5" name="頁尾版面配置區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kumimoji="1" lang="en-US" altLang="zh-TW">
              <a:solidFill>
                <a:prstClr val="black">
                  <a:tint val="75000"/>
                </a:prstClr>
              </a:solidFill>
              <a:latin typeface="Arial" charset="0"/>
            </a:endParaRPr>
          </a:p>
        </p:txBody>
      </p:sp>
      <p:sp>
        <p:nvSpPr>
          <p:cNvPr id="6" name="投影片編號版面配置區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903D897A-4FF3-40C2-9158-CF6A0F7769D9}" type="slidenum">
              <a:rPr kumimoji="1" lang="zh-TW" altLang="en-US" smtClean="0">
                <a:solidFill>
                  <a:prstClr val="black">
                    <a:tint val="75000"/>
                  </a:prstClr>
                </a:solidFill>
                <a:latin typeface="Arial" charset="0"/>
              </a:rPr>
              <a:pPr fontAlgn="base">
                <a:spcBef>
                  <a:spcPct val="0"/>
                </a:spcBef>
                <a:spcAft>
                  <a:spcPct val="0"/>
                </a:spcAft>
                <a:defRPr/>
              </a:pPr>
              <a:t>‹#›</a:t>
            </a:fld>
            <a:endParaRPr kumimoji="1" lang="en-US" altLang="zh-TW" dirty="0">
              <a:solidFill>
                <a:prstClr val="black">
                  <a:tint val="75000"/>
                </a:prstClr>
              </a:solidFill>
              <a:latin typeface="Arial" charset="0"/>
            </a:endParaRPr>
          </a:p>
        </p:txBody>
      </p:sp>
    </p:spTree>
    <p:extLst>
      <p:ext uri="{BB962C8B-B14F-4D97-AF65-F5344CB8AC3E}">
        <p14:creationId xmlns:p14="http://schemas.microsoft.com/office/powerpoint/2010/main" val="41383809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4"/>
          <a:srcRect l="5112" r="5112"/>
          <a:stretch/>
        </p:blipFill>
        <p:spPr>
          <a:xfrm>
            <a:off x="9831" y="0"/>
            <a:ext cx="12172338" cy="6857999"/>
          </a:xfrm>
          <a:prstGeom prst="rect">
            <a:avLst/>
          </a:prstGeom>
        </p:spPr>
      </p:pic>
      <p:sp>
        <p:nvSpPr>
          <p:cNvPr id="3" name="文本框 2"/>
          <p:cNvSpPr txBox="1"/>
          <p:nvPr userDrawn="1"/>
        </p:nvSpPr>
        <p:spPr>
          <a:xfrm>
            <a:off x="4318000" y="2971800"/>
            <a:ext cx="3556000" cy="229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1801459644"/>
      </p:ext>
    </p:extLst>
  </p:cSld>
  <p:clrMap bg1="lt1" tx1="dk1" bg2="lt2" tx2="dk2" accent1="accent1" accent2="accent2" accent3="accent3" accent4="accent4" accent5="accent5" accent6="accent6" hlink="hlink" folHlink="folHlink"/>
  <p:sldLayoutIdLst>
    <p:sldLayoutId id="2147483716" r:id="rId1"/>
    <p:sldLayoutId id="21474837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9EDE2-E6BB-432E-AFC2-5B7FFCD3FD84}" type="datetimeFigureOut">
              <a:rPr lang="zh-CN" altLang="en-US" smtClean="0"/>
              <a:pPr/>
              <a:t>2019/12/13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ED074-42F2-4A87-AA52-9E4EB6DF2ED6}" type="slidenum">
              <a:rPr lang="zh-CN" altLang="en-US" smtClean="0"/>
              <a:pPr/>
              <a:t>‹#›</a:t>
            </a:fld>
            <a:endParaRPr lang="zh-CN" altLang="en-US"/>
          </a:p>
        </p:txBody>
      </p:sp>
    </p:spTree>
    <p:extLst>
      <p:ext uri="{BB962C8B-B14F-4D97-AF65-F5344CB8AC3E}">
        <p14:creationId xmlns:p14="http://schemas.microsoft.com/office/powerpoint/2010/main" val="11127205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4.xml"/><Relationship Id="rId7" Type="http://schemas.openxmlformats.org/officeDocument/2006/relationships/diagramColors" Target="../diagrams/colors3.xm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6.emf"/><Relationship Id="rId7" Type="http://schemas.openxmlformats.org/officeDocument/2006/relationships/image" Target="../media/image19.emf"/><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8.emf"/><Relationship Id="rId5" Type="http://schemas.openxmlformats.org/officeDocument/2006/relationships/image" Target="../media/image17.emf"/><Relationship Id="rId10" Type="http://schemas.openxmlformats.org/officeDocument/2006/relationships/image" Target="../media/image22.png"/><Relationship Id="rId4" Type="http://schemas.openxmlformats.org/officeDocument/2006/relationships/image" Target="../media/image12.emf"/><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未命名.png"/>
          <p:cNvPicPr>
            <a:picLocks noChangeAspect="1"/>
          </p:cNvPicPr>
          <p:nvPr/>
        </p:nvPicPr>
        <p:blipFill>
          <a:blip r:embed="rId2"/>
          <a:srcRect l="768"/>
          <a:stretch>
            <a:fillRect/>
          </a:stretch>
        </p:blipFill>
        <p:spPr>
          <a:xfrm>
            <a:off x="1414463" y="-133721"/>
            <a:ext cx="9229725" cy="69719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內容版面配置區 2"/>
          <p:cNvSpPr txBox="1">
            <a:spLocks/>
          </p:cNvSpPr>
          <p:nvPr/>
        </p:nvSpPr>
        <p:spPr>
          <a:xfrm>
            <a:off x="6232187" y="1483566"/>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4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6" name="TextBox 12"/>
          <p:cNvSpPr txBox="1"/>
          <p:nvPr/>
        </p:nvSpPr>
        <p:spPr>
          <a:xfrm>
            <a:off x="3609943" y="1561383"/>
            <a:ext cx="2698176" cy="523220"/>
          </a:xfrm>
          <a:prstGeom prst="rect">
            <a:avLst/>
          </a:prstGeom>
          <a:noFill/>
        </p:spPr>
        <p:txBody>
          <a:bodyPr wrap="none" rtlCol="0">
            <a:spAutoFit/>
          </a:bodyPr>
          <a:lstStyle/>
          <a:p>
            <a:pPr algn="ctr">
              <a:spcAft>
                <a:spcPts val="600"/>
              </a:spcAft>
            </a:pPr>
            <a:r>
              <a:rPr lang="en-US"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6" name="矩形 65">
            <a:extLst>
              <a:ext uri="{FF2B5EF4-FFF2-40B4-BE49-F238E27FC236}">
                <a16:creationId xmlns="" xmlns:a16="http://schemas.microsoft.com/office/drawing/2014/main" id="{E9E43DF0-3130-45CB-9032-65244C91DE1D}"/>
              </a:ext>
            </a:extLst>
          </p:cNvPr>
          <p:cNvSpPr/>
          <p:nvPr/>
        </p:nvSpPr>
        <p:spPr>
          <a:xfrm>
            <a:off x="2341658" y="2084604"/>
            <a:ext cx="1109302" cy="1986048"/>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學年度運作困境</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654381" y="1083942"/>
            <a:ext cx="1334915" cy="577405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grpSp>
        <p:nvGrpSpPr>
          <p:cNvPr id="69" name="组 6"/>
          <p:cNvGrpSpPr/>
          <p:nvPr/>
        </p:nvGrpSpPr>
        <p:grpSpPr>
          <a:xfrm>
            <a:off x="115965" y="1681621"/>
            <a:ext cx="2117992" cy="552207"/>
            <a:chOff x="445310" y="1356246"/>
            <a:chExt cx="1588701" cy="448308"/>
          </a:xfrm>
        </p:grpSpPr>
        <p:sp>
          <p:nvSpPr>
            <p:cNvPr id="70"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2</a:t>
              </a:r>
              <a:endParaRPr kumimoji="1" lang="zh-CN" altLang="en-US" dirty="0">
                <a:solidFill>
                  <a:prstClr val="white"/>
                </a:solidFill>
                <a:latin typeface="Century Gothic"/>
                <a:ea typeface="微软雅黑" panose="020B0503020204020204" pitchFamily="34" charset="-122"/>
              </a:endParaRPr>
            </a:p>
          </p:txBody>
        </p:sp>
        <p:sp>
          <p:nvSpPr>
            <p:cNvPr id="71"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2"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3" name="矩形 72"/>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4"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公開授課備說觀議</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105" name="组 41"/>
          <p:cNvGrpSpPr/>
          <p:nvPr/>
        </p:nvGrpSpPr>
        <p:grpSpPr>
          <a:xfrm>
            <a:off x="115965" y="1133479"/>
            <a:ext cx="2008533" cy="552207"/>
            <a:chOff x="445310" y="3810681"/>
            <a:chExt cx="1506596" cy="448308"/>
          </a:xfrm>
        </p:grpSpPr>
        <p:sp>
          <p:nvSpPr>
            <p:cNvPr id="106"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1</a:t>
              </a:r>
              <a:endParaRPr kumimoji="1" lang="zh-CN" altLang="en-US" dirty="0">
                <a:solidFill>
                  <a:prstClr val="white"/>
                </a:solidFill>
                <a:latin typeface="Century Gothic"/>
                <a:ea typeface="微软雅黑" panose="020B0503020204020204" pitchFamily="34" charset="-122"/>
              </a:endParaRPr>
            </a:p>
          </p:txBody>
        </p:sp>
        <p:sp>
          <p:nvSpPr>
            <p:cNvPr id="107"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8"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9" name="矩形 108"/>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0" name="文本框 46"/>
            <p:cNvSpPr txBox="1"/>
            <p:nvPr/>
          </p:nvSpPr>
          <p:spPr>
            <a:xfrm>
              <a:off x="841660" y="3966103"/>
              <a:ext cx="1110245"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總綱宣導研習</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sp>
        <p:nvSpPr>
          <p:cNvPr id="27" name="橢圓 26"/>
          <p:cNvSpPr/>
          <p:nvPr/>
        </p:nvSpPr>
        <p:spPr>
          <a:xfrm>
            <a:off x="2233957" y="1003751"/>
            <a:ext cx="1375986" cy="1375986"/>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1" name="矩形 130">
            <a:extLst>
              <a:ext uri="{FF2B5EF4-FFF2-40B4-BE49-F238E27FC236}">
                <a16:creationId xmlns="" xmlns:a16="http://schemas.microsoft.com/office/drawing/2014/main" id="{E9E43DF0-3130-45CB-9032-65244C91DE1D}"/>
              </a:ext>
            </a:extLst>
          </p:cNvPr>
          <p:cNvSpPr/>
          <p:nvPr/>
        </p:nvSpPr>
        <p:spPr>
          <a:xfrm>
            <a:off x="3480259" y="2084604"/>
            <a:ext cx="6057664" cy="1986048"/>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b="1" u="sng" dirty="0">
                <a:solidFill>
                  <a:schemeClr val="tx1"/>
                </a:solidFill>
                <a:latin typeface="微軟正黑體" panose="020B0604030504040204" pitchFamily="34" charset="-120"/>
                <a:ea typeface="微軟正黑體" panose="020B0604030504040204" pitchFamily="34" charset="-120"/>
              </a:rPr>
              <a:t>教師專業學習社群召集人培訓工作坊</a:t>
            </a:r>
            <a:r>
              <a:rPr lang="zh-TW" altLang="en-US" b="1" dirty="0">
                <a:solidFill>
                  <a:schemeClr val="tx1"/>
                </a:solidFill>
                <a:latin typeface="微軟正黑體" panose="020B0604030504040204" pitchFamily="34" charset="-120"/>
                <a:ea typeface="微軟正黑體" panose="020B0604030504040204" pitchFamily="34" charset="-120"/>
              </a:rPr>
              <a:t>、</a:t>
            </a:r>
            <a:r>
              <a:rPr lang="zh-TW" altLang="en-US" b="1" u="sng" dirty="0">
                <a:solidFill>
                  <a:schemeClr val="tx1"/>
                </a:solidFill>
                <a:latin typeface="微軟正黑體" panose="020B0604030504040204" pitchFamily="34" charset="-120"/>
                <a:ea typeface="微軟正黑體" panose="020B0604030504040204" pitchFamily="34" charset="-120"/>
              </a:rPr>
              <a:t>教師專業發展實踐方案專業回饋人才初階</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u="sng" dirty="0">
                <a:solidFill>
                  <a:schemeClr val="tx1"/>
                </a:solidFill>
                <a:latin typeface="微軟正黑體" panose="020B0604030504040204" pitchFamily="34" charset="-120"/>
                <a:ea typeface="微軟正黑體" panose="020B0604030504040204" pitchFamily="34" charset="-120"/>
              </a:rPr>
              <a:t>進階培訓研習</a:t>
            </a:r>
            <a:r>
              <a:rPr lang="zh-TW" altLang="en-US" b="1" dirty="0">
                <a:solidFill>
                  <a:schemeClr val="tx1"/>
                </a:solidFill>
                <a:latin typeface="微軟正黑體" panose="020B0604030504040204" pitchFamily="34" charset="-120"/>
                <a:ea typeface="微軟正黑體" panose="020B0604030504040204" pitchFamily="34" charset="-120"/>
              </a:rPr>
              <a:t>年年辦，參與對象重複，參與人數逐年下降。</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b="1" dirty="0">
                <a:solidFill>
                  <a:schemeClr val="tx1"/>
                </a:solidFill>
                <a:latin typeface="微軟正黑體" panose="020B0604030504040204" pitchFamily="34" charset="-120"/>
                <a:ea typeface="微軟正黑體" panose="020B0604030504040204" pitchFamily="34" charset="-120"/>
              </a:rPr>
              <a:t>以縣層級辦理僅能跨校並使用週休二日，參與意願低，教師興趣缺缺。</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b="1" dirty="0">
                <a:solidFill>
                  <a:schemeClr val="tx1"/>
                </a:solidFill>
                <a:latin typeface="微軟正黑體" panose="020B0604030504040204" pitchFamily="34" charset="-120"/>
                <a:ea typeface="微軟正黑體" panose="020B0604030504040204" pitchFamily="34" charset="-120"/>
              </a:rPr>
              <a:t>參與對象</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輔導員</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教務人員</a:t>
            </a:r>
            <a:r>
              <a:rPr lang="en-US" altLang="zh-TW" b="1" dirty="0">
                <a:solidFill>
                  <a:schemeClr val="tx1"/>
                </a:solidFill>
                <a:latin typeface="微軟正黑體" panose="020B0604030504040204" pitchFamily="34" charset="-120"/>
                <a:ea typeface="微軟正黑體" panose="020B0604030504040204" pitchFamily="34" charset="-120"/>
              </a:rPr>
              <a:t>)</a:t>
            </a:r>
            <a:r>
              <a:rPr lang="zh-TW" altLang="en-US" b="1" dirty="0">
                <a:solidFill>
                  <a:schemeClr val="tx1"/>
                </a:solidFill>
                <a:latin typeface="微軟正黑體" panose="020B0604030504040204" pitchFamily="34" charset="-120"/>
                <a:ea typeface="微軟正黑體" panose="020B0604030504040204" pitchFamily="34" charset="-120"/>
              </a:rPr>
              <a:t>校內資歷淺，進行校內推動難以服眾。</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132" name="矩形 131">
            <a:extLst>
              <a:ext uri="{FF2B5EF4-FFF2-40B4-BE49-F238E27FC236}">
                <a16:creationId xmlns="" xmlns:a16="http://schemas.microsoft.com/office/drawing/2014/main" id="{E9E43DF0-3130-45CB-9032-65244C91DE1D}"/>
              </a:ext>
            </a:extLst>
          </p:cNvPr>
          <p:cNvSpPr/>
          <p:nvPr/>
        </p:nvSpPr>
        <p:spPr>
          <a:xfrm>
            <a:off x="2335391" y="4115532"/>
            <a:ext cx="1109302" cy="1417599"/>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轉型契機</a:t>
            </a:r>
            <a:endParaRPr lang="zh-CN"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 xmlns:a16="http://schemas.microsoft.com/office/drawing/2014/main" id="{E9E43DF0-3130-45CB-9032-65244C91DE1D}"/>
              </a:ext>
            </a:extLst>
          </p:cNvPr>
          <p:cNvSpPr/>
          <p:nvPr/>
        </p:nvSpPr>
        <p:spPr>
          <a:xfrm>
            <a:off x="3473677" y="4115532"/>
            <a:ext cx="6064246" cy="1417599"/>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en-US" altLang="zh-TW" b="1" dirty="0">
                <a:solidFill>
                  <a:srgbClr val="0000CC"/>
                </a:solidFill>
                <a:latin typeface="微軟正黑體" panose="020B0604030504040204" pitchFamily="34" charset="-120"/>
                <a:ea typeface="微軟正黑體" panose="020B0604030504040204" pitchFamily="34" charset="-120"/>
              </a:rPr>
              <a:t>108</a:t>
            </a:r>
            <a:r>
              <a:rPr lang="zh-TW" altLang="en-US" b="1" dirty="0">
                <a:solidFill>
                  <a:srgbClr val="0000CC"/>
                </a:solidFill>
                <a:latin typeface="微軟正黑體" panose="020B0604030504040204" pitchFamily="34" charset="-120"/>
                <a:ea typeface="微軟正黑體" panose="020B0604030504040204" pitchFamily="34" charset="-120"/>
              </a:rPr>
              <a:t>學年度起要求薪傳教師需取得教專初階認證。</a:t>
            </a:r>
            <a:endParaRPr lang="en-US" altLang="zh-TW"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b="1" dirty="0">
                <a:solidFill>
                  <a:srgbClr val="0000CC"/>
                </a:solidFill>
                <a:latin typeface="微軟正黑體" panose="020B0604030504040204" pitchFamily="34" charset="-120"/>
                <a:ea typeface="微軟正黑體" panose="020B0604030504040204" pitchFamily="34" charset="-120"/>
              </a:rPr>
              <a:t>縣內教專初階取證數</a:t>
            </a:r>
            <a:r>
              <a:rPr lang="en-US" altLang="zh-TW" b="1" dirty="0">
                <a:solidFill>
                  <a:srgbClr val="0000CC"/>
                </a:solidFill>
                <a:latin typeface="微軟正黑體" panose="020B0604030504040204" pitchFamily="34" charset="-120"/>
                <a:ea typeface="微軟正黑體" panose="020B0604030504040204" pitchFamily="34" charset="-120"/>
              </a:rPr>
              <a:t>30%</a:t>
            </a:r>
            <a:r>
              <a:rPr lang="zh-TW" altLang="en-US" b="1" dirty="0">
                <a:solidFill>
                  <a:srgbClr val="0000CC"/>
                </a:solidFill>
                <a:latin typeface="微軟正黑體" panose="020B0604030504040204" pitchFamily="34" charset="-120"/>
                <a:ea typeface="微軟正黑體" panose="020B0604030504040204" pitchFamily="34" charset="-120"/>
              </a:rPr>
              <a:t> </a:t>
            </a:r>
            <a:r>
              <a:rPr lang="en-US" altLang="zh-TW" b="1" dirty="0">
                <a:solidFill>
                  <a:srgbClr val="0000CC"/>
                </a:solidFill>
                <a:latin typeface="微軟正黑體" panose="020B0604030504040204" pitchFamily="34" charset="-120"/>
                <a:ea typeface="微軟正黑體" panose="020B0604030504040204" pitchFamily="34" charset="-120"/>
              </a:rPr>
              <a:t>(183/608)</a:t>
            </a:r>
            <a:r>
              <a:rPr lang="zh-TW" altLang="en-US" b="1" dirty="0">
                <a:solidFill>
                  <a:srgbClr val="0000CC"/>
                </a:solidFill>
                <a:latin typeface="微軟正黑體" panose="020B0604030504040204" pitchFamily="34" charset="-120"/>
                <a:ea typeface="微軟正黑體" panose="020B0604030504040204" pitchFamily="34" charset="-120"/>
              </a:rPr>
              <a:t>。</a:t>
            </a:r>
            <a:endParaRPr lang="en-US" altLang="zh-TW"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b="1" dirty="0">
                <a:solidFill>
                  <a:srgbClr val="0000CC"/>
                </a:solidFill>
                <a:latin typeface="微軟正黑體" panose="020B0604030504040204" pitchFamily="34" charset="-120"/>
                <a:ea typeface="微軟正黑體" panose="020B0604030504040204" pitchFamily="34" charset="-120"/>
              </a:rPr>
              <a:t>縣內教學輔導進階</a:t>
            </a:r>
            <a:r>
              <a:rPr lang="en-US" altLang="zh-TW" b="1" dirty="0">
                <a:solidFill>
                  <a:srgbClr val="0000CC"/>
                </a:solidFill>
                <a:latin typeface="微軟正黑體" panose="020B0604030504040204" pitchFamily="34" charset="-120"/>
                <a:ea typeface="微軟正黑體" panose="020B0604030504040204" pitchFamily="34" charset="-120"/>
              </a:rPr>
              <a:t>(</a:t>
            </a:r>
            <a:r>
              <a:rPr lang="zh-TW" altLang="en-US" b="1" dirty="0">
                <a:solidFill>
                  <a:srgbClr val="0000CC"/>
                </a:solidFill>
                <a:latin typeface="微軟正黑體" panose="020B0604030504040204" pitchFamily="34" charset="-120"/>
                <a:ea typeface="微軟正黑體" panose="020B0604030504040204" pitchFamily="34" charset="-120"/>
              </a:rPr>
              <a:t>縣</a:t>
            </a:r>
            <a:r>
              <a:rPr lang="en-US" altLang="zh-TW" b="1" dirty="0">
                <a:solidFill>
                  <a:srgbClr val="0000CC"/>
                </a:solidFill>
                <a:latin typeface="微軟正黑體" panose="020B0604030504040204" pitchFamily="34" charset="-120"/>
                <a:ea typeface="微軟正黑體" panose="020B0604030504040204" pitchFamily="34" charset="-120"/>
              </a:rPr>
              <a:t>98-101</a:t>
            </a:r>
            <a:r>
              <a:rPr lang="zh-TW" altLang="en-US" b="1" dirty="0">
                <a:solidFill>
                  <a:srgbClr val="0000CC"/>
                </a:solidFill>
                <a:latin typeface="微軟正黑體" panose="020B0604030504040204" pitchFamily="34" charset="-120"/>
                <a:ea typeface="微軟正黑體" panose="020B0604030504040204" pitchFamily="34" charset="-120"/>
              </a:rPr>
              <a:t>自辦</a:t>
            </a:r>
            <a:r>
              <a:rPr lang="en-US" altLang="zh-TW" b="1" dirty="0">
                <a:solidFill>
                  <a:srgbClr val="0000CC"/>
                </a:solidFill>
                <a:latin typeface="微軟正黑體" panose="020B0604030504040204" pitchFamily="34" charset="-120"/>
                <a:ea typeface="微軟正黑體" panose="020B0604030504040204" pitchFamily="34" charset="-120"/>
              </a:rPr>
              <a:t>)</a:t>
            </a:r>
            <a:r>
              <a:rPr lang="zh-TW" altLang="en-US" b="1" dirty="0">
                <a:solidFill>
                  <a:srgbClr val="0000CC"/>
                </a:solidFill>
                <a:latin typeface="微軟正黑體" panose="020B0604030504040204" pitchFamily="34" charset="-120"/>
                <a:ea typeface="微軟正黑體" panose="020B0604030504040204" pitchFamily="34" charset="-120"/>
              </a:rPr>
              <a:t>人數</a:t>
            </a:r>
            <a:r>
              <a:rPr lang="en-US" altLang="zh-TW" b="1" dirty="0">
                <a:solidFill>
                  <a:srgbClr val="0000CC"/>
                </a:solidFill>
                <a:latin typeface="微軟正黑體" panose="020B0604030504040204" pitchFamily="34" charset="-120"/>
                <a:ea typeface="微軟正黑體" panose="020B0604030504040204" pitchFamily="34" charset="-120"/>
              </a:rPr>
              <a:t>200</a:t>
            </a:r>
            <a:r>
              <a:rPr lang="zh-TW" altLang="en-US" b="1" dirty="0">
                <a:solidFill>
                  <a:srgbClr val="0000CC"/>
                </a:solidFill>
                <a:latin typeface="微軟正黑體" panose="020B0604030504040204" pitchFamily="34" charset="-120"/>
                <a:ea typeface="微軟正黑體" panose="020B0604030504040204" pitchFamily="34" charset="-120"/>
              </a:rPr>
              <a:t>餘人。</a:t>
            </a:r>
            <a:endParaRPr lang="en-US" altLang="zh-TW"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b="1" dirty="0">
                <a:solidFill>
                  <a:srgbClr val="0000CC"/>
                </a:solidFill>
                <a:latin typeface="微軟正黑體" panose="020B0604030504040204" pitchFamily="34" charset="-120"/>
                <a:ea typeface="微軟正黑體" panose="020B0604030504040204" pitchFamily="34" charset="-120"/>
              </a:rPr>
              <a:t>公開授課於</a:t>
            </a:r>
            <a:r>
              <a:rPr lang="en-US" altLang="zh-TW" b="1" dirty="0">
                <a:solidFill>
                  <a:srgbClr val="0000CC"/>
                </a:solidFill>
                <a:latin typeface="微軟正黑體" panose="020B0604030504040204" pitchFamily="34" charset="-120"/>
                <a:ea typeface="微軟正黑體" panose="020B0604030504040204" pitchFamily="34" charset="-120"/>
              </a:rPr>
              <a:t>108</a:t>
            </a:r>
            <a:r>
              <a:rPr lang="zh-TW" altLang="en-US" b="1" dirty="0">
                <a:solidFill>
                  <a:srgbClr val="0000CC"/>
                </a:solidFill>
                <a:latin typeface="微軟正黑體" panose="020B0604030504040204" pitchFamily="34" charset="-120"/>
                <a:ea typeface="微軟正黑體" panose="020B0604030504040204" pitchFamily="34" charset="-120"/>
              </a:rPr>
              <a:t>學年度起自小一、國七開始推動。</a:t>
            </a:r>
            <a:endParaRPr lang="en-US" altLang="zh-TW"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b="1" dirty="0">
                <a:solidFill>
                  <a:srgbClr val="0000CC"/>
                </a:solidFill>
                <a:latin typeface="微軟正黑體" panose="020B0604030504040204" pitchFamily="34" charset="-120"/>
                <a:ea typeface="微軟正黑體" panose="020B0604030504040204" pitchFamily="34" charset="-120"/>
              </a:rPr>
              <a:t>金門縣中小學教師公開授課實施辦法。</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sp>
        <p:nvSpPr>
          <p:cNvPr id="134" name="矩形 133">
            <a:extLst>
              <a:ext uri="{FF2B5EF4-FFF2-40B4-BE49-F238E27FC236}">
                <a16:creationId xmlns="" xmlns:a16="http://schemas.microsoft.com/office/drawing/2014/main" id="{E9E43DF0-3130-45CB-9032-65244C91DE1D}"/>
              </a:ext>
            </a:extLst>
          </p:cNvPr>
          <p:cNvSpPr/>
          <p:nvPr/>
        </p:nvSpPr>
        <p:spPr>
          <a:xfrm>
            <a:off x="2335739" y="5578010"/>
            <a:ext cx="1109302" cy="119641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學年度調整方向與策略</a:t>
            </a:r>
            <a:endParaRPr lang="zh-CN"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 xmlns:a16="http://schemas.microsoft.com/office/drawing/2014/main" id="{E9E43DF0-3130-45CB-9032-65244C91DE1D}"/>
              </a:ext>
            </a:extLst>
          </p:cNvPr>
          <p:cNvSpPr/>
          <p:nvPr/>
        </p:nvSpPr>
        <p:spPr>
          <a:xfrm>
            <a:off x="3480606" y="5578010"/>
            <a:ext cx="8132975" cy="119641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lvl="0" indent="-288000">
              <a:buFont typeface="Wingdings" panose="05000000000000000000" pitchFamily="2" charset="2"/>
              <a:buChar char="p"/>
              <a:defRPr/>
            </a:pPr>
            <a:r>
              <a:rPr lang="zh-TW" altLang="en-US" b="1" u="sng" dirty="0">
                <a:solidFill>
                  <a:srgbClr val="C00000"/>
                </a:solidFill>
                <a:latin typeface="微軟正黑體" panose="020B0604030504040204" pitchFamily="34" charset="-120"/>
                <a:ea typeface="微軟正黑體" panose="020B0604030504040204" pitchFamily="34" charset="-120"/>
              </a:rPr>
              <a:t>縣層級</a:t>
            </a:r>
            <a:r>
              <a:rPr lang="zh-TW" altLang="en-US" b="1" dirty="0">
                <a:solidFill>
                  <a:srgbClr val="C00000"/>
                </a:solidFill>
                <a:latin typeface="微軟正黑體" panose="020B0604030504040204" pitchFamily="34" charset="-120"/>
                <a:ea typeface="微軟正黑體" panose="020B0604030504040204" pitchFamily="34" charset="-120"/>
              </a:rPr>
              <a:t>教專初階認證課程：鎖定對象為各校薪傳教師 。</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b="1" u="sng" dirty="0">
                <a:solidFill>
                  <a:srgbClr val="C00000"/>
                </a:solidFill>
                <a:latin typeface="微軟正黑體" panose="020B0604030504040204" pitchFamily="34" charset="-120"/>
                <a:ea typeface="微軟正黑體" panose="020B0604030504040204" pitchFamily="34" charset="-120"/>
              </a:rPr>
              <a:t>校層級</a:t>
            </a:r>
            <a:r>
              <a:rPr lang="zh-TW" altLang="en-US" b="1" dirty="0">
                <a:solidFill>
                  <a:srgbClr val="C00000"/>
                </a:solidFill>
                <a:latin typeface="微軟正黑體" panose="020B0604030504040204" pitchFamily="34" charset="-120"/>
                <a:ea typeface="微軟正黑體" panose="020B0604030504040204" pitchFamily="34" charset="-120"/>
              </a:rPr>
              <a:t>教專初階認證課程：各校視校內需求規劃於各校校本研習實施。</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b="1" u="sng" dirty="0">
                <a:solidFill>
                  <a:srgbClr val="C00000"/>
                </a:solidFill>
                <a:latin typeface="微軟正黑體" panose="020B0604030504040204" pitchFamily="34" charset="-120"/>
                <a:ea typeface="微軟正黑體" panose="020B0604030504040204" pitchFamily="34" charset="-120"/>
              </a:rPr>
              <a:t>學區層級</a:t>
            </a:r>
            <a:r>
              <a:rPr lang="zh-TW" altLang="en-US" b="1" dirty="0">
                <a:solidFill>
                  <a:srgbClr val="C00000"/>
                </a:solidFill>
                <a:latin typeface="微軟正黑體" panose="020B0604030504040204" pitchFamily="34" charset="-120"/>
                <a:ea typeface="微軟正黑體" panose="020B0604030504040204" pitchFamily="34" charset="-120"/>
              </a:rPr>
              <a:t>教專初階認證課程：由學區學校視需求得以聯合辦理之。</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b="1" dirty="0">
                <a:solidFill>
                  <a:srgbClr val="C00000"/>
                </a:solidFill>
                <a:latin typeface="微軟正黑體" panose="020B0604030504040204" pitchFamily="34" charset="-120"/>
                <a:ea typeface="微軟正黑體" panose="020B0604030504040204" pitchFamily="34" charset="-120"/>
              </a:rPr>
              <a:t>教專社群研習由縣層級辦理，培訓縣內種子講師符應各校週三進修需求。</a:t>
            </a:r>
          </a:p>
        </p:txBody>
      </p:sp>
      <p:graphicFrame>
        <p:nvGraphicFramePr>
          <p:cNvPr id="129" name="圖表 128"/>
          <p:cNvGraphicFramePr/>
          <p:nvPr>
            <p:extLst>
              <p:ext uri="{D42A27DB-BD31-4B8C-83A1-F6EECF244321}">
                <p14:modId xmlns:p14="http://schemas.microsoft.com/office/powerpoint/2010/main" val="1830220147"/>
              </p:ext>
            </p:extLst>
          </p:nvPr>
        </p:nvGraphicFramePr>
        <p:xfrm>
          <a:off x="9572094" y="2084602"/>
          <a:ext cx="2041487" cy="3604923"/>
        </p:xfrm>
        <a:graphic>
          <a:graphicData uri="http://schemas.openxmlformats.org/drawingml/2006/chart">
            <c:chart xmlns:c="http://schemas.openxmlformats.org/drawingml/2006/chart" xmlns:r="http://schemas.openxmlformats.org/officeDocument/2006/relationships" r:id="rId3"/>
          </a:graphicData>
        </a:graphic>
      </p:graphicFrame>
      <p:sp>
        <p:nvSpPr>
          <p:cNvPr id="130" name="TextBox 63"/>
          <p:cNvSpPr txBox="1"/>
          <p:nvPr/>
        </p:nvSpPr>
        <p:spPr>
          <a:xfrm>
            <a:off x="2588965" y="352768"/>
            <a:ext cx="8992976" cy="646331"/>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專業成長</a:t>
            </a:r>
          </a:p>
        </p:txBody>
      </p:sp>
    </p:spTree>
    <p:extLst>
      <p:ext uri="{BB962C8B-B14F-4D97-AF65-F5344CB8AC3E}">
        <p14:creationId xmlns:p14="http://schemas.microsoft.com/office/powerpoint/2010/main" val="263785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內容版面配置區 2"/>
          <p:cNvSpPr txBox="1">
            <a:spLocks/>
          </p:cNvSpPr>
          <p:nvPr/>
        </p:nvSpPr>
        <p:spPr>
          <a:xfrm>
            <a:off x="6288816" y="1597376"/>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4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6" name="TextBox 12"/>
          <p:cNvSpPr txBox="1"/>
          <p:nvPr/>
        </p:nvSpPr>
        <p:spPr>
          <a:xfrm>
            <a:off x="3659466" y="1675563"/>
            <a:ext cx="2698176" cy="523220"/>
          </a:xfrm>
          <a:prstGeom prst="rect">
            <a:avLst/>
          </a:prstGeom>
          <a:noFill/>
        </p:spPr>
        <p:txBody>
          <a:bodyPr wrap="none" rtlCol="0">
            <a:spAutoFit/>
          </a:bodyPr>
          <a:lstStyle/>
          <a:p>
            <a:pPr algn="ctr">
              <a:spcAft>
                <a:spcPts val="600"/>
              </a:spcAft>
            </a:pPr>
            <a:r>
              <a:rPr lang="en-US"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6" name="矩形 65">
            <a:extLst>
              <a:ext uri="{FF2B5EF4-FFF2-40B4-BE49-F238E27FC236}">
                <a16:creationId xmlns="" xmlns:a16="http://schemas.microsoft.com/office/drawing/2014/main" id="{E9E43DF0-3130-45CB-9032-65244C91DE1D}"/>
              </a:ext>
            </a:extLst>
          </p:cNvPr>
          <p:cNvSpPr/>
          <p:nvPr/>
        </p:nvSpPr>
        <p:spPr>
          <a:xfrm>
            <a:off x="2411110" y="2386797"/>
            <a:ext cx="1393094" cy="168067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學年度運作困境</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654381" y="1083942"/>
            <a:ext cx="1334915" cy="577405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grpSp>
        <p:nvGrpSpPr>
          <p:cNvPr id="69" name="组 6"/>
          <p:cNvGrpSpPr/>
          <p:nvPr/>
        </p:nvGrpSpPr>
        <p:grpSpPr>
          <a:xfrm>
            <a:off x="115965" y="1681621"/>
            <a:ext cx="2117992" cy="552207"/>
            <a:chOff x="445310" y="1356246"/>
            <a:chExt cx="1588701" cy="448308"/>
          </a:xfrm>
        </p:grpSpPr>
        <p:sp>
          <p:nvSpPr>
            <p:cNvPr id="70"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2</a:t>
              </a:r>
              <a:endParaRPr kumimoji="1" lang="zh-CN" altLang="en-US" dirty="0">
                <a:solidFill>
                  <a:prstClr val="white"/>
                </a:solidFill>
                <a:latin typeface="Century Gothic"/>
                <a:ea typeface="微软雅黑" panose="020B0503020204020204" pitchFamily="34" charset="-122"/>
              </a:endParaRPr>
            </a:p>
          </p:txBody>
        </p:sp>
        <p:sp>
          <p:nvSpPr>
            <p:cNvPr id="71"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2"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3" name="矩形 72"/>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4"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公開授課備說觀議</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75" name="组 13"/>
          <p:cNvGrpSpPr/>
          <p:nvPr/>
        </p:nvGrpSpPr>
        <p:grpSpPr>
          <a:xfrm>
            <a:off x="115965" y="2231710"/>
            <a:ext cx="2008533" cy="601567"/>
            <a:chOff x="445310" y="1847612"/>
            <a:chExt cx="1506596" cy="488381"/>
          </a:xfrm>
        </p:grpSpPr>
        <p:sp>
          <p:nvSpPr>
            <p:cNvPr id="76" name="五边形 14"/>
            <p:cNvSpPr/>
            <p:nvPr/>
          </p:nvSpPr>
          <p:spPr>
            <a:xfrm flipH="1">
              <a:off x="445310" y="1847612"/>
              <a:ext cx="404602" cy="347393"/>
            </a:xfrm>
            <a:prstGeom prst="homePlate">
              <a:avLst>
                <a:gd name="adj" fmla="val 4024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3</a:t>
              </a:r>
              <a:endParaRPr kumimoji="1" lang="zh-CN" altLang="en-US" dirty="0">
                <a:solidFill>
                  <a:prstClr val="white"/>
                </a:solidFill>
                <a:latin typeface="Century Gothic"/>
                <a:ea typeface="微软雅黑" panose="020B0503020204020204" pitchFamily="34" charset="-122"/>
              </a:endParaRPr>
            </a:p>
          </p:txBody>
        </p:sp>
        <p:sp>
          <p:nvSpPr>
            <p:cNvPr id="77" name="平行四边形 15"/>
            <p:cNvSpPr/>
            <p:nvPr/>
          </p:nvSpPr>
          <p:spPr>
            <a:xfrm rot="16200000" flipH="1">
              <a:off x="628983" y="196638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8" name="平行四边形 16"/>
            <p:cNvSpPr/>
            <p:nvPr/>
          </p:nvSpPr>
          <p:spPr>
            <a:xfrm rot="5400000">
              <a:off x="1731716" y="196638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9" name="矩形 78"/>
            <p:cNvSpPr/>
            <p:nvPr/>
          </p:nvSpPr>
          <p:spPr>
            <a:xfrm>
              <a:off x="745657" y="1948527"/>
              <a:ext cx="1206249" cy="347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0" name="文本框 18"/>
            <p:cNvSpPr txBox="1"/>
            <p:nvPr/>
          </p:nvSpPr>
          <p:spPr>
            <a:xfrm>
              <a:off x="710611" y="1911218"/>
              <a:ext cx="1217021" cy="424775"/>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全縣備課日共備工作坊</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105" name="组 41"/>
          <p:cNvGrpSpPr/>
          <p:nvPr/>
        </p:nvGrpSpPr>
        <p:grpSpPr>
          <a:xfrm>
            <a:off x="115965" y="1133479"/>
            <a:ext cx="2008533" cy="552207"/>
            <a:chOff x="445310" y="3810681"/>
            <a:chExt cx="1506596" cy="448308"/>
          </a:xfrm>
        </p:grpSpPr>
        <p:sp>
          <p:nvSpPr>
            <p:cNvPr id="106"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1</a:t>
              </a:r>
              <a:endParaRPr kumimoji="1" lang="zh-CN" altLang="en-US" dirty="0">
                <a:solidFill>
                  <a:prstClr val="white"/>
                </a:solidFill>
                <a:latin typeface="Century Gothic"/>
                <a:ea typeface="微软雅黑" panose="020B0503020204020204" pitchFamily="34" charset="-122"/>
              </a:endParaRPr>
            </a:p>
          </p:txBody>
        </p:sp>
        <p:sp>
          <p:nvSpPr>
            <p:cNvPr id="107"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8"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9" name="矩形 108"/>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0" name="文本框 46"/>
            <p:cNvSpPr txBox="1"/>
            <p:nvPr/>
          </p:nvSpPr>
          <p:spPr>
            <a:xfrm>
              <a:off x="841660" y="3966103"/>
              <a:ext cx="1110245"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總綱宣導研習</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sp>
        <p:nvSpPr>
          <p:cNvPr id="27" name="橢圓 26"/>
          <p:cNvSpPr/>
          <p:nvPr/>
        </p:nvSpPr>
        <p:spPr>
          <a:xfrm>
            <a:off x="2283480" y="1117931"/>
            <a:ext cx="1375986" cy="1375986"/>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1" name="矩形 130">
            <a:extLst>
              <a:ext uri="{FF2B5EF4-FFF2-40B4-BE49-F238E27FC236}">
                <a16:creationId xmlns="" xmlns:a16="http://schemas.microsoft.com/office/drawing/2014/main" id="{E9E43DF0-3130-45CB-9032-65244C91DE1D}"/>
              </a:ext>
            </a:extLst>
          </p:cNvPr>
          <p:cNvSpPr/>
          <p:nvPr/>
        </p:nvSpPr>
        <p:spPr>
          <a:xfrm>
            <a:off x="3838377" y="2386797"/>
            <a:ext cx="5000823" cy="168067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p"/>
              <a:defRPr/>
            </a:pPr>
            <a:r>
              <a:rPr lang="zh-TW" altLang="en-US" sz="1900" b="1" dirty="0">
                <a:solidFill>
                  <a:schemeClr val="tx1"/>
                </a:solidFill>
                <a:latin typeface="微軟正黑體" panose="020B0604030504040204" pitchFamily="34" charset="-120"/>
                <a:ea typeface="微軟正黑體" panose="020B0604030504040204" pitchFamily="34" charset="-120"/>
              </a:rPr>
              <a:t>研習參與從</a:t>
            </a:r>
            <a:r>
              <a:rPr lang="en-US" altLang="zh-TW" sz="1900" b="1" dirty="0">
                <a:solidFill>
                  <a:schemeClr val="tx1"/>
                </a:solidFill>
                <a:latin typeface="微軟正黑體" panose="020B0604030504040204" pitchFamily="34" charset="-120"/>
                <a:ea typeface="微軟正黑體" panose="020B0604030504040204" pitchFamily="34" charset="-120"/>
              </a:rPr>
              <a:t>105</a:t>
            </a:r>
            <a:r>
              <a:rPr lang="zh-TW" altLang="en-US" sz="1900" b="1" dirty="0">
                <a:solidFill>
                  <a:schemeClr val="tx1"/>
                </a:solidFill>
                <a:latin typeface="微軟正黑體" panose="020B0604030504040204" pitchFamily="34" charset="-120"/>
                <a:ea typeface="微軟正黑體" panose="020B0604030504040204" pitchFamily="34" charset="-120"/>
              </a:rPr>
              <a:t>學年度起取消指派之規定：</a:t>
            </a:r>
            <a:endParaRPr lang="en-US" altLang="zh-TW" sz="1900" b="1" dirty="0">
              <a:solidFill>
                <a:schemeClr val="tx1"/>
              </a:solidFill>
              <a:latin typeface="微軟正黑體" panose="020B0604030504040204" pitchFamily="34" charset="-120"/>
              <a:ea typeface="微軟正黑體" panose="020B0604030504040204" pitchFamily="34" charset="-120"/>
            </a:endParaRPr>
          </a:p>
          <a:p>
            <a:pPr marL="709200" lvl="2" indent="-252000">
              <a:buFont typeface="Wingdings" panose="05000000000000000000" pitchFamily="2" charset="2"/>
              <a:buChar char="p"/>
              <a:defRPr/>
            </a:pPr>
            <a:r>
              <a:rPr lang="zh-TW" altLang="en-US" sz="1900" b="1" dirty="0">
                <a:solidFill>
                  <a:schemeClr val="tx1"/>
                </a:solidFill>
                <a:latin typeface="微軟正黑體" panose="020B0604030504040204" pitchFamily="34" charset="-120"/>
                <a:ea typeface="微軟正黑體" panose="020B0604030504040204" pitchFamily="34" charset="-120"/>
              </a:rPr>
              <a:t>各學習領域研習安排於假日，教師參與意願低，常門可羅雀。</a:t>
            </a:r>
            <a:endParaRPr lang="en-US" altLang="zh-TW" sz="1900" b="1" dirty="0">
              <a:solidFill>
                <a:schemeClr val="tx1"/>
              </a:solidFill>
              <a:latin typeface="微軟正黑體" panose="020B0604030504040204" pitchFamily="34" charset="-120"/>
              <a:ea typeface="微軟正黑體" panose="020B0604030504040204" pitchFamily="34" charset="-120"/>
            </a:endParaRPr>
          </a:p>
          <a:p>
            <a:pPr marL="709200" lvl="2" indent="-252000">
              <a:buFont typeface="Wingdings" panose="05000000000000000000" pitchFamily="2" charset="2"/>
              <a:buChar char="p"/>
              <a:defRPr/>
            </a:pPr>
            <a:r>
              <a:rPr lang="zh-TW" altLang="en-US" sz="1900" b="1" dirty="0">
                <a:solidFill>
                  <a:schemeClr val="tx1"/>
                </a:solidFill>
                <a:latin typeface="微軟正黑體" panose="020B0604030504040204" pitchFamily="34" charset="-120"/>
                <a:ea typeface="微軟正黑體" panose="020B0604030504040204" pitchFamily="34" charset="-120"/>
              </a:rPr>
              <a:t>研習安排於週間進行，干擾正常教學。</a:t>
            </a:r>
            <a:endParaRPr lang="en-US" altLang="zh-TW" sz="1900" b="1" dirty="0">
              <a:solidFill>
                <a:schemeClr val="tx1"/>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r>
              <a:rPr lang="zh-TW" altLang="en-US" sz="1900" b="1" dirty="0">
                <a:solidFill>
                  <a:schemeClr val="tx1"/>
                </a:solidFill>
                <a:latin typeface="微軟正黑體" panose="020B0604030504040204" pitchFamily="34" charset="-120"/>
                <a:ea typeface="微軟正黑體" panose="020B0604030504040204" pitchFamily="34" charset="-120"/>
              </a:rPr>
              <a:t>教師研習類別</a:t>
            </a:r>
            <a:r>
              <a:rPr lang="en-US" altLang="zh-TW" sz="1900" b="1" dirty="0">
                <a:solidFill>
                  <a:schemeClr val="tx1"/>
                </a:solidFill>
                <a:latin typeface="微軟正黑體" panose="020B0604030504040204" pitchFamily="34" charset="-120"/>
                <a:ea typeface="微軟正黑體" panose="020B0604030504040204" pitchFamily="34" charset="-120"/>
              </a:rPr>
              <a:t>/</a:t>
            </a:r>
            <a:r>
              <a:rPr lang="zh-TW" altLang="en-US" sz="1900" b="1" dirty="0">
                <a:solidFill>
                  <a:schemeClr val="tx1"/>
                </a:solidFill>
                <a:latin typeface="微軟正黑體" panose="020B0604030504040204" pitchFamily="34" charset="-120"/>
                <a:ea typeface="微軟正黑體" panose="020B0604030504040204" pitchFamily="34" charset="-120"/>
              </a:rPr>
              <a:t>場次</a:t>
            </a:r>
            <a:r>
              <a:rPr lang="en-US" altLang="zh-TW" sz="1900" b="1" dirty="0">
                <a:solidFill>
                  <a:schemeClr val="tx1"/>
                </a:solidFill>
                <a:latin typeface="微軟正黑體" panose="020B0604030504040204" pitchFamily="34" charset="-120"/>
                <a:ea typeface="微軟正黑體" panose="020B0604030504040204" pitchFamily="34" charset="-120"/>
              </a:rPr>
              <a:t>/</a:t>
            </a:r>
            <a:r>
              <a:rPr lang="zh-TW" altLang="en-US" sz="1900" b="1" dirty="0">
                <a:solidFill>
                  <a:schemeClr val="tx1"/>
                </a:solidFill>
                <a:latin typeface="微軟正黑體" panose="020B0604030504040204" pitchFamily="34" charset="-120"/>
                <a:ea typeface="微軟正黑體" panose="020B0604030504040204" pitchFamily="34" charset="-120"/>
              </a:rPr>
              <a:t>時數過多，無暇反芻。</a:t>
            </a:r>
            <a:endParaRPr lang="en-US" altLang="zh-TW" sz="1900" b="1" dirty="0">
              <a:solidFill>
                <a:schemeClr val="tx1"/>
              </a:solidFill>
              <a:latin typeface="微軟正黑體" panose="020B0604030504040204" pitchFamily="34" charset="-120"/>
              <a:ea typeface="微軟正黑體" panose="020B0604030504040204" pitchFamily="34" charset="-120"/>
            </a:endParaRPr>
          </a:p>
        </p:txBody>
      </p:sp>
      <p:sp>
        <p:nvSpPr>
          <p:cNvPr id="132" name="矩形 131">
            <a:extLst>
              <a:ext uri="{FF2B5EF4-FFF2-40B4-BE49-F238E27FC236}">
                <a16:creationId xmlns="" xmlns:a16="http://schemas.microsoft.com/office/drawing/2014/main" id="{E9E43DF0-3130-45CB-9032-65244C91DE1D}"/>
              </a:ext>
            </a:extLst>
          </p:cNvPr>
          <p:cNvSpPr/>
          <p:nvPr/>
        </p:nvSpPr>
        <p:spPr>
          <a:xfrm>
            <a:off x="2411110" y="4132595"/>
            <a:ext cx="1393094" cy="1304644"/>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轉型契機</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 xmlns:a16="http://schemas.microsoft.com/office/drawing/2014/main" id="{E9E43DF0-3130-45CB-9032-65244C91DE1D}"/>
              </a:ext>
            </a:extLst>
          </p:cNvPr>
          <p:cNvSpPr/>
          <p:nvPr/>
        </p:nvSpPr>
        <p:spPr>
          <a:xfrm>
            <a:off x="3838377" y="4132595"/>
            <a:ext cx="5000823" cy="1304644"/>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lvl="0" indent="-28800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夢</a:t>
            </a:r>
            <a:r>
              <a:rPr lang="en-US" altLang="zh-TW" sz="2000" b="1" dirty="0">
                <a:solidFill>
                  <a:srgbClr val="0000CC"/>
                </a:solidFill>
                <a:latin typeface="微軟正黑體" panose="020B0604030504040204" pitchFamily="34" charset="-120"/>
                <a:ea typeface="微軟正黑體" panose="020B0604030504040204" pitchFamily="34" charset="-120"/>
              </a:rPr>
              <a:t>N</a:t>
            </a:r>
            <a:r>
              <a:rPr lang="zh-TW" altLang="en-US" sz="2000" b="1" dirty="0">
                <a:solidFill>
                  <a:srgbClr val="0000CC"/>
                </a:solidFill>
                <a:latin typeface="微軟正黑體" panose="020B0604030504040204" pitchFamily="34" charset="-120"/>
                <a:ea typeface="微軟正黑體" panose="020B0604030504040204" pitchFamily="34" charset="-120"/>
              </a:rPr>
              <a:t>火花於</a:t>
            </a:r>
            <a:r>
              <a:rPr lang="en-US" altLang="zh-TW" sz="2000" b="1" dirty="0">
                <a:solidFill>
                  <a:srgbClr val="0000CC"/>
                </a:solidFill>
                <a:latin typeface="微軟正黑體" panose="020B0604030504040204" pitchFamily="34" charset="-120"/>
                <a:ea typeface="微軟正黑體" panose="020B0604030504040204" pitchFamily="34" charset="-120"/>
              </a:rPr>
              <a:t>106</a:t>
            </a:r>
            <a:r>
              <a:rPr lang="zh-TW" altLang="en-US" sz="2000" b="1" dirty="0">
                <a:solidFill>
                  <a:srgbClr val="0000CC"/>
                </a:solidFill>
                <a:latin typeface="微軟正黑體" panose="020B0604030504040204" pitchFamily="34" charset="-120"/>
                <a:ea typeface="微軟正黑體" panose="020B0604030504040204" pitchFamily="34" charset="-120"/>
              </a:rPr>
              <a:t>、</a:t>
            </a:r>
            <a:r>
              <a:rPr lang="en-US" altLang="zh-TW" sz="2000" b="1" dirty="0">
                <a:solidFill>
                  <a:srgbClr val="0000CC"/>
                </a:solidFill>
                <a:latin typeface="微軟正黑體" panose="020B0604030504040204" pitchFamily="34" charset="-120"/>
                <a:ea typeface="微軟正黑體" panose="020B0604030504040204" pitchFamily="34" charset="-120"/>
              </a:rPr>
              <a:t>107</a:t>
            </a:r>
            <a:r>
              <a:rPr lang="zh-TW" altLang="en-US" sz="2000" b="1" dirty="0">
                <a:solidFill>
                  <a:srgbClr val="0000CC"/>
                </a:solidFill>
                <a:latin typeface="微軟正黑體" panose="020B0604030504040204" pitchFamily="34" charset="-120"/>
                <a:ea typeface="微軟正黑體" panose="020B0604030504040204" pitchFamily="34" charset="-120"/>
              </a:rPr>
              <a:t>延燒，但據夢</a:t>
            </a:r>
            <a:r>
              <a:rPr lang="en-US" altLang="zh-TW" sz="2000" b="1" dirty="0">
                <a:solidFill>
                  <a:srgbClr val="0000CC"/>
                </a:solidFill>
                <a:latin typeface="微軟正黑體" panose="020B0604030504040204" pitchFamily="34" charset="-120"/>
                <a:ea typeface="微軟正黑體" panose="020B0604030504040204" pitchFamily="34" charset="-120"/>
              </a:rPr>
              <a:t>N</a:t>
            </a:r>
            <a:r>
              <a:rPr lang="zh-TW" altLang="en-US" sz="2000" b="1" dirty="0">
                <a:solidFill>
                  <a:srgbClr val="0000CC"/>
                </a:solidFill>
                <a:latin typeface="微軟正黑體" panose="020B0604030504040204" pitchFamily="34" charset="-120"/>
                <a:ea typeface="微軟正黑體" panose="020B0604030504040204" pitchFamily="34" charset="-120"/>
              </a:rPr>
              <a:t>數據顯示本縣參與人數重複且逐年下降。</a:t>
            </a:r>
            <a:endParaRPr lang="en-US" altLang="zh-TW" sz="2000"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全縣備課日期每年與縣教師會協商訂定統一共備日期。</a:t>
            </a:r>
            <a:endParaRPr lang="en-US" altLang="zh-TW" sz="2000" b="1" dirty="0">
              <a:solidFill>
                <a:srgbClr val="0000CC"/>
              </a:solidFill>
              <a:latin typeface="微軟正黑體" panose="020B0604030504040204" pitchFamily="34" charset="-120"/>
              <a:ea typeface="微軟正黑體" panose="020B0604030504040204" pitchFamily="34" charset="-120"/>
            </a:endParaRPr>
          </a:p>
        </p:txBody>
      </p:sp>
      <p:sp>
        <p:nvSpPr>
          <p:cNvPr id="134" name="矩形 133">
            <a:extLst>
              <a:ext uri="{FF2B5EF4-FFF2-40B4-BE49-F238E27FC236}">
                <a16:creationId xmlns="" xmlns:a16="http://schemas.microsoft.com/office/drawing/2014/main" id="{E9E43DF0-3130-45CB-9032-65244C91DE1D}"/>
              </a:ext>
            </a:extLst>
          </p:cNvPr>
          <p:cNvSpPr/>
          <p:nvPr/>
        </p:nvSpPr>
        <p:spPr>
          <a:xfrm>
            <a:off x="2404842" y="5502365"/>
            <a:ext cx="1393094" cy="1005106"/>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學年度調整方向與策略</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 xmlns:a16="http://schemas.microsoft.com/office/drawing/2014/main" id="{E9E43DF0-3130-45CB-9032-65244C91DE1D}"/>
              </a:ext>
            </a:extLst>
          </p:cNvPr>
          <p:cNvSpPr/>
          <p:nvPr/>
        </p:nvSpPr>
        <p:spPr>
          <a:xfrm>
            <a:off x="3832109" y="5502365"/>
            <a:ext cx="7816752" cy="1005106"/>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2800" lvl="0" indent="-172800">
              <a:buFont typeface="Wingdings" panose="05000000000000000000" pitchFamily="2" charset="2"/>
              <a:buChar char="p"/>
              <a:defRPr/>
            </a:pPr>
            <a:r>
              <a:rPr lang="zh-TW" altLang="en-US" sz="2000" b="1" dirty="0">
                <a:solidFill>
                  <a:srgbClr val="C00000"/>
                </a:solidFill>
                <a:latin typeface="微軟正黑體" panose="020B0604030504040204" pitchFamily="34" charset="-120"/>
                <a:ea typeface="微軟正黑體" panose="020B0604030504040204" pitchFamily="34" charset="-120"/>
              </a:rPr>
              <a:t>規劃於全縣備課日辦理共同備課工作坊</a:t>
            </a:r>
            <a:r>
              <a:rPr lang="en-US" altLang="zh-TW" sz="2000" b="1" dirty="0">
                <a:solidFill>
                  <a:srgbClr val="C00000"/>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日</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，研習減量實質有感。</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172800" lvl="0" indent="-172800">
              <a:buFont typeface="Wingdings" panose="05000000000000000000" pitchFamily="2" charset="2"/>
              <a:buChar char="p"/>
              <a:defRPr/>
            </a:pPr>
            <a:r>
              <a:rPr lang="zh-TW" altLang="en-US" sz="2000" b="1" dirty="0">
                <a:solidFill>
                  <a:srgbClr val="C00000"/>
                </a:solidFill>
                <a:latin typeface="微軟正黑體" panose="020B0604030504040204" pitchFamily="34" charset="-120"/>
                <a:ea typeface="微軟正黑體" panose="020B0604030504040204" pitchFamily="34" charset="-120"/>
              </a:rPr>
              <a:t>配合各學習領域計畫辦理，不另辦。</a:t>
            </a:r>
            <a:endParaRPr lang="en-US" altLang="zh-TW" sz="2000" b="1"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130" name="圖表 129"/>
          <p:cNvGraphicFramePr/>
          <p:nvPr>
            <p:extLst>
              <p:ext uri="{D42A27DB-BD31-4B8C-83A1-F6EECF244321}">
                <p14:modId xmlns:p14="http://schemas.microsoft.com/office/powerpoint/2010/main" val="1561496208"/>
              </p:ext>
            </p:extLst>
          </p:nvPr>
        </p:nvGraphicFramePr>
        <p:xfrm>
          <a:off x="8873373" y="2395257"/>
          <a:ext cx="2775487" cy="3041981"/>
        </p:xfrm>
        <a:graphic>
          <a:graphicData uri="http://schemas.openxmlformats.org/drawingml/2006/chart">
            <c:chart xmlns:c="http://schemas.openxmlformats.org/drawingml/2006/chart" xmlns:r="http://schemas.openxmlformats.org/officeDocument/2006/relationships" r:id="rId3"/>
          </a:graphicData>
        </a:graphic>
      </p:graphicFrame>
      <p:sp>
        <p:nvSpPr>
          <p:cNvPr id="136" name="TextBox 63"/>
          <p:cNvSpPr txBox="1"/>
          <p:nvPr/>
        </p:nvSpPr>
        <p:spPr>
          <a:xfrm>
            <a:off x="2588965" y="352768"/>
            <a:ext cx="8992976" cy="646331"/>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專業成長</a:t>
            </a:r>
          </a:p>
        </p:txBody>
      </p:sp>
    </p:spTree>
    <p:extLst>
      <p:ext uri="{BB962C8B-B14F-4D97-AF65-F5344CB8AC3E}">
        <p14:creationId xmlns:p14="http://schemas.microsoft.com/office/powerpoint/2010/main" val="22460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內容版面配置區 2"/>
          <p:cNvSpPr txBox="1">
            <a:spLocks/>
          </p:cNvSpPr>
          <p:nvPr/>
        </p:nvSpPr>
        <p:spPr>
          <a:xfrm>
            <a:off x="6288816" y="1597376"/>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4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6" name="TextBox 12"/>
          <p:cNvSpPr txBox="1"/>
          <p:nvPr/>
        </p:nvSpPr>
        <p:spPr>
          <a:xfrm>
            <a:off x="3659466" y="1675563"/>
            <a:ext cx="2698176" cy="523220"/>
          </a:xfrm>
          <a:prstGeom prst="rect">
            <a:avLst/>
          </a:prstGeom>
          <a:noFill/>
        </p:spPr>
        <p:txBody>
          <a:bodyPr wrap="none" rtlCol="0">
            <a:spAutoFit/>
          </a:bodyPr>
          <a:lstStyle/>
          <a:p>
            <a:pPr algn="ctr">
              <a:spcAft>
                <a:spcPts val="600"/>
              </a:spcAft>
            </a:pPr>
            <a:r>
              <a:rPr lang="en-US"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6" name="矩形 65">
            <a:extLst>
              <a:ext uri="{FF2B5EF4-FFF2-40B4-BE49-F238E27FC236}">
                <a16:creationId xmlns="" xmlns:a16="http://schemas.microsoft.com/office/drawing/2014/main" id="{E9E43DF0-3130-45CB-9032-65244C91DE1D}"/>
              </a:ext>
            </a:extLst>
          </p:cNvPr>
          <p:cNvSpPr/>
          <p:nvPr/>
        </p:nvSpPr>
        <p:spPr>
          <a:xfrm>
            <a:off x="2411110" y="2386796"/>
            <a:ext cx="1319565" cy="1782081"/>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學年度運作困境</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654381" y="1083942"/>
            <a:ext cx="1334915" cy="577405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grpSp>
        <p:nvGrpSpPr>
          <p:cNvPr id="69" name="组 6"/>
          <p:cNvGrpSpPr/>
          <p:nvPr/>
        </p:nvGrpSpPr>
        <p:grpSpPr>
          <a:xfrm>
            <a:off x="115965" y="1681621"/>
            <a:ext cx="2117992" cy="552207"/>
            <a:chOff x="445310" y="1356246"/>
            <a:chExt cx="1588701" cy="448308"/>
          </a:xfrm>
        </p:grpSpPr>
        <p:sp>
          <p:nvSpPr>
            <p:cNvPr id="70"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2</a:t>
              </a:r>
              <a:endParaRPr kumimoji="1" lang="zh-CN" altLang="en-US" dirty="0">
                <a:solidFill>
                  <a:prstClr val="white"/>
                </a:solidFill>
                <a:latin typeface="Century Gothic"/>
                <a:ea typeface="微软雅黑" panose="020B0503020204020204" pitchFamily="34" charset="-122"/>
              </a:endParaRPr>
            </a:p>
          </p:txBody>
        </p:sp>
        <p:sp>
          <p:nvSpPr>
            <p:cNvPr id="71"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2"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3" name="矩形 72"/>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4"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公開授課備說觀議</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75" name="组 13"/>
          <p:cNvGrpSpPr/>
          <p:nvPr/>
        </p:nvGrpSpPr>
        <p:grpSpPr>
          <a:xfrm>
            <a:off x="115965" y="2231710"/>
            <a:ext cx="2008533" cy="601567"/>
            <a:chOff x="445310" y="1847612"/>
            <a:chExt cx="1506596" cy="488381"/>
          </a:xfrm>
        </p:grpSpPr>
        <p:sp>
          <p:nvSpPr>
            <p:cNvPr id="76" name="五边形 14"/>
            <p:cNvSpPr/>
            <p:nvPr/>
          </p:nvSpPr>
          <p:spPr>
            <a:xfrm flipH="1">
              <a:off x="445310" y="1847612"/>
              <a:ext cx="404602" cy="347393"/>
            </a:xfrm>
            <a:prstGeom prst="homePlate">
              <a:avLst>
                <a:gd name="adj" fmla="val 4024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3</a:t>
              </a:r>
              <a:endParaRPr kumimoji="1" lang="zh-CN" altLang="en-US" dirty="0">
                <a:solidFill>
                  <a:prstClr val="white"/>
                </a:solidFill>
                <a:latin typeface="Century Gothic"/>
                <a:ea typeface="微软雅黑" panose="020B0503020204020204" pitchFamily="34" charset="-122"/>
              </a:endParaRPr>
            </a:p>
          </p:txBody>
        </p:sp>
        <p:sp>
          <p:nvSpPr>
            <p:cNvPr id="77" name="平行四边形 15"/>
            <p:cNvSpPr/>
            <p:nvPr/>
          </p:nvSpPr>
          <p:spPr>
            <a:xfrm rot="16200000" flipH="1">
              <a:off x="628983" y="196638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8" name="平行四边形 16"/>
            <p:cNvSpPr/>
            <p:nvPr/>
          </p:nvSpPr>
          <p:spPr>
            <a:xfrm rot="5400000">
              <a:off x="1731716" y="196638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9" name="矩形 78"/>
            <p:cNvSpPr/>
            <p:nvPr/>
          </p:nvSpPr>
          <p:spPr>
            <a:xfrm>
              <a:off x="745657" y="1948527"/>
              <a:ext cx="1206249" cy="347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0" name="文本框 18"/>
            <p:cNvSpPr txBox="1"/>
            <p:nvPr/>
          </p:nvSpPr>
          <p:spPr>
            <a:xfrm>
              <a:off x="710611" y="1911218"/>
              <a:ext cx="1217021" cy="424775"/>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全縣備課日共備工作坊</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81" name="组 20"/>
          <p:cNvGrpSpPr/>
          <p:nvPr/>
        </p:nvGrpSpPr>
        <p:grpSpPr>
          <a:xfrm>
            <a:off x="115965" y="2785704"/>
            <a:ext cx="2116234" cy="563222"/>
            <a:chOff x="445310" y="2344757"/>
            <a:chExt cx="1587382" cy="457251"/>
          </a:xfrm>
        </p:grpSpPr>
        <p:sp>
          <p:nvSpPr>
            <p:cNvPr id="82" name="五边形 21"/>
            <p:cNvSpPr/>
            <p:nvPr/>
          </p:nvSpPr>
          <p:spPr>
            <a:xfrm flipH="1">
              <a:off x="445310" y="2344757"/>
              <a:ext cx="404602" cy="347393"/>
            </a:xfrm>
            <a:prstGeom prst="homePlate">
              <a:avLst>
                <a:gd name="adj" fmla="val 40243"/>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4</a:t>
              </a:r>
              <a:endParaRPr kumimoji="1" lang="zh-CN" altLang="en-US" dirty="0">
                <a:solidFill>
                  <a:prstClr val="white"/>
                </a:solidFill>
                <a:latin typeface="Century Gothic"/>
                <a:ea typeface="微软雅黑" panose="020B0503020204020204" pitchFamily="34" charset="-122"/>
              </a:endParaRPr>
            </a:p>
          </p:txBody>
        </p:sp>
        <p:sp>
          <p:nvSpPr>
            <p:cNvPr id="83" name="平行四边形 22"/>
            <p:cNvSpPr/>
            <p:nvPr/>
          </p:nvSpPr>
          <p:spPr>
            <a:xfrm rot="16200000" flipH="1">
              <a:off x="628983" y="246353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4" name="平行四边形 23"/>
            <p:cNvSpPr/>
            <p:nvPr/>
          </p:nvSpPr>
          <p:spPr>
            <a:xfrm rot="5400000">
              <a:off x="1731716" y="2463534"/>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5" name="矩形 84"/>
            <p:cNvSpPr/>
            <p:nvPr/>
          </p:nvSpPr>
          <p:spPr>
            <a:xfrm>
              <a:off x="745657" y="2445672"/>
              <a:ext cx="1206249" cy="3473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6" name="文本框 25"/>
            <p:cNvSpPr txBox="1"/>
            <p:nvPr/>
          </p:nvSpPr>
          <p:spPr>
            <a:xfrm>
              <a:off x="677318" y="2409542"/>
              <a:ext cx="1355374"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課程審查工作坊</a:t>
              </a:r>
              <a:r>
                <a:rPr kumimoji="1" lang="en-US" altLang="zh-TW" sz="1000" b="1" dirty="0">
                  <a:solidFill>
                    <a:prstClr val="white"/>
                  </a:solidFill>
                  <a:latin typeface="Century Gothic"/>
                  <a:ea typeface="微软雅黑" panose="020B0503020204020204" pitchFamily="34" charset="-122"/>
                </a:rPr>
                <a:t>-1</a:t>
              </a:r>
            </a:p>
            <a:p>
              <a:pPr algn="ctr" defTabSz="609569"/>
              <a:r>
                <a:rPr kumimoji="1" lang="zh-TW" altLang="en-US" sz="1400" b="1" dirty="0">
                  <a:solidFill>
                    <a:prstClr val="white"/>
                  </a:solidFill>
                  <a:latin typeface="Century Gothic"/>
                  <a:ea typeface="微软雅黑" panose="020B0503020204020204" pitchFamily="34" charset="-122"/>
                </a:rPr>
                <a:t>課發會增能工作坊</a:t>
              </a:r>
              <a:r>
                <a:rPr kumimoji="1" lang="en-US" altLang="zh-TW" sz="1000" b="1" dirty="0">
                  <a:solidFill>
                    <a:prstClr val="white"/>
                  </a:solidFill>
                  <a:latin typeface="Century Gothic"/>
                  <a:ea typeface="微软雅黑" panose="020B0503020204020204" pitchFamily="34" charset="-122"/>
                </a:rPr>
                <a:t>-5</a:t>
              </a:r>
              <a:endParaRPr kumimoji="1" lang="zh-CN" altLang="en-US" sz="1000" b="1" dirty="0">
                <a:solidFill>
                  <a:prstClr val="white"/>
                </a:solidFill>
                <a:latin typeface="Century Gothic"/>
                <a:ea typeface="微软雅黑" panose="020B0503020204020204" pitchFamily="34" charset="-122"/>
              </a:endParaRPr>
            </a:p>
          </p:txBody>
        </p:sp>
      </p:grpSp>
      <p:grpSp>
        <p:nvGrpSpPr>
          <p:cNvPr id="105" name="组 41"/>
          <p:cNvGrpSpPr/>
          <p:nvPr/>
        </p:nvGrpSpPr>
        <p:grpSpPr>
          <a:xfrm>
            <a:off x="115965" y="1133479"/>
            <a:ext cx="2008533" cy="552207"/>
            <a:chOff x="445310" y="3810681"/>
            <a:chExt cx="1506596" cy="448308"/>
          </a:xfrm>
        </p:grpSpPr>
        <p:sp>
          <p:nvSpPr>
            <p:cNvPr id="106"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1</a:t>
              </a:r>
              <a:endParaRPr kumimoji="1" lang="zh-CN" altLang="en-US" dirty="0">
                <a:solidFill>
                  <a:prstClr val="white"/>
                </a:solidFill>
                <a:latin typeface="Century Gothic"/>
                <a:ea typeface="微软雅黑" panose="020B0503020204020204" pitchFamily="34" charset="-122"/>
              </a:endParaRPr>
            </a:p>
          </p:txBody>
        </p:sp>
        <p:sp>
          <p:nvSpPr>
            <p:cNvPr id="107"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8"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9" name="矩形 108"/>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0" name="文本框 46"/>
            <p:cNvSpPr txBox="1"/>
            <p:nvPr/>
          </p:nvSpPr>
          <p:spPr>
            <a:xfrm>
              <a:off x="841660" y="3966103"/>
              <a:ext cx="1110245"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總綱宣導研習</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sp>
        <p:nvSpPr>
          <p:cNvPr id="27" name="橢圓 26"/>
          <p:cNvSpPr/>
          <p:nvPr/>
        </p:nvSpPr>
        <p:spPr>
          <a:xfrm>
            <a:off x="2283480" y="1117931"/>
            <a:ext cx="1375986" cy="1375986"/>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1" name="矩形 130">
            <a:extLst>
              <a:ext uri="{FF2B5EF4-FFF2-40B4-BE49-F238E27FC236}">
                <a16:creationId xmlns="" xmlns:a16="http://schemas.microsoft.com/office/drawing/2014/main" id="{E9E43DF0-3130-45CB-9032-65244C91DE1D}"/>
              </a:ext>
            </a:extLst>
          </p:cNvPr>
          <p:cNvSpPr/>
          <p:nvPr/>
        </p:nvSpPr>
        <p:spPr>
          <a:xfrm>
            <a:off x="3759720" y="2386796"/>
            <a:ext cx="8333957" cy="1782081"/>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lvl="0" indent="-288000">
              <a:buFont typeface="Wingdings" panose="05000000000000000000" pitchFamily="2" charset="2"/>
              <a:buChar char="p"/>
              <a:defRPr/>
            </a:pPr>
            <a:r>
              <a:rPr lang="zh-TW" altLang="en-US" sz="1900" b="1" dirty="0">
                <a:solidFill>
                  <a:schemeClr val="tx1"/>
                </a:solidFill>
                <a:latin typeface="微軟正黑體" panose="020B0604030504040204" pitchFamily="34" charset="-120"/>
                <a:ea typeface="微軟正黑體" panose="020B0604030504040204" pitchFamily="34" charset="-120"/>
              </a:rPr>
              <a:t>各校未成立課發會、課發會組織運作流於形式，形同虛設。</a:t>
            </a:r>
            <a:endParaRPr lang="en-US" altLang="zh-TW" sz="1900" b="1" dirty="0">
              <a:solidFill>
                <a:schemeClr val="tx1"/>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1900" b="1" dirty="0">
                <a:solidFill>
                  <a:schemeClr val="tx1"/>
                </a:solidFill>
                <a:latin typeface="微軟正黑體" panose="020B0604030504040204" pitchFamily="34" charset="-120"/>
                <a:ea typeface="微軟正黑體" panose="020B0604030504040204" pitchFamily="34" charset="-120"/>
              </a:rPr>
              <a:t>校內課發會組織成員不了解自己的權責，不知如何運作課發會，不知如何進行課程審查。</a:t>
            </a:r>
            <a:endParaRPr lang="en-US" altLang="zh-TW" sz="1900" b="1" dirty="0">
              <a:solidFill>
                <a:schemeClr val="tx1"/>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1900" b="1" dirty="0">
                <a:solidFill>
                  <a:schemeClr val="tx1"/>
                </a:solidFill>
                <a:latin typeface="微軟正黑體" panose="020B0604030504040204" pitchFamily="34" charset="-120"/>
                <a:ea typeface="微軟正黑體" panose="020B0604030504040204" pitchFamily="34" charset="-120"/>
              </a:rPr>
              <a:t>縣內輔導員課程計畫審查知能不足，新課綱所處年段僅能仰賴外聘。</a:t>
            </a:r>
            <a:endParaRPr lang="en-US" altLang="zh-TW" sz="1900" b="1" dirty="0">
              <a:solidFill>
                <a:schemeClr val="tx1"/>
              </a:solidFill>
              <a:latin typeface="微軟正黑體" panose="020B0604030504040204" pitchFamily="34" charset="-120"/>
              <a:ea typeface="微軟正黑體" panose="020B0604030504040204" pitchFamily="34" charset="-120"/>
            </a:endParaRPr>
          </a:p>
          <a:p>
            <a:pPr marL="288000" indent="-288000">
              <a:buFont typeface="Wingdings" panose="05000000000000000000" pitchFamily="2" charset="2"/>
              <a:buChar char="p"/>
              <a:defRPr/>
            </a:pPr>
            <a:r>
              <a:rPr lang="zh-TW" altLang="en-US" sz="1900" b="1" dirty="0">
                <a:solidFill>
                  <a:schemeClr val="tx1"/>
                </a:solidFill>
                <a:latin typeface="微軟正黑體" panose="020B0604030504040204" pitchFamily="34" charset="-120"/>
                <a:ea typeface="微軟正黑體" panose="020B0604030504040204" pitchFamily="34" charset="-120"/>
              </a:rPr>
              <a:t>課發會增能工作坊</a:t>
            </a:r>
            <a:r>
              <a:rPr lang="en-US" altLang="zh-TW" sz="1900" b="1" dirty="0">
                <a:solidFill>
                  <a:schemeClr val="tx1"/>
                </a:solidFill>
                <a:latin typeface="微軟正黑體" panose="020B0604030504040204" pitchFamily="34" charset="-120"/>
                <a:ea typeface="微軟正黑體" panose="020B0604030504040204" pitchFamily="34" charset="-120"/>
              </a:rPr>
              <a:t>5</a:t>
            </a:r>
            <a:r>
              <a:rPr lang="zh-TW" altLang="en-US" sz="1900" b="1" dirty="0">
                <a:solidFill>
                  <a:schemeClr val="tx1"/>
                </a:solidFill>
                <a:latin typeface="微軟正黑體" panose="020B0604030504040204" pitchFamily="34" charset="-120"/>
                <a:ea typeface="微軟正黑體" panose="020B0604030504040204" pitchFamily="34" charset="-120"/>
              </a:rPr>
              <a:t>場次安排於假日，人數規劃勞師動眾</a:t>
            </a:r>
            <a:r>
              <a:rPr lang="en-US" altLang="zh-TW" sz="1900" b="1" dirty="0">
                <a:solidFill>
                  <a:schemeClr val="tx1"/>
                </a:solidFill>
                <a:latin typeface="微軟正黑體" panose="020B0604030504040204" pitchFamily="34" charset="-120"/>
                <a:ea typeface="微軟正黑體" panose="020B0604030504040204" pitchFamily="34" charset="-120"/>
              </a:rPr>
              <a:t>(500/600)</a:t>
            </a:r>
            <a:r>
              <a:rPr lang="zh-TW" altLang="en-US" sz="1900" b="1" dirty="0">
                <a:solidFill>
                  <a:schemeClr val="tx1"/>
                </a:solidFill>
                <a:latin typeface="微軟正黑體" panose="020B0604030504040204" pitchFamily="34" charset="-120"/>
                <a:ea typeface="微軟正黑體" panose="020B0604030504040204" pitchFamily="34" charset="-120"/>
              </a:rPr>
              <a:t>，然而叫好不叫座，參與人數有限，未達預期效益。</a:t>
            </a:r>
            <a:endParaRPr lang="en-US" altLang="zh-TW" sz="1900" b="1" dirty="0">
              <a:solidFill>
                <a:schemeClr val="tx1"/>
              </a:solidFill>
              <a:latin typeface="微軟正黑體" panose="020B0604030504040204" pitchFamily="34" charset="-120"/>
              <a:ea typeface="微軟正黑體" panose="020B0604030504040204" pitchFamily="34" charset="-120"/>
            </a:endParaRPr>
          </a:p>
        </p:txBody>
      </p:sp>
      <p:sp>
        <p:nvSpPr>
          <p:cNvPr id="132" name="矩形 131">
            <a:extLst>
              <a:ext uri="{FF2B5EF4-FFF2-40B4-BE49-F238E27FC236}">
                <a16:creationId xmlns="" xmlns:a16="http://schemas.microsoft.com/office/drawing/2014/main" id="{E9E43DF0-3130-45CB-9032-65244C91DE1D}"/>
              </a:ext>
            </a:extLst>
          </p:cNvPr>
          <p:cNvSpPr/>
          <p:nvPr/>
        </p:nvSpPr>
        <p:spPr>
          <a:xfrm>
            <a:off x="2404842" y="4243922"/>
            <a:ext cx="1319565" cy="953729"/>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轉型契機</a:t>
            </a:r>
            <a:endParaRPr lang="zh-CN"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 xmlns:a16="http://schemas.microsoft.com/office/drawing/2014/main" id="{E9E43DF0-3130-45CB-9032-65244C91DE1D}"/>
              </a:ext>
            </a:extLst>
          </p:cNvPr>
          <p:cNvSpPr/>
          <p:nvPr/>
        </p:nvSpPr>
        <p:spPr>
          <a:xfrm>
            <a:off x="3753452" y="4243922"/>
            <a:ext cx="8333957" cy="953729"/>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lvl="0" indent="-288000">
              <a:buFont typeface="Wingdings" panose="05000000000000000000" pitchFamily="2" charset="2"/>
              <a:buChar char="p"/>
              <a:defRPr/>
            </a:pPr>
            <a:r>
              <a:rPr lang="zh-TW" altLang="en-US" sz="1900" b="1" dirty="0">
                <a:solidFill>
                  <a:srgbClr val="0000CC"/>
                </a:solidFill>
                <a:latin typeface="微軟正黑體" panose="020B0604030504040204" pitchFamily="34" charset="-120"/>
                <a:ea typeface="微軟正黑體" panose="020B0604030504040204" pitchFamily="34" charset="-120"/>
              </a:rPr>
              <a:t>擬定金門縣課發會組織與運作要點，各校透過校務會議全面檢修校內課發會要點並函報備查。</a:t>
            </a:r>
            <a:endParaRPr lang="en-US" altLang="zh-TW" sz="1900"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1900" b="1" dirty="0">
                <a:solidFill>
                  <a:srgbClr val="0000CC"/>
                </a:solidFill>
                <a:latin typeface="微軟正黑體" panose="020B0604030504040204" pitchFamily="34" charset="-120"/>
                <a:ea typeface="微軟正黑體" panose="020B0604030504040204" pitchFamily="34" charset="-120"/>
              </a:rPr>
              <a:t>辦理五學區課發會增能工作坊，激起教師責任感與熱情。</a:t>
            </a:r>
            <a:endParaRPr lang="en-US" altLang="zh-TW" sz="1900" b="1" dirty="0">
              <a:solidFill>
                <a:srgbClr val="0000CC"/>
              </a:solidFill>
              <a:latin typeface="微軟正黑體" panose="020B0604030504040204" pitchFamily="34" charset="-120"/>
              <a:ea typeface="微軟正黑體" panose="020B0604030504040204" pitchFamily="34" charset="-120"/>
            </a:endParaRPr>
          </a:p>
        </p:txBody>
      </p:sp>
      <p:sp>
        <p:nvSpPr>
          <p:cNvPr id="134" name="矩形 133">
            <a:extLst>
              <a:ext uri="{FF2B5EF4-FFF2-40B4-BE49-F238E27FC236}">
                <a16:creationId xmlns="" xmlns:a16="http://schemas.microsoft.com/office/drawing/2014/main" id="{E9E43DF0-3130-45CB-9032-65244C91DE1D}"/>
              </a:ext>
            </a:extLst>
          </p:cNvPr>
          <p:cNvSpPr/>
          <p:nvPr/>
        </p:nvSpPr>
        <p:spPr>
          <a:xfrm>
            <a:off x="2404842" y="5272696"/>
            <a:ext cx="1319565" cy="1531227"/>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學年度調整方向與策略</a:t>
            </a:r>
            <a:endParaRPr lang="zh-CN"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 xmlns:a16="http://schemas.microsoft.com/office/drawing/2014/main" id="{E9E43DF0-3130-45CB-9032-65244C91DE1D}"/>
              </a:ext>
            </a:extLst>
          </p:cNvPr>
          <p:cNvSpPr/>
          <p:nvPr/>
        </p:nvSpPr>
        <p:spPr>
          <a:xfrm>
            <a:off x="3753453" y="5272696"/>
            <a:ext cx="5056250" cy="1531227"/>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indent="-288000">
              <a:buFont typeface="Wingdings" panose="05000000000000000000" pitchFamily="2" charset="2"/>
              <a:buChar char="p"/>
              <a:defRPr/>
            </a:pPr>
            <a:r>
              <a:rPr lang="zh-TW" altLang="en-US" sz="1900" b="1" dirty="0">
                <a:solidFill>
                  <a:srgbClr val="C00000"/>
                </a:solidFill>
                <a:latin typeface="微軟正黑體" panose="020B0604030504040204" pitchFamily="34" charset="-120"/>
                <a:ea typeface="微軟正黑體" panose="020B0604030504040204" pitchFamily="34" charset="-120"/>
              </a:rPr>
              <a:t>工作坊內容要更能貼近縣內輔導員、課發會成員之需求。</a:t>
            </a:r>
            <a:endParaRPr lang="en-US" altLang="zh-TW" sz="1900" b="1" dirty="0">
              <a:solidFill>
                <a:srgbClr val="C00000"/>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1900" b="1" dirty="0">
                <a:solidFill>
                  <a:srgbClr val="C00000"/>
                </a:solidFill>
                <a:latin typeface="微軟正黑體" panose="020B0604030504040204" pitchFamily="34" charset="-120"/>
                <a:ea typeface="微軟正黑體" panose="020B0604030504040204" pitchFamily="34" charset="-120"/>
              </a:rPr>
              <a:t>培訓縣內課發會種子講師，配合學校需求：國中</a:t>
            </a:r>
            <a:r>
              <a:rPr lang="zh-TW" altLang="en-US" sz="1900" b="1" u="sng" dirty="0">
                <a:solidFill>
                  <a:srgbClr val="C00000"/>
                </a:solidFill>
                <a:latin typeface="微軟正黑體" panose="020B0604030504040204" pitchFamily="34" charset="-120"/>
                <a:ea typeface="微軟正黑體" panose="020B0604030504040204" pitchFamily="34" charset="-120"/>
              </a:rPr>
              <a:t>單校於備課日入校協助實務推動</a:t>
            </a:r>
            <a:r>
              <a:rPr lang="zh-TW" altLang="en-US" sz="1900" b="1" dirty="0">
                <a:solidFill>
                  <a:srgbClr val="C00000"/>
                </a:solidFill>
                <a:latin typeface="微軟正黑體" panose="020B0604030504040204" pitchFamily="34" charset="-120"/>
                <a:ea typeface="微軟正黑體" panose="020B0604030504040204" pitchFamily="34" charset="-120"/>
              </a:rPr>
              <a:t>、</a:t>
            </a:r>
            <a:r>
              <a:rPr lang="zh-TW" altLang="en-US" sz="1900" b="1" u="sng" dirty="0">
                <a:solidFill>
                  <a:srgbClr val="C00000"/>
                </a:solidFill>
                <a:latin typeface="微軟正黑體" panose="020B0604030504040204" pitchFamily="34" charset="-120"/>
                <a:ea typeface="微軟正黑體" panose="020B0604030504040204" pitchFamily="34" charset="-120"/>
              </a:rPr>
              <a:t>學區聯盟則及早協調學區控留週三下午辦理</a:t>
            </a:r>
            <a:r>
              <a:rPr lang="zh-TW" altLang="en-US" sz="1900" b="1" dirty="0">
                <a:solidFill>
                  <a:srgbClr val="C00000"/>
                </a:solidFill>
                <a:latin typeface="微軟正黑體" panose="020B0604030504040204" pitchFamily="34" charset="-120"/>
                <a:ea typeface="微軟正黑體" panose="020B0604030504040204" pitchFamily="34" charset="-120"/>
              </a:rPr>
              <a:t>。</a:t>
            </a:r>
            <a:endParaRPr lang="en-US" altLang="zh-TW" sz="1900" b="1" dirty="0">
              <a:solidFill>
                <a:srgbClr val="C00000"/>
              </a:solidFill>
              <a:latin typeface="微軟正黑體" panose="020B0604030504040204" pitchFamily="34" charset="-120"/>
              <a:ea typeface="微軟正黑體" panose="020B0604030504040204" pitchFamily="34" charset="-120"/>
            </a:endParaRPr>
          </a:p>
        </p:txBody>
      </p:sp>
      <p:sp>
        <p:nvSpPr>
          <p:cNvPr id="129" name="TextBox 63"/>
          <p:cNvSpPr txBox="1"/>
          <p:nvPr/>
        </p:nvSpPr>
        <p:spPr>
          <a:xfrm>
            <a:off x="2588965" y="352768"/>
            <a:ext cx="8992976" cy="646331"/>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專業成長</a:t>
            </a:r>
          </a:p>
        </p:txBody>
      </p:sp>
      <p:graphicFrame>
        <p:nvGraphicFramePr>
          <p:cNvPr id="2" name="表格 1"/>
          <p:cNvGraphicFramePr>
            <a:graphicFrameLocks noGrp="1"/>
          </p:cNvGraphicFramePr>
          <p:nvPr>
            <p:extLst>
              <p:ext uri="{D42A27DB-BD31-4B8C-83A1-F6EECF244321}">
                <p14:modId xmlns:p14="http://schemas.microsoft.com/office/powerpoint/2010/main" val="3211188560"/>
              </p:ext>
            </p:extLst>
          </p:nvPr>
        </p:nvGraphicFramePr>
        <p:xfrm>
          <a:off x="8838748" y="5274209"/>
          <a:ext cx="3264762" cy="1529714"/>
        </p:xfrm>
        <a:graphic>
          <a:graphicData uri="http://schemas.openxmlformats.org/drawingml/2006/table">
            <a:tbl>
              <a:tblPr firstRow="1" bandRow="1">
                <a:tableStyleId>{21E4AEA4-8DFA-4A89-87EB-49C32662AFE0}</a:tableStyleId>
              </a:tblPr>
              <a:tblGrid>
                <a:gridCol w="1318349">
                  <a:extLst>
                    <a:ext uri="{9D8B030D-6E8A-4147-A177-3AD203B41FA5}">
                      <a16:colId xmlns="" xmlns:a16="http://schemas.microsoft.com/office/drawing/2014/main" val="64895800"/>
                    </a:ext>
                  </a:extLst>
                </a:gridCol>
                <a:gridCol w="1946413">
                  <a:extLst>
                    <a:ext uri="{9D8B030D-6E8A-4147-A177-3AD203B41FA5}">
                      <a16:colId xmlns="" xmlns:a16="http://schemas.microsoft.com/office/drawing/2014/main" val="2268652282"/>
                    </a:ext>
                  </a:extLst>
                </a:gridCol>
              </a:tblGrid>
              <a:tr h="253043">
                <a:tc>
                  <a:txBody>
                    <a:bodyPr/>
                    <a:lstStyle/>
                    <a:p>
                      <a:pPr algn="ctr"/>
                      <a:r>
                        <a:rPr lang="zh-TW" altLang="en-US" sz="1000" dirty="0">
                          <a:latin typeface="微軟正黑體" panose="020B0604030504040204" pitchFamily="34" charset="-120"/>
                          <a:ea typeface="微軟正黑體" panose="020B0604030504040204" pitchFamily="34" charset="-120"/>
                        </a:rPr>
                        <a:t>課發會工作坊</a:t>
                      </a:r>
                    </a:p>
                  </a:txBody>
                  <a:tcPr/>
                </a:tc>
                <a:tc>
                  <a:txBody>
                    <a:bodyPr/>
                    <a:lstStyle/>
                    <a:p>
                      <a:pPr algn="ctr"/>
                      <a:r>
                        <a:rPr lang="zh-TW" altLang="en-US" sz="1000" dirty="0">
                          <a:latin typeface="微軟正黑體" panose="020B0604030504040204" pitchFamily="34" charset="-120"/>
                          <a:ea typeface="微軟正黑體" panose="020B0604030504040204" pitchFamily="34" charset="-120"/>
                        </a:rPr>
                        <a:t>課程審查工作坊</a:t>
                      </a:r>
                    </a:p>
                  </a:txBody>
                  <a:tcPr/>
                </a:tc>
                <a:extLst>
                  <a:ext uri="{0D108BD9-81ED-4DB2-BD59-A6C34878D82A}">
                    <a16:rowId xmlns="" xmlns:a16="http://schemas.microsoft.com/office/drawing/2014/main" val="390857409"/>
                  </a:ext>
                </a:extLst>
              </a:tr>
              <a:tr h="1276671">
                <a:tc>
                  <a:txBody>
                    <a:bodyPr/>
                    <a:lstStyle/>
                    <a:p>
                      <a:pPr marL="108000" indent="-108000" algn="l">
                        <a:buFont typeface="Wingdings" panose="05000000000000000000" pitchFamily="2" charset="2"/>
                        <a:buChar char="n"/>
                      </a:pPr>
                      <a:r>
                        <a:rPr lang="zh-TW" altLang="en-US" sz="950" dirty="0">
                          <a:latin typeface="微軟正黑體" panose="020B0604030504040204" pitchFamily="34" charset="-120"/>
                          <a:ea typeface="微軟正黑體" panose="020B0604030504040204" pitchFamily="34" charset="-120"/>
                        </a:rPr>
                        <a:t>課發會組織與運作內容</a:t>
                      </a:r>
                    </a:p>
                    <a:p>
                      <a:pPr marL="108000" indent="-108000" algn="l">
                        <a:buFont typeface="Wingdings" panose="05000000000000000000" pitchFamily="2" charset="2"/>
                        <a:buChar char="n"/>
                      </a:pPr>
                      <a:r>
                        <a:rPr lang="zh-TW" altLang="en-US" sz="950" dirty="0">
                          <a:latin typeface="微軟正黑體" panose="020B0604030504040204" pitchFamily="34" charset="-120"/>
                          <a:ea typeface="微軟正黑體" panose="020B0604030504040204" pitchFamily="34" charset="-120"/>
                        </a:rPr>
                        <a:t>課發會成員任務執掌</a:t>
                      </a:r>
                      <a:endParaRPr lang="en-US" altLang="zh-TW" sz="950" dirty="0">
                        <a:latin typeface="微軟正黑體" panose="020B0604030504040204" pitchFamily="34" charset="-120"/>
                        <a:ea typeface="微軟正黑體" panose="020B0604030504040204" pitchFamily="34" charset="-120"/>
                      </a:endParaRPr>
                    </a:p>
                    <a:p>
                      <a:pPr marL="108000" indent="-108000" algn="l">
                        <a:buFont typeface="Wingdings" panose="05000000000000000000" pitchFamily="2" charset="2"/>
                        <a:buChar char="n"/>
                      </a:pPr>
                      <a:r>
                        <a:rPr lang="zh-TW" altLang="en-US" sz="950" dirty="0">
                          <a:latin typeface="微軟正黑體" panose="020B0604030504040204" pitchFamily="34" charset="-120"/>
                          <a:ea typeface="微軟正黑體" panose="020B0604030504040204" pitchFamily="34" charset="-120"/>
                        </a:rPr>
                        <a:t>課發會運作歷程與示範</a:t>
                      </a:r>
                      <a:endParaRPr lang="en-US" altLang="zh-TW" sz="950" dirty="0">
                        <a:latin typeface="微軟正黑體" panose="020B0604030504040204" pitchFamily="34" charset="-120"/>
                        <a:ea typeface="微軟正黑體" panose="020B0604030504040204" pitchFamily="34" charset="-120"/>
                      </a:endParaRPr>
                    </a:p>
                    <a:p>
                      <a:pPr marL="108000" indent="-108000" algn="l">
                        <a:buFont typeface="Wingdings" panose="05000000000000000000" pitchFamily="2" charset="2"/>
                        <a:buChar char="n"/>
                      </a:pPr>
                      <a:r>
                        <a:rPr lang="zh-TW" altLang="en-US" sz="950" dirty="0">
                          <a:latin typeface="微軟正黑體" panose="020B0604030504040204" pitchFamily="34" charset="-120"/>
                          <a:ea typeface="微軟正黑體" panose="020B0604030504040204" pitchFamily="34" charset="-120"/>
                        </a:rPr>
                        <a:t>課發會成員審查校內課程計畫之停看聽</a:t>
                      </a:r>
                    </a:p>
                  </a:txBody>
                  <a:tcPr marL="36000" marR="36000" marT="36000" marB="36000"/>
                </a:tc>
                <a:tc>
                  <a:txBody>
                    <a:bodyPr/>
                    <a:lstStyle/>
                    <a:p>
                      <a:pPr marL="171450" indent="-171450" algn="l">
                        <a:buFont typeface="Wingdings" panose="05000000000000000000" pitchFamily="2" charset="2"/>
                        <a:buChar char="n"/>
                      </a:pPr>
                      <a:r>
                        <a:rPr lang="zh-TW" altLang="en-US" sz="950" dirty="0">
                          <a:latin typeface="微軟正黑體" panose="020B0604030504040204" pitchFamily="34" charset="-120"/>
                          <a:ea typeface="微軟正黑體" panose="020B0604030504040204" pitchFamily="34" charset="-120"/>
                        </a:rPr>
                        <a:t>學校課程計畫的規劃與實施</a:t>
                      </a:r>
                    </a:p>
                    <a:p>
                      <a:pPr marL="171450" indent="-171450" algn="l">
                        <a:buFont typeface="Wingdings" panose="05000000000000000000" pitchFamily="2" charset="2"/>
                        <a:buChar char="n"/>
                      </a:pPr>
                      <a:r>
                        <a:rPr lang="zh-TW" altLang="en-US" sz="950" dirty="0">
                          <a:latin typeface="微軟正黑體" panose="020B0604030504040204" pitchFamily="34" charset="-120"/>
                          <a:ea typeface="微軟正黑體" panose="020B0604030504040204" pitchFamily="34" charset="-120"/>
                        </a:rPr>
                        <a:t>學校課程願景形塑與課程地圖的建構</a:t>
                      </a:r>
                    </a:p>
                    <a:p>
                      <a:pPr marL="171450" indent="-171450" algn="l">
                        <a:buFont typeface="Wingdings" panose="05000000000000000000" pitchFamily="2" charset="2"/>
                        <a:buChar char="n"/>
                      </a:pPr>
                      <a:r>
                        <a:rPr lang="zh-TW" altLang="en-US" sz="950" dirty="0">
                          <a:latin typeface="微軟正黑體" panose="020B0604030504040204" pitchFamily="34" charset="-120"/>
                          <a:ea typeface="微軟正黑體" panose="020B0604030504040204" pitchFamily="34" charset="-120"/>
                        </a:rPr>
                        <a:t>彈性學習課程及跨領域協同教學的規劃與實施</a:t>
                      </a:r>
                    </a:p>
                    <a:p>
                      <a:pPr marL="171450" indent="-171450" algn="l">
                        <a:buFont typeface="Wingdings" panose="05000000000000000000" pitchFamily="2" charset="2"/>
                        <a:buChar char="n"/>
                      </a:pPr>
                      <a:r>
                        <a:rPr lang="zh-TW" altLang="en-US" sz="950" dirty="0">
                          <a:latin typeface="微軟正黑體" panose="020B0604030504040204" pitchFamily="34" charset="-120"/>
                          <a:ea typeface="微軟正黑體" panose="020B0604030504040204" pitchFamily="34" charset="-120"/>
                        </a:rPr>
                        <a:t>國教署研訂之國民中小學課程計畫備查作業參考原則</a:t>
                      </a:r>
                    </a:p>
                    <a:p>
                      <a:pPr marL="171450" indent="-171450" algn="l">
                        <a:buFont typeface="Wingdings" panose="05000000000000000000" pitchFamily="2" charset="2"/>
                        <a:buChar char="n"/>
                      </a:pPr>
                      <a:r>
                        <a:rPr lang="zh-TW" altLang="en-US" sz="950" dirty="0">
                          <a:latin typeface="微軟正黑體" panose="020B0604030504040204" pitchFamily="34" charset="-120"/>
                          <a:ea typeface="微軟正黑體" panose="020B0604030504040204" pitchFamily="34" charset="-120"/>
                        </a:rPr>
                        <a:t>學校課程評鑑的概念理解與實施</a:t>
                      </a:r>
                    </a:p>
                  </a:txBody>
                  <a:tcPr marL="36000" marR="36000" marT="36000" marB="36000"/>
                </a:tc>
                <a:extLst>
                  <a:ext uri="{0D108BD9-81ED-4DB2-BD59-A6C34878D82A}">
                    <a16:rowId xmlns="" xmlns:a16="http://schemas.microsoft.com/office/drawing/2014/main" val="1033358141"/>
                  </a:ext>
                </a:extLst>
              </a:tr>
            </a:tbl>
          </a:graphicData>
        </a:graphic>
      </p:graphicFrame>
    </p:spTree>
    <p:extLst>
      <p:ext uri="{BB962C8B-B14F-4D97-AF65-F5344CB8AC3E}">
        <p14:creationId xmlns:p14="http://schemas.microsoft.com/office/powerpoint/2010/main" val="54301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內容版面配置區 2"/>
          <p:cNvSpPr txBox="1">
            <a:spLocks/>
          </p:cNvSpPr>
          <p:nvPr/>
        </p:nvSpPr>
        <p:spPr>
          <a:xfrm>
            <a:off x="6288816" y="1597376"/>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4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6" name="TextBox 12"/>
          <p:cNvSpPr txBox="1"/>
          <p:nvPr/>
        </p:nvSpPr>
        <p:spPr>
          <a:xfrm>
            <a:off x="3659466" y="1675563"/>
            <a:ext cx="2698176" cy="523220"/>
          </a:xfrm>
          <a:prstGeom prst="rect">
            <a:avLst/>
          </a:prstGeom>
          <a:noFill/>
        </p:spPr>
        <p:txBody>
          <a:bodyPr wrap="none" rtlCol="0">
            <a:spAutoFit/>
          </a:bodyPr>
          <a:lstStyle/>
          <a:p>
            <a:pPr algn="ctr">
              <a:spcAft>
                <a:spcPts val="600"/>
              </a:spcAft>
            </a:pPr>
            <a:r>
              <a:rPr lang="en-US"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6" name="矩形 65">
            <a:extLst>
              <a:ext uri="{FF2B5EF4-FFF2-40B4-BE49-F238E27FC236}">
                <a16:creationId xmlns="" xmlns:a16="http://schemas.microsoft.com/office/drawing/2014/main" id="{E9E43DF0-3130-45CB-9032-65244C91DE1D}"/>
              </a:ext>
            </a:extLst>
          </p:cNvPr>
          <p:cNvSpPr/>
          <p:nvPr/>
        </p:nvSpPr>
        <p:spPr>
          <a:xfrm>
            <a:off x="2411110" y="2386797"/>
            <a:ext cx="1393094" cy="167075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學年度運作困境</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654381" y="1083942"/>
            <a:ext cx="1334915" cy="577405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grpSp>
        <p:nvGrpSpPr>
          <p:cNvPr id="69" name="组 6"/>
          <p:cNvGrpSpPr/>
          <p:nvPr/>
        </p:nvGrpSpPr>
        <p:grpSpPr>
          <a:xfrm>
            <a:off x="115965" y="1681621"/>
            <a:ext cx="2117992" cy="552207"/>
            <a:chOff x="445310" y="1356246"/>
            <a:chExt cx="1588701" cy="448308"/>
          </a:xfrm>
        </p:grpSpPr>
        <p:sp>
          <p:nvSpPr>
            <p:cNvPr id="70"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2</a:t>
              </a:r>
              <a:endParaRPr kumimoji="1" lang="zh-CN" altLang="en-US" dirty="0">
                <a:solidFill>
                  <a:prstClr val="white"/>
                </a:solidFill>
                <a:latin typeface="Century Gothic"/>
                <a:ea typeface="微软雅黑" panose="020B0503020204020204" pitchFamily="34" charset="-122"/>
              </a:endParaRPr>
            </a:p>
          </p:txBody>
        </p:sp>
        <p:sp>
          <p:nvSpPr>
            <p:cNvPr id="71"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2"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3" name="矩形 72"/>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4"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公開授課備說觀議</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75" name="组 13"/>
          <p:cNvGrpSpPr/>
          <p:nvPr/>
        </p:nvGrpSpPr>
        <p:grpSpPr>
          <a:xfrm>
            <a:off x="115965" y="2231710"/>
            <a:ext cx="2008533" cy="601567"/>
            <a:chOff x="445310" y="1847612"/>
            <a:chExt cx="1506596" cy="488381"/>
          </a:xfrm>
        </p:grpSpPr>
        <p:sp>
          <p:nvSpPr>
            <p:cNvPr id="76" name="五边形 14"/>
            <p:cNvSpPr/>
            <p:nvPr/>
          </p:nvSpPr>
          <p:spPr>
            <a:xfrm flipH="1">
              <a:off x="445310" y="1847612"/>
              <a:ext cx="404602" cy="347393"/>
            </a:xfrm>
            <a:prstGeom prst="homePlate">
              <a:avLst>
                <a:gd name="adj" fmla="val 4024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3</a:t>
              </a:r>
              <a:endParaRPr kumimoji="1" lang="zh-CN" altLang="en-US" dirty="0">
                <a:solidFill>
                  <a:prstClr val="white"/>
                </a:solidFill>
                <a:latin typeface="Century Gothic"/>
                <a:ea typeface="微软雅黑" panose="020B0503020204020204" pitchFamily="34" charset="-122"/>
              </a:endParaRPr>
            </a:p>
          </p:txBody>
        </p:sp>
        <p:sp>
          <p:nvSpPr>
            <p:cNvPr id="77" name="平行四边形 15"/>
            <p:cNvSpPr/>
            <p:nvPr/>
          </p:nvSpPr>
          <p:spPr>
            <a:xfrm rot="16200000" flipH="1">
              <a:off x="628983" y="196638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8" name="平行四边形 16"/>
            <p:cNvSpPr/>
            <p:nvPr/>
          </p:nvSpPr>
          <p:spPr>
            <a:xfrm rot="5400000">
              <a:off x="1731716" y="196638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9" name="矩形 78"/>
            <p:cNvSpPr/>
            <p:nvPr/>
          </p:nvSpPr>
          <p:spPr>
            <a:xfrm>
              <a:off x="745657" y="1948527"/>
              <a:ext cx="1206249" cy="347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0" name="文本框 18"/>
            <p:cNvSpPr txBox="1"/>
            <p:nvPr/>
          </p:nvSpPr>
          <p:spPr>
            <a:xfrm>
              <a:off x="710611" y="1911218"/>
              <a:ext cx="1217021" cy="424775"/>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全縣備課日共備工作坊</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81" name="组 20"/>
          <p:cNvGrpSpPr/>
          <p:nvPr/>
        </p:nvGrpSpPr>
        <p:grpSpPr>
          <a:xfrm>
            <a:off x="115965" y="2785704"/>
            <a:ext cx="2116234" cy="563222"/>
            <a:chOff x="445310" y="2344757"/>
            <a:chExt cx="1587382" cy="457251"/>
          </a:xfrm>
        </p:grpSpPr>
        <p:sp>
          <p:nvSpPr>
            <p:cNvPr id="82" name="五边形 21"/>
            <p:cNvSpPr/>
            <p:nvPr/>
          </p:nvSpPr>
          <p:spPr>
            <a:xfrm flipH="1">
              <a:off x="445310" y="2344757"/>
              <a:ext cx="404602" cy="347393"/>
            </a:xfrm>
            <a:prstGeom prst="homePlate">
              <a:avLst>
                <a:gd name="adj" fmla="val 40243"/>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4</a:t>
              </a:r>
              <a:endParaRPr kumimoji="1" lang="zh-CN" altLang="en-US" dirty="0">
                <a:solidFill>
                  <a:prstClr val="white"/>
                </a:solidFill>
                <a:latin typeface="Century Gothic"/>
                <a:ea typeface="微软雅黑" panose="020B0503020204020204" pitchFamily="34" charset="-122"/>
              </a:endParaRPr>
            </a:p>
          </p:txBody>
        </p:sp>
        <p:sp>
          <p:nvSpPr>
            <p:cNvPr id="83" name="平行四边形 22"/>
            <p:cNvSpPr/>
            <p:nvPr/>
          </p:nvSpPr>
          <p:spPr>
            <a:xfrm rot="16200000" flipH="1">
              <a:off x="628983" y="246353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4" name="平行四边形 23"/>
            <p:cNvSpPr/>
            <p:nvPr/>
          </p:nvSpPr>
          <p:spPr>
            <a:xfrm rot="5400000">
              <a:off x="1731716" y="2463534"/>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5" name="矩形 84"/>
            <p:cNvSpPr/>
            <p:nvPr/>
          </p:nvSpPr>
          <p:spPr>
            <a:xfrm>
              <a:off x="745657" y="2445672"/>
              <a:ext cx="1206249" cy="3473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6" name="文本框 25"/>
            <p:cNvSpPr txBox="1"/>
            <p:nvPr/>
          </p:nvSpPr>
          <p:spPr>
            <a:xfrm>
              <a:off x="677318" y="2409542"/>
              <a:ext cx="1355374"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課程審查工作坊</a:t>
              </a:r>
              <a:r>
                <a:rPr kumimoji="1" lang="en-US" altLang="zh-TW" sz="1000" b="1" dirty="0">
                  <a:solidFill>
                    <a:prstClr val="white"/>
                  </a:solidFill>
                  <a:latin typeface="Century Gothic"/>
                  <a:ea typeface="微软雅黑" panose="020B0503020204020204" pitchFamily="34" charset="-122"/>
                </a:rPr>
                <a:t>-1</a:t>
              </a:r>
            </a:p>
            <a:p>
              <a:pPr algn="ctr" defTabSz="609569"/>
              <a:r>
                <a:rPr kumimoji="1" lang="zh-TW" altLang="en-US" sz="1400" b="1" dirty="0">
                  <a:solidFill>
                    <a:prstClr val="white"/>
                  </a:solidFill>
                  <a:latin typeface="Century Gothic"/>
                  <a:ea typeface="微软雅黑" panose="020B0503020204020204" pitchFamily="34" charset="-122"/>
                </a:rPr>
                <a:t>課發會增能工作坊</a:t>
              </a:r>
              <a:r>
                <a:rPr kumimoji="1" lang="en-US" altLang="zh-TW" sz="1000" b="1" dirty="0">
                  <a:solidFill>
                    <a:prstClr val="white"/>
                  </a:solidFill>
                  <a:latin typeface="Century Gothic"/>
                  <a:ea typeface="微软雅黑" panose="020B0503020204020204" pitchFamily="34" charset="-122"/>
                </a:rPr>
                <a:t>-5</a:t>
              </a:r>
              <a:endParaRPr kumimoji="1" lang="zh-CN" altLang="en-US" sz="1000" b="1" dirty="0">
                <a:solidFill>
                  <a:prstClr val="white"/>
                </a:solidFill>
                <a:latin typeface="Century Gothic"/>
                <a:ea typeface="微软雅黑" panose="020B0503020204020204" pitchFamily="34" charset="-122"/>
              </a:endParaRPr>
            </a:p>
          </p:txBody>
        </p:sp>
      </p:grpSp>
      <p:grpSp>
        <p:nvGrpSpPr>
          <p:cNvPr id="87" name="组 27"/>
          <p:cNvGrpSpPr/>
          <p:nvPr/>
        </p:nvGrpSpPr>
        <p:grpSpPr>
          <a:xfrm>
            <a:off x="115965" y="3335350"/>
            <a:ext cx="2318834" cy="559672"/>
            <a:chOff x="445310" y="2837825"/>
            <a:chExt cx="1739353" cy="454369"/>
          </a:xfrm>
        </p:grpSpPr>
        <p:sp>
          <p:nvSpPr>
            <p:cNvPr id="88" name="五边形 28"/>
            <p:cNvSpPr/>
            <p:nvPr/>
          </p:nvSpPr>
          <p:spPr>
            <a:xfrm flipH="1">
              <a:off x="445310" y="2837825"/>
              <a:ext cx="404602" cy="347393"/>
            </a:xfrm>
            <a:prstGeom prst="homePlate">
              <a:avLst>
                <a:gd name="adj" fmla="val 4024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5</a:t>
              </a:r>
              <a:endParaRPr kumimoji="1" lang="zh-CN" altLang="en-US" dirty="0">
                <a:solidFill>
                  <a:prstClr val="white"/>
                </a:solidFill>
                <a:latin typeface="Century Gothic"/>
                <a:ea typeface="微软雅黑" panose="020B0503020204020204" pitchFamily="34" charset="-122"/>
              </a:endParaRPr>
            </a:p>
          </p:txBody>
        </p:sp>
        <p:sp>
          <p:nvSpPr>
            <p:cNvPr id="89" name="平行四边形 29"/>
            <p:cNvSpPr/>
            <p:nvPr/>
          </p:nvSpPr>
          <p:spPr>
            <a:xfrm rot="16200000" flipH="1">
              <a:off x="628983" y="2956601"/>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0" name="平行四边形 30"/>
            <p:cNvSpPr/>
            <p:nvPr/>
          </p:nvSpPr>
          <p:spPr>
            <a:xfrm rot="5400000">
              <a:off x="1731716" y="295660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1" name="矩形 90"/>
            <p:cNvSpPr/>
            <p:nvPr/>
          </p:nvSpPr>
          <p:spPr>
            <a:xfrm>
              <a:off x="745657" y="2938740"/>
              <a:ext cx="1206249" cy="34739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2" name="文本框 32"/>
            <p:cNvSpPr txBox="1"/>
            <p:nvPr/>
          </p:nvSpPr>
          <p:spPr>
            <a:xfrm>
              <a:off x="710611" y="2899728"/>
              <a:ext cx="1474052" cy="392466"/>
            </a:xfrm>
            <a:prstGeom prst="rect">
              <a:avLst/>
            </a:prstGeom>
            <a:noFill/>
          </p:spPr>
          <p:txBody>
            <a:bodyPr wrap="square" rtlCol="0">
              <a:spAutoFit/>
            </a:bodyPr>
            <a:lstStyle/>
            <a:p>
              <a:pPr>
                <a:defRPr/>
              </a:pPr>
              <a:r>
                <a:rPr kumimoji="1" lang="zh-TW" altLang="en-US" sz="1400" b="1" dirty="0">
                  <a:solidFill>
                    <a:prstClr val="white"/>
                  </a:solidFill>
                  <a:latin typeface="Century Gothic"/>
                  <a:ea typeface="微软雅黑" panose="020B0503020204020204" pitchFamily="34" charset="-122"/>
                </a:rPr>
                <a:t>課程領導人培育</a:t>
              </a:r>
              <a:r>
                <a:rPr kumimoji="1" lang="en-US" altLang="zh-TW" sz="1000" b="1" dirty="0">
                  <a:solidFill>
                    <a:prstClr val="white"/>
                  </a:solidFill>
                  <a:latin typeface="Century Gothic"/>
                  <a:ea typeface="微软雅黑" panose="020B0503020204020204" pitchFamily="34" charset="-122"/>
                </a:rPr>
                <a:t>-1</a:t>
              </a:r>
            </a:p>
            <a:p>
              <a:pPr>
                <a:defRPr/>
              </a:pPr>
              <a:r>
                <a:rPr kumimoji="1" lang="zh-TW" altLang="en-US" sz="1400" b="1" dirty="0">
                  <a:solidFill>
                    <a:prstClr val="white"/>
                  </a:solidFill>
                  <a:latin typeface="Century Gothic"/>
                  <a:ea typeface="微软雅黑" panose="020B0503020204020204" pitchFamily="34" charset="-122"/>
                </a:rPr>
                <a:t>多年校本課程發展</a:t>
              </a:r>
              <a:r>
                <a:rPr kumimoji="1" lang="en-US" altLang="zh-TW" sz="1000" b="1" dirty="0">
                  <a:solidFill>
                    <a:prstClr val="white"/>
                  </a:solidFill>
                  <a:latin typeface="Century Gothic"/>
                  <a:ea typeface="微软雅黑" panose="020B0503020204020204" pitchFamily="34" charset="-122"/>
                </a:rPr>
                <a:t>-1</a:t>
              </a:r>
              <a:endParaRPr kumimoji="1" lang="zh-TW" altLang="en-US" sz="1000" b="1" dirty="0">
                <a:solidFill>
                  <a:prstClr val="white"/>
                </a:solidFill>
                <a:latin typeface="Century Gothic"/>
                <a:ea typeface="微软雅黑" panose="020B0503020204020204" pitchFamily="34" charset="-122"/>
              </a:endParaRPr>
            </a:p>
          </p:txBody>
        </p:sp>
      </p:grpSp>
      <p:grpSp>
        <p:nvGrpSpPr>
          <p:cNvPr id="105" name="组 41"/>
          <p:cNvGrpSpPr/>
          <p:nvPr/>
        </p:nvGrpSpPr>
        <p:grpSpPr>
          <a:xfrm>
            <a:off x="115965" y="1133479"/>
            <a:ext cx="2008533" cy="552207"/>
            <a:chOff x="445310" y="3810681"/>
            <a:chExt cx="1506596" cy="448308"/>
          </a:xfrm>
        </p:grpSpPr>
        <p:sp>
          <p:nvSpPr>
            <p:cNvPr id="106"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1</a:t>
              </a:r>
              <a:endParaRPr kumimoji="1" lang="zh-CN" altLang="en-US" dirty="0">
                <a:solidFill>
                  <a:prstClr val="white"/>
                </a:solidFill>
                <a:latin typeface="Century Gothic"/>
                <a:ea typeface="微软雅黑" panose="020B0503020204020204" pitchFamily="34" charset="-122"/>
              </a:endParaRPr>
            </a:p>
          </p:txBody>
        </p:sp>
        <p:sp>
          <p:nvSpPr>
            <p:cNvPr id="107"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8"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9" name="矩形 108"/>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0" name="文本框 46"/>
            <p:cNvSpPr txBox="1"/>
            <p:nvPr/>
          </p:nvSpPr>
          <p:spPr>
            <a:xfrm>
              <a:off x="841660" y="3966103"/>
              <a:ext cx="1110245"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總綱宣導研習</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sp>
        <p:nvSpPr>
          <p:cNvPr id="27" name="橢圓 26"/>
          <p:cNvSpPr/>
          <p:nvPr/>
        </p:nvSpPr>
        <p:spPr>
          <a:xfrm>
            <a:off x="2283480" y="1117931"/>
            <a:ext cx="1375986" cy="1375986"/>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1" name="矩形 130">
            <a:extLst>
              <a:ext uri="{FF2B5EF4-FFF2-40B4-BE49-F238E27FC236}">
                <a16:creationId xmlns="" xmlns:a16="http://schemas.microsoft.com/office/drawing/2014/main" id="{E9E43DF0-3130-45CB-9032-65244C91DE1D}"/>
              </a:ext>
            </a:extLst>
          </p:cNvPr>
          <p:cNvSpPr/>
          <p:nvPr/>
        </p:nvSpPr>
        <p:spPr>
          <a:xfrm>
            <a:off x="3838377" y="2386797"/>
            <a:ext cx="7810484" cy="167075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sz="2000" b="1" u="sng" dirty="0">
                <a:solidFill>
                  <a:schemeClr val="tx1"/>
                </a:solidFill>
                <a:latin typeface="微軟正黑體" panose="020B0604030504040204" pitchFamily="34" charset="-120"/>
                <a:ea typeface="微軟正黑體" panose="020B0604030504040204" pitchFamily="34" charset="-120"/>
              </a:rPr>
              <a:t>課程領導人培育工作坊</a:t>
            </a:r>
            <a:r>
              <a:rPr lang="zh-TW" altLang="en-US" sz="2000" b="1" dirty="0">
                <a:solidFill>
                  <a:schemeClr val="tx1"/>
                </a:solidFill>
                <a:latin typeface="微軟正黑體" panose="020B0604030504040204" pitchFamily="34" charset="-120"/>
                <a:ea typeface="微軟正黑體" panose="020B0604030504040204" pitchFamily="34" charset="-120"/>
              </a:rPr>
              <a:t>年年辦，參與對象重複，跨校須使用週休二日辦理，參與人數少</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反而吸引高中職教師參與</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chemeClr val="tx1"/>
                </a:solidFill>
                <a:latin typeface="微軟正黑體" panose="020B0604030504040204" pitchFamily="34" charset="-120"/>
                <a:ea typeface="微軟正黑體" panose="020B0604030504040204" pitchFamily="34" charset="-120"/>
              </a:rPr>
              <a:t>參與對象</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輔導員</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教務人員</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人數少、校內資歷淺，亦不具備代表性，難以轉移工作坊所學於進行校內推動並發展。</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chemeClr val="tx1"/>
                </a:solidFill>
                <a:latin typeface="微軟正黑體" panose="020B0604030504040204" pitchFamily="34" charset="-120"/>
                <a:ea typeface="微軟正黑體" panose="020B0604030504040204" pitchFamily="34" charset="-120"/>
              </a:rPr>
              <a:t>金門校內未有長期性專家學者駐校提供協作，協助成長。</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132" name="矩形 131">
            <a:extLst>
              <a:ext uri="{FF2B5EF4-FFF2-40B4-BE49-F238E27FC236}">
                <a16:creationId xmlns="" xmlns:a16="http://schemas.microsoft.com/office/drawing/2014/main" id="{E9E43DF0-3130-45CB-9032-65244C91DE1D}"/>
              </a:ext>
            </a:extLst>
          </p:cNvPr>
          <p:cNvSpPr/>
          <p:nvPr/>
        </p:nvSpPr>
        <p:spPr>
          <a:xfrm>
            <a:off x="2411110" y="4132595"/>
            <a:ext cx="1393094" cy="980331"/>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轉型契機</a:t>
            </a:r>
            <a:endParaRPr lang="zh-CN"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 xmlns:a16="http://schemas.microsoft.com/office/drawing/2014/main" id="{E9E43DF0-3130-45CB-9032-65244C91DE1D}"/>
              </a:ext>
            </a:extLst>
          </p:cNvPr>
          <p:cNvSpPr/>
          <p:nvPr/>
        </p:nvSpPr>
        <p:spPr>
          <a:xfrm>
            <a:off x="3838377" y="4132595"/>
            <a:ext cx="7810484" cy="980331"/>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多年國小校訂課程發展成功案例。</a:t>
            </a:r>
            <a:endParaRPr lang="en-US" altLang="zh-TW" sz="2000"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教育視導各校反應，僅能自行與藍瑋瑩中心合作開發校訂課程，然經費捉襟見肘。</a:t>
            </a:r>
            <a:endParaRPr lang="en-US" altLang="zh-TW" sz="2000" b="1" dirty="0">
              <a:solidFill>
                <a:srgbClr val="0000CC"/>
              </a:solidFill>
              <a:latin typeface="微軟正黑體" panose="020B0604030504040204" pitchFamily="34" charset="-120"/>
              <a:ea typeface="微軟正黑體" panose="020B0604030504040204" pitchFamily="34" charset="-120"/>
            </a:endParaRPr>
          </a:p>
        </p:txBody>
      </p:sp>
      <p:sp>
        <p:nvSpPr>
          <p:cNvPr id="134" name="矩形 133">
            <a:extLst>
              <a:ext uri="{FF2B5EF4-FFF2-40B4-BE49-F238E27FC236}">
                <a16:creationId xmlns="" xmlns:a16="http://schemas.microsoft.com/office/drawing/2014/main" id="{E9E43DF0-3130-45CB-9032-65244C91DE1D}"/>
              </a:ext>
            </a:extLst>
          </p:cNvPr>
          <p:cNvSpPr/>
          <p:nvPr/>
        </p:nvSpPr>
        <p:spPr>
          <a:xfrm>
            <a:off x="2404842" y="5186206"/>
            <a:ext cx="1393094" cy="132126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學年度調整方向與策略</a:t>
            </a:r>
            <a:endParaRPr lang="zh-CN"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 xmlns:a16="http://schemas.microsoft.com/office/drawing/2014/main" id="{E9E43DF0-3130-45CB-9032-65244C91DE1D}"/>
              </a:ext>
            </a:extLst>
          </p:cNvPr>
          <p:cNvSpPr/>
          <p:nvPr/>
        </p:nvSpPr>
        <p:spPr>
          <a:xfrm>
            <a:off x="3832109" y="5186206"/>
            <a:ext cx="7816752" cy="132126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lvl="0" indent="-288000">
              <a:buFont typeface="Wingdings" panose="05000000000000000000" pitchFamily="2" charset="2"/>
              <a:buChar char="p"/>
              <a:defRPr/>
            </a:pPr>
            <a:r>
              <a:rPr lang="zh-TW" altLang="en-US" sz="2000" b="1" dirty="0">
                <a:solidFill>
                  <a:srgbClr val="C00000"/>
                </a:solidFill>
                <a:latin typeface="微軟正黑體" panose="020B0604030504040204" pitchFamily="34" charset="-120"/>
                <a:ea typeface="微軟正黑體" panose="020B0604030504040204" pitchFamily="34" charset="-120"/>
              </a:rPr>
              <a:t>開放各校申請帶狀式、發展性之校本課程發展計畫，國小得於週三下午執行。</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rgbClr val="C00000"/>
                </a:solidFill>
                <a:latin typeface="微軟正黑體" panose="020B0604030504040204" pitchFamily="34" charset="-120"/>
                <a:ea typeface="微軟正黑體" panose="020B0604030504040204" pitchFamily="34" charset="-120"/>
              </a:rPr>
              <a:t>由課程專家</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學者</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教授駐校進行短期</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中期</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長期之課程輔導諮詢，直接與校內課程團隊對話，發展校訂課程架構與方向。</a:t>
            </a:r>
            <a:endParaRPr lang="en-US" altLang="zh-TW" sz="2000" b="1" dirty="0">
              <a:solidFill>
                <a:srgbClr val="C00000"/>
              </a:solidFill>
              <a:latin typeface="微軟正黑體" panose="020B0604030504040204" pitchFamily="34" charset="-120"/>
              <a:ea typeface="微軟正黑體" panose="020B0604030504040204" pitchFamily="34" charset="-120"/>
            </a:endParaRPr>
          </a:p>
        </p:txBody>
      </p:sp>
      <p:sp>
        <p:nvSpPr>
          <p:cNvPr id="129" name="TextBox 63"/>
          <p:cNvSpPr txBox="1"/>
          <p:nvPr/>
        </p:nvSpPr>
        <p:spPr>
          <a:xfrm>
            <a:off x="2588965" y="352768"/>
            <a:ext cx="8992976" cy="646331"/>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專業成長</a:t>
            </a:r>
          </a:p>
        </p:txBody>
      </p:sp>
    </p:spTree>
    <p:extLst>
      <p:ext uri="{BB962C8B-B14F-4D97-AF65-F5344CB8AC3E}">
        <p14:creationId xmlns:p14="http://schemas.microsoft.com/office/powerpoint/2010/main" val="201966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內容版面配置區 2"/>
          <p:cNvSpPr txBox="1">
            <a:spLocks/>
          </p:cNvSpPr>
          <p:nvPr/>
        </p:nvSpPr>
        <p:spPr>
          <a:xfrm>
            <a:off x="6288816" y="1597376"/>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4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6" name="TextBox 12"/>
          <p:cNvSpPr txBox="1"/>
          <p:nvPr/>
        </p:nvSpPr>
        <p:spPr>
          <a:xfrm>
            <a:off x="3659466" y="1675563"/>
            <a:ext cx="2698176" cy="523220"/>
          </a:xfrm>
          <a:prstGeom prst="rect">
            <a:avLst/>
          </a:prstGeom>
          <a:noFill/>
        </p:spPr>
        <p:txBody>
          <a:bodyPr wrap="none" rtlCol="0">
            <a:spAutoFit/>
          </a:bodyPr>
          <a:lstStyle/>
          <a:p>
            <a:pPr algn="ctr">
              <a:spcAft>
                <a:spcPts val="600"/>
              </a:spcAft>
            </a:pPr>
            <a:r>
              <a:rPr lang="en-US"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6" name="矩形 65">
            <a:extLst>
              <a:ext uri="{FF2B5EF4-FFF2-40B4-BE49-F238E27FC236}">
                <a16:creationId xmlns="" xmlns:a16="http://schemas.microsoft.com/office/drawing/2014/main" id="{E9E43DF0-3130-45CB-9032-65244C91DE1D}"/>
              </a:ext>
            </a:extLst>
          </p:cNvPr>
          <p:cNvSpPr/>
          <p:nvPr/>
        </p:nvSpPr>
        <p:spPr>
          <a:xfrm>
            <a:off x="2411110" y="2386797"/>
            <a:ext cx="1393094" cy="167075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學年度運作困境</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654381" y="1083942"/>
            <a:ext cx="1334915" cy="577405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grpSp>
        <p:nvGrpSpPr>
          <p:cNvPr id="69" name="组 6"/>
          <p:cNvGrpSpPr/>
          <p:nvPr/>
        </p:nvGrpSpPr>
        <p:grpSpPr>
          <a:xfrm>
            <a:off x="115965" y="1681621"/>
            <a:ext cx="2117992" cy="552207"/>
            <a:chOff x="445310" y="1356246"/>
            <a:chExt cx="1588701" cy="448308"/>
          </a:xfrm>
        </p:grpSpPr>
        <p:sp>
          <p:nvSpPr>
            <p:cNvPr id="70"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2</a:t>
              </a:r>
              <a:endParaRPr kumimoji="1" lang="zh-CN" altLang="en-US" dirty="0">
                <a:solidFill>
                  <a:prstClr val="white"/>
                </a:solidFill>
                <a:latin typeface="Century Gothic"/>
                <a:ea typeface="微软雅黑" panose="020B0503020204020204" pitchFamily="34" charset="-122"/>
              </a:endParaRPr>
            </a:p>
          </p:txBody>
        </p:sp>
        <p:sp>
          <p:nvSpPr>
            <p:cNvPr id="71"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2"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3" name="矩形 72"/>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4"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公開授課備說觀議</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75" name="组 13"/>
          <p:cNvGrpSpPr/>
          <p:nvPr/>
        </p:nvGrpSpPr>
        <p:grpSpPr>
          <a:xfrm>
            <a:off x="115965" y="2231710"/>
            <a:ext cx="2008533" cy="601567"/>
            <a:chOff x="445310" y="1847612"/>
            <a:chExt cx="1506596" cy="488381"/>
          </a:xfrm>
        </p:grpSpPr>
        <p:sp>
          <p:nvSpPr>
            <p:cNvPr id="76" name="五边形 14"/>
            <p:cNvSpPr/>
            <p:nvPr/>
          </p:nvSpPr>
          <p:spPr>
            <a:xfrm flipH="1">
              <a:off x="445310" y="1847612"/>
              <a:ext cx="404602" cy="347393"/>
            </a:xfrm>
            <a:prstGeom prst="homePlate">
              <a:avLst>
                <a:gd name="adj" fmla="val 4024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3</a:t>
              </a:r>
              <a:endParaRPr kumimoji="1" lang="zh-CN" altLang="en-US" dirty="0">
                <a:solidFill>
                  <a:prstClr val="white"/>
                </a:solidFill>
                <a:latin typeface="Century Gothic"/>
                <a:ea typeface="微软雅黑" panose="020B0503020204020204" pitchFamily="34" charset="-122"/>
              </a:endParaRPr>
            </a:p>
          </p:txBody>
        </p:sp>
        <p:sp>
          <p:nvSpPr>
            <p:cNvPr id="77" name="平行四边形 15"/>
            <p:cNvSpPr/>
            <p:nvPr/>
          </p:nvSpPr>
          <p:spPr>
            <a:xfrm rot="16200000" flipH="1">
              <a:off x="628983" y="196638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8" name="平行四边形 16"/>
            <p:cNvSpPr/>
            <p:nvPr/>
          </p:nvSpPr>
          <p:spPr>
            <a:xfrm rot="5400000">
              <a:off x="1731716" y="196638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9" name="矩形 78"/>
            <p:cNvSpPr/>
            <p:nvPr/>
          </p:nvSpPr>
          <p:spPr>
            <a:xfrm>
              <a:off x="745657" y="1948527"/>
              <a:ext cx="1206249" cy="347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0" name="文本框 18"/>
            <p:cNvSpPr txBox="1"/>
            <p:nvPr/>
          </p:nvSpPr>
          <p:spPr>
            <a:xfrm>
              <a:off x="710611" y="1911218"/>
              <a:ext cx="1217021" cy="424775"/>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全縣備課日共備工作坊</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81" name="组 20"/>
          <p:cNvGrpSpPr/>
          <p:nvPr/>
        </p:nvGrpSpPr>
        <p:grpSpPr>
          <a:xfrm>
            <a:off x="115965" y="2785704"/>
            <a:ext cx="2116234" cy="563222"/>
            <a:chOff x="445310" y="2344757"/>
            <a:chExt cx="1587382" cy="457251"/>
          </a:xfrm>
        </p:grpSpPr>
        <p:sp>
          <p:nvSpPr>
            <p:cNvPr id="82" name="五边形 21"/>
            <p:cNvSpPr/>
            <p:nvPr/>
          </p:nvSpPr>
          <p:spPr>
            <a:xfrm flipH="1">
              <a:off x="445310" y="2344757"/>
              <a:ext cx="404602" cy="347393"/>
            </a:xfrm>
            <a:prstGeom prst="homePlate">
              <a:avLst>
                <a:gd name="adj" fmla="val 40243"/>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4</a:t>
              </a:r>
              <a:endParaRPr kumimoji="1" lang="zh-CN" altLang="en-US" dirty="0">
                <a:solidFill>
                  <a:prstClr val="white"/>
                </a:solidFill>
                <a:latin typeface="Century Gothic"/>
                <a:ea typeface="微软雅黑" panose="020B0503020204020204" pitchFamily="34" charset="-122"/>
              </a:endParaRPr>
            </a:p>
          </p:txBody>
        </p:sp>
        <p:sp>
          <p:nvSpPr>
            <p:cNvPr id="83" name="平行四边形 22"/>
            <p:cNvSpPr/>
            <p:nvPr/>
          </p:nvSpPr>
          <p:spPr>
            <a:xfrm rot="16200000" flipH="1">
              <a:off x="628983" y="246353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4" name="平行四边形 23"/>
            <p:cNvSpPr/>
            <p:nvPr/>
          </p:nvSpPr>
          <p:spPr>
            <a:xfrm rot="5400000">
              <a:off x="1731716" y="2463534"/>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5" name="矩形 84"/>
            <p:cNvSpPr/>
            <p:nvPr/>
          </p:nvSpPr>
          <p:spPr>
            <a:xfrm>
              <a:off x="745657" y="2445672"/>
              <a:ext cx="1206249" cy="3473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6" name="文本框 25"/>
            <p:cNvSpPr txBox="1"/>
            <p:nvPr/>
          </p:nvSpPr>
          <p:spPr>
            <a:xfrm>
              <a:off x="677318" y="2409542"/>
              <a:ext cx="1355374"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課程審查工作坊</a:t>
              </a:r>
              <a:r>
                <a:rPr kumimoji="1" lang="en-US" altLang="zh-TW" sz="1000" b="1" dirty="0">
                  <a:solidFill>
                    <a:prstClr val="white"/>
                  </a:solidFill>
                  <a:latin typeface="Century Gothic"/>
                  <a:ea typeface="微软雅黑" panose="020B0503020204020204" pitchFamily="34" charset="-122"/>
                </a:rPr>
                <a:t>-1</a:t>
              </a:r>
            </a:p>
            <a:p>
              <a:pPr algn="ctr" defTabSz="609569"/>
              <a:r>
                <a:rPr kumimoji="1" lang="zh-TW" altLang="en-US" sz="1400" b="1" dirty="0">
                  <a:solidFill>
                    <a:prstClr val="white"/>
                  </a:solidFill>
                  <a:latin typeface="Century Gothic"/>
                  <a:ea typeface="微软雅黑" panose="020B0503020204020204" pitchFamily="34" charset="-122"/>
                </a:rPr>
                <a:t>課發會增能工作坊</a:t>
              </a:r>
              <a:r>
                <a:rPr kumimoji="1" lang="en-US" altLang="zh-TW" sz="1000" b="1" dirty="0">
                  <a:solidFill>
                    <a:prstClr val="white"/>
                  </a:solidFill>
                  <a:latin typeface="Century Gothic"/>
                  <a:ea typeface="微软雅黑" panose="020B0503020204020204" pitchFamily="34" charset="-122"/>
                </a:rPr>
                <a:t>-5</a:t>
              </a:r>
              <a:endParaRPr kumimoji="1" lang="zh-CN" altLang="en-US" sz="1000" b="1" dirty="0">
                <a:solidFill>
                  <a:prstClr val="white"/>
                </a:solidFill>
                <a:latin typeface="Century Gothic"/>
                <a:ea typeface="微软雅黑" panose="020B0503020204020204" pitchFamily="34" charset="-122"/>
              </a:endParaRPr>
            </a:p>
          </p:txBody>
        </p:sp>
      </p:grpSp>
      <p:grpSp>
        <p:nvGrpSpPr>
          <p:cNvPr id="87" name="组 27"/>
          <p:cNvGrpSpPr/>
          <p:nvPr/>
        </p:nvGrpSpPr>
        <p:grpSpPr>
          <a:xfrm>
            <a:off x="115965" y="3335350"/>
            <a:ext cx="2318834" cy="559672"/>
            <a:chOff x="445310" y="2837825"/>
            <a:chExt cx="1739353" cy="454369"/>
          </a:xfrm>
        </p:grpSpPr>
        <p:sp>
          <p:nvSpPr>
            <p:cNvPr id="88" name="五边形 28"/>
            <p:cNvSpPr/>
            <p:nvPr/>
          </p:nvSpPr>
          <p:spPr>
            <a:xfrm flipH="1">
              <a:off x="445310" y="2837825"/>
              <a:ext cx="404602" cy="347393"/>
            </a:xfrm>
            <a:prstGeom prst="homePlate">
              <a:avLst>
                <a:gd name="adj" fmla="val 4024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5</a:t>
              </a:r>
              <a:endParaRPr kumimoji="1" lang="zh-CN" altLang="en-US" dirty="0">
                <a:solidFill>
                  <a:prstClr val="white"/>
                </a:solidFill>
                <a:latin typeface="Century Gothic"/>
                <a:ea typeface="微软雅黑" panose="020B0503020204020204" pitchFamily="34" charset="-122"/>
              </a:endParaRPr>
            </a:p>
          </p:txBody>
        </p:sp>
        <p:sp>
          <p:nvSpPr>
            <p:cNvPr id="89" name="平行四边形 29"/>
            <p:cNvSpPr/>
            <p:nvPr/>
          </p:nvSpPr>
          <p:spPr>
            <a:xfrm rot="16200000" flipH="1">
              <a:off x="628983" y="2956601"/>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0" name="平行四边形 30"/>
            <p:cNvSpPr/>
            <p:nvPr/>
          </p:nvSpPr>
          <p:spPr>
            <a:xfrm rot="5400000">
              <a:off x="1731716" y="295660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1" name="矩形 90"/>
            <p:cNvSpPr/>
            <p:nvPr/>
          </p:nvSpPr>
          <p:spPr>
            <a:xfrm>
              <a:off x="745657" y="2938740"/>
              <a:ext cx="1206249" cy="34739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2" name="文本框 32"/>
            <p:cNvSpPr txBox="1"/>
            <p:nvPr/>
          </p:nvSpPr>
          <p:spPr>
            <a:xfrm>
              <a:off x="710611" y="2899728"/>
              <a:ext cx="1474052" cy="392466"/>
            </a:xfrm>
            <a:prstGeom prst="rect">
              <a:avLst/>
            </a:prstGeom>
            <a:noFill/>
          </p:spPr>
          <p:txBody>
            <a:bodyPr wrap="square" rtlCol="0">
              <a:spAutoFit/>
            </a:bodyPr>
            <a:lstStyle/>
            <a:p>
              <a:pPr>
                <a:defRPr/>
              </a:pPr>
              <a:r>
                <a:rPr kumimoji="1" lang="zh-TW" altLang="en-US" sz="1400" b="1" dirty="0">
                  <a:solidFill>
                    <a:prstClr val="white"/>
                  </a:solidFill>
                  <a:latin typeface="Century Gothic"/>
                  <a:ea typeface="微软雅黑" panose="020B0503020204020204" pitchFamily="34" charset="-122"/>
                </a:rPr>
                <a:t>課程領導人培育</a:t>
              </a:r>
              <a:r>
                <a:rPr kumimoji="1" lang="en-US" altLang="zh-TW" sz="1000" b="1" dirty="0">
                  <a:solidFill>
                    <a:prstClr val="white"/>
                  </a:solidFill>
                  <a:latin typeface="Century Gothic"/>
                  <a:ea typeface="微软雅黑" panose="020B0503020204020204" pitchFamily="34" charset="-122"/>
                </a:rPr>
                <a:t>-1</a:t>
              </a:r>
            </a:p>
            <a:p>
              <a:pPr>
                <a:defRPr/>
              </a:pPr>
              <a:r>
                <a:rPr kumimoji="1" lang="zh-TW" altLang="en-US" sz="1400" b="1" dirty="0">
                  <a:solidFill>
                    <a:prstClr val="white"/>
                  </a:solidFill>
                  <a:latin typeface="Century Gothic"/>
                  <a:ea typeface="微软雅黑" panose="020B0503020204020204" pitchFamily="34" charset="-122"/>
                </a:rPr>
                <a:t>多年校本課程發展</a:t>
              </a:r>
              <a:r>
                <a:rPr kumimoji="1" lang="en-US" altLang="zh-TW" sz="1000" b="1" dirty="0">
                  <a:solidFill>
                    <a:prstClr val="white"/>
                  </a:solidFill>
                  <a:latin typeface="Century Gothic"/>
                  <a:ea typeface="微软雅黑" panose="020B0503020204020204" pitchFamily="34" charset="-122"/>
                </a:rPr>
                <a:t>-1</a:t>
              </a:r>
              <a:endParaRPr kumimoji="1" lang="zh-TW" altLang="en-US" sz="1000" b="1" dirty="0">
                <a:solidFill>
                  <a:prstClr val="white"/>
                </a:solidFill>
                <a:latin typeface="Century Gothic"/>
                <a:ea typeface="微软雅黑" panose="020B0503020204020204" pitchFamily="34" charset="-122"/>
              </a:endParaRPr>
            </a:p>
          </p:txBody>
        </p:sp>
      </p:grpSp>
      <p:grpSp>
        <p:nvGrpSpPr>
          <p:cNvPr id="93" name="组 34"/>
          <p:cNvGrpSpPr/>
          <p:nvPr/>
        </p:nvGrpSpPr>
        <p:grpSpPr>
          <a:xfrm>
            <a:off x="114207" y="3895452"/>
            <a:ext cx="2160906" cy="562781"/>
            <a:chOff x="445310" y="3323892"/>
            <a:chExt cx="1620890" cy="456893"/>
          </a:xfrm>
        </p:grpSpPr>
        <p:sp>
          <p:nvSpPr>
            <p:cNvPr id="94" name="五边形 35"/>
            <p:cNvSpPr/>
            <p:nvPr/>
          </p:nvSpPr>
          <p:spPr>
            <a:xfrm flipH="1">
              <a:off x="445310" y="3323892"/>
              <a:ext cx="404602" cy="347393"/>
            </a:xfrm>
            <a:prstGeom prst="homePlate">
              <a:avLst>
                <a:gd name="adj" fmla="val 40243"/>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6</a:t>
              </a:r>
              <a:endParaRPr kumimoji="1" lang="zh-CN" altLang="en-US" dirty="0">
                <a:solidFill>
                  <a:prstClr val="white"/>
                </a:solidFill>
                <a:latin typeface="Century Gothic"/>
                <a:ea typeface="微软雅黑" panose="020B0503020204020204" pitchFamily="34" charset="-122"/>
              </a:endParaRPr>
            </a:p>
          </p:txBody>
        </p:sp>
        <p:sp>
          <p:nvSpPr>
            <p:cNvPr id="95" name="平行四边形 36"/>
            <p:cNvSpPr/>
            <p:nvPr/>
          </p:nvSpPr>
          <p:spPr>
            <a:xfrm rot="16200000" flipH="1">
              <a:off x="628983" y="344266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6" name="平行四边形 37"/>
            <p:cNvSpPr/>
            <p:nvPr/>
          </p:nvSpPr>
          <p:spPr>
            <a:xfrm rot="5400000">
              <a:off x="1731716" y="344266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7" name="矩形 96"/>
            <p:cNvSpPr/>
            <p:nvPr/>
          </p:nvSpPr>
          <p:spPr>
            <a:xfrm>
              <a:off x="745657" y="3424807"/>
              <a:ext cx="1206249" cy="347393"/>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8" name="文本框 39"/>
            <p:cNvSpPr txBox="1"/>
            <p:nvPr/>
          </p:nvSpPr>
          <p:spPr>
            <a:xfrm>
              <a:off x="628724" y="3388319"/>
              <a:ext cx="1437476"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非專授課增能</a:t>
              </a:r>
              <a:r>
                <a:rPr kumimoji="1" lang="en-US" altLang="zh-TW" sz="1000" b="1" dirty="0">
                  <a:solidFill>
                    <a:prstClr val="white"/>
                  </a:solidFill>
                  <a:latin typeface="Century Gothic"/>
                  <a:ea typeface="微软雅黑" panose="020B0503020204020204" pitchFamily="34" charset="-122"/>
                </a:rPr>
                <a:t>-0</a:t>
              </a:r>
            </a:p>
            <a:p>
              <a:pPr algn="ctr" defTabSz="609569"/>
              <a:r>
                <a:rPr kumimoji="1" lang="zh-TW" altLang="en-US" sz="1400" b="1" dirty="0">
                  <a:solidFill>
                    <a:prstClr val="white"/>
                  </a:solidFill>
                  <a:latin typeface="Century Gothic"/>
                  <a:ea typeface="微软雅黑" panose="020B0503020204020204" pitchFamily="34" charset="-122"/>
                </a:rPr>
                <a:t>數學差異化教學</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105" name="组 41"/>
          <p:cNvGrpSpPr/>
          <p:nvPr/>
        </p:nvGrpSpPr>
        <p:grpSpPr>
          <a:xfrm>
            <a:off x="115965" y="1133479"/>
            <a:ext cx="2008533" cy="552207"/>
            <a:chOff x="445310" y="3810681"/>
            <a:chExt cx="1506596" cy="448308"/>
          </a:xfrm>
        </p:grpSpPr>
        <p:sp>
          <p:nvSpPr>
            <p:cNvPr id="106"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1</a:t>
              </a:r>
              <a:endParaRPr kumimoji="1" lang="zh-CN" altLang="en-US" dirty="0">
                <a:solidFill>
                  <a:prstClr val="white"/>
                </a:solidFill>
                <a:latin typeface="Century Gothic"/>
                <a:ea typeface="微软雅黑" panose="020B0503020204020204" pitchFamily="34" charset="-122"/>
              </a:endParaRPr>
            </a:p>
          </p:txBody>
        </p:sp>
        <p:sp>
          <p:nvSpPr>
            <p:cNvPr id="107"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8"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9" name="矩形 108"/>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0" name="文本框 46"/>
            <p:cNvSpPr txBox="1"/>
            <p:nvPr/>
          </p:nvSpPr>
          <p:spPr>
            <a:xfrm>
              <a:off x="841660" y="3966103"/>
              <a:ext cx="1110245"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總綱宣導研習</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sp>
        <p:nvSpPr>
          <p:cNvPr id="27" name="橢圓 26"/>
          <p:cNvSpPr/>
          <p:nvPr/>
        </p:nvSpPr>
        <p:spPr>
          <a:xfrm>
            <a:off x="2283480" y="1117931"/>
            <a:ext cx="1375986" cy="1375986"/>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1" name="矩形 130">
            <a:extLst>
              <a:ext uri="{FF2B5EF4-FFF2-40B4-BE49-F238E27FC236}">
                <a16:creationId xmlns="" xmlns:a16="http://schemas.microsoft.com/office/drawing/2014/main" id="{E9E43DF0-3130-45CB-9032-65244C91DE1D}"/>
              </a:ext>
            </a:extLst>
          </p:cNvPr>
          <p:cNvSpPr/>
          <p:nvPr/>
        </p:nvSpPr>
        <p:spPr>
          <a:xfrm>
            <a:off x="3838377" y="2386797"/>
            <a:ext cx="7810484" cy="167075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sz="2000" b="1" dirty="0">
                <a:solidFill>
                  <a:schemeClr val="tx1"/>
                </a:solidFill>
                <a:latin typeface="微軟正黑體" panose="020B0604030504040204" pitchFamily="34" charset="-120"/>
                <a:ea typeface="微軟正黑體" panose="020B0604030504040204" pitchFamily="34" charset="-120"/>
              </a:rPr>
              <a:t>非專長教師授課增能研習若安排於假日，參與度低。</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chemeClr val="tx1"/>
                </a:solidFill>
                <a:latin typeface="微軟正黑體" panose="020B0604030504040204" pitchFamily="34" charset="-120"/>
                <a:ea typeface="微軟正黑體" panose="020B0604030504040204" pitchFamily="34" charset="-120"/>
              </a:rPr>
              <a:t>非專長教師授課增能研習若安排於領域不排課時間，既為非專教師，必定有課，難以參與。</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chemeClr val="tx1"/>
                </a:solidFill>
                <a:latin typeface="微軟正黑體" panose="020B0604030504040204" pitchFamily="34" charset="-120"/>
                <a:ea typeface="微軟正黑體" panose="020B0604030504040204" pitchFamily="34" charset="-120"/>
              </a:rPr>
              <a:t>縣級研習採人數分配制，參與教師不一定有意願，有意願之教師不一定排得上研習。</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132" name="矩形 131">
            <a:extLst>
              <a:ext uri="{FF2B5EF4-FFF2-40B4-BE49-F238E27FC236}">
                <a16:creationId xmlns="" xmlns:a16="http://schemas.microsoft.com/office/drawing/2014/main" id="{E9E43DF0-3130-45CB-9032-65244C91DE1D}"/>
              </a:ext>
            </a:extLst>
          </p:cNvPr>
          <p:cNvSpPr/>
          <p:nvPr/>
        </p:nvSpPr>
        <p:spPr>
          <a:xfrm>
            <a:off x="2411110" y="4132595"/>
            <a:ext cx="1393094" cy="1678270"/>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轉型契機</a:t>
            </a:r>
            <a:endParaRPr lang="zh-CN"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 xmlns:a16="http://schemas.microsoft.com/office/drawing/2014/main" id="{E9E43DF0-3130-45CB-9032-65244C91DE1D}"/>
              </a:ext>
            </a:extLst>
          </p:cNvPr>
          <p:cNvSpPr/>
          <p:nvPr/>
        </p:nvSpPr>
        <p:spPr>
          <a:xfrm>
            <a:off x="3838377" y="4132595"/>
            <a:ext cx="7810484" cy="1678270"/>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音樂</a:t>
            </a:r>
            <a:r>
              <a:rPr lang="en-US" altLang="zh-TW" sz="2000" b="1" dirty="0">
                <a:solidFill>
                  <a:srgbClr val="0000CC"/>
                </a:solidFill>
                <a:latin typeface="微軟正黑體" panose="020B0604030504040204" pitchFamily="34" charset="-120"/>
                <a:ea typeface="微軟正黑體" panose="020B0604030504040204" pitchFamily="34" charset="-120"/>
              </a:rPr>
              <a:t>/</a:t>
            </a:r>
            <a:r>
              <a:rPr lang="zh-TW" altLang="en-US" sz="2000" b="1" dirty="0">
                <a:solidFill>
                  <a:srgbClr val="0000CC"/>
                </a:solidFill>
                <a:latin typeface="微軟正黑體" panose="020B0604030504040204" pitchFamily="34" charset="-120"/>
                <a:ea typeface="微軟正黑體" panose="020B0604030504040204" pitchFamily="34" charset="-120"/>
              </a:rPr>
              <a:t>視覺藝術</a:t>
            </a:r>
            <a:r>
              <a:rPr lang="en-US" altLang="zh-TW" sz="2000" b="1" dirty="0">
                <a:solidFill>
                  <a:srgbClr val="0000CC"/>
                </a:solidFill>
                <a:latin typeface="微軟正黑體" panose="020B0604030504040204" pitchFamily="34" charset="-120"/>
                <a:ea typeface="微軟正黑體" panose="020B0604030504040204" pitchFamily="34" charset="-120"/>
              </a:rPr>
              <a:t>/</a:t>
            </a:r>
            <a:r>
              <a:rPr lang="zh-TW" altLang="en-US" sz="2000" b="1" dirty="0">
                <a:solidFill>
                  <a:srgbClr val="0000CC"/>
                </a:solidFill>
                <a:latin typeface="微軟正黑體" panose="020B0604030504040204" pitchFamily="34" charset="-120"/>
                <a:ea typeface="微軟正黑體" panose="020B0604030504040204" pitchFamily="34" charset="-120"/>
              </a:rPr>
              <a:t>體育</a:t>
            </a:r>
            <a:r>
              <a:rPr lang="en-US" altLang="zh-TW" sz="2000" b="1" dirty="0">
                <a:solidFill>
                  <a:srgbClr val="0000CC"/>
                </a:solidFill>
                <a:latin typeface="微軟正黑體" panose="020B0604030504040204" pitchFamily="34" charset="-120"/>
                <a:ea typeface="微軟正黑體" panose="020B0604030504040204" pitchFamily="34" charset="-120"/>
              </a:rPr>
              <a:t>/</a:t>
            </a:r>
            <a:r>
              <a:rPr lang="zh-TW" altLang="en-US" sz="2000" b="1" dirty="0">
                <a:solidFill>
                  <a:srgbClr val="0000CC"/>
                </a:solidFill>
                <a:latin typeface="微軟正黑體" panose="020B0604030504040204" pitchFamily="34" charset="-120"/>
                <a:ea typeface="微軟正黑體" panose="020B0604030504040204" pitchFamily="34" charset="-120"/>
              </a:rPr>
              <a:t>自然科學</a:t>
            </a:r>
            <a:r>
              <a:rPr lang="en-US" altLang="zh-TW" sz="2000" b="1" dirty="0">
                <a:solidFill>
                  <a:srgbClr val="0000CC"/>
                </a:solidFill>
                <a:latin typeface="微軟正黑體" panose="020B0604030504040204" pitchFamily="34" charset="-120"/>
                <a:ea typeface="微軟正黑體" panose="020B0604030504040204" pitchFamily="34" charset="-120"/>
              </a:rPr>
              <a:t>/</a:t>
            </a:r>
            <a:r>
              <a:rPr lang="zh-TW" altLang="en-US" sz="2000" b="1" dirty="0">
                <a:solidFill>
                  <a:srgbClr val="0000CC"/>
                </a:solidFill>
                <a:latin typeface="微軟正黑體" panose="020B0604030504040204" pitchFamily="34" charset="-120"/>
                <a:ea typeface="微軟正黑體" panose="020B0604030504040204" pitchFamily="34" charset="-120"/>
              </a:rPr>
              <a:t>英語縣內長年公費生保送制度下，員額充足。</a:t>
            </a:r>
            <a:endParaRPr lang="en-US" altLang="zh-TW" sz="2000"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學習扶助篩選測驗</a:t>
            </a:r>
            <a:r>
              <a:rPr lang="en-US" altLang="zh-TW" sz="2000" b="1" dirty="0">
                <a:solidFill>
                  <a:srgbClr val="0000CC"/>
                </a:solidFill>
                <a:latin typeface="微軟正黑體" panose="020B0604030504040204" pitchFamily="34" charset="-120"/>
                <a:ea typeface="微軟正黑體" panose="020B0604030504040204" pitchFamily="34" charset="-120"/>
              </a:rPr>
              <a:t>/</a:t>
            </a:r>
            <a:r>
              <a:rPr lang="zh-TW" altLang="en-US" sz="2000" b="1" dirty="0">
                <a:solidFill>
                  <a:srgbClr val="0000CC"/>
                </a:solidFill>
                <a:latin typeface="微軟正黑體" panose="020B0604030504040204" pitchFamily="34" charset="-120"/>
                <a:ea typeface="微軟正黑體" panose="020B0604030504040204" pitchFamily="34" charset="-120"/>
              </a:rPr>
              <a:t>國中會考顯示金門數學學力不彰，尤以國小數學非專需求為最。</a:t>
            </a:r>
            <a:endParaRPr lang="en-US" altLang="zh-TW" sz="2000"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國中辦理數學差異化系列工作坊</a:t>
            </a:r>
            <a:r>
              <a:rPr lang="en-US" altLang="zh-TW" sz="2000" b="1" dirty="0">
                <a:solidFill>
                  <a:srgbClr val="0000CC"/>
                </a:solidFill>
                <a:latin typeface="微軟正黑體" panose="020B0604030504040204" pitchFamily="34" charset="-120"/>
                <a:ea typeface="微軟正黑體" panose="020B0604030504040204" pitchFamily="34" charset="-120"/>
              </a:rPr>
              <a:t>4</a:t>
            </a:r>
            <a:r>
              <a:rPr lang="zh-TW" altLang="en-US" sz="2000" b="1" dirty="0">
                <a:solidFill>
                  <a:srgbClr val="0000CC"/>
                </a:solidFill>
                <a:latin typeface="微軟正黑體" panose="020B0604030504040204" pitchFamily="34" charset="-120"/>
                <a:ea typeface="微軟正黑體" panose="020B0604030504040204" pitchFamily="34" charset="-120"/>
              </a:rPr>
              <a:t>場次，叫好叫座。</a:t>
            </a:r>
            <a:endParaRPr lang="en-US" altLang="zh-TW" sz="2000" b="1" dirty="0">
              <a:solidFill>
                <a:srgbClr val="0000CC"/>
              </a:solidFill>
              <a:latin typeface="微軟正黑體" panose="020B0604030504040204" pitchFamily="34" charset="-120"/>
              <a:ea typeface="微軟正黑體" panose="020B0604030504040204" pitchFamily="34" charset="-120"/>
            </a:endParaRPr>
          </a:p>
        </p:txBody>
      </p:sp>
      <p:sp>
        <p:nvSpPr>
          <p:cNvPr id="134" name="矩形 133">
            <a:extLst>
              <a:ext uri="{FF2B5EF4-FFF2-40B4-BE49-F238E27FC236}">
                <a16:creationId xmlns="" xmlns:a16="http://schemas.microsoft.com/office/drawing/2014/main" id="{E9E43DF0-3130-45CB-9032-65244C91DE1D}"/>
              </a:ext>
            </a:extLst>
          </p:cNvPr>
          <p:cNvSpPr/>
          <p:nvPr/>
        </p:nvSpPr>
        <p:spPr>
          <a:xfrm>
            <a:off x="2404842" y="5872645"/>
            <a:ext cx="1393094" cy="852620"/>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學年度調整方向與策略</a:t>
            </a:r>
            <a:endParaRPr lang="zh-CN"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 xmlns:a16="http://schemas.microsoft.com/office/drawing/2014/main" id="{E9E43DF0-3130-45CB-9032-65244C91DE1D}"/>
              </a:ext>
            </a:extLst>
          </p:cNvPr>
          <p:cNvSpPr/>
          <p:nvPr/>
        </p:nvSpPr>
        <p:spPr>
          <a:xfrm>
            <a:off x="3832109" y="5872645"/>
            <a:ext cx="7816752" cy="852620"/>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lvl="0" indent="-288000">
              <a:buFont typeface="Wingdings" panose="05000000000000000000" pitchFamily="2" charset="2"/>
              <a:buChar char="p"/>
              <a:defRPr/>
            </a:pPr>
            <a:r>
              <a:rPr lang="zh-TW" altLang="en-US" sz="2000" b="1" dirty="0">
                <a:solidFill>
                  <a:srgbClr val="C00000"/>
                </a:solidFill>
                <a:latin typeface="微軟正黑體" panose="020B0604030504040204" pitchFamily="34" charset="-120"/>
                <a:ea typeface="微軟正黑體" panose="020B0604030504040204" pitchFamily="34" charset="-120"/>
              </a:rPr>
              <a:t>開放各校視校內師資專長需求，申請帶狀式、銜接性之非專增能研習</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對話</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工作坊，國小得於週三下午執行。</a:t>
            </a:r>
            <a:endParaRPr lang="en-US" altLang="zh-TW" sz="2000" b="1" dirty="0">
              <a:solidFill>
                <a:srgbClr val="C00000"/>
              </a:solidFill>
              <a:latin typeface="微軟正黑體" panose="020B0604030504040204" pitchFamily="34" charset="-120"/>
              <a:ea typeface="微軟正黑體" panose="020B0604030504040204" pitchFamily="34" charset="-120"/>
            </a:endParaRPr>
          </a:p>
        </p:txBody>
      </p:sp>
      <p:sp>
        <p:nvSpPr>
          <p:cNvPr id="129" name="TextBox 63"/>
          <p:cNvSpPr txBox="1"/>
          <p:nvPr/>
        </p:nvSpPr>
        <p:spPr>
          <a:xfrm>
            <a:off x="2588965" y="352768"/>
            <a:ext cx="8992976" cy="646331"/>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專業成長</a:t>
            </a:r>
          </a:p>
        </p:txBody>
      </p:sp>
    </p:spTree>
    <p:extLst>
      <p:ext uri="{BB962C8B-B14F-4D97-AF65-F5344CB8AC3E}">
        <p14:creationId xmlns:p14="http://schemas.microsoft.com/office/powerpoint/2010/main" val="29657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內容版面配置區 2"/>
          <p:cNvSpPr txBox="1">
            <a:spLocks/>
          </p:cNvSpPr>
          <p:nvPr/>
        </p:nvSpPr>
        <p:spPr>
          <a:xfrm>
            <a:off x="6288816" y="1597376"/>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4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6" name="TextBox 12"/>
          <p:cNvSpPr txBox="1"/>
          <p:nvPr/>
        </p:nvSpPr>
        <p:spPr>
          <a:xfrm>
            <a:off x="3659466" y="1675563"/>
            <a:ext cx="2698176" cy="523220"/>
          </a:xfrm>
          <a:prstGeom prst="rect">
            <a:avLst/>
          </a:prstGeom>
          <a:noFill/>
        </p:spPr>
        <p:txBody>
          <a:bodyPr wrap="none" rtlCol="0">
            <a:spAutoFit/>
          </a:bodyPr>
          <a:lstStyle/>
          <a:p>
            <a:pPr algn="ctr">
              <a:spcAft>
                <a:spcPts val="600"/>
              </a:spcAft>
            </a:pPr>
            <a:r>
              <a:rPr lang="en-US"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6" name="矩形 65">
            <a:extLst>
              <a:ext uri="{FF2B5EF4-FFF2-40B4-BE49-F238E27FC236}">
                <a16:creationId xmlns="" xmlns:a16="http://schemas.microsoft.com/office/drawing/2014/main" id="{E9E43DF0-3130-45CB-9032-65244C91DE1D}"/>
              </a:ext>
            </a:extLst>
          </p:cNvPr>
          <p:cNvSpPr/>
          <p:nvPr/>
        </p:nvSpPr>
        <p:spPr>
          <a:xfrm>
            <a:off x="2411110" y="2386798"/>
            <a:ext cx="1393094" cy="1290468"/>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學年度運作困境</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654381" y="1083942"/>
            <a:ext cx="1334915" cy="577405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grpSp>
        <p:nvGrpSpPr>
          <p:cNvPr id="69" name="组 6"/>
          <p:cNvGrpSpPr/>
          <p:nvPr/>
        </p:nvGrpSpPr>
        <p:grpSpPr>
          <a:xfrm>
            <a:off x="115965" y="1681621"/>
            <a:ext cx="2117992" cy="552207"/>
            <a:chOff x="445310" y="1356246"/>
            <a:chExt cx="1588701" cy="448308"/>
          </a:xfrm>
        </p:grpSpPr>
        <p:sp>
          <p:nvSpPr>
            <p:cNvPr id="70"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2</a:t>
              </a:r>
              <a:endParaRPr kumimoji="1" lang="zh-CN" altLang="en-US" dirty="0">
                <a:solidFill>
                  <a:prstClr val="white"/>
                </a:solidFill>
                <a:latin typeface="Century Gothic"/>
                <a:ea typeface="微软雅黑" panose="020B0503020204020204" pitchFamily="34" charset="-122"/>
              </a:endParaRPr>
            </a:p>
          </p:txBody>
        </p:sp>
        <p:sp>
          <p:nvSpPr>
            <p:cNvPr id="71"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2"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3" name="矩形 72"/>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4"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公開授課備說觀議</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75" name="组 13"/>
          <p:cNvGrpSpPr/>
          <p:nvPr/>
        </p:nvGrpSpPr>
        <p:grpSpPr>
          <a:xfrm>
            <a:off x="115965" y="2231710"/>
            <a:ext cx="2008533" cy="601567"/>
            <a:chOff x="445310" y="1847612"/>
            <a:chExt cx="1506596" cy="488381"/>
          </a:xfrm>
        </p:grpSpPr>
        <p:sp>
          <p:nvSpPr>
            <p:cNvPr id="76" name="五边形 14"/>
            <p:cNvSpPr/>
            <p:nvPr/>
          </p:nvSpPr>
          <p:spPr>
            <a:xfrm flipH="1">
              <a:off x="445310" y="1847612"/>
              <a:ext cx="404602" cy="347393"/>
            </a:xfrm>
            <a:prstGeom prst="homePlate">
              <a:avLst>
                <a:gd name="adj" fmla="val 4024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3</a:t>
              </a:r>
              <a:endParaRPr kumimoji="1" lang="zh-CN" altLang="en-US" dirty="0">
                <a:solidFill>
                  <a:prstClr val="white"/>
                </a:solidFill>
                <a:latin typeface="Century Gothic"/>
                <a:ea typeface="微软雅黑" panose="020B0503020204020204" pitchFamily="34" charset="-122"/>
              </a:endParaRPr>
            </a:p>
          </p:txBody>
        </p:sp>
        <p:sp>
          <p:nvSpPr>
            <p:cNvPr id="77" name="平行四边形 15"/>
            <p:cNvSpPr/>
            <p:nvPr/>
          </p:nvSpPr>
          <p:spPr>
            <a:xfrm rot="16200000" flipH="1">
              <a:off x="628983" y="196638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8" name="平行四边形 16"/>
            <p:cNvSpPr/>
            <p:nvPr/>
          </p:nvSpPr>
          <p:spPr>
            <a:xfrm rot="5400000">
              <a:off x="1731716" y="196638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9" name="矩形 78"/>
            <p:cNvSpPr/>
            <p:nvPr/>
          </p:nvSpPr>
          <p:spPr>
            <a:xfrm>
              <a:off x="745657" y="1948527"/>
              <a:ext cx="1206249" cy="347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0" name="文本框 18"/>
            <p:cNvSpPr txBox="1"/>
            <p:nvPr/>
          </p:nvSpPr>
          <p:spPr>
            <a:xfrm>
              <a:off x="710611" y="1911218"/>
              <a:ext cx="1217021" cy="424775"/>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全縣備課日共備工作坊</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81" name="组 20"/>
          <p:cNvGrpSpPr/>
          <p:nvPr/>
        </p:nvGrpSpPr>
        <p:grpSpPr>
          <a:xfrm>
            <a:off x="115965" y="2785704"/>
            <a:ext cx="2116234" cy="563222"/>
            <a:chOff x="445310" y="2344757"/>
            <a:chExt cx="1587382" cy="457251"/>
          </a:xfrm>
        </p:grpSpPr>
        <p:sp>
          <p:nvSpPr>
            <p:cNvPr id="82" name="五边形 21"/>
            <p:cNvSpPr/>
            <p:nvPr/>
          </p:nvSpPr>
          <p:spPr>
            <a:xfrm flipH="1">
              <a:off x="445310" y="2344757"/>
              <a:ext cx="404602" cy="347393"/>
            </a:xfrm>
            <a:prstGeom prst="homePlate">
              <a:avLst>
                <a:gd name="adj" fmla="val 40243"/>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4</a:t>
              </a:r>
              <a:endParaRPr kumimoji="1" lang="zh-CN" altLang="en-US" dirty="0">
                <a:solidFill>
                  <a:prstClr val="white"/>
                </a:solidFill>
                <a:latin typeface="Century Gothic"/>
                <a:ea typeface="微软雅黑" panose="020B0503020204020204" pitchFamily="34" charset="-122"/>
              </a:endParaRPr>
            </a:p>
          </p:txBody>
        </p:sp>
        <p:sp>
          <p:nvSpPr>
            <p:cNvPr id="83" name="平行四边形 22"/>
            <p:cNvSpPr/>
            <p:nvPr/>
          </p:nvSpPr>
          <p:spPr>
            <a:xfrm rot="16200000" flipH="1">
              <a:off x="628983" y="246353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4" name="平行四边形 23"/>
            <p:cNvSpPr/>
            <p:nvPr/>
          </p:nvSpPr>
          <p:spPr>
            <a:xfrm rot="5400000">
              <a:off x="1731716" y="2463534"/>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5" name="矩形 84"/>
            <p:cNvSpPr/>
            <p:nvPr/>
          </p:nvSpPr>
          <p:spPr>
            <a:xfrm>
              <a:off x="745657" y="2445672"/>
              <a:ext cx="1206249" cy="3473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6" name="文本框 25"/>
            <p:cNvSpPr txBox="1"/>
            <p:nvPr/>
          </p:nvSpPr>
          <p:spPr>
            <a:xfrm>
              <a:off x="677318" y="2409542"/>
              <a:ext cx="1355374"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課程審查工作坊</a:t>
              </a:r>
              <a:r>
                <a:rPr kumimoji="1" lang="en-US" altLang="zh-TW" sz="1000" b="1" dirty="0">
                  <a:solidFill>
                    <a:prstClr val="white"/>
                  </a:solidFill>
                  <a:latin typeface="Century Gothic"/>
                  <a:ea typeface="微软雅黑" panose="020B0503020204020204" pitchFamily="34" charset="-122"/>
                </a:rPr>
                <a:t>-1</a:t>
              </a:r>
            </a:p>
            <a:p>
              <a:pPr algn="ctr" defTabSz="609569"/>
              <a:r>
                <a:rPr kumimoji="1" lang="zh-TW" altLang="en-US" sz="1400" b="1" dirty="0">
                  <a:solidFill>
                    <a:prstClr val="white"/>
                  </a:solidFill>
                  <a:latin typeface="Century Gothic"/>
                  <a:ea typeface="微软雅黑" panose="020B0503020204020204" pitchFamily="34" charset="-122"/>
                </a:rPr>
                <a:t>課發會增能工作坊</a:t>
              </a:r>
              <a:r>
                <a:rPr kumimoji="1" lang="en-US" altLang="zh-TW" sz="1000" b="1" dirty="0">
                  <a:solidFill>
                    <a:prstClr val="white"/>
                  </a:solidFill>
                  <a:latin typeface="Century Gothic"/>
                  <a:ea typeface="微软雅黑" panose="020B0503020204020204" pitchFamily="34" charset="-122"/>
                </a:rPr>
                <a:t>-5</a:t>
              </a:r>
              <a:endParaRPr kumimoji="1" lang="zh-CN" altLang="en-US" sz="1000" b="1" dirty="0">
                <a:solidFill>
                  <a:prstClr val="white"/>
                </a:solidFill>
                <a:latin typeface="Century Gothic"/>
                <a:ea typeface="微软雅黑" panose="020B0503020204020204" pitchFamily="34" charset="-122"/>
              </a:endParaRPr>
            </a:p>
          </p:txBody>
        </p:sp>
      </p:grpSp>
      <p:grpSp>
        <p:nvGrpSpPr>
          <p:cNvPr id="87" name="组 27"/>
          <p:cNvGrpSpPr/>
          <p:nvPr/>
        </p:nvGrpSpPr>
        <p:grpSpPr>
          <a:xfrm>
            <a:off x="115965" y="3335350"/>
            <a:ext cx="2318834" cy="559672"/>
            <a:chOff x="445310" y="2837825"/>
            <a:chExt cx="1739353" cy="454369"/>
          </a:xfrm>
        </p:grpSpPr>
        <p:sp>
          <p:nvSpPr>
            <p:cNvPr id="88" name="五边形 28"/>
            <p:cNvSpPr/>
            <p:nvPr/>
          </p:nvSpPr>
          <p:spPr>
            <a:xfrm flipH="1">
              <a:off x="445310" y="2837825"/>
              <a:ext cx="404602" cy="347393"/>
            </a:xfrm>
            <a:prstGeom prst="homePlate">
              <a:avLst>
                <a:gd name="adj" fmla="val 4024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5</a:t>
              </a:r>
              <a:endParaRPr kumimoji="1" lang="zh-CN" altLang="en-US" dirty="0">
                <a:solidFill>
                  <a:prstClr val="white"/>
                </a:solidFill>
                <a:latin typeface="Century Gothic"/>
                <a:ea typeface="微软雅黑" panose="020B0503020204020204" pitchFamily="34" charset="-122"/>
              </a:endParaRPr>
            </a:p>
          </p:txBody>
        </p:sp>
        <p:sp>
          <p:nvSpPr>
            <p:cNvPr id="89" name="平行四边形 29"/>
            <p:cNvSpPr/>
            <p:nvPr/>
          </p:nvSpPr>
          <p:spPr>
            <a:xfrm rot="16200000" flipH="1">
              <a:off x="628983" y="2956601"/>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0" name="平行四边形 30"/>
            <p:cNvSpPr/>
            <p:nvPr/>
          </p:nvSpPr>
          <p:spPr>
            <a:xfrm rot="5400000">
              <a:off x="1731716" y="295660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1" name="矩形 90"/>
            <p:cNvSpPr/>
            <p:nvPr/>
          </p:nvSpPr>
          <p:spPr>
            <a:xfrm>
              <a:off x="745657" y="2938740"/>
              <a:ext cx="1206249" cy="34739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2" name="文本框 32"/>
            <p:cNvSpPr txBox="1"/>
            <p:nvPr/>
          </p:nvSpPr>
          <p:spPr>
            <a:xfrm>
              <a:off x="710611" y="2899728"/>
              <a:ext cx="1474052" cy="392466"/>
            </a:xfrm>
            <a:prstGeom prst="rect">
              <a:avLst/>
            </a:prstGeom>
            <a:noFill/>
          </p:spPr>
          <p:txBody>
            <a:bodyPr wrap="square" rtlCol="0">
              <a:spAutoFit/>
            </a:bodyPr>
            <a:lstStyle/>
            <a:p>
              <a:pPr>
                <a:defRPr/>
              </a:pPr>
              <a:r>
                <a:rPr kumimoji="1" lang="zh-TW" altLang="en-US" sz="1400" b="1" dirty="0">
                  <a:solidFill>
                    <a:prstClr val="white"/>
                  </a:solidFill>
                  <a:latin typeface="Century Gothic"/>
                  <a:ea typeface="微软雅黑" panose="020B0503020204020204" pitchFamily="34" charset="-122"/>
                </a:rPr>
                <a:t>課程領導人培育</a:t>
              </a:r>
              <a:r>
                <a:rPr kumimoji="1" lang="en-US" altLang="zh-TW" sz="1000" b="1" dirty="0">
                  <a:solidFill>
                    <a:prstClr val="white"/>
                  </a:solidFill>
                  <a:latin typeface="Century Gothic"/>
                  <a:ea typeface="微软雅黑" panose="020B0503020204020204" pitchFamily="34" charset="-122"/>
                </a:rPr>
                <a:t>-1</a:t>
              </a:r>
            </a:p>
            <a:p>
              <a:pPr>
                <a:defRPr/>
              </a:pPr>
              <a:r>
                <a:rPr kumimoji="1" lang="zh-TW" altLang="en-US" sz="1400" b="1" dirty="0">
                  <a:solidFill>
                    <a:prstClr val="white"/>
                  </a:solidFill>
                  <a:latin typeface="Century Gothic"/>
                  <a:ea typeface="微软雅黑" panose="020B0503020204020204" pitchFamily="34" charset="-122"/>
                </a:rPr>
                <a:t>多年校本課程發展</a:t>
              </a:r>
              <a:r>
                <a:rPr kumimoji="1" lang="en-US" altLang="zh-TW" sz="1000" b="1" dirty="0">
                  <a:solidFill>
                    <a:prstClr val="white"/>
                  </a:solidFill>
                  <a:latin typeface="Century Gothic"/>
                  <a:ea typeface="微软雅黑" panose="020B0503020204020204" pitchFamily="34" charset="-122"/>
                </a:rPr>
                <a:t>-1</a:t>
              </a:r>
              <a:endParaRPr kumimoji="1" lang="zh-TW" altLang="en-US" sz="1000" b="1" dirty="0">
                <a:solidFill>
                  <a:prstClr val="white"/>
                </a:solidFill>
                <a:latin typeface="Century Gothic"/>
                <a:ea typeface="微软雅黑" panose="020B0503020204020204" pitchFamily="34" charset="-122"/>
              </a:endParaRPr>
            </a:p>
          </p:txBody>
        </p:sp>
      </p:grpSp>
      <p:grpSp>
        <p:nvGrpSpPr>
          <p:cNvPr id="93" name="组 34"/>
          <p:cNvGrpSpPr/>
          <p:nvPr/>
        </p:nvGrpSpPr>
        <p:grpSpPr>
          <a:xfrm>
            <a:off x="114207" y="3895452"/>
            <a:ext cx="2160906" cy="562781"/>
            <a:chOff x="445310" y="3323892"/>
            <a:chExt cx="1620890" cy="456893"/>
          </a:xfrm>
        </p:grpSpPr>
        <p:sp>
          <p:nvSpPr>
            <p:cNvPr id="94" name="五边形 35"/>
            <p:cNvSpPr/>
            <p:nvPr/>
          </p:nvSpPr>
          <p:spPr>
            <a:xfrm flipH="1">
              <a:off x="445310" y="3323892"/>
              <a:ext cx="404602" cy="347393"/>
            </a:xfrm>
            <a:prstGeom prst="homePlate">
              <a:avLst>
                <a:gd name="adj" fmla="val 40243"/>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6</a:t>
              </a:r>
              <a:endParaRPr kumimoji="1" lang="zh-CN" altLang="en-US" dirty="0">
                <a:solidFill>
                  <a:prstClr val="white"/>
                </a:solidFill>
                <a:latin typeface="Century Gothic"/>
                <a:ea typeface="微软雅黑" panose="020B0503020204020204" pitchFamily="34" charset="-122"/>
              </a:endParaRPr>
            </a:p>
          </p:txBody>
        </p:sp>
        <p:sp>
          <p:nvSpPr>
            <p:cNvPr id="95" name="平行四边形 36"/>
            <p:cNvSpPr/>
            <p:nvPr/>
          </p:nvSpPr>
          <p:spPr>
            <a:xfrm rot="16200000" flipH="1">
              <a:off x="628983" y="344266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6" name="平行四边形 37"/>
            <p:cNvSpPr/>
            <p:nvPr/>
          </p:nvSpPr>
          <p:spPr>
            <a:xfrm rot="5400000">
              <a:off x="1731716" y="344266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7" name="矩形 96"/>
            <p:cNvSpPr/>
            <p:nvPr/>
          </p:nvSpPr>
          <p:spPr>
            <a:xfrm>
              <a:off x="745657" y="3424807"/>
              <a:ext cx="1206249" cy="347393"/>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8" name="文本框 39"/>
            <p:cNvSpPr txBox="1"/>
            <p:nvPr/>
          </p:nvSpPr>
          <p:spPr>
            <a:xfrm>
              <a:off x="628724" y="3388319"/>
              <a:ext cx="1437476"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非專授課增能</a:t>
              </a:r>
              <a:r>
                <a:rPr kumimoji="1" lang="en-US" altLang="zh-TW" sz="1000" b="1" dirty="0">
                  <a:solidFill>
                    <a:prstClr val="white"/>
                  </a:solidFill>
                  <a:latin typeface="Century Gothic"/>
                  <a:ea typeface="微软雅黑" panose="020B0503020204020204" pitchFamily="34" charset="-122"/>
                </a:rPr>
                <a:t>-0</a:t>
              </a:r>
            </a:p>
            <a:p>
              <a:pPr algn="ctr" defTabSz="609569"/>
              <a:r>
                <a:rPr kumimoji="1" lang="zh-TW" altLang="en-US" sz="1400" b="1" dirty="0">
                  <a:solidFill>
                    <a:prstClr val="white"/>
                  </a:solidFill>
                  <a:latin typeface="Century Gothic"/>
                  <a:ea typeface="微软雅黑" panose="020B0503020204020204" pitchFamily="34" charset="-122"/>
                </a:rPr>
                <a:t>數學差異化教學</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99" name="组 41"/>
          <p:cNvGrpSpPr/>
          <p:nvPr/>
        </p:nvGrpSpPr>
        <p:grpSpPr>
          <a:xfrm>
            <a:off x="124316" y="4445101"/>
            <a:ext cx="2008533" cy="559937"/>
            <a:chOff x="445310" y="3810681"/>
            <a:chExt cx="1506596" cy="454583"/>
          </a:xfrm>
        </p:grpSpPr>
        <p:sp>
          <p:nvSpPr>
            <p:cNvPr id="100"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7</a:t>
              </a:r>
              <a:endParaRPr kumimoji="1" lang="zh-CN" altLang="en-US" dirty="0">
                <a:solidFill>
                  <a:prstClr val="white"/>
                </a:solidFill>
                <a:latin typeface="Century Gothic"/>
                <a:ea typeface="微软雅黑" panose="020B0503020204020204" pitchFamily="34" charset="-122"/>
              </a:endParaRPr>
            </a:p>
          </p:txBody>
        </p:sp>
        <p:sp>
          <p:nvSpPr>
            <p:cNvPr id="101"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2"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3" name="矩形 102"/>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4" name="文本框 46"/>
            <p:cNvSpPr txBox="1"/>
            <p:nvPr/>
          </p:nvSpPr>
          <p:spPr>
            <a:xfrm>
              <a:off x="745658" y="3872798"/>
              <a:ext cx="1206248"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學生家長、親師合作學習成長</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105" name="组 41"/>
          <p:cNvGrpSpPr/>
          <p:nvPr/>
        </p:nvGrpSpPr>
        <p:grpSpPr>
          <a:xfrm>
            <a:off x="115965" y="1133479"/>
            <a:ext cx="2008533" cy="552207"/>
            <a:chOff x="445310" y="3810681"/>
            <a:chExt cx="1506596" cy="448308"/>
          </a:xfrm>
        </p:grpSpPr>
        <p:sp>
          <p:nvSpPr>
            <p:cNvPr id="106"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1</a:t>
              </a:r>
              <a:endParaRPr kumimoji="1" lang="zh-CN" altLang="en-US" dirty="0">
                <a:solidFill>
                  <a:prstClr val="white"/>
                </a:solidFill>
                <a:latin typeface="Century Gothic"/>
                <a:ea typeface="微软雅黑" panose="020B0503020204020204" pitchFamily="34" charset="-122"/>
              </a:endParaRPr>
            </a:p>
          </p:txBody>
        </p:sp>
        <p:sp>
          <p:nvSpPr>
            <p:cNvPr id="107"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8"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9" name="矩形 108"/>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0" name="文本框 46"/>
            <p:cNvSpPr txBox="1"/>
            <p:nvPr/>
          </p:nvSpPr>
          <p:spPr>
            <a:xfrm>
              <a:off x="841660" y="3966103"/>
              <a:ext cx="1110245"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總綱宣導研習</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sp>
        <p:nvSpPr>
          <p:cNvPr id="27" name="橢圓 26"/>
          <p:cNvSpPr/>
          <p:nvPr/>
        </p:nvSpPr>
        <p:spPr>
          <a:xfrm>
            <a:off x="2283480" y="1117931"/>
            <a:ext cx="1375986" cy="1375986"/>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1" name="矩形 130">
            <a:extLst>
              <a:ext uri="{FF2B5EF4-FFF2-40B4-BE49-F238E27FC236}">
                <a16:creationId xmlns="" xmlns:a16="http://schemas.microsoft.com/office/drawing/2014/main" id="{E9E43DF0-3130-45CB-9032-65244C91DE1D}"/>
              </a:ext>
            </a:extLst>
          </p:cNvPr>
          <p:cNvSpPr/>
          <p:nvPr/>
        </p:nvSpPr>
        <p:spPr>
          <a:xfrm>
            <a:off x="3838377" y="2386798"/>
            <a:ext cx="7810484" cy="1290468"/>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sz="1900" b="1" dirty="0">
                <a:solidFill>
                  <a:schemeClr val="tx1"/>
                </a:solidFill>
                <a:latin typeface="微軟正黑體" panose="020B0604030504040204" pitchFamily="34" charset="-120"/>
                <a:ea typeface="微軟正黑體" panose="020B0604030504040204" pitchFamily="34" charset="-120"/>
              </a:rPr>
              <a:t>家長為鎖定之主要參與對象，然而地區家長活動</a:t>
            </a:r>
            <a:r>
              <a:rPr lang="en-US" altLang="zh-TW" sz="1900" b="1" dirty="0">
                <a:solidFill>
                  <a:schemeClr val="tx1"/>
                </a:solidFill>
                <a:latin typeface="微軟正黑體" panose="020B0604030504040204" pitchFamily="34" charset="-120"/>
                <a:ea typeface="微軟正黑體" panose="020B0604030504040204" pitchFamily="34" charset="-120"/>
              </a:rPr>
              <a:t>/</a:t>
            </a:r>
            <a:r>
              <a:rPr lang="zh-TW" altLang="en-US" sz="1900" b="1" dirty="0">
                <a:solidFill>
                  <a:schemeClr val="tx1"/>
                </a:solidFill>
                <a:latin typeface="微軟正黑體" panose="020B0604030504040204" pitchFamily="34" charset="-120"/>
                <a:ea typeface="微軟正黑體" panose="020B0604030504040204" pitchFamily="34" charset="-120"/>
              </a:rPr>
              <a:t>增能選擇多，研習主題若綁定為十二年國教，家長參與意願低落。</a:t>
            </a:r>
            <a:endParaRPr lang="en-US" altLang="zh-TW" sz="1900" b="1" dirty="0">
              <a:solidFill>
                <a:schemeClr val="tx1"/>
              </a:solidFill>
              <a:latin typeface="微軟正黑體" panose="020B0604030504040204" pitchFamily="34" charset="-120"/>
              <a:ea typeface="微軟正黑體" panose="020B0604030504040204" pitchFamily="34" charset="-120"/>
            </a:endParaRPr>
          </a:p>
          <a:p>
            <a:pPr marL="288000" indent="-288000">
              <a:buFont typeface="Wingdings" panose="05000000000000000000" pitchFamily="2" charset="2"/>
              <a:buChar char="p"/>
              <a:defRPr/>
            </a:pPr>
            <a:r>
              <a:rPr lang="zh-TW" altLang="en-US" sz="1900" b="1" dirty="0">
                <a:solidFill>
                  <a:schemeClr val="tx1"/>
                </a:solidFill>
                <a:latin typeface="微軟正黑體" panose="020B0604030504040204" pitchFamily="34" charset="-120"/>
                <a:ea typeface="微軟正黑體" panose="020B0604030504040204" pitchFamily="34" charset="-120"/>
              </a:rPr>
              <a:t>分區辦理之各場次由地區學校輪辦，時間規劃於假日，為達預定參與人數，最後都由教師參與充場面與人數，額外增加教師研習負擔。</a:t>
            </a:r>
            <a:endParaRPr lang="en-US" altLang="zh-TW" sz="1900" b="1" dirty="0">
              <a:solidFill>
                <a:schemeClr val="tx1"/>
              </a:solidFill>
              <a:latin typeface="微軟正黑體" panose="020B0604030504040204" pitchFamily="34" charset="-120"/>
              <a:ea typeface="微軟正黑體" panose="020B0604030504040204" pitchFamily="34" charset="-120"/>
            </a:endParaRPr>
          </a:p>
        </p:txBody>
      </p:sp>
      <p:sp>
        <p:nvSpPr>
          <p:cNvPr id="132" name="矩形 131">
            <a:extLst>
              <a:ext uri="{FF2B5EF4-FFF2-40B4-BE49-F238E27FC236}">
                <a16:creationId xmlns="" xmlns:a16="http://schemas.microsoft.com/office/drawing/2014/main" id="{E9E43DF0-3130-45CB-9032-65244C91DE1D}"/>
              </a:ext>
            </a:extLst>
          </p:cNvPr>
          <p:cNvSpPr/>
          <p:nvPr/>
        </p:nvSpPr>
        <p:spPr>
          <a:xfrm>
            <a:off x="2401965" y="3725206"/>
            <a:ext cx="1393094" cy="1279832"/>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轉型契機</a:t>
            </a:r>
            <a:endParaRPr lang="zh-CN"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 xmlns:a16="http://schemas.microsoft.com/office/drawing/2014/main" id="{E9E43DF0-3130-45CB-9032-65244C91DE1D}"/>
              </a:ext>
            </a:extLst>
          </p:cNvPr>
          <p:cNvSpPr/>
          <p:nvPr/>
        </p:nvSpPr>
        <p:spPr>
          <a:xfrm>
            <a:off x="3829232" y="3725206"/>
            <a:ext cx="7810484" cy="1279832"/>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lvl="0" indent="-288000">
              <a:buFont typeface="Wingdings" panose="05000000000000000000" pitchFamily="2" charset="2"/>
              <a:buChar char="p"/>
              <a:defRPr/>
            </a:pPr>
            <a:r>
              <a:rPr lang="zh-TW" altLang="en-US" sz="1900" b="1" dirty="0">
                <a:solidFill>
                  <a:srgbClr val="0000CC"/>
                </a:solidFill>
                <a:latin typeface="微軟正黑體" panose="020B0604030504040204" pitchFamily="34" charset="-120"/>
                <a:ea typeface="微軟正黑體" panose="020B0604030504040204" pitchFamily="34" charset="-120"/>
              </a:rPr>
              <a:t>再多場次、咖再大，家長人數皆少，轉型迫在眉睫。</a:t>
            </a:r>
            <a:endParaRPr lang="en-US" altLang="zh-TW" sz="1900"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1900" b="1" dirty="0">
                <a:solidFill>
                  <a:srgbClr val="0000CC"/>
                </a:solidFill>
                <a:latin typeface="微軟正黑體" panose="020B0604030504040204" pitchFamily="34" charset="-120"/>
                <a:ea typeface="微軟正黑體" panose="020B0604030504040204" pitchFamily="34" charset="-120"/>
              </a:rPr>
              <a:t>輔導團發行遠見未來</a:t>
            </a:r>
            <a:r>
              <a:rPr lang="en-US" altLang="zh-TW" sz="1900" b="1" dirty="0">
                <a:solidFill>
                  <a:srgbClr val="0000CC"/>
                </a:solidFill>
                <a:latin typeface="微軟正黑體" panose="020B0604030504040204" pitchFamily="34" charset="-120"/>
                <a:ea typeface="微軟正黑體" panose="020B0604030504040204" pitchFamily="34" charset="-120"/>
              </a:rPr>
              <a:t>FAMILY</a:t>
            </a:r>
            <a:r>
              <a:rPr lang="zh-TW" altLang="en-US" sz="1900" b="1" dirty="0">
                <a:solidFill>
                  <a:srgbClr val="0000CC"/>
                </a:solidFill>
                <a:latin typeface="微軟正黑體" panose="020B0604030504040204" pitchFamily="34" charset="-120"/>
                <a:ea typeface="微軟正黑體" panose="020B0604030504040204" pitchFamily="34" charset="-120"/>
              </a:rPr>
              <a:t>金門專刊，集結各校對於提升基本學力之校內作為及各校校訂特色課程之介紹於一輯。</a:t>
            </a:r>
            <a:endParaRPr lang="en-US" altLang="zh-TW" sz="1900"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1900" b="1" dirty="0">
                <a:solidFill>
                  <a:srgbClr val="0000CC"/>
                </a:solidFill>
                <a:latin typeface="微軟正黑體" panose="020B0604030504040204" pitchFamily="34" charset="-120"/>
                <a:ea typeface="微軟正黑體" panose="020B0604030504040204" pitchFamily="34" charset="-120"/>
              </a:rPr>
              <a:t>國際教育公聽會之成功案例。</a:t>
            </a:r>
            <a:endParaRPr lang="en-US" altLang="zh-TW" sz="1900" b="1" dirty="0">
              <a:solidFill>
                <a:srgbClr val="0000CC"/>
              </a:solidFill>
              <a:latin typeface="微軟正黑體" panose="020B0604030504040204" pitchFamily="34" charset="-120"/>
              <a:ea typeface="微軟正黑體" panose="020B0604030504040204" pitchFamily="34" charset="-120"/>
            </a:endParaRPr>
          </a:p>
        </p:txBody>
      </p:sp>
      <p:sp>
        <p:nvSpPr>
          <p:cNvPr id="134" name="矩形 133">
            <a:extLst>
              <a:ext uri="{FF2B5EF4-FFF2-40B4-BE49-F238E27FC236}">
                <a16:creationId xmlns="" xmlns:a16="http://schemas.microsoft.com/office/drawing/2014/main" id="{E9E43DF0-3130-45CB-9032-65244C91DE1D}"/>
              </a:ext>
            </a:extLst>
          </p:cNvPr>
          <p:cNvSpPr/>
          <p:nvPr/>
        </p:nvSpPr>
        <p:spPr>
          <a:xfrm>
            <a:off x="2404842" y="5052978"/>
            <a:ext cx="1393094" cy="1721447"/>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學年度調整方向與策略</a:t>
            </a:r>
            <a:endParaRPr lang="zh-CN"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 xmlns:a16="http://schemas.microsoft.com/office/drawing/2014/main" id="{E9E43DF0-3130-45CB-9032-65244C91DE1D}"/>
              </a:ext>
            </a:extLst>
          </p:cNvPr>
          <p:cNvSpPr/>
          <p:nvPr/>
        </p:nvSpPr>
        <p:spPr>
          <a:xfrm>
            <a:off x="3832109" y="5052978"/>
            <a:ext cx="7816752" cy="1721447"/>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sz="1900" b="1" u="sng" dirty="0">
                <a:solidFill>
                  <a:srgbClr val="C00000"/>
                </a:solidFill>
                <a:latin typeface="微軟正黑體" panose="020B0604030504040204" pitchFamily="34" charset="-120"/>
                <a:ea typeface="微軟正黑體" panose="020B0604030504040204" pitchFamily="34" charset="-120"/>
              </a:rPr>
              <a:t>縣級學生家長、親師合作學習成長研習</a:t>
            </a:r>
            <a:r>
              <a:rPr lang="zh-TW" altLang="en-US" sz="1900" b="1" dirty="0">
                <a:solidFill>
                  <a:srgbClr val="C00000"/>
                </a:solidFill>
                <a:latin typeface="微軟正黑體" panose="020B0604030504040204" pitchFamily="34" charset="-120"/>
                <a:ea typeface="微軟正黑體" panose="020B0604030504040204" pitchFamily="34" charset="-120"/>
              </a:rPr>
              <a:t>：由輔導團統籌辦理全縣一場次，課程除指定之課綱宣導課程外，加入家長關心之考招制度、學習檔案、特色課程、多元就學議題，並增闢與教育處處長、相關科室面對面與家長交流對話課程，家長意見上達天聽。</a:t>
            </a:r>
            <a:endParaRPr lang="en-US" altLang="zh-TW" sz="1900" b="1" dirty="0">
              <a:solidFill>
                <a:srgbClr val="C00000"/>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1900" b="1" u="sng" dirty="0">
                <a:solidFill>
                  <a:srgbClr val="C00000"/>
                </a:solidFill>
                <a:latin typeface="微軟正黑體" panose="020B0604030504040204" pitchFamily="34" charset="-120"/>
                <a:ea typeface="微軟正黑體" panose="020B0604030504040204" pitchFamily="34" charset="-120"/>
              </a:rPr>
              <a:t>新課綱家長刊物</a:t>
            </a:r>
            <a:r>
              <a:rPr lang="zh-TW" altLang="en-US" sz="1900" b="1" dirty="0">
                <a:solidFill>
                  <a:srgbClr val="C00000"/>
                </a:solidFill>
                <a:latin typeface="微軟正黑體" panose="020B0604030504040204" pitchFamily="34" charset="-120"/>
                <a:ea typeface="微軟正黑體" panose="020B0604030504040204" pitchFamily="34" charset="-120"/>
              </a:rPr>
              <a:t>：藉由靜態刊物進行新課綱執行之行銷推廣</a:t>
            </a:r>
            <a:r>
              <a:rPr lang="en-US" altLang="zh-TW" sz="1900" b="1" dirty="0">
                <a:solidFill>
                  <a:srgbClr val="C00000"/>
                </a:solidFill>
                <a:latin typeface="微軟正黑體" panose="020B0604030504040204" pitchFamily="34" charset="-120"/>
                <a:ea typeface="微軟正黑體" panose="020B0604030504040204" pitchFamily="34" charset="-120"/>
              </a:rPr>
              <a:t>(</a:t>
            </a:r>
            <a:r>
              <a:rPr lang="zh-TW" altLang="en-US" sz="1900" b="1" dirty="0">
                <a:solidFill>
                  <a:srgbClr val="C00000"/>
                </a:solidFill>
                <a:latin typeface="微軟正黑體" panose="020B0604030504040204" pitchFamily="34" charset="-120"/>
                <a:ea typeface="微軟正黑體" panose="020B0604030504040204" pitchFamily="34" charset="-120"/>
              </a:rPr>
              <a:t>廣、深</a:t>
            </a:r>
            <a:r>
              <a:rPr lang="en-US" altLang="zh-TW" sz="1900" b="1" dirty="0">
                <a:solidFill>
                  <a:srgbClr val="C00000"/>
                </a:solidFill>
                <a:latin typeface="微軟正黑體" panose="020B0604030504040204" pitchFamily="34" charset="-120"/>
                <a:ea typeface="微軟正黑體" panose="020B0604030504040204" pitchFamily="34" charset="-120"/>
              </a:rPr>
              <a:t>)</a:t>
            </a:r>
            <a:r>
              <a:rPr lang="zh-TW" altLang="en-US" sz="1900" b="1" dirty="0">
                <a:solidFill>
                  <a:srgbClr val="C00000"/>
                </a:solidFill>
                <a:latin typeface="微軟正黑體" panose="020B0604030504040204" pitchFamily="34" charset="-120"/>
                <a:ea typeface="微軟正黑體" panose="020B0604030504040204" pitchFamily="34" charset="-120"/>
              </a:rPr>
              <a:t>。</a:t>
            </a:r>
            <a:endParaRPr lang="en-US" altLang="zh-TW" sz="1900" b="1" dirty="0">
              <a:solidFill>
                <a:srgbClr val="C00000"/>
              </a:solidFill>
              <a:latin typeface="微軟正黑體" panose="020B0604030504040204" pitchFamily="34" charset="-120"/>
              <a:ea typeface="微軟正黑體" panose="020B0604030504040204" pitchFamily="34" charset="-120"/>
            </a:endParaRPr>
          </a:p>
        </p:txBody>
      </p:sp>
      <p:sp>
        <p:nvSpPr>
          <p:cNvPr id="129" name="TextBox 63"/>
          <p:cNvSpPr txBox="1"/>
          <p:nvPr/>
        </p:nvSpPr>
        <p:spPr>
          <a:xfrm>
            <a:off x="2588965" y="352768"/>
            <a:ext cx="8992976" cy="646331"/>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專業成長</a:t>
            </a:r>
          </a:p>
        </p:txBody>
      </p:sp>
    </p:spTree>
    <p:extLst>
      <p:ext uri="{BB962C8B-B14F-4D97-AF65-F5344CB8AC3E}">
        <p14:creationId xmlns:p14="http://schemas.microsoft.com/office/powerpoint/2010/main" val="208661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內容版面配置區 2"/>
          <p:cNvSpPr txBox="1">
            <a:spLocks/>
          </p:cNvSpPr>
          <p:nvPr/>
        </p:nvSpPr>
        <p:spPr>
          <a:xfrm>
            <a:off x="6288816" y="1597376"/>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4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6" name="TextBox 12"/>
          <p:cNvSpPr txBox="1"/>
          <p:nvPr/>
        </p:nvSpPr>
        <p:spPr>
          <a:xfrm>
            <a:off x="3659466" y="1675563"/>
            <a:ext cx="2698176" cy="523220"/>
          </a:xfrm>
          <a:prstGeom prst="rect">
            <a:avLst/>
          </a:prstGeom>
          <a:noFill/>
        </p:spPr>
        <p:txBody>
          <a:bodyPr wrap="none" rtlCol="0">
            <a:spAutoFit/>
          </a:bodyPr>
          <a:lstStyle/>
          <a:p>
            <a:pPr algn="ctr">
              <a:spcAft>
                <a:spcPts val="600"/>
              </a:spcAft>
            </a:pPr>
            <a:r>
              <a:rPr lang="en-US"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6" name="矩形 65">
            <a:extLst>
              <a:ext uri="{FF2B5EF4-FFF2-40B4-BE49-F238E27FC236}">
                <a16:creationId xmlns="" xmlns:a16="http://schemas.microsoft.com/office/drawing/2014/main" id="{E9E43DF0-3130-45CB-9032-65244C91DE1D}"/>
              </a:ext>
            </a:extLst>
          </p:cNvPr>
          <p:cNvSpPr/>
          <p:nvPr/>
        </p:nvSpPr>
        <p:spPr>
          <a:xfrm>
            <a:off x="2411110" y="2386797"/>
            <a:ext cx="1393094" cy="167075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學年度運作困境</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654381" y="1083942"/>
            <a:ext cx="1334915" cy="577405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grpSp>
        <p:nvGrpSpPr>
          <p:cNvPr id="69" name="组 6"/>
          <p:cNvGrpSpPr/>
          <p:nvPr/>
        </p:nvGrpSpPr>
        <p:grpSpPr>
          <a:xfrm>
            <a:off x="115965" y="1681621"/>
            <a:ext cx="2117992" cy="552207"/>
            <a:chOff x="445310" y="1356246"/>
            <a:chExt cx="1588701" cy="448308"/>
          </a:xfrm>
        </p:grpSpPr>
        <p:sp>
          <p:nvSpPr>
            <p:cNvPr id="70"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2</a:t>
              </a:r>
              <a:endParaRPr kumimoji="1" lang="zh-CN" altLang="en-US" dirty="0">
                <a:solidFill>
                  <a:prstClr val="white"/>
                </a:solidFill>
                <a:latin typeface="Century Gothic"/>
                <a:ea typeface="微软雅黑" panose="020B0503020204020204" pitchFamily="34" charset="-122"/>
              </a:endParaRPr>
            </a:p>
          </p:txBody>
        </p:sp>
        <p:sp>
          <p:nvSpPr>
            <p:cNvPr id="71"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2"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3" name="矩形 72"/>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4"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公開授課備說觀議</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75" name="组 13"/>
          <p:cNvGrpSpPr/>
          <p:nvPr/>
        </p:nvGrpSpPr>
        <p:grpSpPr>
          <a:xfrm>
            <a:off x="115965" y="2231710"/>
            <a:ext cx="2008533" cy="601567"/>
            <a:chOff x="445310" y="1847612"/>
            <a:chExt cx="1506596" cy="488381"/>
          </a:xfrm>
        </p:grpSpPr>
        <p:sp>
          <p:nvSpPr>
            <p:cNvPr id="76" name="五边形 14"/>
            <p:cNvSpPr/>
            <p:nvPr/>
          </p:nvSpPr>
          <p:spPr>
            <a:xfrm flipH="1">
              <a:off x="445310" y="1847612"/>
              <a:ext cx="404602" cy="347393"/>
            </a:xfrm>
            <a:prstGeom prst="homePlate">
              <a:avLst>
                <a:gd name="adj" fmla="val 4024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3</a:t>
              </a:r>
              <a:endParaRPr kumimoji="1" lang="zh-CN" altLang="en-US" dirty="0">
                <a:solidFill>
                  <a:prstClr val="white"/>
                </a:solidFill>
                <a:latin typeface="Century Gothic"/>
                <a:ea typeface="微软雅黑" panose="020B0503020204020204" pitchFamily="34" charset="-122"/>
              </a:endParaRPr>
            </a:p>
          </p:txBody>
        </p:sp>
        <p:sp>
          <p:nvSpPr>
            <p:cNvPr id="77" name="平行四边形 15"/>
            <p:cNvSpPr/>
            <p:nvPr/>
          </p:nvSpPr>
          <p:spPr>
            <a:xfrm rot="16200000" flipH="1">
              <a:off x="628983" y="196638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8" name="平行四边形 16"/>
            <p:cNvSpPr/>
            <p:nvPr/>
          </p:nvSpPr>
          <p:spPr>
            <a:xfrm rot="5400000">
              <a:off x="1731716" y="196638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9" name="矩形 78"/>
            <p:cNvSpPr/>
            <p:nvPr/>
          </p:nvSpPr>
          <p:spPr>
            <a:xfrm>
              <a:off x="745657" y="1948527"/>
              <a:ext cx="1206249" cy="347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0" name="文本框 18"/>
            <p:cNvSpPr txBox="1"/>
            <p:nvPr/>
          </p:nvSpPr>
          <p:spPr>
            <a:xfrm>
              <a:off x="710611" y="1911218"/>
              <a:ext cx="1217021" cy="424775"/>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全縣備課日共備工作坊</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81" name="组 20"/>
          <p:cNvGrpSpPr/>
          <p:nvPr/>
        </p:nvGrpSpPr>
        <p:grpSpPr>
          <a:xfrm>
            <a:off x="115965" y="2785704"/>
            <a:ext cx="2116234" cy="563222"/>
            <a:chOff x="445310" y="2344757"/>
            <a:chExt cx="1587382" cy="457251"/>
          </a:xfrm>
        </p:grpSpPr>
        <p:sp>
          <p:nvSpPr>
            <p:cNvPr id="82" name="五边形 21"/>
            <p:cNvSpPr/>
            <p:nvPr/>
          </p:nvSpPr>
          <p:spPr>
            <a:xfrm flipH="1">
              <a:off x="445310" y="2344757"/>
              <a:ext cx="404602" cy="347393"/>
            </a:xfrm>
            <a:prstGeom prst="homePlate">
              <a:avLst>
                <a:gd name="adj" fmla="val 40243"/>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4</a:t>
              </a:r>
              <a:endParaRPr kumimoji="1" lang="zh-CN" altLang="en-US" dirty="0">
                <a:solidFill>
                  <a:prstClr val="white"/>
                </a:solidFill>
                <a:latin typeface="Century Gothic"/>
                <a:ea typeface="微软雅黑" panose="020B0503020204020204" pitchFamily="34" charset="-122"/>
              </a:endParaRPr>
            </a:p>
          </p:txBody>
        </p:sp>
        <p:sp>
          <p:nvSpPr>
            <p:cNvPr id="83" name="平行四边形 22"/>
            <p:cNvSpPr/>
            <p:nvPr/>
          </p:nvSpPr>
          <p:spPr>
            <a:xfrm rot="16200000" flipH="1">
              <a:off x="628983" y="246353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4" name="平行四边形 23"/>
            <p:cNvSpPr/>
            <p:nvPr/>
          </p:nvSpPr>
          <p:spPr>
            <a:xfrm rot="5400000">
              <a:off x="1731716" y="2463534"/>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5" name="矩形 84"/>
            <p:cNvSpPr/>
            <p:nvPr/>
          </p:nvSpPr>
          <p:spPr>
            <a:xfrm>
              <a:off x="745657" y="2445672"/>
              <a:ext cx="1206249" cy="3473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6" name="文本框 25"/>
            <p:cNvSpPr txBox="1"/>
            <p:nvPr/>
          </p:nvSpPr>
          <p:spPr>
            <a:xfrm>
              <a:off x="677318" y="2409542"/>
              <a:ext cx="1355374"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課程審查工作坊</a:t>
              </a:r>
              <a:r>
                <a:rPr kumimoji="1" lang="en-US" altLang="zh-TW" sz="1000" b="1" dirty="0">
                  <a:solidFill>
                    <a:prstClr val="white"/>
                  </a:solidFill>
                  <a:latin typeface="Century Gothic"/>
                  <a:ea typeface="微软雅黑" panose="020B0503020204020204" pitchFamily="34" charset="-122"/>
                </a:rPr>
                <a:t>-1</a:t>
              </a:r>
            </a:p>
            <a:p>
              <a:pPr algn="ctr" defTabSz="609569"/>
              <a:r>
                <a:rPr kumimoji="1" lang="zh-TW" altLang="en-US" sz="1400" b="1" dirty="0">
                  <a:solidFill>
                    <a:prstClr val="white"/>
                  </a:solidFill>
                  <a:latin typeface="Century Gothic"/>
                  <a:ea typeface="微软雅黑" panose="020B0503020204020204" pitchFamily="34" charset="-122"/>
                </a:rPr>
                <a:t>課發會增能工作坊</a:t>
              </a:r>
              <a:r>
                <a:rPr kumimoji="1" lang="en-US" altLang="zh-TW" sz="1000" b="1" dirty="0">
                  <a:solidFill>
                    <a:prstClr val="white"/>
                  </a:solidFill>
                  <a:latin typeface="Century Gothic"/>
                  <a:ea typeface="微软雅黑" panose="020B0503020204020204" pitchFamily="34" charset="-122"/>
                </a:rPr>
                <a:t>-5</a:t>
              </a:r>
              <a:endParaRPr kumimoji="1" lang="zh-CN" altLang="en-US" sz="1000" b="1" dirty="0">
                <a:solidFill>
                  <a:prstClr val="white"/>
                </a:solidFill>
                <a:latin typeface="Century Gothic"/>
                <a:ea typeface="微软雅黑" panose="020B0503020204020204" pitchFamily="34" charset="-122"/>
              </a:endParaRPr>
            </a:p>
          </p:txBody>
        </p:sp>
      </p:grpSp>
      <p:grpSp>
        <p:nvGrpSpPr>
          <p:cNvPr id="87" name="组 27"/>
          <p:cNvGrpSpPr/>
          <p:nvPr/>
        </p:nvGrpSpPr>
        <p:grpSpPr>
          <a:xfrm>
            <a:off x="115965" y="3335350"/>
            <a:ext cx="2318834" cy="559672"/>
            <a:chOff x="445310" y="2837825"/>
            <a:chExt cx="1739353" cy="454369"/>
          </a:xfrm>
        </p:grpSpPr>
        <p:sp>
          <p:nvSpPr>
            <p:cNvPr id="88" name="五边形 28"/>
            <p:cNvSpPr/>
            <p:nvPr/>
          </p:nvSpPr>
          <p:spPr>
            <a:xfrm flipH="1">
              <a:off x="445310" y="2837825"/>
              <a:ext cx="404602" cy="347393"/>
            </a:xfrm>
            <a:prstGeom prst="homePlate">
              <a:avLst>
                <a:gd name="adj" fmla="val 4024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5</a:t>
              </a:r>
              <a:endParaRPr kumimoji="1" lang="zh-CN" altLang="en-US" dirty="0">
                <a:solidFill>
                  <a:prstClr val="white"/>
                </a:solidFill>
                <a:latin typeface="Century Gothic"/>
                <a:ea typeface="微软雅黑" panose="020B0503020204020204" pitchFamily="34" charset="-122"/>
              </a:endParaRPr>
            </a:p>
          </p:txBody>
        </p:sp>
        <p:sp>
          <p:nvSpPr>
            <p:cNvPr id="89" name="平行四边形 29"/>
            <p:cNvSpPr/>
            <p:nvPr/>
          </p:nvSpPr>
          <p:spPr>
            <a:xfrm rot="16200000" flipH="1">
              <a:off x="628983" y="2956601"/>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0" name="平行四边形 30"/>
            <p:cNvSpPr/>
            <p:nvPr/>
          </p:nvSpPr>
          <p:spPr>
            <a:xfrm rot="5400000">
              <a:off x="1731716" y="295660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1" name="矩形 90"/>
            <p:cNvSpPr/>
            <p:nvPr/>
          </p:nvSpPr>
          <p:spPr>
            <a:xfrm>
              <a:off x="745657" y="2938740"/>
              <a:ext cx="1206249" cy="34739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2" name="文本框 32"/>
            <p:cNvSpPr txBox="1"/>
            <p:nvPr/>
          </p:nvSpPr>
          <p:spPr>
            <a:xfrm>
              <a:off x="710611" y="2899728"/>
              <a:ext cx="1474052" cy="392466"/>
            </a:xfrm>
            <a:prstGeom prst="rect">
              <a:avLst/>
            </a:prstGeom>
            <a:noFill/>
          </p:spPr>
          <p:txBody>
            <a:bodyPr wrap="square" rtlCol="0">
              <a:spAutoFit/>
            </a:bodyPr>
            <a:lstStyle/>
            <a:p>
              <a:pPr>
                <a:defRPr/>
              </a:pPr>
              <a:r>
                <a:rPr kumimoji="1" lang="zh-TW" altLang="en-US" sz="1400" b="1" dirty="0">
                  <a:solidFill>
                    <a:prstClr val="white"/>
                  </a:solidFill>
                  <a:latin typeface="Century Gothic"/>
                  <a:ea typeface="微软雅黑" panose="020B0503020204020204" pitchFamily="34" charset="-122"/>
                </a:rPr>
                <a:t>課程領導人培育</a:t>
              </a:r>
              <a:r>
                <a:rPr kumimoji="1" lang="en-US" altLang="zh-TW" sz="1000" b="1" dirty="0">
                  <a:solidFill>
                    <a:prstClr val="white"/>
                  </a:solidFill>
                  <a:latin typeface="Century Gothic"/>
                  <a:ea typeface="微软雅黑" panose="020B0503020204020204" pitchFamily="34" charset="-122"/>
                </a:rPr>
                <a:t>-1</a:t>
              </a:r>
            </a:p>
            <a:p>
              <a:pPr>
                <a:defRPr/>
              </a:pPr>
              <a:r>
                <a:rPr kumimoji="1" lang="zh-TW" altLang="en-US" sz="1400" b="1" dirty="0">
                  <a:solidFill>
                    <a:prstClr val="white"/>
                  </a:solidFill>
                  <a:latin typeface="Century Gothic"/>
                  <a:ea typeface="微软雅黑" panose="020B0503020204020204" pitchFamily="34" charset="-122"/>
                </a:rPr>
                <a:t>多年校本課程發展</a:t>
              </a:r>
              <a:r>
                <a:rPr kumimoji="1" lang="en-US" altLang="zh-TW" sz="1000" b="1" dirty="0">
                  <a:solidFill>
                    <a:prstClr val="white"/>
                  </a:solidFill>
                  <a:latin typeface="Century Gothic"/>
                  <a:ea typeface="微软雅黑" panose="020B0503020204020204" pitchFamily="34" charset="-122"/>
                </a:rPr>
                <a:t>-1</a:t>
              </a:r>
              <a:endParaRPr kumimoji="1" lang="zh-TW" altLang="en-US" sz="1000" b="1" dirty="0">
                <a:solidFill>
                  <a:prstClr val="white"/>
                </a:solidFill>
                <a:latin typeface="Century Gothic"/>
                <a:ea typeface="微软雅黑" panose="020B0503020204020204" pitchFamily="34" charset="-122"/>
              </a:endParaRPr>
            </a:p>
          </p:txBody>
        </p:sp>
      </p:grpSp>
      <p:grpSp>
        <p:nvGrpSpPr>
          <p:cNvPr id="93" name="组 34"/>
          <p:cNvGrpSpPr/>
          <p:nvPr/>
        </p:nvGrpSpPr>
        <p:grpSpPr>
          <a:xfrm>
            <a:off x="114207" y="3895452"/>
            <a:ext cx="2160906" cy="562781"/>
            <a:chOff x="445310" y="3323892"/>
            <a:chExt cx="1620890" cy="456893"/>
          </a:xfrm>
        </p:grpSpPr>
        <p:sp>
          <p:nvSpPr>
            <p:cNvPr id="94" name="五边形 35"/>
            <p:cNvSpPr/>
            <p:nvPr/>
          </p:nvSpPr>
          <p:spPr>
            <a:xfrm flipH="1">
              <a:off x="445310" y="3323892"/>
              <a:ext cx="404602" cy="347393"/>
            </a:xfrm>
            <a:prstGeom prst="homePlate">
              <a:avLst>
                <a:gd name="adj" fmla="val 40243"/>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6</a:t>
              </a:r>
              <a:endParaRPr kumimoji="1" lang="zh-CN" altLang="en-US" dirty="0">
                <a:solidFill>
                  <a:prstClr val="white"/>
                </a:solidFill>
                <a:latin typeface="Century Gothic"/>
                <a:ea typeface="微软雅黑" panose="020B0503020204020204" pitchFamily="34" charset="-122"/>
              </a:endParaRPr>
            </a:p>
          </p:txBody>
        </p:sp>
        <p:sp>
          <p:nvSpPr>
            <p:cNvPr id="95" name="平行四边形 36"/>
            <p:cNvSpPr/>
            <p:nvPr/>
          </p:nvSpPr>
          <p:spPr>
            <a:xfrm rot="16200000" flipH="1">
              <a:off x="628983" y="344266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6" name="平行四边形 37"/>
            <p:cNvSpPr/>
            <p:nvPr/>
          </p:nvSpPr>
          <p:spPr>
            <a:xfrm rot="5400000">
              <a:off x="1731716" y="344266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7" name="矩形 96"/>
            <p:cNvSpPr/>
            <p:nvPr/>
          </p:nvSpPr>
          <p:spPr>
            <a:xfrm>
              <a:off x="745657" y="3424807"/>
              <a:ext cx="1206249" cy="347393"/>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8" name="文本框 39"/>
            <p:cNvSpPr txBox="1"/>
            <p:nvPr/>
          </p:nvSpPr>
          <p:spPr>
            <a:xfrm>
              <a:off x="628724" y="3388319"/>
              <a:ext cx="1437476"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非專授課增能</a:t>
              </a:r>
              <a:r>
                <a:rPr kumimoji="1" lang="en-US" altLang="zh-TW" sz="1000" b="1" dirty="0">
                  <a:solidFill>
                    <a:prstClr val="white"/>
                  </a:solidFill>
                  <a:latin typeface="Century Gothic"/>
                  <a:ea typeface="微软雅黑" panose="020B0503020204020204" pitchFamily="34" charset="-122"/>
                </a:rPr>
                <a:t>-0</a:t>
              </a:r>
            </a:p>
            <a:p>
              <a:pPr algn="ctr" defTabSz="609569"/>
              <a:r>
                <a:rPr kumimoji="1" lang="zh-TW" altLang="en-US" sz="1400" b="1" dirty="0">
                  <a:solidFill>
                    <a:prstClr val="white"/>
                  </a:solidFill>
                  <a:latin typeface="Century Gothic"/>
                  <a:ea typeface="微软雅黑" panose="020B0503020204020204" pitchFamily="34" charset="-122"/>
                </a:rPr>
                <a:t>數學差異化教學</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99" name="组 41"/>
          <p:cNvGrpSpPr/>
          <p:nvPr/>
        </p:nvGrpSpPr>
        <p:grpSpPr>
          <a:xfrm>
            <a:off x="124316" y="4445101"/>
            <a:ext cx="2008533" cy="559937"/>
            <a:chOff x="445310" y="3810681"/>
            <a:chExt cx="1506596" cy="454583"/>
          </a:xfrm>
        </p:grpSpPr>
        <p:sp>
          <p:nvSpPr>
            <p:cNvPr id="100"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7</a:t>
              </a:r>
              <a:endParaRPr kumimoji="1" lang="zh-CN" altLang="en-US" dirty="0">
                <a:solidFill>
                  <a:prstClr val="white"/>
                </a:solidFill>
                <a:latin typeface="Century Gothic"/>
                <a:ea typeface="微软雅黑" panose="020B0503020204020204" pitchFamily="34" charset="-122"/>
              </a:endParaRPr>
            </a:p>
          </p:txBody>
        </p:sp>
        <p:sp>
          <p:nvSpPr>
            <p:cNvPr id="101"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2"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3" name="矩形 102"/>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4" name="文本框 46"/>
            <p:cNvSpPr txBox="1"/>
            <p:nvPr/>
          </p:nvSpPr>
          <p:spPr>
            <a:xfrm>
              <a:off x="745658" y="3872798"/>
              <a:ext cx="1206248"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學生家長、親師合作學習成長</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105" name="组 41"/>
          <p:cNvGrpSpPr/>
          <p:nvPr/>
        </p:nvGrpSpPr>
        <p:grpSpPr>
          <a:xfrm>
            <a:off x="115965" y="1133479"/>
            <a:ext cx="2008533" cy="552207"/>
            <a:chOff x="445310" y="3810681"/>
            <a:chExt cx="1506596" cy="448308"/>
          </a:xfrm>
        </p:grpSpPr>
        <p:sp>
          <p:nvSpPr>
            <p:cNvPr id="106"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1</a:t>
              </a:r>
              <a:endParaRPr kumimoji="1" lang="zh-CN" altLang="en-US" dirty="0">
                <a:solidFill>
                  <a:prstClr val="white"/>
                </a:solidFill>
                <a:latin typeface="Century Gothic"/>
                <a:ea typeface="微软雅黑" panose="020B0503020204020204" pitchFamily="34" charset="-122"/>
              </a:endParaRPr>
            </a:p>
          </p:txBody>
        </p:sp>
        <p:sp>
          <p:nvSpPr>
            <p:cNvPr id="107"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8"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9" name="矩形 108"/>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0" name="文本框 46"/>
            <p:cNvSpPr txBox="1"/>
            <p:nvPr/>
          </p:nvSpPr>
          <p:spPr>
            <a:xfrm>
              <a:off x="841660" y="3966103"/>
              <a:ext cx="1110245"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總綱宣導研習</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111" name="组 6"/>
          <p:cNvGrpSpPr/>
          <p:nvPr/>
        </p:nvGrpSpPr>
        <p:grpSpPr>
          <a:xfrm>
            <a:off x="124316" y="5006986"/>
            <a:ext cx="2117992" cy="552208"/>
            <a:chOff x="445310" y="1356246"/>
            <a:chExt cx="1588701" cy="448308"/>
          </a:xfrm>
        </p:grpSpPr>
        <p:sp>
          <p:nvSpPr>
            <p:cNvPr id="112"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8</a:t>
              </a:r>
              <a:endParaRPr kumimoji="1" lang="zh-CN" altLang="en-US" dirty="0">
                <a:solidFill>
                  <a:prstClr val="white"/>
                </a:solidFill>
                <a:latin typeface="Century Gothic"/>
                <a:ea typeface="微软雅黑" panose="020B0503020204020204" pitchFamily="34" charset="-122"/>
              </a:endParaRPr>
            </a:p>
          </p:txBody>
        </p:sp>
        <p:sp>
          <p:nvSpPr>
            <p:cNvPr id="113"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4"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5" name="矩形 114"/>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6"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揪團共學增能計畫</a:t>
              </a:r>
              <a:r>
                <a:rPr kumimoji="1" lang="en-US" altLang="zh-TW" sz="1000" b="1" dirty="0">
                  <a:solidFill>
                    <a:prstClr val="white"/>
                  </a:solidFill>
                  <a:latin typeface="Century Gothic"/>
                  <a:ea typeface="微软雅黑" panose="020B0503020204020204" pitchFamily="34" charset="-122"/>
                </a:rPr>
                <a:t>-10</a:t>
              </a:r>
              <a:endParaRPr kumimoji="1" lang="zh-CN" altLang="en-US" sz="1000" b="1" dirty="0">
                <a:solidFill>
                  <a:prstClr val="white"/>
                </a:solidFill>
                <a:latin typeface="Century Gothic"/>
                <a:ea typeface="微软雅黑" panose="020B0503020204020204" pitchFamily="34" charset="-122"/>
              </a:endParaRPr>
            </a:p>
          </p:txBody>
        </p:sp>
      </p:grpSp>
      <p:sp>
        <p:nvSpPr>
          <p:cNvPr id="27" name="橢圓 26"/>
          <p:cNvSpPr/>
          <p:nvPr/>
        </p:nvSpPr>
        <p:spPr>
          <a:xfrm>
            <a:off x="2283480" y="1117931"/>
            <a:ext cx="1375986" cy="1375986"/>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1" name="矩形 130">
            <a:extLst>
              <a:ext uri="{FF2B5EF4-FFF2-40B4-BE49-F238E27FC236}">
                <a16:creationId xmlns="" xmlns:a16="http://schemas.microsoft.com/office/drawing/2014/main" id="{E9E43DF0-3130-45CB-9032-65244C91DE1D}"/>
              </a:ext>
            </a:extLst>
          </p:cNvPr>
          <p:cNvSpPr/>
          <p:nvPr/>
        </p:nvSpPr>
        <p:spPr>
          <a:xfrm>
            <a:off x="3838377" y="2386797"/>
            <a:ext cx="4401055" cy="167075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sz="2000" b="1" dirty="0">
                <a:solidFill>
                  <a:schemeClr val="tx1"/>
                </a:solidFill>
                <a:latin typeface="微軟正黑體" panose="020B0604030504040204" pitchFamily="34" charset="-120"/>
                <a:ea typeface="微軟正黑體" panose="020B0604030504040204" pitchFamily="34" charset="-120"/>
              </a:rPr>
              <a:t>可申請計畫，請揪團教師上</a:t>
            </a:r>
            <a:r>
              <a:rPr lang="en-US" altLang="zh-TW" sz="2000" b="1" dirty="0">
                <a:solidFill>
                  <a:schemeClr val="tx1"/>
                </a:solidFill>
                <a:latin typeface="微軟正黑體" panose="020B0604030504040204" pitchFamily="34" charset="-120"/>
                <a:ea typeface="微軟正黑體" panose="020B0604030504040204" pitchFamily="34" charset="-120"/>
              </a:rPr>
              <a:t>12</a:t>
            </a:r>
            <a:r>
              <a:rPr lang="zh-TW" altLang="en-US" sz="2000" b="1" dirty="0">
                <a:solidFill>
                  <a:schemeClr val="tx1"/>
                </a:solidFill>
                <a:latin typeface="微軟正黑體" panose="020B0604030504040204" pitchFamily="34" charset="-120"/>
                <a:ea typeface="微軟正黑體" panose="020B0604030504040204" pitchFamily="34" charset="-120"/>
              </a:rPr>
              <a:t>人以上成團粉絲團公告主題、撰寫計畫，經費一團</a:t>
            </a:r>
            <a:r>
              <a:rPr lang="en-US" altLang="zh-TW" sz="2000" b="1" dirty="0">
                <a:solidFill>
                  <a:schemeClr val="tx1"/>
                </a:solidFill>
                <a:latin typeface="微軟正黑體" panose="020B0604030504040204" pitchFamily="34" charset="-120"/>
                <a:ea typeface="微軟正黑體" panose="020B0604030504040204" pitchFamily="34" charset="-120"/>
              </a:rPr>
              <a:t>6</a:t>
            </a:r>
            <a:r>
              <a:rPr lang="zh-TW" altLang="en-US" sz="2000" b="1" dirty="0">
                <a:solidFill>
                  <a:schemeClr val="tx1"/>
                </a:solidFill>
                <a:latin typeface="微軟正黑體" panose="020B0604030504040204" pitchFamily="34" charset="-120"/>
                <a:ea typeface="微軟正黑體" panose="020B0604030504040204" pitchFamily="34" charset="-120"/>
              </a:rPr>
              <a:t>萬，上限</a:t>
            </a:r>
            <a:r>
              <a:rPr lang="en-US" altLang="zh-TW" sz="2000" b="1" dirty="0">
                <a:solidFill>
                  <a:schemeClr val="tx1"/>
                </a:solidFill>
                <a:latin typeface="微軟正黑體" panose="020B0604030504040204" pitchFamily="34" charset="-120"/>
                <a:ea typeface="微軟正黑體" panose="020B0604030504040204" pitchFamily="34" charset="-120"/>
              </a:rPr>
              <a:t>10</a:t>
            </a:r>
            <a:r>
              <a:rPr lang="zh-TW" altLang="en-US" sz="2000" b="1" dirty="0">
                <a:solidFill>
                  <a:schemeClr val="tx1"/>
                </a:solidFill>
                <a:latin typeface="微軟正黑體" panose="020B0604030504040204" pitchFamily="34" charset="-120"/>
                <a:ea typeface="微軟正黑體" panose="020B0604030504040204" pitchFamily="34" charset="-120"/>
              </a:rPr>
              <a:t>團，但未設把關審查機制。</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132" name="矩形 131">
            <a:extLst>
              <a:ext uri="{FF2B5EF4-FFF2-40B4-BE49-F238E27FC236}">
                <a16:creationId xmlns="" xmlns:a16="http://schemas.microsoft.com/office/drawing/2014/main" id="{E9E43DF0-3130-45CB-9032-65244C91DE1D}"/>
              </a:ext>
            </a:extLst>
          </p:cNvPr>
          <p:cNvSpPr/>
          <p:nvPr/>
        </p:nvSpPr>
        <p:spPr>
          <a:xfrm>
            <a:off x="2411110" y="4132595"/>
            <a:ext cx="1393094" cy="980331"/>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轉型契機</a:t>
            </a:r>
            <a:endParaRPr lang="zh-CN"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 xmlns:a16="http://schemas.microsoft.com/office/drawing/2014/main" id="{E9E43DF0-3130-45CB-9032-65244C91DE1D}"/>
              </a:ext>
            </a:extLst>
          </p:cNvPr>
          <p:cNvSpPr/>
          <p:nvPr/>
        </p:nvSpPr>
        <p:spPr>
          <a:xfrm>
            <a:off x="3838377" y="4132595"/>
            <a:ext cx="4401055" cy="980331"/>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lvl="0" indent="-28800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申請門檻低、主題符合教師需求，申請者眾、參與亦踴躍。</a:t>
            </a:r>
            <a:endParaRPr lang="en-US" altLang="zh-TW" sz="2000" b="1" dirty="0">
              <a:solidFill>
                <a:srgbClr val="0000CC"/>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可適時提高門檻。</a:t>
            </a:r>
            <a:endParaRPr lang="en-US" altLang="zh-TW" sz="2000" b="1" dirty="0">
              <a:solidFill>
                <a:srgbClr val="0000CC"/>
              </a:solidFill>
              <a:latin typeface="微軟正黑體" panose="020B0604030504040204" pitchFamily="34" charset="-120"/>
              <a:ea typeface="微軟正黑體" panose="020B0604030504040204" pitchFamily="34" charset="-120"/>
            </a:endParaRPr>
          </a:p>
        </p:txBody>
      </p:sp>
      <p:sp>
        <p:nvSpPr>
          <p:cNvPr id="134" name="矩形 133">
            <a:extLst>
              <a:ext uri="{FF2B5EF4-FFF2-40B4-BE49-F238E27FC236}">
                <a16:creationId xmlns="" xmlns:a16="http://schemas.microsoft.com/office/drawing/2014/main" id="{E9E43DF0-3130-45CB-9032-65244C91DE1D}"/>
              </a:ext>
            </a:extLst>
          </p:cNvPr>
          <p:cNvSpPr/>
          <p:nvPr/>
        </p:nvSpPr>
        <p:spPr>
          <a:xfrm>
            <a:off x="2404842" y="5186206"/>
            <a:ext cx="1393094" cy="132126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學年度調整方向與策略</a:t>
            </a:r>
            <a:endParaRPr lang="zh-CN"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 xmlns:a16="http://schemas.microsoft.com/office/drawing/2014/main" id="{E9E43DF0-3130-45CB-9032-65244C91DE1D}"/>
              </a:ext>
            </a:extLst>
          </p:cNvPr>
          <p:cNvSpPr/>
          <p:nvPr/>
        </p:nvSpPr>
        <p:spPr>
          <a:xfrm>
            <a:off x="3832109" y="5186206"/>
            <a:ext cx="7816752" cy="132126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lvl="0" indent="-288000">
              <a:buFont typeface="Wingdings" panose="05000000000000000000" pitchFamily="2" charset="2"/>
              <a:buChar char="p"/>
              <a:defRPr/>
            </a:pPr>
            <a:r>
              <a:rPr lang="zh-TW" altLang="en-US" sz="2000" b="1" dirty="0">
                <a:solidFill>
                  <a:srgbClr val="C00000"/>
                </a:solidFill>
                <a:latin typeface="微軟正黑體" panose="020B0604030504040204" pitchFamily="34" charset="-120"/>
                <a:ea typeface="微軟正黑體" panose="020B0604030504040204" pitchFamily="34" charset="-120"/>
              </a:rPr>
              <a:t>調降申請金額為最高</a:t>
            </a:r>
            <a:r>
              <a:rPr lang="en-US" altLang="zh-TW" sz="2000" b="1" dirty="0">
                <a:solidFill>
                  <a:srgbClr val="C00000"/>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萬，增加申請團數。</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rgbClr val="C00000"/>
                </a:solidFill>
                <a:latin typeface="微軟正黑體" panose="020B0604030504040204" pitchFamily="34" charset="-120"/>
                <a:ea typeface="微軟正黑體" panose="020B0604030504040204" pitchFamily="34" charset="-120"/>
              </a:rPr>
              <a:t>增設「精進計畫揪團課程審查小組」，建立揪團計畫審查機制</a:t>
            </a:r>
            <a:r>
              <a:rPr lang="en-US" altLang="zh-TW" sz="2000" b="1" dirty="0">
                <a:solidFill>
                  <a:srgbClr val="C00000"/>
                </a:solidFill>
                <a:latin typeface="微軟正黑體" panose="020B0604030504040204" pitchFamily="34" charset="-120"/>
                <a:ea typeface="微軟正黑體" panose="020B0604030504040204" pitchFamily="34" charset="-120"/>
              </a:rPr>
              <a:t>(SOP)</a:t>
            </a:r>
            <a:r>
              <a:rPr lang="zh-TW" altLang="en-US" sz="2000" b="1" dirty="0">
                <a:solidFill>
                  <a:srgbClr val="C00000"/>
                </a:solidFill>
                <a:latin typeface="微軟正黑體" panose="020B0604030504040204" pitchFamily="34" charset="-120"/>
                <a:ea typeface="微軟正黑體" panose="020B0604030504040204" pitchFamily="34" charset="-120"/>
              </a:rPr>
              <a:t>，針對學校或教師個人提出之揪團計畫予以審查並給予專業意見回饋。</a:t>
            </a:r>
            <a:endParaRPr lang="en-US" altLang="zh-TW" sz="2000" b="1" dirty="0">
              <a:solidFill>
                <a:srgbClr val="C00000"/>
              </a:solidFill>
              <a:latin typeface="微軟正黑體" panose="020B0604030504040204" pitchFamily="34" charset="-120"/>
              <a:ea typeface="微軟正黑體" panose="020B0604030504040204" pitchFamily="34" charset="-120"/>
            </a:endParaRPr>
          </a:p>
        </p:txBody>
      </p:sp>
      <p:sp>
        <p:nvSpPr>
          <p:cNvPr id="129" name="TextBox 63"/>
          <p:cNvSpPr txBox="1"/>
          <p:nvPr/>
        </p:nvSpPr>
        <p:spPr>
          <a:xfrm>
            <a:off x="2588965" y="352768"/>
            <a:ext cx="8992976" cy="646331"/>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專業成長</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606" y="2385032"/>
            <a:ext cx="3375256" cy="2727894"/>
          </a:xfrm>
          <a:prstGeom prst="rect">
            <a:avLst/>
          </a:prstGeom>
        </p:spPr>
      </p:pic>
    </p:spTree>
    <p:extLst>
      <p:ext uri="{BB962C8B-B14F-4D97-AF65-F5344CB8AC3E}">
        <p14:creationId xmlns:p14="http://schemas.microsoft.com/office/powerpoint/2010/main" val="65180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內容版面配置區 2"/>
          <p:cNvSpPr txBox="1">
            <a:spLocks/>
          </p:cNvSpPr>
          <p:nvPr/>
        </p:nvSpPr>
        <p:spPr>
          <a:xfrm>
            <a:off x="6288816" y="1597376"/>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4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6" name="TextBox 12"/>
          <p:cNvSpPr txBox="1"/>
          <p:nvPr/>
        </p:nvSpPr>
        <p:spPr>
          <a:xfrm>
            <a:off x="3659466" y="1675563"/>
            <a:ext cx="2698176" cy="523220"/>
          </a:xfrm>
          <a:prstGeom prst="rect">
            <a:avLst/>
          </a:prstGeom>
          <a:noFill/>
        </p:spPr>
        <p:txBody>
          <a:bodyPr wrap="none" rtlCol="0">
            <a:spAutoFit/>
          </a:bodyPr>
          <a:lstStyle/>
          <a:p>
            <a:pPr algn="ctr">
              <a:spcAft>
                <a:spcPts val="600"/>
              </a:spcAft>
            </a:pPr>
            <a:r>
              <a:rPr lang="en-US"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6" name="矩形 65">
            <a:extLst>
              <a:ext uri="{FF2B5EF4-FFF2-40B4-BE49-F238E27FC236}">
                <a16:creationId xmlns="" xmlns:a16="http://schemas.microsoft.com/office/drawing/2014/main" id="{E9E43DF0-3130-45CB-9032-65244C91DE1D}"/>
              </a:ext>
            </a:extLst>
          </p:cNvPr>
          <p:cNvSpPr/>
          <p:nvPr/>
        </p:nvSpPr>
        <p:spPr>
          <a:xfrm>
            <a:off x="2411110" y="2386797"/>
            <a:ext cx="1393094" cy="167075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學年度運作困境</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654381" y="1083942"/>
            <a:ext cx="1334915" cy="577405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grpSp>
        <p:nvGrpSpPr>
          <p:cNvPr id="69" name="组 6"/>
          <p:cNvGrpSpPr/>
          <p:nvPr/>
        </p:nvGrpSpPr>
        <p:grpSpPr>
          <a:xfrm>
            <a:off x="115965" y="1681621"/>
            <a:ext cx="2117992" cy="552207"/>
            <a:chOff x="445310" y="1356246"/>
            <a:chExt cx="1588701" cy="448308"/>
          </a:xfrm>
        </p:grpSpPr>
        <p:sp>
          <p:nvSpPr>
            <p:cNvPr id="70"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2</a:t>
              </a:r>
              <a:endParaRPr kumimoji="1" lang="zh-CN" altLang="en-US" dirty="0">
                <a:solidFill>
                  <a:prstClr val="white"/>
                </a:solidFill>
                <a:latin typeface="Century Gothic"/>
                <a:ea typeface="微软雅黑" panose="020B0503020204020204" pitchFamily="34" charset="-122"/>
              </a:endParaRPr>
            </a:p>
          </p:txBody>
        </p:sp>
        <p:sp>
          <p:nvSpPr>
            <p:cNvPr id="71"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2"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3" name="矩形 72"/>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4"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公開授課備說觀議</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75" name="组 13"/>
          <p:cNvGrpSpPr/>
          <p:nvPr/>
        </p:nvGrpSpPr>
        <p:grpSpPr>
          <a:xfrm>
            <a:off x="115965" y="2231710"/>
            <a:ext cx="2008533" cy="601567"/>
            <a:chOff x="445310" y="1847612"/>
            <a:chExt cx="1506596" cy="488381"/>
          </a:xfrm>
        </p:grpSpPr>
        <p:sp>
          <p:nvSpPr>
            <p:cNvPr id="76" name="五边形 14"/>
            <p:cNvSpPr/>
            <p:nvPr/>
          </p:nvSpPr>
          <p:spPr>
            <a:xfrm flipH="1">
              <a:off x="445310" y="1847612"/>
              <a:ext cx="404602" cy="347393"/>
            </a:xfrm>
            <a:prstGeom prst="homePlate">
              <a:avLst>
                <a:gd name="adj" fmla="val 4024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3</a:t>
              </a:r>
              <a:endParaRPr kumimoji="1" lang="zh-CN" altLang="en-US" dirty="0">
                <a:solidFill>
                  <a:prstClr val="white"/>
                </a:solidFill>
                <a:latin typeface="Century Gothic"/>
                <a:ea typeface="微软雅黑" panose="020B0503020204020204" pitchFamily="34" charset="-122"/>
              </a:endParaRPr>
            </a:p>
          </p:txBody>
        </p:sp>
        <p:sp>
          <p:nvSpPr>
            <p:cNvPr id="77" name="平行四边形 15"/>
            <p:cNvSpPr/>
            <p:nvPr/>
          </p:nvSpPr>
          <p:spPr>
            <a:xfrm rot="16200000" flipH="1">
              <a:off x="628983" y="196638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8" name="平行四边形 16"/>
            <p:cNvSpPr/>
            <p:nvPr/>
          </p:nvSpPr>
          <p:spPr>
            <a:xfrm rot="5400000">
              <a:off x="1731716" y="196638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9" name="矩形 78"/>
            <p:cNvSpPr/>
            <p:nvPr/>
          </p:nvSpPr>
          <p:spPr>
            <a:xfrm>
              <a:off x="745657" y="1948527"/>
              <a:ext cx="1206249" cy="347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0" name="文本框 18"/>
            <p:cNvSpPr txBox="1"/>
            <p:nvPr/>
          </p:nvSpPr>
          <p:spPr>
            <a:xfrm>
              <a:off x="710611" y="1911218"/>
              <a:ext cx="1217021" cy="424775"/>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全縣備課日共備工作坊</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81" name="组 20"/>
          <p:cNvGrpSpPr/>
          <p:nvPr/>
        </p:nvGrpSpPr>
        <p:grpSpPr>
          <a:xfrm>
            <a:off x="115965" y="2785704"/>
            <a:ext cx="2116234" cy="563222"/>
            <a:chOff x="445310" y="2344757"/>
            <a:chExt cx="1587382" cy="457251"/>
          </a:xfrm>
        </p:grpSpPr>
        <p:sp>
          <p:nvSpPr>
            <p:cNvPr id="82" name="五边形 21"/>
            <p:cNvSpPr/>
            <p:nvPr/>
          </p:nvSpPr>
          <p:spPr>
            <a:xfrm flipH="1">
              <a:off x="445310" y="2344757"/>
              <a:ext cx="404602" cy="347393"/>
            </a:xfrm>
            <a:prstGeom prst="homePlate">
              <a:avLst>
                <a:gd name="adj" fmla="val 40243"/>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4</a:t>
              </a:r>
              <a:endParaRPr kumimoji="1" lang="zh-CN" altLang="en-US" dirty="0">
                <a:solidFill>
                  <a:prstClr val="white"/>
                </a:solidFill>
                <a:latin typeface="Century Gothic"/>
                <a:ea typeface="微软雅黑" panose="020B0503020204020204" pitchFamily="34" charset="-122"/>
              </a:endParaRPr>
            </a:p>
          </p:txBody>
        </p:sp>
        <p:sp>
          <p:nvSpPr>
            <p:cNvPr id="83" name="平行四边形 22"/>
            <p:cNvSpPr/>
            <p:nvPr/>
          </p:nvSpPr>
          <p:spPr>
            <a:xfrm rot="16200000" flipH="1">
              <a:off x="628983" y="246353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4" name="平行四边形 23"/>
            <p:cNvSpPr/>
            <p:nvPr/>
          </p:nvSpPr>
          <p:spPr>
            <a:xfrm rot="5400000">
              <a:off x="1731716" y="2463534"/>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5" name="矩形 84"/>
            <p:cNvSpPr/>
            <p:nvPr/>
          </p:nvSpPr>
          <p:spPr>
            <a:xfrm>
              <a:off x="745657" y="2445672"/>
              <a:ext cx="1206249" cy="3473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6" name="文本框 25"/>
            <p:cNvSpPr txBox="1"/>
            <p:nvPr/>
          </p:nvSpPr>
          <p:spPr>
            <a:xfrm>
              <a:off x="677318" y="2409542"/>
              <a:ext cx="1355374"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課程審查工作坊</a:t>
              </a:r>
              <a:r>
                <a:rPr kumimoji="1" lang="en-US" altLang="zh-TW" sz="1000" b="1" dirty="0">
                  <a:solidFill>
                    <a:prstClr val="white"/>
                  </a:solidFill>
                  <a:latin typeface="Century Gothic"/>
                  <a:ea typeface="微软雅黑" panose="020B0503020204020204" pitchFamily="34" charset="-122"/>
                </a:rPr>
                <a:t>-1</a:t>
              </a:r>
            </a:p>
            <a:p>
              <a:pPr algn="ctr" defTabSz="609569"/>
              <a:r>
                <a:rPr kumimoji="1" lang="zh-TW" altLang="en-US" sz="1400" b="1" dirty="0">
                  <a:solidFill>
                    <a:prstClr val="white"/>
                  </a:solidFill>
                  <a:latin typeface="Century Gothic"/>
                  <a:ea typeface="微软雅黑" panose="020B0503020204020204" pitchFamily="34" charset="-122"/>
                </a:rPr>
                <a:t>課發會增能工作坊</a:t>
              </a:r>
              <a:r>
                <a:rPr kumimoji="1" lang="en-US" altLang="zh-TW" sz="1000" b="1" dirty="0">
                  <a:solidFill>
                    <a:prstClr val="white"/>
                  </a:solidFill>
                  <a:latin typeface="Century Gothic"/>
                  <a:ea typeface="微软雅黑" panose="020B0503020204020204" pitchFamily="34" charset="-122"/>
                </a:rPr>
                <a:t>-5</a:t>
              </a:r>
              <a:endParaRPr kumimoji="1" lang="zh-CN" altLang="en-US" sz="1000" b="1" dirty="0">
                <a:solidFill>
                  <a:prstClr val="white"/>
                </a:solidFill>
                <a:latin typeface="Century Gothic"/>
                <a:ea typeface="微软雅黑" panose="020B0503020204020204" pitchFamily="34" charset="-122"/>
              </a:endParaRPr>
            </a:p>
          </p:txBody>
        </p:sp>
      </p:grpSp>
      <p:grpSp>
        <p:nvGrpSpPr>
          <p:cNvPr id="87" name="组 27"/>
          <p:cNvGrpSpPr/>
          <p:nvPr/>
        </p:nvGrpSpPr>
        <p:grpSpPr>
          <a:xfrm>
            <a:off x="115965" y="3335350"/>
            <a:ext cx="2318834" cy="559672"/>
            <a:chOff x="445310" y="2837825"/>
            <a:chExt cx="1739353" cy="454369"/>
          </a:xfrm>
        </p:grpSpPr>
        <p:sp>
          <p:nvSpPr>
            <p:cNvPr id="88" name="五边形 28"/>
            <p:cNvSpPr/>
            <p:nvPr/>
          </p:nvSpPr>
          <p:spPr>
            <a:xfrm flipH="1">
              <a:off x="445310" y="2837825"/>
              <a:ext cx="404602" cy="347393"/>
            </a:xfrm>
            <a:prstGeom prst="homePlate">
              <a:avLst>
                <a:gd name="adj" fmla="val 4024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5</a:t>
              </a:r>
              <a:endParaRPr kumimoji="1" lang="zh-CN" altLang="en-US" dirty="0">
                <a:solidFill>
                  <a:prstClr val="white"/>
                </a:solidFill>
                <a:latin typeface="Century Gothic"/>
                <a:ea typeface="微软雅黑" panose="020B0503020204020204" pitchFamily="34" charset="-122"/>
              </a:endParaRPr>
            </a:p>
          </p:txBody>
        </p:sp>
        <p:sp>
          <p:nvSpPr>
            <p:cNvPr id="89" name="平行四边形 29"/>
            <p:cNvSpPr/>
            <p:nvPr/>
          </p:nvSpPr>
          <p:spPr>
            <a:xfrm rot="16200000" flipH="1">
              <a:off x="628983" y="2956601"/>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0" name="平行四边形 30"/>
            <p:cNvSpPr/>
            <p:nvPr/>
          </p:nvSpPr>
          <p:spPr>
            <a:xfrm rot="5400000">
              <a:off x="1731716" y="295660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1" name="矩形 90"/>
            <p:cNvSpPr/>
            <p:nvPr/>
          </p:nvSpPr>
          <p:spPr>
            <a:xfrm>
              <a:off x="745657" y="2938740"/>
              <a:ext cx="1206249" cy="34739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2" name="文本框 32"/>
            <p:cNvSpPr txBox="1"/>
            <p:nvPr/>
          </p:nvSpPr>
          <p:spPr>
            <a:xfrm>
              <a:off x="710611" y="2899728"/>
              <a:ext cx="1474052" cy="392466"/>
            </a:xfrm>
            <a:prstGeom prst="rect">
              <a:avLst/>
            </a:prstGeom>
            <a:noFill/>
          </p:spPr>
          <p:txBody>
            <a:bodyPr wrap="square" rtlCol="0">
              <a:spAutoFit/>
            </a:bodyPr>
            <a:lstStyle/>
            <a:p>
              <a:pPr>
                <a:defRPr/>
              </a:pPr>
              <a:r>
                <a:rPr kumimoji="1" lang="zh-TW" altLang="en-US" sz="1400" b="1" dirty="0">
                  <a:solidFill>
                    <a:prstClr val="white"/>
                  </a:solidFill>
                  <a:latin typeface="Century Gothic"/>
                  <a:ea typeface="微软雅黑" panose="020B0503020204020204" pitchFamily="34" charset="-122"/>
                </a:rPr>
                <a:t>課程領導人培育</a:t>
              </a:r>
              <a:r>
                <a:rPr kumimoji="1" lang="en-US" altLang="zh-TW" sz="1000" b="1" dirty="0">
                  <a:solidFill>
                    <a:prstClr val="white"/>
                  </a:solidFill>
                  <a:latin typeface="Century Gothic"/>
                  <a:ea typeface="微软雅黑" panose="020B0503020204020204" pitchFamily="34" charset="-122"/>
                </a:rPr>
                <a:t>-1</a:t>
              </a:r>
            </a:p>
            <a:p>
              <a:pPr>
                <a:defRPr/>
              </a:pPr>
              <a:r>
                <a:rPr kumimoji="1" lang="zh-TW" altLang="en-US" sz="1400" b="1" dirty="0">
                  <a:solidFill>
                    <a:prstClr val="white"/>
                  </a:solidFill>
                  <a:latin typeface="Century Gothic"/>
                  <a:ea typeface="微软雅黑" panose="020B0503020204020204" pitchFamily="34" charset="-122"/>
                </a:rPr>
                <a:t>多年校本課程發展</a:t>
              </a:r>
              <a:r>
                <a:rPr kumimoji="1" lang="en-US" altLang="zh-TW" sz="1000" b="1" dirty="0">
                  <a:solidFill>
                    <a:prstClr val="white"/>
                  </a:solidFill>
                  <a:latin typeface="Century Gothic"/>
                  <a:ea typeface="微软雅黑" panose="020B0503020204020204" pitchFamily="34" charset="-122"/>
                </a:rPr>
                <a:t>-1</a:t>
              </a:r>
              <a:endParaRPr kumimoji="1" lang="zh-TW" altLang="en-US" sz="1000" b="1" dirty="0">
                <a:solidFill>
                  <a:prstClr val="white"/>
                </a:solidFill>
                <a:latin typeface="Century Gothic"/>
                <a:ea typeface="微软雅黑" panose="020B0503020204020204" pitchFamily="34" charset="-122"/>
              </a:endParaRPr>
            </a:p>
          </p:txBody>
        </p:sp>
      </p:grpSp>
      <p:grpSp>
        <p:nvGrpSpPr>
          <p:cNvPr id="93" name="组 34"/>
          <p:cNvGrpSpPr/>
          <p:nvPr/>
        </p:nvGrpSpPr>
        <p:grpSpPr>
          <a:xfrm>
            <a:off x="114207" y="3895452"/>
            <a:ext cx="2160906" cy="562781"/>
            <a:chOff x="445310" y="3323892"/>
            <a:chExt cx="1620890" cy="456893"/>
          </a:xfrm>
        </p:grpSpPr>
        <p:sp>
          <p:nvSpPr>
            <p:cNvPr id="94" name="五边形 35"/>
            <p:cNvSpPr/>
            <p:nvPr/>
          </p:nvSpPr>
          <p:spPr>
            <a:xfrm flipH="1">
              <a:off x="445310" y="3323892"/>
              <a:ext cx="404602" cy="347393"/>
            </a:xfrm>
            <a:prstGeom prst="homePlate">
              <a:avLst>
                <a:gd name="adj" fmla="val 40243"/>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6</a:t>
              </a:r>
              <a:endParaRPr kumimoji="1" lang="zh-CN" altLang="en-US" dirty="0">
                <a:solidFill>
                  <a:prstClr val="white"/>
                </a:solidFill>
                <a:latin typeface="Century Gothic"/>
                <a:ea typeface="微软雅黑" panose="020B0503020204020204" pitchFamily="34" charset="-122"/>
              </a:endParaRPr>
            </a:p>
          </p:txBody>
        </p:sp>
        <p:sp>
          <p:nvSpPr>
            <p:cNvPr id="95" name="平行四边形 36"/>
            <p:cNvSpPr/>
            <p:nvPr/>
          </p:nvSpPr>
          <p:spPr>
            <a:xfrm rot="16200000" flipH="1">
              <a:off x="628983" y="344266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6" name="平行四边形 37"/>
            <p:cNvSpPr/>
            <p:nvPr/>
          </p:nvSpPr>
          <p:spPr>
            <a:xfrm rot="5400000">
              <a:off x="1731716" y="344266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7" name="矩形 96"/>
            <p:cNvSpPr/>
            <p:nvPr/>
          </p:nvSpPr>
          <p:spPr>
            <a:xfrm>
              <a:off x="745657" y="3424807"/>
              <a:ext cx="1206249" cy="347393"/>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8" name="文本框 39"/>
            <p:cNvSpPr txBox="1"/>
            <p:nvPr/>
          </p:nvSpPr>
          <p:spPr>
            <a:xfrm>
              <a:off x="628724" y="3388319"/>
              <a:ext cx="1437476"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非專授課增能</a:t>
              </a:r>
              <a:r>
                <a:rPr kumimoji="1" lang="en-US" altLang="zh-TW" sz="1000" b="1" dirty="0">
                  <a:solidFill>
                    <a:prstClr val="white"/>
                  </a:solidFill>
                  <a:latin typeface="Century Gothic"/>
                  <a:ea typeface="微软雅黑" panose="020B0503020204020204" pitchFamily="34" charset="-122"/>
                </a:rPr>
                <a:t>-0</a:t>
              </a:r>
            </a:p>
            <a:p>
              <a:pPr algn="ctr" defTabSz="609569"/>
              <a:r>
                <a:rPr kumimoji="1" lang="zh-TW" altLang="en-US" sz="1400" b="1" dirty="0">
                  <a:solidFill>
                    <a:prstClr val="white"/>
                  </a:solidFill>
                  <a:latin typeface="Century Gothic"/>
                  <a:ea typeface="微软雅黑" panose="020B0503020204020204" pitchFamily="34" charset="-122"/>
                </a:rPr>
                <a:t>數學差異化教學</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99" name="组 41"/>
          <p:cNvGrpSpPr/>
          <p:nvPr/>
        </p:nvGrpSpPr>
        <p:grpSpPr>
          <a:xfrm>
            <a:off x="124316" y="4445101"/>
            <a:ext cx="2008533" cy="559937"/>
            <a:chOff x="445310" y="3810681"/>
            <a:chExt cx="1506596" cy="454583"/>
          </a:xfrm>
        </p:grpSpPr>
        <p:sp>
          <p:nvSpPr>
            <p:cNvPr id="100"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7</a:t>
              </a:r>
              <a:endParaRPr kumimoji="1" lang="zh-CN" altLang="en-US" dirty="0">
                <a:solidFill>
                  <a:prstClr val="white"/>
                </a:solidFill>
                <a:latin typeface="Century Gothic"/>
                <a:ea typeface="微软雅黑" panose="020B0503020204020204" pitchFamily="34" charset="-122"/>
              </a:endParaRPr>
            </a:p>
          </p:txBody>
        </p:sp>
        <p:sp>
          <p:nvSpPr>
            <p:cNvPr id="101"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2"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3" name="矩形 102"/>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4" name="文本框 46"/>
            <p:cNvSpPr txBox="1"/>
            <p:nvPr/>
          </p:nvSpPr>
          <p:spPr>
            <a:xfrm>
              <a:off x="745658" y="3872798"/>
              <a:ext cx="1206248"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學生家長、親師合作學習成長</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105" name="组 41"/>
          <p:cNvGrpSpPr/>
          <p:nvPr/>
        </p:nvGrpSpPr>
        <p:grpSpPr>
          <a:xfrm>
            <a:off x="115965" y="1133479"/>
            <a:ext cx="2008533" cy="552207"/>
            <a:chOff x="445310" y="3810681"/>
            <a:chExt cx="1506596" cy="448308"/>
          </a:xfrm>
        </p:grpSpPr>
        <p:sp>
          <p:nvSpPr>
            <p:cNvPr id="106"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1</a:t>
              </a:r>
              <a:endParaRPr kumimoji="1" lang="zh-CN" altLang="en-US" dirty="0">
                <a:solidFill>
                  <a:prstClr val="white"/>
                </a:solidFill>
                <a:latin typeface="Century Gothic"/>
                <a:ea typeface="微软雅黑" panose="020B0503020204020204" pitchFamily="34" charset="-122"/>
              </a:endParaRPr>
            </a:p>
          </p:txBody>
        </p:sp>
        <p:sp>
          <p:nvSpPr>
            <p:cNvPr id="107"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8"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9" name="矩形 108"/>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0" name="文本框 46"/>
            <p:cNvSpPr txBox="1"/>
            <p:nvPr/>
          </p:nvSpPr>
          <p:spPr>
            <a:xfrm>
              <a:off x="841660" y="3966103"/>
              <a:ext cx="1110245"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總綱宣導研習</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111" name="组 6"/>
          <p:cNvGrpSpPr/>
          <p:nvPr/>
        </p:nvGrpSpPr>
        <p:grpSpPr>
          <a:xfrm>
            <a:off x="124316" y="5006986"/>
            <a:ext cx="2117992" cy="552208"/>
            <a:chOff x="445310" y="1356246"/>
            <a:chExt cx="1588701" cy="448308"/>
          </a:xfrm>
        </p:grpSpPr>
        <p:sp>
          <p:nvSpPr>
            <p:cNvPr id="112"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8</a:t>
              </a:r>
              <a:endParaRPr kumimoji="1" lang="zh-CN" altLang="en-US" dirty="0">
                <a:solidFill>
                  <a:prstClr val="white"/>
                </a:solidFill>
                <a:latin typeface="Century Gothic"/>
                <a:ea typeface="微软雅黑" panose="020B0503020204020204" pitchFamily="34" charset="-122"/>
              </a:endParaRPr>
            </a:p>
          </p:txBody>
        </p:sp>
        <p:sp>
          <p:nvSpPr>
            <p:cNvPr id="113"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4"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5" name="矩形 114"/>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6"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揪團共學增能計畫</a:t>
              </a:r>
              <a:r>
                <a:rPr kumimoji="1" lang="en-US" altLang="zh-TW" sz="1000" b="1" dirty="0">
                  <a:solidFill>
                    <a:prstClr val="white"/>
                  </a:solidFill>
                  <a:latin typeface="Century Gothic"/>
                  <a:ea typeface="微软雅黑" panose="020B0503020204020204" pitchFamily="34" charset="-122"/>
                </a:rPr>
                <a:t>-10</a:t>
              </a:r>
              <a:endParaRPr kumimoji="1" lang="zh-CN" altLang="en-US" sz="1000" b="1" dirty="0">
                <a:solidFill>
                  <a:prstClr val="white"/>
                </a:solidFill>
                <a:latin typeface="Century Gothic"/>
                <a:ea typeface="微软雅黑" panose="020B0503020204020204" pitchFamily="34" charset="-122"/>
              </a:endParaRPr>
            </a:p>
          </p:txBody>
        </p:sp>
      </p:grpSp>
      <p:grpSp>
        <p:nvGrpSpPr>
          <p:cNvPr id="117" name="组 13"/>
          <p:cNvGrpSpPr/>
          <p:nvPr/>
        </p:nvGrpSpPr>
        <p:grpSpPr>
          <a:xfrm>
            <a:off x="124316" y="5557180"/>
            <a:ext cx="2095799" cy="561725"/>
            <a:chOff x="445310" y="1847612"/>
            <a:chExt cx="1572054" cy="456035"/>
          </a:xfrm>
        </p:grpSpPr>
        <p:sp>
          <p:nvSpPr>
            <p:cNvPr id="118" name="五边形 14"/>
            <p:cNvSpPr/>
            <p:nvPr/>
          </p:nvSpPr>
          <p:spPr>
            <a:xfrm flipH="1">
              <a:off x="445310" y="1847612"/>
              <a:ext cx="404602" cy="347393"/>
            </a:xfrm>
            <a:prstGeom prst="homePlate">
              <a:avLst>
                <a:gd name="adj" fmla="val 4024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9</a:t>
              </a:r>
              <a:endParaRPr kumimoji="1" lang="zh-CN" altLang="en-US" dirty="0">
                <a:solidFill>
                  <a:prstClr val="white"/>
                </a:solidFill>
                <a:latin typeface="Century Gothic"/>
                <a:ea typeface="微软雅黑" panose="020B0503020204020204" pitchFamily="34" charset="-122"/>
              </a:endParaRPr>
            </a:p>
          </p:txBody>
        </p:sp>
        <p:sp>
          <p:nvSpPr>
            <p:cNvPr id="119" name="平行四边形 15"/>
            <p:cNvSpPr/>
            <p:nvPr/>
          </p:nvSpPr>
          <p:spPr>
            <a:xfrm rot="16200000" flipH="1">
              <a:off x="628983" y="196638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20" name="平行四边形 16"/>
            <p:cNvSpPr/>
            <p:nvPr/>
          </p:nvSpPr>
          <p:spPr>
            <a:xfrm rot="5400000">
              <a:off x="1731716" y="196638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21" name="矩形 120"/>
            <p:cNvSpPr/>
            <p:nvPr/>
          </p:nvSpPr>
          <p:spPr>
            <a:xfrm>
              <a:off x="745657" y="1948527"/>
              <a:ext cx="1206249" cy="347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22" name="文本框 18"/>
            <p:cNvSpPr txBox="1"/>
            <p:nvPr/>
          </p:nvSpPr>
          <p:spPr>
            <a:xfrm>
              <a:off x="695283" y="1911181"/>
              <a:ext cx="1322081"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初任教師輔導研習</a:t>
              </a:r>
              <a:r>
                <a:rPr kumimoji="1" lang="en-US" altLang="zh-TW" sz="1000" b="1" dirty="0">
                  <a:solidFill>
                    <a:prstClr val="white"/>
                  </a:solidFill>
                  <a:latin typeface="Century Gothic"/>
                  <a:ea typeface="微软雅黑" panose="020B0503020204020204" pitchFamily="34" charset="-122"/>
                </a:rPr>
                <a:t>-1</a:t>
              </a:r>
            </a:p>
            <a:p>
              <a:pPr algn="ctr" defTabSz="609569"/>
              <a:r>
                <a:rPr kumimoji="1" lang="zh-TW" altLang="en-US" sz="1400" b="1" dirty="0">
                  <a:solidFill>
                    <a:prstClr val="white"/>
                  </a:solidFill>
                  <a:latin typeface="Century Gothic"/>
                  <a:ea typeface="微软雅黑" panose="020B0503020204020204" pitchFamily="34" charset="-122"/>
                </a:rPr>
                <a:t>初任教師回流座談</a:t>
              </a:r>
              <a:r>
                <a:rPr kumimoji="1" lang="en-US" altLang="zh-TW" sz="800" b="1" dirty="0">
                  <a:solidFill>
                    <a:prstClr val="white"/>
                  </a:solidFill>
                  <a:latin typeface="Century Gothic"/>
                  <a:ea typeface="微软雅黑" panose="020B0503020204020204" pitchFamily="34" charset="-122"/>
                </a:rPr>
                <a:t>-2</a:t>
              </a:r>
              <a:endParaRPr kumimoji="1" lang="zh-CN" altLang="en-US" sz="800" b="1" dirty="0">
                <a:solidFill>
                  <a:prstClr val="white"/>
                </a:solidFill>
                <a:latin typeface="Century Gothic"/>
                <a:ea typeface="微软雅黑" panose="020B0503020204020204" pitchFamily="34" charset="-122"/>
              </a:endParaRPr>
            </a:p>
          </p:txBody>
        </p:sp>
      </p:grpSp>
      <p:sp>
        <p:nvSpPr>
          <p:cNvPr id="27" name="橢圓 26"/>
          <p:cNvSpPr/>
          <p:nvPr/>
        </p:nvSpPr>
        <p:spPr>
          <a:xfrm>
            <a:off x="2283480" y="1117931"/>
            <a:ext cx="1375986" cy="1375986"/>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1" name="矩形 130">
            <a:extLst>
              <a:ext uri="{FF2B5EF4-FFF2-40B4-BE49-F238E27FC236}">
                <a16:creationId xmlns="" xmlns:a16="http://schemas.microsoft.com/office/drawing/2014/main" id="{E9E43DF0-3130-45CB-9032-65244C91DE1D}"/>
              </a:ext>
            </a:extLst>
          </p:cNvPr>
          <p:cNvSpPr/>
          <p:nvPr/>
        </p:nvSpPr>
        <p:spPr>
          <a:xfrm>
            <a:off x="3838377" y="2386797"/>
            <a:ext cx="7810484" cy="167075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sz="2000" b="1" dirty="0">
                <a:solidFill>
                  <a:schemeClr val="tx1"/>
                </a:solidFill>
                <a:latin typeface="微軟正黑體" panose="020B0604030504040204" pitchFamily="34" charset="-120"/>
                <a:ea typeface="微軟正黑體" panose="020B0604030504040204" pitchFamily="34" charset="-120"/>
              </a:rPr>
              <a:t>薪傳教師與初任教師並無「協助」與「被協助」之意識，輔導流於形式，且無提供實質輔導功能。</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132" name="矩形 131">
            <a:extLst>
              <a:ext uri="{FF2B5EF4-FFF2-40B4-BE49-F238E27FC236}">
                <a16:creationId xmlns="" xmlns:a16="http://schemas.microsoft.com/office/drawing/2014/main" id="{E9E43DF0-3130-45CB-9032-65244C91DE1D}"/>
              </a:ext>
            </a:extLst>
          </p:cNvPr>
          <p:cNvSpPr/>
          <p:nvPr/>
        </p:nvSpPr>
        <p:spPr>
          <a:xfrm>
            <a:off x="2411110" y="4132595"/>
            <a:ext cx="1393094" cy="980331"/>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轉型契機</a:t>
            </a:r>
            <a:endParaRPr lang="zh-CN"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 xmlns:a16="http://schemas.microsoft.com/office/drawing/2014/main" id="{E9E43DF0-3130-45CB-9032-65244C91DE1D}"/>
              </a:ext>
            </a:extLst>
          </p:cNvPr>
          <p:cNvSpPr/>
          <p:nvPr/>
        </p:nvSpPr>
        <p:spPr>
          <a:xfrm>
            <a:off x="3838377" y="4132595"/>
            <a:ext cx="7810484" cy="980331"/>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2800" lvl="0" indent="-17280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擬定金門縣薪傳教師輔導辦法，明定薪傳教師職責與任務。</a:t>
            </a:r>
            <a:endParaRPr lang="en-US" altLang="zh-TW" sz="2000" b="1" dirty="0">
              <a:solidFill>
                <a:srgbClr val="0000CC"/>
              </a:solidFill>
              <a:latin typeface="微軟正黑體" panose="020B0604030504040204" pitchFamily="34" charset="-120"/>
              <a:ea typeface="微軟正黑體" panose="020B0604030504040204" pitchFamily="34" charset="-120"/>
            </a:endParaRPr>
          </a:p>
          <a:p>
            <a:pPr marL="172800" lvl="0" indent="-172800">
              <a:buFont typeface="Wingdings" panose="05000000000000000000" pitchFamily="2" charset="2"/>
              <a:buChar char="p"/>
              <a:defRPr/>
            </a:pPr>
            <a:r>
              <a:rPr lang="en-US" altLang="zh-TW" sz="2000" b="1" dirty="0">
                <a:solidFill>
                  <a:srgbClr val="0000CC"/>
                </a:solidFill>
                <a:latin typeface="微軟正黑體" panose="020B0604030504040204" pitchFamily="34" charset="-120"/>
                <a:ea typeface="微軟正黑體" panose="020B0604030504040204" pitchFamily="34" charset="-120"/>
              </a:rPr>
              <a:t>108</a:t>
            </a:r>
            <a:r>
              <a:rPr lang="zh-TW" altLang="en-US" sz="2000" b="1" dirty="0">
                <a:solidFill>
                  <a:srgbClr val="0000CC"/>
                </a:solidFill>
                <a:latin typeface="微軟正黑體" panose="020B0604030504040204" pitchFamily="34" charset="-120"/>
                <a:ea typeface="微軟正黑體" panose="020B0604030504040204" pitchFamily="34" charset="-120"/>
              </a:rPr>
              <a:t>學年度十二年國教總綱上路，公開授課已成為必為之事。</a:t>
            </a:r>
            <a:endParaRPr lang="en-US" altLang="zh-TW" sz="2000" b="1" dirty="0">
              <a:solidFill>
                <a:srgbClr val="0000CC"/>
              </a:solidFill>
              <a:latin typeface="微軟正黑體" panose="020B0604030504040204" pitchFamily="34" charset="-120"/>
              <a:ea typeface="微軟正黑體" panose="020B0604030504040204" pitchFamily="34" charset="-120"/>
            </a:endParaRPr>
          </a:p>
        </p:txBody>
      </p:sp>
      <p:sp>
        <p:nvSpPr>
          <p:cNvPr id="134" name="矩形 133">
            <a:extLst>
              <a:ext uri="{FF2B5EF4-FFF2-40B4-BE49-F238E27FC236}">
                <a16:creationId xmlns="" xmlns:a16="http://schemas.microsoft.com/office/drawing/2014/main" id="{E9E43DF0-3130-45CB-9032-65244C91DE1D}"/>
              </a:ext>
            </a:extLst>
          </p:cNvPr>
          <p:cNvSpPr/>
          <p:nvPr/>
        </p:nvSpPr>
        <p:spPr>
          <a:xfrm>
            <a:off x="2404842" y="5186206"/>
            <a:ext cx="1393094" cy="132126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學年度調整方向與策略</a:t>
            </a:r>
            <a:endParaRPr lang="zh-CN"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 xmlns:a16="http://schemas.microsoft.com/office/drawing/2014/main" id="{E9E43DF0-3130-45CB-9032-65244C91DE1D}"/>
              </a:ext>
            </a:extLst>
          </p:cNvPr>
          <p:cNvSpPr/>
          <p:nvPr/>
        </p:nvSpPr>
        <p:spPr>
          <a:xfrm>
            <a:off x="3832109" y="5186206"/>
            <a:ext cx="7816752" cy="132126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sz="2000" b="1" dirty="0">
                <a:solidFill>
                  <a:srgbClr val="C00000"/>
                </a:solidFill>
                <a:latin typeface="微軟正黑體" panose="020B0604030504040204" pitchFamily="34" charset="-120"/>
                <a:ea typeface="微軟正黑體" panose="020B0604030504040204" pitchFamily="34" charset="-120"/>
              </a:rPr>
              <a:t>增設「薪傳教師專業增能研習」</a:t>
            </a:r>
            <a:r>
              <a:rPr lang="en-US" altLang="zh-TW" sz="2000" b="1" dirty="0">
                <a:solidFill>
                  <a:srgbClr val="C00000"/>
                </a:solidFill>
                <a:latin typeface="微軟正黑體" panose="020B0604030504040204" pitchFamily="34" charset="-120"/>
                <a:ea typeface="微軟正黑體" panose="020B0604030504040204" pitchFamily="34" charset="-120"/>
              </a:rPr>
              <a:t>1</a:t>
            </a:r>
            <a:r>
              <a:rPr lang="zh-TW" altLang="en-US" sz="2000" b="1" dirty="0">
                <a:solidFill>
                  <a:srgbClr val="C00000"/>
                </a:solidFill>
                <a:latin typeface="微軟正黑體" panose="020B0604030504040204" pitchFamily="34" charset="-120"/>
                <a:ea typeface="微軟正黑體" panose="020B0604030504040204" pitchFamily="34" charset="-120"/>
              </a:rPr>
              <a:t>場次，協助薪傳教師對初任教師之教學需求充分理解，提升薪傳教師對於初任教師的輔導技巧與專業知能，並建立薪傳教師暨教學輔導教師縣內支持與輔導體系。</a:t>
            </a:r>
          </a:p>
        </p:txBody>
      </p:sp>
      <p:sp>
        <p:nvSpPr>
          <p:cNvPr id="129" name="TextBox 63"/>
          <p:cNvSpPr txBox="1"/>
          <p:nvPr/>
        </p:nvSpPr>
        <p:spPr>
          <a:xfrm>
            <a:off x="2588965" y="352768"/>
            <a:ext cx="8992976" cy="646331"/>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專業成長</a:t>
            </a:r>
          </a:p>
        </p:txBody>
      </p:sp>
    </p:spTree>
    <p:extLst>
      <p:ext uri="{BB962C8B-B14F-4D97-AF65-F5344CB8AC3E}">
        <p14:creationId xmlns:p14="http://schemas.microsoft.com/office/powerpoint/2010/main" val="13625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內容版面配置區 2"/>
          <p:cNvSpPr txBox="1">
            <a:spLocks/>
          </p:cNvSpPr>
          <p:nvPr/>
        </p:nvSpPr>
        <p:spPr>
          <a:xfrm>
            <a:off x="3953650" y="1548730"/>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4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6" name="TextBox 12"/>
          <p:cNvSpPr txBox="1"/>
          <p:nvPr/>
        </p:nvSpPr>
        <p:spPr>
          <a:xfrm>
            <a:off x="3607616" y="1133479"/>
            <a:ext cx="2698176" cy="523220"/>
          </a:xfrm>
          <a:prstGeom prst="rect">
            <a:avLst/>
          </a:prstGeom>
          <a:noFill/>
        </p:spPr>
        <p:txBody>
          <a:bodyPr wrap="none" rtlCol="0">
            <a:spAutoFit/>
          </a:bodyPr>
          <a:lstStyle/>
          <a:p>
            <a:pPr algn="ctr">
              <a:spcAft>
                <a:spcPts val="600"/>
              </a:spcAft>
            </a:pPr>
            <a:r>
              <a:rPr lang="en-US"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6" name="矩形 65">
            <a:extLst>
              <a:ext uri="{FF2B5EF4-FFF2-40B4-BE49-F238E27FC236}">
                <a16:creationId xmlns="" xmlns:a16="http://schemas.microsoft.com/office/drawing/2014/main" id="{E9E43DF0-3130-45CB-9032-65244C91DE1D}"/>
              </a:ext>
            </a:extLst>
          </p:cNvPr>
          <p:cNvSpPr/>
          <p:nvPr/>
        </p:nvSpPr>
        <p:spPr>
          <a:xfrm>
            <a:off x="2411109" y="2231708"/>
            <a:ext cx="3644584" cy="63379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學年度運作困境</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654381" y="1083942"/>
            <a:ext cx="1334915" cy="577405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grpSp>
        <p:nvGrpSpPr>
          <p:cNvPr id="69" name="组 6"/>
          <p:cNvGrpSpPr/>
          <p:nvPr/>
        </p:nvGrpSpPr>
        <p:grpSpPr>
          <a:xfrm>
            <a:off x="115965" y="1681621"/>
            <a:ext cx="2117992" cy="552207"/>
            <a:chOff x="445310" y="1356246"/>
            <a:chExt cx="1588701" cy="448308"/>
          </a:xfrm>
        </p:grpSpPr>
        <p:sp>
          <p:nvSpPr>
            <p:cNvPr id="70"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2</a:t>
              </a:r>
              <a:endParaRPr kumimoji="1" lang="zh-CN" altLang="en-US" dirty="0">
                <a:solidFill>
                  <a:prstClr val="white"/>
                </a:solidFill>
                <a:latin typeface="Century Gothic"/>
                <a:ea typeface="微软雅黑" panose="020B0503020204020204" pitchFamily="34" charset="-122"/>
              </a:endParaRPr>
            </a:p>
          </p:txBody>
        </p:sp>
        <p:sp>
          <p:nvSpPr>
            <p:cNvPr id="71"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2"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3" name="矩形 72"/>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4"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公開授課備說觀議</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75" name="组 13"/>
          <p:cNvGrpSpPr/>
          <p:nvPr/>
        </p:nvGrpSpPr>
        <p:grpSpPr>
          <a:xfrm>
            <a:off x="115965" y="2231710"/>
            <a:ext cx="2008533" cy="601567"/>
            <a:chOff x="445310" y="1847612"/>
            <a:chExt cx="1506596" cy="488381"/>
          </a:xfrm>
        </p:grpSpPr>
        <p:sp>
          <p:nvSpPr>
            <p:cNvPr id="76" name="五边形 14"/>
            <p:cNvSpPr/>
            <p:nvPr/>
          </p:nvSpPr>
          <p:spPr>
            <a:xfrm flipH="1">
              <a:off x="445310" y="1847612"/>
              <a:ext cx="404602" cy="347393"/>
            </a:xfrm>
            <a:prstGeom prst="homePlate">
              <a:avLst>
                <a:gd name="adj" fmla="val 4024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3</a:t>
              </a:r>
              <a:endParaRPr kumimoji="1" lang="zh-CN" altLang="en-US" dirty="0">
                <a:solidFill>
                  <a:prstClr val="white"/>
                </a:solidFill>
                <a:latin typeface="Century Gothic"/>
                <a:ea typeface="微软雅黑" panose="020B0503020204020204" pitchFamily="34" charset="-122"/>
              </a:endParaRPr>
            </a:p>
          </p:txBody>
        </p:sp>
        <p:sp>
          <p:nvSpPr>
            <p:cNvPr id="77" name="平行四边形 15"/>
            <p:cNvSpPr/>
            <p:nvPr/>
          </p:nvSpPr>
          <p:spPr>
            <a:xfrm rot="16200000" flipH="1">
              <a:off x="628983" y="196638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8" name="平行四边形 16"/>
            <p:cNvSpPr/>
            <p:nvPr/>
          </p:nvSpPr>
          <p:spPr>
            <a:xfrm rot="5400000">
              <a:off x="1731716" y="196638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79" name="矩形 78"/>
            <p:cNvSpPr/>
            <p:nvPr/>
          </p:nvSpPr>
          <p:spPr>
            <a:xfrm>
              <a:off x="745657" y="1948527"/>
              <a:ext cx="1206249" cy="347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0" name="文本框 18"/>
            <p:cNvSpPr txBox="1"/>
            <p:nvPr/>
          </p:nvSpPr>
          <p:spPr>
            <a:xfrm>
              <a:off x="710611" y="1911218"/>
              <a:ext cx="1217021" cy="424775"/>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全縣備課日共備工作坊</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81" name="组 20"/>
          <p:cNvGrpSpPr/>
          <p:nvPr/>
        </p:nvGrpSpPr>
        <p:grpSpPr>
          <a:xfrm>
            <a:off x="115965" y="2785704"/>
            <a:ext cx="2116234" cy="563222"/>
            <a:chOff x="445310" y="2344757"/>
            <a:chExt cx="1587382" cy="457251"/>
          </a:xfrm>
        </p:grpSpPr>
        <p:sp>
          <p:nvSpPr>
            <p:cNvPr id="82" name="五边形 21"/>
            <p:cNvSpPr/>
            <p:nvPr/>
          </p:nvSpPr>
          <p:spPr>
            <a:xfrm flipH="1">
              <a:off x="445310" y="2344757"/>
              <a:ext cx="404602" cy="347393"/>
            </a:xfrm>
            <a:prstGeom prst="homePlate">
              <a:avLst>
                <a:gd name="adj" fmla="val 40243"/>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4</a:t>
              </a:r>
              <a:endParaRPr kumimoji="1" lang="zh-CN" altLang="en-US" dirty="0">
                <a:solidFill>
                  <a:prstClr val="white"/>
                </a:solidFill>
                <a:latin typeface="Century Gothic"/>
                <a:ea typeface="微软雅黑" panose="020B0503020204020204" pitchFamily="34" charset="-122"/>
              </a:endParaRPr>
            </a:p>
          </p:txBody>
        </p:sp>
        <p:sp>
          <p:nvSpPr>
            <p:cNvPr id="83" name="平行四边形 22"/>
            <p:cNvSpPr/>
            <p:nvPr/>
          </p:nvSpPr>
          <p:spPr>
            <a:xfrm rot="16200000" flipH="1">
              <a:off x="628983" y="246353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4" name="平行四边形 23"/>
            <p:cNvSpPr/>
            <p:nvPr/>
          </p:nvSpPr>
          <p:spPr>
            <a:xfrm rot="5400000">
              <a:off x="1731716" y="2463534"/>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5" name="矩形 84"/>
            <p:cNvSpPr/>
            <p:nvPr/>
          </p:nvSpPr>
          <p:spPr>
            <a:xfrm>
              <a:off x="745657" y="2445672"/>
              <a:ext cx="1206249" cy="34739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86" name="文本框 25"/>
            <p:cNvSpPr txBox="1"/>
            <p:nvPr/>
          </p:nvSpPr>
          <p:spPr>
            <a:xfrm>
              <a:off x="677318" y="2409542"/>
              <a:ext cx="1355374"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課程審查工作坊</a:t>
              </a:r>
              <a:r>
                <a:rPr kumimoji="1" lang="en-US" altLang="zh-TW" sz="1000" b="1" dirty="0">
                  <a:solidFill>
                    <a:prstClr val="white"/>
                  </a:solidFill>
                  <a:latin typeface="Century Gothic"/>
                  <a:ea typeface="微软雅黑" panose="020B0503020204020204" pitchFamily="34" charset="-122"/>
                </a:rPr>
                <a:t>-1</a:t>
              </a:r>
            </a:p>
            <a:p>
              <a:pPr algn="ctr" defTabSz="609569"/>
              <a:r>
                <a:rPr kumimoji="1" lang="zh-TW" altLang="en-US" sz="1400" b="1" dirty="0">
                  <a:solidFill>
                    <a:prstClr val="white"/>
                  </a:solidFill>
                  <a:latin typeface="Century Gothic"/>
                  <a:ea typeface="微软雅黑" panose="020B0503020204020204" pitchFamily="34" charset="-122"/>
                </a:rPr>
                <a:t>課發會增能工作坊</a:t>
              </a:r>
              <a:r>
                <a:rPr kumimoji="1" lang="en-US" altLang="zh-TW" sz="1000" b="1" dirty="0">
                  <a:solidFill>
                    <a:prstClr val="white"/>
                  </a:solidFill>
                  <a:latin typeface="Century Gothic"/>
                  <a:ea typeface="微软雅黑" panose="020B0503020204020204" pitchFamily="34" charset="-122"/>
                </a:rPr>
                <a:t>-5</a:t>
              </a:r>
              <a:endParaRPr kumimoji="1" lang="zh-CN" altLang="en-US" sz="1000" b="1" dirty="0">
                <a:solidFill>
                  <a:prstClr val="white"/>
                </a:solidFill>
                <a:latin typeface="Century Gothic"/>
                <a:ea typeface="微软雅黑" panose="020B0503020204020204" pitchFamily="34" charset="-122"/>
              </a:endParaRPr>
            </a:p>
          </p:txBody>
        </p:sp>
      </p:grpSp>
      <p:grpSp>
        <p:nvGrpSpPr>
          <p:cNvPr id="87" name="组 27"/>
          <p:cNvGrpSpPr/>
          <p:nvPr/>
        </p:nvGrpSpPr>
        <p:grpSpPr>
          <a:xfrm>
            <a:off x="115965" y="3335350"/>
            <a:ext cx="2318834" cy="559672"/>
            <a:chOff x="445310" y="2837825"/>
            <a:chExt cx="1739353" cy="454369"/>
          </a:xfrm>
        </p:grpSpPr>
        <p:sp>
          <p:nvSpPr>
            <p:cNvPr id="88" name="五边形 28"/>
            <p:cNvSpPr/>
            <p:nvPr/>
          </p:nvSpPr>
          <p:spPr>
            <a:xfrm flipH="1">
              <a:off x="445310" y="2837825"/>
              <a:ext cx="404602" cy="347393"/>
            </a:xfrm>
            <a:prstGeom prst="homePlate">
              <a:avLst>
                <a:gd name="adj" fmla="val 4024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5</a:t>
              </a:r>
              <a:endParaRPr kumimoji="1" lang="zh-CN" altLang="en-US" dirty="0">
                <a:solidFill>
                  <a:prstClr val="white"/>
                </a:solidFill>
                <a:latin typeface="Century Gothic"/>
                <a:ea typeface="微软雅黑" panose="020B0503020204020204" pitchFamily="34" charset="-122"/>
              </a:endParaRPr>
            </a:p>
          </p:txBody>
        </p:sp>
        <p:sp>
          <p:nvSpPr>
            <p:cNvPr id="89" name="平行四边形 29"/>
            <p:cNvSpPr/>
            <p:nvPr/>
          </p:nvSpPr>
          <p:spPr>
            <a:xfrm rot="16200000" flipH="1">
              <a:off x="628983" y="2956601"/>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0" name="平行四边形 30"/>
            <p:cNvSpPr/>
            <p:nvPr/>
          </p:nvSpPr>
          <p:spPr>
            <a:xfrm rot="5400000">
              <a:off x="1731716" y="295660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1" name="矩形 90"/>
            <p:cNvSpPr/>
            <p:nvPr/>
          </p:nvSpPr>
          <p:spPr>
            <a:xfrm>
              <a:off x="745657" y="2938740"/>
              <a:ext cx="1206249" cy="34739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2" name="文本框 32"/>
            <p:cNvSpPr txBox="1"/>
            <p:nvPr/>
          </p:nvSpPr>
          <p:spPr>
            <a:xfrm>
              <a:off x="710611" y="2899728"/>
              <a:ext cx="1474052" cy="392466"/>
            </a:xfrm>
            <a:prstGeom prst="rect">
              <a:avLst/>
            </a:prstGeom>
            <a:noFill/>
          </p:spPr>
          <p:txBody>
            <a:bodyPr wrap="square" rtlCol="0">
              <a:spAutoFit/>
            </a:bodyPr>
            <a:lstStyle/>
            <a:p>
              <a:pPr>
                <a:defRPr/>
              </a:pPr>
              <a:r>
                <a:rPr kumimoji="1" lang="zh-TW" altLang="en-US" sz="1400" b="1" dirty="0">
                  <a:solidFill>
                    <a:prstClr val="white"/>
                  </a:solidFill>
                  <a:latin typeface="Century Gothic"/>
                  <a:ea typeface="微软雅黑" panose="020B0503020204020204" pitchFamily="34" charset="-122"/>
                </a:rPr>
                <a:t>課程領導人培育</a:t>
              </a:r>
              <a:r>
                <a:rPr kumimoji="1" lang="en-US" altLang="zh-TW" sz="1000" b="1" dirty="0">
                  <a:solidFill>
                    <a:prstClr val="white"/>
                  </a:solidFill>
                  <a:latin typeface="Century Gothic"/>
                  <a:ea typeface="微软雅黑" panose="020B0503020204020204" pitchFamily="34" charset="-122"/>
                </a:rPr>
                <a:t>-1</a:t>
              </a:r>
            </a:p>
            <a:p>
              <a:pPr>
                <a:defRPr/>
              </a:pPr>
              <a:r>
                <a:rPr kumimoji="1" lang="zh-TW" altLang="en-US" sz="1400" b="1" dirty="0">
                  <a:solidFill>
                    <a:prstClr val="white"/>
                  </a:solidFill>
                  <a:latin typeface="Century Gothic"/>
                  <a:ea typeface="微软雅黑" panose="020B0503020204020204" pitchFamily="34" charset="-122"/>
                </a:rPr>
                <a:t>多年校本課程發展</a:t>
              </a:r>
              <a:r>
                <a:rPr kumimoji="1" lang="en-US" altLang="zh-TW" sz="1000" b="1" dirty="0">
                  <a:solidFill>
                    <a:prstClr val="white"/>
                  </a:solidFill>
                  <a:latin typeface="Century Gothic"/>
                  <a:ea typeface="微软雅黑" panose="020B0503020204020204" pitchFamily="34" charset="-122"/>
                </a:rPr>
                <a:t>-1</a:t>
              </a:r>
              <a:endParaRPr kumimoji="1" lang="zh-TW" altLang="en-US" sz="1000" b="1" dirty="0">
                <a:solidFill>
                  <a:prstClr val="white"/>
                </a:solidFill>
                <a:latin typeface="Century Gothic"/>
                <a:ea typeface="微软雅黑" panose="020B0503020204020204" pitchFamily="34" charset="-122"/>
              </a:endParaRPr>
            </a:p>
          </p:txBody>
        </p:sp>
      </p:grpSp>
      <p:grpSp>
        <p:nvGrpSpPr>
          <p:cNvPr id="93" name="组 34"/>
          <p:cNvGrpSpPr/>
          <p:nvPr/>
        </p:nvGrpSpPr>
        <p:grpSpPr>
          <a:xfrm>
            <a:off x="114207" y="3895452"/>
            <a:ext cx="2160906" cy="562781"/>
            <a:chOff x="445310" y="3323892"/>
            <a:chExt cx="1620890" cy="456893"/>
          </a:xfrm>
        </p:grpSpPr>
        <p:sp>
          <p:nvSpPr>
            <p:cNvPr id="94" name="五边形 35"/>
            <p:cNvSpPr/>
            <p:nvPr/>
          </p:nvSpPr>
          <p:spPr>
            <a:xfrm flipH="1">
              <a:off x="445310" y="3323892"/>
              <a:ext cx="404602" cy="347393"/>
            </a:xfrm>
            <a:prstGeom prst="homePlate">
              <a:avLst>
                <a:gd name="adj" fmla="val 40243"/>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6</a:t>
              </a:r>
              <a:endParaRPr kumimoji="1" lang="zh-CN" altLang="en-US" dirty="0">
                <a:solidFill>
                  <a:prstClr val="white"/>
                </a:solidFill>
                <a:latin typeface="Century Gothic"/>
                <a:ea typeface="微软雅黑" panose="020B0503020204020204" pitchFamily="34" charset="-122"/>
              </a:endParaRPr>
            </a:p>
          </p:txBody>
        </p:sp>
        <p:sp>
          <p:nvSpPr>
            <p:cNvPr id="95" name="平行四边形 36"/>
            <p:cNvSpPr/>
            <p:nvPr/>
          </p:nvSpPr>
          <p:spPr>
            <a:xfrm rot="16200000" flipH="1">
              <a:off x="628983" y="344266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6" name="平行四边形 37"/>
            <p:cNvSpPr/>
            <p:nvPr/>
          </p:nvSpPr>
          <p:spPr>
            <a:xfrm rot="5400000">
              <a:off x="1731716" y="344266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7" name="矩形 96"/>
            <p:cNvSpPr/>
            <p:nvPr/>
          </p:nvSpPr>
          <p:spPr>
            <a:xfrm>
              <a:off x="745657" y="3424807"/>
              <a:ext cx="1206249" cy="347393"/>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98" name="文本框 39"/>
            <p:cNvSpPr txBox="1"/>
            <p:nvPr/>
          </p:nvSpPr>
          <p:spPr>
            <a:xfrm>
              <a:off x="628724" y="3388319"/>
              <a:ext cx="1437476"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非專授課增能</a:t>
              </a:r>
              <a:r>
                <a:rPr kumimoji="1" lang="en-US" altLang="zh-TW" sz="1000" b="1" dirty="0">
                  <a:solidFill>
                    <a:prstClr val="white"/>
                  </a:solidFill>
                  <a:latin typeface="Century Gothic"/>
                  <a:ea typeface="微软雅黑" panose="020B0503020204020204" pitchFamily="34" charset="-122"/>
                </a:rPr>
                <a:t>-0</a:t>
              </a:r>
            </a:p>
            <a:p>
              <a:pPr algn="ctr" defTabSz="609569"/>
              <a:r>
                <a:rPr kumimoji="1" lang="zh-TW" altLang="en-US" sz="1400" b="1" dirty="0">
                  <a:solidFill>
                    <a:prstClr val="white"/>
                  </a:solidFill>
                  <a:latin typeface="Century Gothic"/>
                  <a:ea typeface="微软雅黑" panose="020B0503020204020204" pitchFamily="34" charset="-122"/>
                </a:rPr>
                <a:t>數學差異化教學</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99" name="组 41"/>
          <p:cNvGrpSpPr/>
          <p:nvPr/>
        </p:nvGrpSpPr>
        <p:grpSpPr>
          <a:xfrm>
            <a:off x="124316" y="4445101"/>
            <a:ext cx="2008533" cy="559937"/>
            <a:chOff x="445310" y="3810681"/>
            <a:chExt cx="1506596" cy="454583"/>
          </a:xfrm>
        </p:grpSpPr>
        <p:sp>
          <p:nvSpPr>
            <p:cNvPr id="100"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7</a:t>
              </a:r>
              <a:endParaRPr kumimoji="1" lang="zh-CN" altLang="en-US" dirty="0">
                <a:solidFill>
                  <a:prstClr val="white"/>
                </a:solidFill>
                <a:latin typeface="Century Gothic"/>
                <a:ea typeface="微软雅黑" panose="020B0503020204020204" pitchFamily="34" charset="-122"/>
              </a:endParaRPr>
            </a:p>
          </p:txBody>
        </p:sp>
        <p:sp>
          <p:nvSpPr>
            <p:cNvPr id="101"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2"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3" name="矩形 102"/>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4" name="文本框 46"/>
            <p:cNvSpPr txBox="1"/>
            <p:nvPr/>
          </p:nvSpPr>
          <p:spPr>
            <a:xfrm>
              <a:off x="745658" y="3872798"/>
              <a:ext cx="1206248"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學生家長、親師合作學習成長</a:t>
              </a:r>
              <a:r>
                <a:rPr kumimoji="1" lang="en-US" altLang="zh-TW" sz="1000" b="1" dirty="0">
                  <a:solidFill>
                    <a:prstClr val="white"/>
                  </a:solidFill>
                  <a:latin typeface="Century Gothic"/>
                  <a:ea typeface="微软雅黑" panose="020B0503020204020204" pitchFamily="34" charset="-122"/>
                </a:rPr>
                <a:t>-4</a:t>
              </a:r>
              <a:endParaRPr kumimoji="1" lang="zh-CN" altLang="en-US" sz="1000" b="1" dirty="0">
                <a:solidFill>
                  <a:prstClr val="white"/>
                </a:solidFill>
                <a:latin typeface="Century Gothic"/>
                <a:ea typeface="微软雅黑" panose="020B0503020204020204" pitchFamily="34" charset="-122"/>
              </a:endParaRPr>
            </a:p>
          </p:txBody>
        </p:sp>
      </p:grpSp>
      <p:grpSp>
        <p:nvGrpSpPr>
          <p:cNvPr id="105" name="组 41"/>
          <p:cNvGrpSpPr/>
          <p:nvPr/>
        </p:nvGrpSpPr>
        <p:grpSpPr>
          <a:xfrm>
            <a:off x="115965" y="1133479"/>
            <a:ext cx="2008533" cy="552207"/>
            <a:chOff x="445310" y="3810681"/>
            <a:chExt cx="1506596" cy="448308"/>
          </a:xfrm>
        </p:grpSpPr>
        <p:sp>
          <p:nvSpPr>
            <p:cNvPr id="106"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1</a:t>
              </a:r>
              <a:endParaRPr kumimoji="1" lang="zh-CN" altLang="en-US" dirty="0">
                <a:solidFill>
                  <a:prstClr val="white"/>
                </a:solidFill>
                <a:latin typeface="Century Gothic"/>
                <a:ea typeface="微软雅黑" panose="020B0503020204020204" pitchFamily="34" charset="-122"/>
              </a:endParaRPr>
            </a:p>
          </p:txBody>
        </p:sp>
        <p:sp>
          <p:nvSpPr>
            <p:cNvPr id="107"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8"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9" name="矩形 108"/>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0" name="文本框 46"/>
            <p:cNvSpPr txBox="1"/>
            <p:nvPr/>
          </p:nvSpPr>
          <p:spPr>
            <a:xfrm>
              <a:off x="841660" y="3966103"/>
              <a:ext cx="1110245"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總綱宣導研習</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grpSp>
        <p:nvGrpSpPr>
          <p:cNvPr id="111" name="组 6"/>
          <p:cNvGrpSpPr/>
          <p:nvPr/>
        </p:nvGrpSpPr>
        <p:grpSpPr>
          <a:xfrm>
            <a:off x="124316" y="5006986"/>
            <a:ext cx="2117992" cy="552208"/>
            <a:chOff x="445310" y="1356246"/>
            <a:chExt cx="1588701" cy="448308"/>
          </a:xfrm>
        </p:grpSpPr>
        <p:sp>
          <p:nvSpPr>
            <p:cNvPr id="112" name="五边形 7"/>
            <p:cNvSpPr/>
            <p:nvPr/>
          </p:nvSpPr>
          <p:spPr>
            <a:xfrm flipH="1">
              <a:off x="445310" y="1356246"/>
              <a:ext cx="404602" cy="347393"/>
            </a:xfrm>
            <a:prstGeom prst="homePlate">
              <a:avLst>
                <a:gd name="adj" fmla="val 402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8</a:t>
              </a:r>
              <a:endParaRPr kumimoji="1" lang="zh-CN" altLang="en-US" dirty="0">
                <a:solidFill>
                  <a:prstClr val="white"/>
                </a:solidFill>
                <a:latin typeface="Century Gothic"/>
                <a:ea typeface="微软雅黑" panose="020B0503020204020204" pitchFamily="34" charset="-122"/>
              </a:endParaRPr>
            </a:p>
          </p:txBody>
        </p:sp>
        <p:sp>
          <p:nvSpPr>
            <p:cNvPr id="113" name="平行四边形 8"/>
            <p:cNvSpPr/>
            <p:nvPr/>
          </p:nvSpPr>
          <p:spPr>
            <a:xfrm rot="16200000" flipH="1">
              <a:off x="628983" y="147502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4" name="平行四边形 9"/>
            <p:cNvSpPr/>
            <p:nvPr/>
          </p:nvSpPr>
          <p:spPr>
            <a:xfrm rot="5400000">
              <a:off x="1731716" y="1475023"/>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5" name="矩形 114"/>
            <p:cNvSpPr/>
            <p:nvPr/>
          </p:nvSpPr>
          <p:spPr>
            <a:xfrm>
              <a:off x="745657" y="1457161"/>
              <a:ext cx="1206249" cy="34739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6" name="文本框 11"/>
            <p:cNvSpPr txBox="1"/>
            <p:nvPr/>
          </p:nvSpPr>
          <p:spPr>
            <a:xfrm>
              <a:off x="663550" y="1508169"/>
              <a:ext cx="1370461"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揪團共學增能計畫</a:t>
              </a:r>
              <a:r>
                <a:rPr kumimoji="1" lang="en-US" altLang="zh-TW" sz="1000" b="1" dirty="0">
                  <a:solidFill>
                    <a:prstClr val="white"/>
                  </a:solidFill>
                  <a:latin typeface="Century Gothic"/>
                  <a:ea typeface="微软雅黑" panose="020B0503020204020204" pitchFamily="34" charset="-122"/>
                </a:rPr>
                <a:t>-10</a:t>
              </a:r>
              <a:endParaRPr kumimoji="1" lang="zh-CN" altLang="en-US" sz="1000" b="1" dirty="0">
                <a:solidFill>
                  <a:prstClr val="white"/>
                </a:solidFill>
                <a:latin typeface="Century Gothic"/>
                <a:ea typeface="微软雅黑" panose="020B0503020204020204" pitchFamily="34" charset="-122"/>
              </a:endParaRPr>
            </a:p>
          </p:txBody>
        </p:sp>
      </p:grpSp>
      <p:grpSp>
        <p:nvGrpSpPr>
          <p:cNvPr id="117" name="组 13"/>
          <p:cNvGrpSpPr/>
          <p:nvPr/>
        </p:nvGrpSpPr>
        <p:grpSpPr>
          <a:xfrm>
            <a:off x="124316" y="5557180"/>
            <a:ext cx="2095799" cy="561725"/>
            <a:chOff x="445310" y="1847612"/>
            <a:chExt cx="1572054" cy="456035"/>
          </a:xfrm>
        </p:grpSpPr>
        <p:sp>
          <p:nvSpPr>
            <p:cNvPr id="118" name="五边形 14"/>
            <p:cNvSpPr/>
            <p:nvPr/>
          </p:nvSpPr>
          <p:spPr>
            <a:xfrm flipH="1">
              <a:off x="445310" y="1847612"/>
              <a:ext cx="404602" cy="347393"/>
            </a:xfrm>
            <a:prstGeom prst="homePlate">
              <a:avLst>
                <a:gd name="adj" fmla="val 4024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9</a:t>
              </a:r>
              <a:endParaRPr kumimoji="1" lang="zh-CN" altLang="en-US" dirty="0">
                <a:solidFill>
                  <a:prstClr val="white"/>
                </a:solidFill>
                <a:latin typeface="Century Gothic"/>
                <a:ea typeface="微软雅黑" panose="020B0503020204020204" pitchFamily="34" charset="-122"/>
              </a:endParaRPr>
            </a:p>
          </p:txBody>
        </p:sp>
        <p:sp>
          <p:nvSpPr>
            <p:cNvPr id="119" name="平行四边形 15"/>
            <p:cNvSpPr/>
            <p:nvPr/>
          </p:nvSpPr>
          <p:spPr>
            <a:xfrm rot="16200000" flipH="1">
              <a:off x="628983" y="196638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20" name="平行四边形 16"/>
            <p:cNvSpPr/>
            <p:nvPr/>
          </p:nvSpPr>
          <p:spPr>
            <a:xfrm rot="5400000">
              <a:off x="1731716" y="1966389"/>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21" name="矩形 120"/>
            <p:cNvSpPr/>
            <p:nvPr/>
          </p:nvSpPr>
          <p:spPr>
            <a:xfrm>
              <a:off x="745657" y="1948527"/>
              <a:ext cx="1206249" cy="34739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22" name="文本框 18"/>
            <p:cNvSpPr txBox="1"/>
            <p:nvPr/>
          </p:nvSpPr>
          <p:spPr>
            <a:xfrm>
              <a:off x="695283" y="1911181"/>
              <a:ext cx="1322081" cy="392466"/>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初任教師輔導研習</a:t>
              </a:r>
              <a:r>
                <a:rPr kumimoji="1" lang="en-US" altLang="zh-TW" sz="1000" b="1" dirty="0">
                  <a:solidFill>
                    <a:prstClr val="white"/>
                  </a:solidFill>
                  <a:latin typeface="Century Gothic"/>
                  <a:ea typeface="微软雅黑" panose="020B0503020204020204" pitchFamily="34" charset="-122"/>
                </a:rPr>
                <a:t>-1</a:t>
              </a:r>
            </a:p>
            <a:p>
              <a:pPr algn="ctr" defTabSz="609569"/>
              <a:r>
                <a:rPr kumimoji="1" lang="zh-TW" altLang="en-US" sz="1400" b="1" dirty="0">
                  <a:solidFill>
                    <a:prstClr val="white"/>
                  </a:solidFill>
                  <a:latin typeface="Century Gothic"/>
                  <a:ea typeface="微软雅黑" panose="020B0503020204020204" pitchFamily="34" charset="-122"/>
                </a:rPr>
                <a:t>初任教師回流座談</a:t>
              </a:r>
              <a:r>
                <a:rPr kumimoji="1" lang="en-US" altLang="zh-TW" sz="800" b="1" dirty="0">
                  <a:solidFill>
                    <a:prstClr val="white"/>
                  </a:solidFill>
                  <a:latin typeface="Century Gothic"/>
                  <a:ea typeface="微软雅黑" panose="020B0503020204020204" pitchFamily="34" charset="-122"/>
                </a:rPr>
                <a:t>-2</a:t>
              </a:r>
              <a:endParaRPr kumimoji="1" lang="zh-CN" altLang="en-US" sz="800" b="1" dirty="0">
                <a:solidFill>
                  <a:prstClr val="white"/>
                </a:solidFill>
                <a:latin typeface="Century Gothic"/>
                <a:ea typeface="微软雅黑" panose="020B0503020204020204" pitchFamily="34" charset="-122"/>
              </a:endParaRPr>
            </a:p>
          </p:txBody>
        </p:sp>
      </p:grpSp>
      <p:grpSp>
        <p:nvGrpSpPr>
          <p:cNvPr id="123" name="组 27"/>
          <p:cNvGrpSpPr/>
          <p:nvPr/>
        </p:nvGrpSpPr>
        <p:grpSpPr>
          <a:xfrm>
            <a:off x="102677" y="6118903"/>
            <a:ext cx="2052598" cy="564722"/>
            <a:chOff x="415810" y="2837825"/>
            <a:chExt cx="1539650" cy="458469"/>
          </a:xfrm>
        </p:grpSpPr>
        <p:sp>
          <p:nvSpPr>
            <p:cNvPr id="124" name="五边形 28"/>
            <p:cNvSpPr/>
            <p:nvPr/>
          </p:nvSpPr>
          <p:spPr>
            <a:xfrm flipH="1">
              <a:off x="415810" y="2837825"/>
              <a:ext cx="404602" cy="347393"/>
            </a:xfrm>
            <a:prstGeom prst="homePlate">
              <a:avLst>
                <a:gd name="adj" fmla="val 4024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09569"/>
              <a:r>
                <a:rPr kumimoji="1" lang="en-US" altLang="zh-TW" dirty="0">
                  <a:solidFill>
                    <a:prstClr val="white"/>
                  </a:solidFill>
                  <a:latin typeface="Century Gothic"/>
                  <a:ea typeface="微软雅黑" panose="020B0503020204020204" pitchFamily="34" charset="-122"/>
                </a:rPr>
                <a:t>10</a:t>
              </a:r>
              <a:endParaRPr kumimoji="1" lang="zh-CN" altLang="en-US" dirty="0">
                <a:solidFill>
                  <a:prstClr val="white"/>
                </a:solidFill>
                <a:latin typeface="Century Gothic"/>
                <a:ea typeface="微软雅黑" panose="020B0503020204020204" pitchFamily="34" charset="-122"/>
              </a:endParaRPr>
            </a:p>
          </p:txBody>
        </p:sp>
        <p:sp>
          <p:nvSpPr>
            <p:cNvPr id="125" name="平行四边形 29"/>
            <p:cNvSpPr/>
            <p:nvPr/>
          </p:nvSpPr>
          <p:spPr>
            <a:xfrm rot="16200000" flipH="1">
              <a:off x="628983" y="2956601"/>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26" name="平行四边形 30"/>
            <p:cNvSpPr/>
            <p:nvPr/>
          </p:nvSpPr>
          <p:spPr>
            <a:xfrm rot="5400000">
              <a:off x="1731716" y="2956602"/>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27" name="矩形 126"/>
            <p:cNvSpPr/>
            <p:nvPr/>
          </p:nvSpPr>
          <p:spPr>
            <a:xfrm>
              <a:off x="745657" y="2938740"/>
              <a:ext cx="1206249" cy="34739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28" name="文本框 32"/>
            <p:cNvSpPr txBox="1"/>
            <p:nvPr/>
          </p:nvSpPr>
          <p:spPr>
            <a:xfrm>
              <a:off x="715486" y="2903828"/>
              <a:ext cx="1239974" cy="392466"/>
            </a:xfrm>
            <a:prstGeom prst="rect">
              <a:avLst/>
            </a:prstGeom>
            <a:noFill/>
          </p:spPr>
          <p:txBody>
            <a:bodyPr wrap="square" rtlCol="0">
              <a:spAutoFit/>
            </a:bodyPr>
            <a:lstStyle/>
            <a:p>
              <a:pPr>
                <a:defRPr/>
              </a:pPr>
              <a:r>
                <a:rPr kumimoji="1" lang="zh-TW" altLang="en-US" sz="1400" b="1" dirty="0">
                  <a:solidFill>
                    <a:prstClr val="white"/>
                  </a:solidFill>
                  <a:latin typeface="Century Gothic"/>
                  <a:ea typeface="微软雅黑" panose="020B0503020204020204" pitchFamily="34" charset="-122"/>
                </a:rPr>
                <a:t>教師新課綱素養導向共備社群</a:t>
              </a:r>
              <a:r>
                <a:rPr kumimoji="1" lang="en-US" altLang="zh-TW" sz="1000" b="1" dirty="0">
                  <a:solidFill>
                    <a:prstClr val="white"/>
                  </a:solidFill>
                  <a:latin typeface="Century Gothic"/>
                  <a:ea typeface="微软雅黑" panose="020B0503020204020204" pitchFamily="34" charset="-122"/>
                </a:rPr>
                <a:t>-52</a:t>
              </a:r>
              <a:endParaRPr kumimoji="1" lang="zh-TW" altLang="en-US" sz="1000" b="1" dirty="0">
                <a:solidFill>
                  <a:prstClr val="white"/>
                </a:solidFill>
                <a:latin typeface="Century Gothic"/>
                <a:ea typeface="微软雅黑" panose="020B0503020204020204" pitchFamily="34" charset="-122"/>
              </a:endParaRPr>
            </a:p>
          </p:txBody>
        </p:sp>
      </p:grpSp>
      <p:sp>
        <p:nvSpPr>
          <p:cNvPr id="27" name="橢圓 26"/>
          <p:cNvSpPr/>
          <p:nvPr/>
        </p:nvSpPr>
        <p:spPr>
          <a:xfrm>
            <a:off x="2283480" y="1117931"/>
            <a:ext cx="1375986" cy="1375986"/>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1" name="矩形 130">
            <a:extLst>
              <a:ext uri="{FF2B5EF4-FFF2-40B4-BE49-F238E27FC236}">
                <a16:creationId xmlns="" xmlns:a16="http://schemas.microsoft.com/office/drawing/2014/main" id="{E9E43DF0-3130-45CB-9032-65244C91DE1D}"/>
              </a:ext>
            </a:extLst>
          </p:cNvPr>
          <p:cNvSpPr/>
          <p:nvPr/>
        </p:nvSpPr>
        <p:spPr>
          <a:xfrm>
            <a:off x="2413118" y="2880511"/>
            <a:ext cx="3642574" cy="3947992"/>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buFont typeface="Wingdings" panose="05000000000000000000" pitchFamily="2" charset="2"/>
              <a:buChar char="p"/>
              <a:defRPr/>
            </a:pPr>
            <a:r>
              <a:rPr lang="zh-TW" altLang="en-US" sz="1500" b="1" dirty="0">
                <a:solidFill>
                  <a:schemeClr val="tx1"/>
                </a:solidFill>
                <a:latin typeface="微軟正黑體" panose="020B0604030504040204" pitchFamily="34" charset="-120"/>
                <a:ea typeface="微軟正黑體" panose="020B0604030504040204" pitchFamily="34" charset="-120"/>
              </a:rPr>
              <a:t>輔導員召集之社群</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lvl="0">
              <a:defRPr/>
            </a:pPr>
            <a:r>
              <a:rPr lang="zh-TW" altLang="en-US" sz="1500" b="1" dirty="0">
                <a:solidFill>
                  <a:schemeClr val="tx1"/>
                </a:solidFill>
                <a:latin typeface="微軟正黑體" panose="020B0604030504040204" pitchFamily="34" charset="-120"/>
                <a:ea typeface="微軟正黑體" panose="020B0604030504040204" pitchFamily="34" charset="-120"/>
              </a:rPr>
              <a:t>，若因需求而成員跨校，增加行政發文、</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lvl="0">
              <a:defRPr/>
            </a:pPr>
            <a:r>
              <a:rPr lang="zh-TW" altLang="en-US" sz="1500" b="1" dirty="0">
                <a:solidFill>
                  <a:schemeClr val="tx1"/>
                </a:solidFill>
                <a:latin typeface="微軟正黑體" panose="020B0604030504040204" pitchFamily="34" charset="-120"/>
                <a:ea typeface="微軟正黑體" panose="020B0604030504040204" pitchFamily="34" charset="-120"/>
              </a:rPr>
              <a:t>    核結負擔。</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a:defRPr/>
            </a:pPr>
            <a:r>
              <a:rPr lang="zh-TW" altLang="en-US" sz="1500" b="1" dirty="0">
                <a:solidFill>
                  <a:schemeClr val="tx1"/>
                </a:solidFill>
                <a:latin typeface="微軟正黑體" panose="020B0604030504040204" pitchFamily="34" charset="-120"/>
                <a:ea typeface="微軟正黑體" panose="020B0604030504040204" pitchFamily="34" charset="-120"/>
              </a:rPr>
              <a:t>，跨校需協調共同不排課時間，實行困難。</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lvl="0">
              <a:defRPr/>
            </a:pPr>
            <a:r>
              <a:rPr lang="zh-TW" altLang="en-US" sz="1500" b="1" dirty="0">
                <a:solidFill>
                  <a:schemeClr val="tx1"/>
                </a:solidFill>
                <a:latin typeface="微軟正黑體" panose="020B0604030504040204" pitchFamily="34" charset="-120"/>
                <a:ea typeface="微軟正黑體" panose="020B0604030504040204" pitchFamily="34" charset="-120"/>
              </a:rPr>
              <a:t>，學校教師編制數少，輔導員需軋多個社</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lvl="0">
              <a:defRPr/>
            </a:pPr>
            <a:r>
              <a:rPr lang="zh-TW" altLang="en-US" sz="1500" b="1" dirty="0">
                <a:solidFill>
                  <a:schemeClr val="tx1"/>
                </a:solidFill>
                <a:latin typeface="微軟正黑體" panose="020B0604030504040204" pitchFamily="34" charset="-120"/>
                <a:ea typeface="微軟正黑體" panose="020B0604030504040204" pitchFamily="34" charset="-120"/>
              </a:rPr>
              <a:t>    群，力有未逮。</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lvl="0">
              <a:defRPr/>
            </a:pPr>
            <a:r>
              <a:rPr lang="zh-TW" altLang="en-US" sz="1500" b="1" dirty="0">
                <a:solidFill>
                  <a:schemeClr val="tx1"/>
                </a:solidFill>
                <a:latin typeface="微軟正黑體" panose="020B0604030504040204" pitchFamily="34" charset="-120"/>
                <a:ea typeface="微軟正黑體" panose="020B0604030504040204" pitchFamily="34" charset="-120"/>
              </a:rPr>
              <a:t>，初階</a:t>
            </a:r>
            <a:r>
              <a:rPr lang="en-US" altLang="zh-TW" sz="1500" b="1" dirty="0">
                <a:solidFill>
                  <a:schemeClr val="tx1"/>
                </a:solidFill>
                <a:latin typeface="微軟正黑體" panose="020B0604030504040204" pitchFamily="34" charset="-120"/>
                <a:ea typeface="微軟正黑體" panose="020B0604030504040204" pitchFamily="34" charset="-120"/>
              </a:rPr>
              <a:t>/</a:t>
            </a:r>
            <a:r>
              <a:rPr lang="zh-TW" altLang="en-US" sz="1500" b="1" dirty="0">
                <a:solidFill>
                  <a:schemeClr val="tx1"/>
                </a:solidFill>
                <a:latin typeface="微軟正黑體" panose="020B0604030504040204" pitchFamily="34" charset="-120"/>
                <a:ea typeface="微軟正黑體" panose="020B0604030504040204" pitchFamily="34" charset="-120"/>
              </a:rPr>
              <a:t>進階分野不明，操作起來無差異。</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lvl="0">
              <a:defRPr/>
            </a:pPr>
            <a:r>
              <a:rPr lang="zh-TW" altLang="en-US" sz="1500" b="1" dirty="0">
                <a:solidFill>
                  <a:schemeClr val="tx1"/>
                </a:solidFill>
                <a:latin typeface="微軟正黑體" panose="020B0604030504040204" pitchFamily="34" charset="-120"/>
                <a:ea typeface="微軟正黑體" panose="020B0604030504040204" pitchFamily="34" charset="-120"/>
              </a:rPr>
              <a:t>，初任輔導員能量不足，召集困難。</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marL="171450" indent="-171450">
              <a:buFont typeface="Wingdings" panose="05000000000000000000" pitchFamily="2" charset="2"/>
              <a:buChar char="p"/>
              <a:defRPr/>
            </a:pPr>
            <a:r>
              <a:rPr lang="zh-TW" altLang="en-US" sz="1500" b="1" dirty="0">
                <a:solidFill>
                  <a:schemeClr val="tx1"/>
                </a:solidFill>
                <a:latin typeface="微軟正黑體" panose="020B0604030504040204" pitchFamily="34" charset="-120"/>
                <a:ea typeface="微軟正黑體" panose="020B0604030504040204" pitchFamily="34" charset="-120"/>
              </a:rPr>
              <a:t>教務社群</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indent="-396000">
              <a:defRPr/>
            </a:pPr>
            <a:r>
              <a:rPr lang="zh-TW" altLang="en-US" sz="1500" b="1" dirty="0">
                <a:solidFill>
                  <a:schemeClr val="tx1"/>
                </a:solidFill>
                <a:latin typeface="微軟正黑體" panose="020B0604030504040204" pitchFamily="34" charset="-120"/>
                <a:ea typeface="微軟正黑體" panose="020B0604030504040204" pitchFamily="34" charset="-120"/>
              </a:rPr>
              <a:t>，流於形式且場次多，併同縣內教務會議</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indent="-396000">
              <a:defRPr/>
            </a:pPr>
            <a:r>
              <a:rPr lang="zh-TW" altLang="en-US" sz="1500" b="1" dirty="0">
                <a:solidFill>
                  <a:schemeClr val="tx1"/>
                </a:solidFill>
                <a:latin typeface="微軟正黑體" panose="020B0604030504040204" pitchFamily="34" charset="-120"/>
                <a:ea typeface="微軟正黑體" panose="020B0604030504040204" pitchFamily="34" charset="-120"/>
              </a:rPr>
              <a:t>    頻仍，教務人員不堪其擾。</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a:defRPr/>
            </a:pPr>
            <a:r>
              <a:rPr lang="zh-TW" altLang="en-US" sz="1500" b="1" dirty="0">
                <a:solidFill>
                  <a:schemeClr val="tx1"/>
                </a:solidFill>
                <a:latin typeface="微軟正黑體" panose="020B0604030504040204" pitchFamily="34" charset="-120"/>
                <a:ea typeface="微軟正黑體" panose="020B0604030504040204" pitchFamily="34" charset="-120"/>
              </a:rPr>
              <a:t>，教務人員為小校社群之召集人，然經常</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a:defRPr/>
            </a:pPr>
            <a:r>
              <a:rPr lang="zh-TW" altLang="en-US" sz="1500" b="1" dirty="0">
                <a:solidFill>
                  <a:schemeClr val="tx1"/>
                </a:solidFill>
                <a:latin typeface="微軟正黑體" panose="020B0604030504040204" pitchFamily="34" charset="-120"/>
                <a:ea typeface="微軟正黑體" panose="020B0604030504040204" pitchFamily="34" charset="-120"/>
              </a:rPr>
              <a:t>    不在學校，難以助校內社群推動。</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r>
              <a:rPr lang="zh-TW" altLang="en-US" sz="1500" b="1" dirty="0">
                <a:solidFill>
                  <a:schemeClr val="tx1"/>
                </a:solidFill>
                <a:latin typeface="微軟正黑體" panose="020B0604030504040204" pitchFamily="34" charset="-120"/>
                <a:ea typeface="微軟正黑體" panose="020B0604030504040204" pitchFamily="34" charset="-120"/>
              </a:rPr>
              <a:t>校本社群</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lvl="0">
              <a:defRPr/>
            </a:pPr>
            <a:r>
              <a:rPr lang="zh-TW" altLang="en-US" sz="1500" b="1" dirty="0">
                <a:solidFill>
                  <a:schemeClr val="tx1"/>
                </a:solidFill>
                <a:latin typeface="微軟正黑體" panose="020B0604030504040204" pitchFamily="34" charset="-120"/>
                <a:ea typeface="微軟正黑體" panose="020B0604030504040204" pitchFamily="34" charset="-120"/>
              </a:rPr>
              <a:t>，社群主題限縮，不利學校發展校訂課程。</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lvl="0">
              <a:defRPr/>
            </a:pPr>
            <a:r>
              <a:rPr lang="zh-TW" altLang="en-US" sz="1500" b="1" dirty="0">
                <a:solidFill>
                  <a:schemeClr val="tx1"/>
                </a:solidFill>
                <a:latin typeface="微軟正黑體" panose="020B0604030504040204" pitchFamily="34" charset="-120"/>
                <a:ea typeface="微軟正黑體" panose="020B0604030504040204" pitchFamily="34" charset="-120"/>
              </a:rPr>
              <a:t>，學校教師編制數少，輔導員需軋多個社</a:t>
            </a:r>
            <a:endParaRPr lang="en-US" altLang="zh-TW" sz="1500" b="1" dirty="0">
              <a:solidFill>
                <a:schemeClr val="tx1"/>
              </a:solidFill>
              <a:latin typeface="微軟正黑體" panose="020B0604030504040204" pitchFamily="34" charset="-120"/>
              <a:ea typeface="微軟正黑體" panose="020B0604030504040204" pitchFamily="34" charset="-120"/>
            </a:endParaRPr>
          </a:p>
          <a:p>
            <a:pPr lvl="0">
              <a:defRPr/>
            </a:pPr>
            <a:r>
              <a:rPr lang="zh-TW" altLang="en-US" sz="1500" b="1" dirty="0">
                <a:solidFill>
                  <a:schemeClr val="tx1"/>
                </a:solidFill>
                <a:latin typeface="微軟正黑體" panose="020B0604030504040204" pitchFamily="34" charset="-120"/>
                <a:ea typeface="微軟正黑體" panose="020B0604030504040204" pitchFamily="34" charset="-120"/>
              </a:rPr>
              <a:t>    群，力有未逮。</a:t>
            </a:r>
            <a:endParaRPr lang="en-US" altLang="zh-TW" sz="1500" b="1" dirty="0">
              <a:solidFill>
                <a:schemeClr val="tx1"/>
              </a:solidFill>
              <a:latin typeface="微軟正黑體" panose="020B0604030504040204" pitchFamily="34" charset="-120"/>
              <a:ea typeface="微軟正黑體" panose="020B0604030504040204" pitchFamily="34" charset="-120"/>
            </a:endParaRPr>
          </a:p>
        </p:txBody>
      </p:sp>
      <p:sp>
        <p:nvSpPr>
          <p:cNvPr id="129" name="矩形 128">
            <a:extLst>
              <a:ext uri="{FF2B5EF4-FFF2-40B4-BE49-F238E27FC236}">
                <a16:creationId xmlns="" xmlns:a16="http://schemas.microsoft.com/office/drawing/2014/main" id="{E9E43DF0-3130-45CB-9032-65244C91DE1D}"/>
              </a:ext>
            </a:extLst>
          </p:cNvPr>
          <p:cNvSpPr/>
          <p:nvPr/>
        </p:nvSpPr>
        <p:spPr>
          <a:xfrm>
            <a:off x="6063515" y="2230542"/>
            <a:ext cx="1420526" cy="633795"/>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轉型契機</a:t>
            </a:r>
            <a:endParaRPr lang="zh-CN"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0" name="矩形 129">
            <a:extLst>
              <a:ext uri="{FF2B5EF4-FFF2-40B4-BE49-F238E27FC236}">
                <a16:creationId xmlns="" xmlns:a16="http://schemas.microsoft.com/office/drawing/2014/main" id="{E9E43DF0-3130-45CB-9032-65244C91DE1D}"/>
              </a:ext>
            </a:extLst>
          </p:cNvPr>
          <p:cNvSpPr/>
          <p:nvPr/>
        </p:nvSpPr>
        <p:spPr>
          <a:xfrm>
            <a:off x="6055692" y="2869513"/>
            <a:ext cx="1419674" cy="3947992"/>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buFont typeface="Wingdings" panose="05000000000000000000" pitchFamily="2" charset="2"/>
              <a:buChar char="p"/>
              <a:defRPr/>
            </a:pPr>
            <a:r>
              <a:rPr lang="zh-TW" altLang="en-US" sz="1600" b="1" dirty="0">
                <a:solidFill>
                  <a:srgbClr val="0000CC"/>
                </a:solidFill>
                <a:latin typeface="微軟正黑體" panose="020B0604030504040204" pitchFamily="34" charset="-120"/>
                <a:ea typeface="微軟正黑體" panose="020B0604030504040204" pitchFamily="34" charset="-120"/>
              </a:rPr>
              <a:t>全縣教師專業學習社群群數過多，人力左支右絀。</a:t>
            </a:r>
            <a:endParaRPr lang="en-US" altLang="zh-TW" sz="16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r>
              <a:rPr lang="zh-TW" altLang="en-US" sz="1600" b="1" dirty="0">
                <a:solidFill>
                  <a:srgbClr val="0000CC"/>
                </a:solidFill>
                <a:latin typeface="微軟正黑體" panose="020B0604030504040204" pitchFamily="34" charset="-120"/>
                <a:ea typeface="微軟正黑體" panose="020B0604030504040204" pitchFamily="34" charset="-120"/>
              </a:rPr>
              <a:t>社群運作流於形式，已失去社群之原定功能。</a:t>
            </a:r>
            <a:endParaRPr lang="en-US" altLang="zh-TW" sz="16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r>
              <a:rPr lang="zh-TW" altLang="en-US" sz="1600" b="1" dirty="0">
                <a:solidFill>
                  <a:srgbClr val="0000CC"/>
                </a:solidFill>
                <a:latin typeface="微軟正黑體" panose="020B0604030504040204" pitchFamily="34" charset="-120"/>
                <a:ea typeface="微軟正黑體" panose="020B0604030504040204" pitchFamily="34" charset="-120"/>
              </a:rPr>
              <a:t>三種層次之執行無顯著分野、亦無明顯成效區隔。</a:t>
            </a:r>
            <a:endParaRPr lang="en-US" altLang="zh-TW" sz="1600" b="1" dirty="0">
              <a:solidFill>
                <a:srgbClr val="0000CC"/>
              </a:solidFill>
              <a:latin typeface="微軟正黑體" panose="020B0604030504040204" pitchFamily="34" charset="-120"/>
              <a:ea typeface="微軟正黑體" panose="020B0604030504040204" pitchFamily="34" charset="-120"/>
            </a:endParaRPr>
          </a:p>
        </p:txBody>
      </p:sp>
      <p:sp>
        <p:nvSpPr>
          <p:cNvPr id="136" name="矩形 135">
            <a:extLst>
              <a:ext uri="{FF2B5EF4-FFF2-40B4-BE49-F238E27FC236}">
                <a16:creationId xmlns="" xmlns:a16="http://schemas.microsoft.com/office/drawing/2014/main" id="{E9E43DF0-3130-45CB-9032-65244C91DE1D}"/>
              </a:ext>
            </a:extLst>
          </p:cNvPr>
          <p:cNvSpPr/>
          <p:nvPr/>
        </p:nvSpPr>
        <p:spPr>
          <a:xfrm>
            <a:off x="7493023" y="2231708"/>
            <a:ext cx="1987305" cy="63379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學年度調整方向與策略</a:t>
            </a:r>
            <a:endParaRPr lang="zh-CN"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7" name="矩形 136">
            <a:extLst>
              <a:ext uri="{FF2B5EF4-FFF2-40B4-BE49-F238E27FC236}">
                <a16:creationId xmlns="" xmlns:a16="http://schemas.microsoft.com/office/drawing/2014/main" id="{E9E43DF0-3130-45CB-9032-65244C91DE1D}"/>
              </a:ext>
            </a:extLst>
          </p:cNvPr>
          <p:cNvSpPr/>
          <p:nvPr/>
        </p:nvSpPr>
        <p:spPr>
          <a:xfrm>
            <a:off x="7495033" y="2880511"/>
            <a:ext cx="1986114" cy="3936994"/>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2800" lvl="0" indent="-172800">
              <a:buFont typeface="Wingdings" panose="05000000000000000000" pitchFamily="2" charset="2"/>
              <a:buChar char="p"/>
              <a:defRPr/>
            </a:pPr>
            <a:r>
              <a:rPr lang="zh-TW" altLang="en-US" sz="1500" b="1" dirty="0">
                <a:solidFill>
                  <a:srgbClr val="C00000"/>
                </a:solidFill>
                <a:latin typeface="微軟正黑體" panose="020B0604030504040204" pitchFamily="34" charset="-120"/>
                <a:ea typeface="微軟正黑體" panose="020B0604030504040204" pitchFamily="34" charset="-120"/>
              </a:rPr>
              <a:t>社群</a:t>
            </a:r>
            <a:r>
              <a:rPr lang="en-US" altLang="zh-TW" sz="1500" b="1" dirty="0">
                <a:solidFill>
                  <a:srgbClr val="C00000"/>
                </a:solidFill>
                <a:latin typeface="微軟正黑體" panose="020B0604030504040204" pitchFamily="34" charset="-120"/>
                <a:ea typeface="微軟正黑體" panose="020B0604030504040204" pitchFamily="34" charset="-120"/>
              </a:rPr>
              <a:t>/</a:t>
            </a:r>
            <a:r>
              <a:rPr lang="zh-TW" altLang="en-US" sz="1500" b="1" dirty="0">
                <a:solidFill>
                  <a:srgbClr val="C00000"/>
                </a:solidFill>
                <a:latin typeface="微軟正黑體" panose="020B0604030504040204" pitchFamily="34" charset="-120"/>
                <a:ea typeface="微軟正黑體" panose="020B0604030504040204" pitchFamily="34" charset="-120"/>
              </a:rPr>
              <a:t>研習</a:t>
            </a:r>
            <a:r>
              <a:rPr lang="en-US" altLang="zh-TW" sz="1500" b="1" dirty="0">
                <a:solidFill>
                  <a:srgbClr val="C00000"/>
                </a:solidFill>
                <a:latin typeface="微軟正黑體" panose="020B0604030504040204" pitchFamily="34" charset="-120"/>
                <a:ea typeface="微軟正黑體" panose="020B0604030504040204" pitchFamily="34" charset="-120"/>
              </a:rPr>
              <a:t>/</a:t>
            </a:r>
            <a:r>
              <a:rPr lang="zh-TW" altLang="en-US" sz="1500" b="1" dirty="0">
                <a:solidFill>
                  <a:srgbClr val="C00000"/>
                </a:solidFill>
                <a:latin typeface="微軟正黑體" panose="020B0604030504040204" pitchFamily="34" charset="-120"/>
                <a:ea typeface="微軟正黑體" panose="020B0604030504040204" pitchFamily="34" charset="-120"/>
              </a:rPr>
              <a:t>工作坊分流，社群回歸專業成長與專業對話。</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marL="172800" lvl="0" indent="-172800">
              <a:buFont typeface="Wingdings" panose="05000000000000000000" pitchFamily="2" charset="2"/>
              <a:buChar char="p"/>
              <a:defRPr/>
            </a:pPr>
            <a:r>
              <a:rPr lang="zh-TW" altLang="en-US" sz="1500" b="1" dirty="0">
                <a:solidFill>
                  <a:srgbClr val="C00000"/>
                </a:solidFill>
                <a:latin typeface="微軟正黑體" panose="020B0604030504040204" pitchFamily="34" charset="-120"/>
                <a:ea typeface="微軟正黑體" panose="020B0604030504040204" pitchFamily="34" charset="-120"/>
              </a:rPr>
              <a:t>不強制框定學校非得申請教師專業學習社群，由學校端衡酌校內教師需求，擇專業社群或校本進修研習計畫其一申請</a:t>
            </a:r>
            <a:r>
              <a:rPr lang="en-US" altLang="zh-TW" sz="1500" b="1" dirty="0">
                <a:solidFill>
                  <a:srgbClr val="C00000"/>
                </a:solidFill>
                <a:latin typeface="微軟正黑體" panose="020B0604030504040204" pitchFamily="34" charset="-120"/>
                <a:ea typeface="微軟正黑體" panose="020B0604030504040204" pitchFamily="34" charset="-120"/>
              </a:rPr>
              <a:t>(</a:t>
            </a:r>
            <a:r>
              <a:rPr lang="zh-TW" altLang="en-US" sz="1500" b="1" dirty="0">
                <a:solidFill>
                  <a:srgbClr val="C00000"/>
                </a:solidFill>
                <a:latin typeface="微軟正黑體" panose="020B0604030504040204" pitchFamily="34" charset="-120"/>
                <a:ea typeface="微軟正黑體" panose="020B0604030504040204" pitchFamily="34" charset="-120"/>
              </a:rPr>
              <a:t>亦可兩者皆申請</a:t>
            </a:r>
            <a:r>
              <a:rPr lang="en-US" altLang="zh-TW" sz="1500" b="1" dirty="0">
                <a:solidFill>
                  <a:srgbClr val="C00000"/>
                </a:solidFill>
                <a:latin typeface="微軟正黑體" panose="020B0604030504040204" pitchFamily="34" charset="-120"/>
                <a:ea typeface="微軟正黑體" panose="020B0604030504040204" pitchFamily="34" charset="-120"/>
              </a:rPr>
              <a:t>)</a:t>
            </a:r>
            <a:r>
              <a:rPr lang="zh-TW" altLang="en-US" sz="1500" b="1" dirty="0">
                <a:solidFill>
                  <a:srgbClr val="C00000"/>
                </a:solidFill>
                <a:latin typeface="微軟正黑體" panose="020B0604030504040204" pitchFamily="34" charset="-120"/>
                <a:ea typeface="微軟正黑體" panose="020B0604030504040204" pitchFamily="34" charset="-120"/>
              </a:rPr>
              <a:t>。</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marL="172800" lvl="0" indent="-172800">
              <a:buFont typeface="Wingdings" panose="05000000000000000000" pitchFamily="2" charset="2"/>
              <a:buChar char="p"/>
              <a:defRPr/>
            </a:pPr>
            <a:r>
              <a:rPr lang="zh-TW" altLang="en-US" sz="1500" b="1" dirty="0">
                <a:solidFill>
                  <a:srgbClr val="C00000"/>
                </a:solidFill>
                <a:latin typeface="微軟正黑體" panose="020B0604030504040204" pitchFamily="34" charset="-120"/>
                <a:ea typeface="微軟正黑體" panose="020B0604030504040204" pitchFamily="34" charset="-120"/>
              </a:rPr>
              <a:t>輔導員召集之初階</a:t>
            </a:r>
            <a:r>
              <a:rPr lang="en-US" altLang="zh-TW" sz="1500" b="1" dirty="0">
                <a:solidFill>
                  <a:srgbClr val="C00000"/>
                </a:solidFill>
                <a:latin typeface="微軟正黑體" panose="020B0604030504040204" pitchFamily="34" charset="-120"/>
                <a:ea typeface="微軟正黑體" panose="020B0604030504040204" pitchFamily="34" charset="-120"/>
              </a:rPr>
              <a:t>/</a:t>
            </a:r>
            <a:r>
              <a:rPr lang="zh-TW" altLang="en-US" sz="1500" b="1" dirty="0">
                <a:solidFill>
                  <a:srgbClr val="C00000"/>
                </a:solidFill>
                <a:latin typeface="微軟正黑體" panose="020B0604030504040204" pitchFamily="34" charset="-120"/>
                <a:ea typeface="微軟正黑體" panose="020B0604030504040204" pitchFamily="34" charset="-120"/>
              </a:rPr>
              <a:t>進階研習回歸學習領域計畫實施。</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marL="172800" lvl="0" indent="-172800">
              <a:buFont typeface="Wingdings" panose="05000000000000000000" pitchFamily="2" charset="2"/>
              <a:buChar char="p"/>
              <a:defRPr/>
            </a:pPr>
            <a:r>
              <a:rPr lang="zh-TW" altLang="en-US" sz="1500" b="1" dirty="0">
                <a:solidFill>
                  <a:srgbClr val="C00000"/>
                </a:solidFill>
                <a:latin typeface="微軟正黑體" panose="020B0604030504040204" pitchFamily="34" charset="-120"/>
                <a:ea typeface="微軟正黑體" panose="020B0604030504040204" pitchFamily="34" charset="-120"/>
              </a:rPr>
              <a:t>增設「精進計畫社群審查小組」，建立審查機制。</a:t>
            </a:r>
          </a:p>
        </p:txBody>
      </p:sp>
      <p:graphicFrame>
        <p:nvGraphicFramePr>
          <p:cNvPr id="138" name="圖表 137"/>
          <p:cNvGraphicFramePr/>
          <p:nvPr>
            <p:extLst>
              <p:ext uri="{D42A27DB-BD31-4B8C-83A1-F6EECF244321}">
                <p14:modId xmlns:p14="http://schemas.microsoft.com/office/powerpoint/2010/main" val="1873832575"/>
              </p:ext>
            </p:extLst>
          </p:nvPr>
        </p:nvGraphicFramePr>
        <p:xfrm>
          <a:off x="9399639" y="1068936"/>
          <a:ext cx="2751760" cy="25886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9" name="表格 138">
            <a:extLst>
              <a:ext uri="{FF2B5EF4-FFF2-40B4-BE49-F238E27FC236}">
                <a16:creationId xmlns="" xmlns:a16="http://schemas.microsoft.com/office/drawing/2014/main" id="{CA2DE63D-A5A8-4A8C-84AD-FE3CD5206634}"/>
              </a:ext>
            </a:extLst>
          </p:cNvPr>
          <p:cNvGraphicFramePr>
            <a:graphicFrameLocks noGrp="1"/>
          </p:cNvGraphicFramePr>
          <p:nvPr>
            <p:extLst>
              <p:ext uri="{D42A27DB-BD31-4B8C-83A1-F6EECF244321}">
                <p14:modId xmlns:p14="http://schemas.microsoft.com/office/powerpoint/2010/main" val="2993866514"/>
              </p:ext>
            </p:extLst>
          </p:nvPr>
        </p:nvGraphicFramePr>
        <p:xfrm>
          <a:off x="9529039" y="3578942"/>
          <a:ext cx="2622360" cy="3223260"/>
        </p:xfrm>
        <a:graphic>
          <a:graphicData uri="http://schemas.openxmlformats.org/drawingml/2006/table">
            <a:tbl>
              <a:tblPr firstRow="1" bandRow="1">
                <a:tableStyleId>{5C22544A-7EE6-4342-B048-85BDC9FD1C3A}</a:tableStyleId>
              </a:tblPr>
              <a:tblGrid>
                <a:gridCol w="490423">
                  <a:extLst>
                    <a:ext uri="{9D8B030D-6E8A-4147-A177-3AD203B41FA5}">
                      <a16:colId xmlns="" xmlns:a16="http://schemas.microsoft.com/office/drawing/2014/main" val="1753100097"/>
                    </a:ext>
                  </a:extLst>
                </a:gridCol>
                <a:gridCol w="710613">
                  <a:extLst>
                    <a:ext uri="{9D8B030D-6E8A-4147-A177-3AD203B41FA5}">
                      <a16:colId xmlns="" xmlns:a16="http://schemas.microsoft.com/office/drawing/2014/main" val="1299552062"/>
                    </a:ext>
                  </a:extLst>
                </a:gridCol>
                <a:gridCol w="633115">
                  <a:extLst>
                    <a:ext uri="{9D8B030D-6E8A-4147-A177-3AD203B41FA5}">
                      <a16:colId xmlns="" xmlns:a16="http://schemas.microsoft.com/office/drawing/2014/main" val="2386436161"/>
                    </a:ext>
                  </a:extLst>
                </a:gridCol>
                <a:gridCol w="788209">
                  <a:extLst>
                    <a:ext uri="{9D8B030D-6E8A-4147-A177-3AD203B41FA5}">
                      <a16:colId xmlns="" xmlns:a16="http://schemas.microsoft.com/office/drawing/2014/main" val="1318327954"/>
                    </a:ext>
                  </a:extLst>
                </a:gridCol>
              </a:tblGrid>
              <a:tr h="159826">
                <a:tc>
                  <a:txBody>
                    <a:bodyPr/>
                    <a:lstStyle/>
                    <a:p>
                      <a:pPr algn="ctr"/>
                      <a:r>
                        <a:rPr lang="zh-TW" altLang="en-US" sz="900" b="0" dirty="0">
                          <a:latin typeface="微軟正黑體" panose="020B0604030504040204" pitchFamily="34" charset="-120"/>
                          <a:ea typeface="微軟正黑體" panose="020B0604030504040204" pitchFamily="34" charset="-120"/>
                        </a:rPr>
                        <a:t>類別</a:t>
                      </a:r>
                    </a:p>
                  </a:txBody>
                  <a:tcPr marL="68580" marR="68580" marT="34290" marB="34290" anchor="ctr"/>
                </a:tc>
                <a:tc>
                  <a:txBody>
                    <a:bodyPr/>
                    <a:lstStyle/>
                    <a:p>
                      <a:pPr algn="ctr"/>
                      <a:r>
                        <a:rPr lang="zh-TW" altLang="en-US" sz="900" b="0" dirty="0">
                          <a:latin typeface="微軟正黑體" panose="020B0604030504040204" pitchFamily="34" charset="-120"/>
                          <a:ea typeface="微軟正黑體" panose="020B0604030504040204" pitchFamily="34" charset="-120"/>
                        </a:rPr>
                        <a:t>任務</a:t>
                      </a:r>
                    </a:p>
                  </a:txBody>
                  <a:tcPr marL="68580" marR="68580" marT="34290" marB="34290" anchor="ctr"/>
                </a:tc>
                <a:tc>
                  <a:txBody>
                    <a:bodyPr/>
                    <a:lstStyle/>
                    <a:p>
                      <a:pPr algn="ctr"/>
                      <a:r>
                        <a:rPr lang="zh-TW" altLang="en-US" sz="900" b="0" dirty="0">
                          <a:latin typeface="微軟正黑體" panose="020B0604030504040204" pitchFamily="34" charset="-120"/>
                          <a:ea typeface="微軟正黑體" panose="020B0604030504040204" pitchFamily="34" charset="-120"/>
                        </a:rPr>
                        <a:t>金額</a:t>
                      </a:r>
                    </a:p>
                  </a:txBody>
                  <a:tcPr marL="68580" marR="68580" marT="34290" marB="34290" anchor="ctr"/>
                </a:tc>
                <a:tc>
                  <a:txBody>
                    <a:bodyPr/>
                    <a:lstStyle/>
                    <a:p>
                      <a:pPr algn="ctr"/>
                      <a:r>
                        <a:rPr lang="zh-TW" altLang="en-US" sz="900" b="0" dirty="0">
                          <a:latin typeface="微軟正黑體" panose="020B0604030504040204" pitchFamily="34" charset="-120"/>
                          <a:ea typeface="微軟正黑體" panose="020B0604030504040204" pitchFamily="34" charset="-120"/>
                        </a:rPr>
                        <a:t>發文、核結</a:t>
                      </a:r>
                    </a:p>
                  </a:txBody>
                  <a:tcPr marL="68580" marR="68580" marT="34290" marB="34290" anchor="ctr"/>
                </a:tc>
                <a:extLst>
                  <a:ext uri="{0D108BD9-81ED-4DB2-BD59-A6C34878D82A}">
                    <a16:rowId xmlns="" xmlns:a16="http://schemas.microsoft.com/office/drawing/2014/main" val="1196783657"/>
                  </a:ext>
                </a:extLst>
              </a:tr>
              <a:tr h="547283">
                <a:tc>
                  <a:txBody>
                    <a:bodyPr/>
                    <a:lstStyle/>
                    <a:p>
                      <a:pPr algn="ctr"/>
                      <a:r>
                        <a:rPr lang="zh-TW" altLang="en-US" sz="900" dirty="0">
                          <a:latin typeface="微軟正黑體" panose="020B0604030504040204" pitchFamily="34" charset="-120"/>
                          <a:ea typeface="微軟正黑體" panose="020B0604030504040204" pitchFamily="34" charset="-120"/>
                        </a:rPr>
                        <a:t>校本</a:t>
                      </a:r>
                      <a:endParaRPr lang="en-US" altLang="zh-TW" sz="900" dirty="0">
                        <a:latin typeface="微軟正黑體" panose="020B0604030504040204" pitchFamily="34" charset="-120"/>
                        <a:ea typeface="微軟正黑體" panose="020B0604030504040204" pitchFamily="34" charset="-120"/>
                      </a:endParaRPr>
                    </a:p>
                    <a:p>
                      <a:pPr algn="ctr"/>
                      <a:r>
                        <a:rPr lang="zh-TW" altLang="en-US" sz="900" dirty="0">
                          <a:latin typeface="微軟正黑體" panose="020B0604030504040204" pitchFamily="34" charset="-120"/>
                          <a:ea typeface="微軟正黑體" panose="020B0604030504040204" pitchFamily="34" charset="-120"/>
                        </a:rPr>
                        <a:t>社群</a:t>
                      </a:r>
                    </a:p>
                  </a:txBody>
                  <a:tcPr marL="68580" marR="68580" marT="34290" marB="34290" anchor="ctr"/>
                </a:tc>
                <a:tc>
                  <a:txBody>
                    <a:bodyPr/>
                    <a:lstStyle/>
                    <a:p>
                      <a:pPr algn="l"/>
                      <a:r>
                        <a:rPr lang="zh-TW" altLang="en-US" sz="900" dirty="0">
                          <a:latin typeface="微軟正黑體" panose="020B0604030504040204" pitchFamily="34" charset="-120"/>
                          <a:ea typeface="微軟正黑體" panose="020B0604030504040204" pitchFamily="34" charset="-120"/>
                        </a:rPr>
                        <a:t>發展校訂課程（非上課時間公開課可支鐘點）</a:t>
                      </a:r>
                    </a:p>
                  </a:txBody>
                  <a:tcPr marL="68580" marR="68580" marT="34290" marB="34290" anchor="ctr"/>
                </a:tc>
                <a:tc rowSpan="2">
                  <a:txBody>
                    <a:bodyPr/>
                    <a:lstStyle/>
                    <a:p>
                      <a:pPr algn="l"/>
                      <a:r>
                        <a:rPr lang="zh-TW" altLang="en-US" sz="900" dirty="0">
                          <a:latin typeface="微軟正黑體" panose="020B0604030504040204" pitchFamily="34" charset="-120"/>
                          <a:ea typeface="微軟正黑體" panose="020B0604030504040204" pitchFamily="34" charset="-120"/>
                        </a:rPr>
                        <a:t>上限</a:t>
                      </a:r>
                      <a:r>
                        <a:rPr lang="en-US" altLang="zh-TW" sz="900" dirty="0">
                          <a:latin typeface="微軟正黑體" panose="020B0604030504040204" pitchFamily="34" charset="-120"/>
                          <a:ea typeface="微軟正黑體" panose="020B0604030504040204" pitchFamily="34" charset="-120"/>
                        </a:rPr>
                        <a:t>20,000</a:t>
                      </a:r>
                      <a:r>
                        <a:rPr lang="zh-TW" altLang="en-US" sz="900" dirty="0">
                          <a:latin typeface="微軟正黑體" panose="020B0604030504040204" pitchFamily="34" charset="-120"/>
                          <a:ea typeface="微軟正黑體" panose="020B0604030504040204" pitchFamily="34" charset="-120"/>
                        </a:rPr>
                        <a:t>元</a:t>
                      </a:r>
                    </a:p>
                  </a:txBody>
                  <a:tcPr marL="68580" marR="68580" marT="34290" marB="34290" anchor="ctr"/>
                </a:tc>
                <a:tc rowSpan="2">
                  <a:txBody>
                    <a:bodyPr/>
                    <a:lstStyle/>
                    <a:p>
                      <a:pPr algn="l"/>
                      <a:r>
                        <a:rPr lang="zh-TW" altLang="en-US" sz="900" dirty="0">
                          <a:latin typeface="微軟正黑體" panose="020B0604030504040204" pitchFamily="34" charset="-120"/>
                          <a:ea typeface="微軟正黑體" panose="020B0604030504040204" pitchFamily="34" charset="-120"/>
                        </a:rPr>
                        <a:t>簽核</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發文：校內</a:t>
                      </a:r>
                      <a:endParaRPr lang="en-US" altLang="zh-TW" sz="900" dirty="0">
                        <a:latin typeface="微軟正黑體" panose="020B0604030504040204" pitchFamily="34" charset="-120"/>
                        <a:ea typeface="微軟正黑體" panose="020B0604030504040204" pitchFamily="34" charset="-120"/>
                      </a:endParaRPr>
                    </a:p>
                    <a:p>
                      <a:pPr algn="l"/>
                      <a:r>
                        <a:rPr lang="zh-TW" altLang="en-US" sz="900" dirty="0">
                          <a:latin typeface="微軟正黑體" panose="020B0604030504040204" pitchFamily="34" charset="-120"/>
                          <a:ea typeface="微軟正黑體" panose="020B0604030504040204" pitchFamily="34" charset="-120"/>
                        </a:rPr>
                        <a:t>核結：校內</a:t>
                      </a:r>
                    </a:p>
                  </a:txBody>
                  <a:tcPr marL="68580" marR="68580" marT="34290" marB="34290" anchor="ctr"/>
                </a:tc>
                <a:extLst>
                  <a:ext uri="{0D108BD9-81ED-4DB2-BD59-A6C34878D82A}">
                    <a16:rowId xmlns="" xmlns:a16="http://schemas.microsoft.com/office/drawing/2014/main" val="1615351696"/>
                  </a:ext>
                </a:extLst>
              </a:tr>
              <a:tr h="421360">
                <a:tc>
                  <a:txBody>
                    <a:bodyPr/>
                    <a:lstStyle/>
                    <a:p>
                      <a:pPr algn="ctr"/>
                      <a:r>
                        <a:rPr lang="zh-TW" altLang="en-US" sz="900" dirty="0">
                          <a:latin typeface="微軟正黑體" panose="020B0604030504040204" pitchFamily="34" charset="-120"/>
                          <a:ea typeface="微軟正黑體" panose="020B0604030504040204" pitchFamily="34" charset="-120"/>
                        </a:rPr>
                        <a:t>教務</a:t>
                      </a:r>
                      <a:endParaRPr lang="en-US" altLang="zh-TW" sz="900" dirty="0">
                        <a:latin typeface="微軟正黑體" panose="020B0604030504040204" pitchFamily="34" charset="-120"/>
                        <a:ea typeface="微軟正黑體" panose="020B0604030504040204" pitchFamily="34" charset="-120"/>
                      </a:endParaRPr>
                    </a:p>
                    <a:p>
                      <a:pPr algn="ctr"/>
                      <a:r>
                        <a:rPr lang="zh-TW" altLang="en-US" sz="900" dirty="0">
                          <a:latin typeface="微軟正黑體" panose="020B0604030504040204" pitchFamily="34" charset="-120"/>
                          <a:ea typeface="微軟正黑體" panose="020B0604030504040204" pitchFamily="34" charset="-120"/>
                        </a:rPr>
                        <a:t>社群</a:t>
                      </a:r>
                    </a:p>
                  </a:txBody>
                  <a:tcPr marL="68580" marR="68580" marT="34290" marB="34290" anchor="ctr"/>
                </a:tc>
                <a:tc>
                  <a:txBody>
                    <a:bodyPr/>
                    <a:lstStyle/>
                    <a:p>
                      <a:pPr algn="l"/>
                      <a:r>
                        <a:rPr lang="zh-TW" altLang="en-US" sz="900" dirty="0">
                          <a:latin typeface="微軟正黑體" panose="020B0604030504040204" pitchFamily="34" charset="-120"/>
                          <a:ea typeface="微軟正黑體" panose="020B0604030504040204" pitchFamily="34" charset="-120"/>
                        </a:rPr>
                        <a:t>教務業務</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校訂課程分享</a:t>
                      </a:r>
                    </a:p>
                  </a:txBody>
                  <a:tcPr marL="68580" marR="68580" marT="34290" marB="34290" anchor="ctr"/>
                </a:tc>
                <a:tc vMerge="1">
                  <a:txBody>
                    <a:bodyPr/>
                    <a:lstStyle/>
                    <a:p>
                      <a:pPr algn="ctr"/>
                      <a:endParaRPr lang="zh-TW" altLang="en-US" sz="2800" dirty="0">
                        <a:latin typeface="標楷體" panose="03000509000000000000" pitchFamily="65" charset="-120"/>
                        <a:ea typeface="標楷體" panose="03000509000000000000" pitchFamily="65" charset="-120"/>
                      </a:endParaRPr>
                    </a:p>
                  </a:txBody>
                  <a:tcPr anchor="ctr"/>
                </a:tc>
                <a:tc vMerge="1">
                  <a:txBody>
                    <a:bodyPr/>
                    <a:lstStyle/>
                    <a:p>
                      <a:endParaRPr lang="zh-TW" altLang="en-US"/>
                    </a:p>
                  </a:txBody>
                  <a:tcPr/>
                </a:tc>
                <a:extLst>
                  <a:ext uri="{0D108BD9-81ED-4DB2-BD59-A6C34878D82A}">
                    <a16:rowId xmlns="" xmlns:a16="http://schemas.microsoft.com/office/drawing/2014/main" val="3786016844"/>
                  </a:ext>
                </a:extLst>
              </a:tr>
              <a:tr h="0">
                <a:tc>
                  <a:txBody>
                    <a:bodyPr/>
                    <a:lstStyle/>
                    <a:p>
                      <a:pPr algn="ctr"/>
                      <a:r>
                        <a:rPr lang="zh-TW" altLang="en-US" sz="900" b="0" dirty="0">
                          <a:latin typeface="微軟正黑體" panose="020B0604030504040204" pitchFamily="34" charset="-120"/>
                          <a:ea typeface="微軟正黑體" panose="020B0604030504040204" pitchFamily="34" charset="-120"/>
                        </a:rPr>
                        <a:t>輔導員</a:t>
                      </a:r>
                      <a:endParaRPr lang="en-US" altLang="zh-TW" sz="900" b="0" dirty="0">
                        <a:latin typeface="微軟正黑體" panose="020B0604030504040204" pitchFamily="34" charset="-120"/>
                        <a:ea typeface="微軟正黑體" panose="020B0604030504040204" pitchFamily="34" charset="-120"/>
                      </a:endParaRPr>
                    </a:p>
                    <a:p>
                      <a:pPr algn="ctr"/>
                      <a:r>
                        <a:rPr lang="zh-TW" altLang="en-US" sz="900" b="0" dirty="0">
                          <a:latin typeface="微軟正黑體" panose="020B0604030504040204" pitchFamily="34" charset="-120"/>
                          <a:ea typeface="微軟正黑體" panose="020B0604030504040204" pitchFamily="34" charset="-120"/>
                        </a:rPr>
                        <a:t>召集初階專業社群</a:t>
                      </a:r>
                    </a:p>
                  </a:txBody>
                  <a:tcPr marL="68580" marR="68580" marT="34290" marB="34290" anchor="ctr"/>
                </a:tc>
                <a:tc>
                  <a:txBody>
                    <a:bodyPr/>
                    <a:lstStyle/>
                    <a:p>
                      <a:pPr algn="l"/>
                      <a:r>
                        <a:rPr lang="zh-TW" altLang="en-US" sz="900" dirty="0">
                          <a:latin typeface="微軟正黑體" panose="020B0604030504040204" pitchFamily="34" charset="-120"/>
                          <a:ea typeface="微軟正黑體" panose="020B0604030504040204" pitchFamily="34" charset="-120"/>
                        </a:rPr>
                        <a:t>教學分享、學習診斷、評量設計、備觀議課等</a:t>
                      </a:r>
                    </a:p>
                  </a:txBody>
                  <a:tcPr marL="68580" marR="68580" marT="34290" marB="34290" anchor="ctr"/>
                </a:tc>
                <a:tc>
                  <a:txBody>
                    <a:bodyPr/>
                    <a:lstStyle/>
                    <a:p>
                      <a:pPr algn="l"/>
                      <a:r>
                        <a:rPr lang="zh-TW" altLang="en-US" sz="900" dirty="0">
                          <a:latin typeface="微軟正黑體" panose="020B0604030504040204" pitchFamily="34" charset="-120"/>
                          <a:ea typeface="微軟正黑體" panose="020B0604030504040204" pitchFamily="34" charset="-120"/>
                        </a:rPr>
                        <a:t>每人</a:t>
                      </a:r>
                      <a:r>
                        <a:rPr lang="en-US" altLang="zh-TW" sz="900" dirty="0">
                          <a:latin typeface="微軟正黑體" panose="020B0604030504040204" pitchFamily="34" charset="-120"/>
                          <a:ea typeface="微軟正黑體" panose="020B0604030504040204" pitchFamily="34" charset="-120"/>
                        </a:rPr>
                        <a:t>1,000</a:t>
                      </a:r>
                      <a:r>
                        <a:rPr lang="zh-TW" altLang="en-US" sz="900" dirty="0">
                          <a:latin typeface="微軟正黑體" panose="020B0604030504040204" pitchFamily="34" charset="-120"/>
                          <a:ea typeface="微軟正黑體" panose="020B0604030504040204" pitchFamily="34" charset="-120"/>
                        </a:rPr>
                        <a:t>元</a:t>
                      </a:r>
                      <a:endParaRPr lang="en-US" altLang="zh-TW" sz="900" dirty="0">
                        <a:latin typeface="微軟正黑體" panose="020B0604030504040204" pitchFamily="34" charset="-120"/>
                        <a:ea typeface="微軟正黑體" panose="020B0604030504040204" pitchFamily="34" charset="-120"/>
                      </a:endParaRPr>
                    </a:p>
                    <a:p>
                      <a:pPr algn="l"/>
                      <a:r>
                        <a:rPr lang="en-US" altLang="zh-TW" sz="900" dirty="0">
                          <a:latin typeface="微軟正黑體" panose="020B0604030504040204" pitchFamily="34" charset="-120"/>
                          <a:ea typeface="微軟正黑體" panose="020B0604030504040204" pitchFamily="34" charset="-120"/>
                        </a:rPr>
                        <a:t>4~12</a:t>
                      </a:r>
                      <a:r>
                        <a:rPr lang="zh-TW" altLang="en-US" sz="900" dirty="0">
                          <a:latin typeface="微軟正黑體" panose="020B0604030504040204" pitchFamily="34" charset="-120"/>
                          <a:ea typeface="微軟正黑體" panose="020B0604030504040204" pitchFamily="34" charset="-120"/>
                        </a:rPr>
                        <a:t>人</a:t>
                      </a:r>
                    </a:p>
                  </a:txBody>
                  <a:tcPr marL="68580" marR="68580" marT="34290" marB="34290" anchor="ctr"/>
                </a:tc>
                <a:tc>
                  <a:txBody>
                    <a:bodyPr/>
                    <a:lstStyle/>
                    <a:p>
                      <a:pPr algn="l"/>
                      <a:r>
                        <a:rPr lang="zh-TW" altLang="en-US" sz="900" dirty="0">
                          <a:solidFill>
                            <a:srgbClr val="0000CC"/>
                          </a:solidFill>
                          <a:latin typeface="微軟正黑體" panose="020B0604030504040204" pitchFamily="34" charset="-120"/>
                          <a:ea typeface="微軟正黑體" panose="020B0604030504040204" pitchFamily="34" charset="-120"/>
                        </a:rPr>
                        <a:t>跨校：發文</a:t>
                      </a:r>
                      <a:r>
                        <a:rPr lang="en-US" altLang="zh-TW" sz="900" dirty="0">
                          <a:solidFill>
                            <a:srgbClr val="0000CC"/>
                          </a:solidFill>
                          <a:latin typeface="微軟正黑體" panose="020B0604030504040204" pitchFamily="34" charset="-120"/>
                          <a:ea typeface="微軟正黑體" panose="020B0604030504040204" pitchFamily="34" charset="-120"/>
                        </a:rPr>
                        <a:t>+</a:t>
                      </a:r>
                      <a:r>
                        <a:rPr lang="zh-TW" altLang="en-US" sz="900" dirty="0">
                          <a:solidFill>
                            <a:srgbClr val="0000CC"/>
                          </a:solidFill>
                          <a:latin typeface="微軟正黑體" panose="020B0604030504040204" pitchFamily="34" charset="-120"/>
                          <a:ea typeface="微軟正黑體" panose="020B0604030504040204" pitchFamily="34" charset="-120"/>
                        </a:rPr>
                        <a:t>核結→輔導團</a:t>
                      </a:r>
                      <a:endParaRPr lang="en-US" altLang="zh-TW" sz="900" dirty="0">
                        <a:solidFill>
                          <a:srgbClr val="0000CC"/>
                        </a:solidFill>
                        <a:latin typeface="微軟正黑體" panose="020B0604030504040204" pitchFamily="34" charset="-120"/>
                        <a:ea typeface="微軟正黑體" panose="020B0604030504040204" pitchFamily="34" charset="-120"/>
                      </a:endParaRPr>
                    </a:p>
                    <a:p>
                      <a:pPr algn="l"/>
                      <a:r>
                        <a:rPr lang="zh-TW" altLang="en-US" sz="900" dirty="0">
                          <a:latin typeface="微軟正黑體" panose="020B0604030504040204" pitchFamily="34" charset="-120"/>
                          <a:ea typeface="微軟正黑體" panose="020B0604030504040204" pitchFamily="34" charset="-120"/>
                        </a:rPr>
                        <a:t>非跨校：發文</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核結→各校教務</a:t>
                      </a:r>
                    </a:p>
                  </a:txBody>
                  <a:tcPr marL="68580" marR="68580" marT="34290" marB="34290" anchor="ctr"/>
                </a:tc>
                <a:extLst>
                  <a:ext uri="{0D108BD9-81ED-4DB2-BD59-A6C34878D82A}">
                    <a16:rowId xmlns="" xmlns:a16="http://schemas.microsoft.com/office/drawing/2014/main" val="1088190961"/>
                  </a:ext>
                </a:extLst>
              </a:tr>
              <a:tr h="799130">
                <a:tc>
                  <a:txBody>
                    <a:bodyPr/>
                    <a:lstStyle/>
                    <a:p>
                      <a:pPr algn="ctr"/>
                      <a:r>
                        <a:rPr lang="zh-TW" altLang="en-US" sz="900" b="0" dirty="0">
                          <a:latin typeface="微軟正黑體" panose="020B0604030504040204" pitchFamily="34" charset="-120"/>
                          <a:ea typeface="微軟正黑體" panose="020B0604030504040204" pitchFamily="34" charset="-120"/>
                        </a:rPr>
                        <a:t>輔導員</a:t>
                      </a:r>
                      <a:endParaRPr lang="en-US" altLang="zh-TW" sz="900" b="0" dirty="0">
                        <a:latin typeface="微軟正黑體" panose="020B0604030504040204" pitchFamily="34" charset="-120"/>
                        <a:ea typeface="微軟正黑體" panose="020B0604030504040204" pitchFamily="34" charset="-120"/>
                      </a:endParaRPr>
                    </a:p>
                    <a:p>
                      <a:pPr algn="ctr"/>
                      <a:r>
                        <a:rPr lang="zh-TW" altLang="en-US" sz="900" b="0" dirty="0">
                          <a:latin typeface="微軟正黑體" panose="020B0604030504040204" pitchFamily="34" charset="-120"/>
                          <a:ea typeface="微軟正黑體" panose="020B0604030504040204" pitchFamily="34" charset="-120"/>
                        </a:rPr>
                        <a:t>召集進階專業</a:t>
                      </a:r>
                      <a:endParaRPr lang="en-US" altLang="zh-TW" sz="900" b="0" dirty="0">
                        <a:latin typeface="微軟正黑體" panose="020B0604030504040204" pitchFamily="34" charset="-120"/>
                        <a:ea typeface="微軟正黑體" panose="020B0604030504040204" pitchFamily="34" charset="-120"/>
                      </a:endParaRPr>
                    </a:p>
                    <a:p>
                      <a:pPr algn="ctr"/>
                      <a:r>
                        <a:rPr lang="zh-TW" altLang="en-US" sz="900" b="0" dirty="0">
                          <a:latin typeface="微軟正黑體" panose="020B0604030504040204" pitchFamily="34" charset="-120"/>
                          <a:ea typeface="微軟正黑體" panose="020B0604030504040204" pitchFamily="34" charset="-120"/>
                        </a:rPr>
                        <a:t>社群</a:t>
                      </a:r>
                    </a:p>
                  </a:txBody>
                  <a:tcPr marL="68580" marR="68580" marT="34290" marB="34290" anchor="ctr"/>
                </a:tc>
                <a:tc>
                  <a:txBody>
                    <a:bodyPr/>
                    <a:lstStyle/>
                    <a:p>
                      <a:pPr algn="l"/>
                      <a:r>
                        <a:rPr lang="zh-TW" altLang="en-US" sz="900" dirty="0">
                          <a:latin typeface="微軟正黑體" panose="020B0604030504040204" pitchFamily="34" charset="-120"/>
                          <a:ea typeface="微軟正黑體" panose="020B0604030504040204" pitchFamily="34" charset="-120"/>
                        </a:rPr>
                        <a:t>素養導向教學法探究、配合辦理縣級公開課、跨校辦理、外聘講師可佔</a:t>
                      </a:r>
                      <a:r>
                        <a:rPr lang="en-US" altLang="zh-TW" sz="900" dirty="0">
                          <a:latin typeface="微軟正黑體" panose="020B0604030504040204" pitchFamily="34" charset="-120"/>
                          <a:ea typeface="微軟正黑體" panose="020B0604030504040204" pitchFamily="34" charset="-120"/>
                        </a:rPr>
                        <a:t>1/2</a:t>
                      </a:r>
                      <a:endParaRPr lang="zh-TW" altLang="en-US" sz="900" b="1" dirty="0">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algn="l"/>
                      <a:r>
                        <a:rPr lang="zh-TW" altLang="en-US" sz="900" dirty="0">
                          <a:latin typeface="微軟正黑體" panose="020B0604030504040204" pitchFamily="34" charset="-120"/>
                          <a:ea typeface="微軟正黑體" panose="020B0604030504040204" pitchFamily="34" charset="-120"/>
                        </a:rPr>
                        <a:t>上限</a:t>
                      </a:r>
                      <a:r>
                        <a:rPr lang="en-US" altLang="zh-TW" sz="900" dirty="0">
                          <a:latin typeface="微軟正黑體" panose="020B0604030504040204" pitchFamily="34" charset="-120"/>
                          <a:ea typeface="微軟正黑體" panose="020B0604030504040204" pitchFamily="34" charset="-120"/>
                        </a:rPr>
                        <a:t>50,000</a:t>
                      </a:r>
                      <a:r>
                        <a:rPr lang="zh-TW" altLang="en-US" sz="900" dirty="0">
                          <a:latin typeface="微軟正黑體" panose="020B0604030504040204" pitchFamily="34" charset="-120"/>
                          <a:ea typeface="微軟正黑體" panose="020B0604030504040204" pitchFamily="34" charset="-120"/>
                        </a:rPr>
                        <a:t>元</a:t>
                      </a:r>
                    </a:p>
                  </a:txBody>
                  <a:tcPr marL="68580" marR="68580" marT="34290" marB="34290" anchor="ctr"/>
                </a:tc>
                <a:tc>
                  <a:txBody>
                    <a:bodyPr/>
                    <a:lstStyle/>
                    <a:p>
                      <a:pPr algn="l"/>
                      <a:r>
                        <a:rPr lang="zh-TW" altLang="en-US" sz="900" dirty="0">
                          <a:solidFill>
                            <a:srgbClr val="0000CC"/>
                          </a:solidFill>
                          <a:latin typeface="微軟正黑體" panose="020B0604030504040204" pitchFamily="34" charset="-120"/>
                          <a:ea typeface="微軟正黑體" panose="020B0604030504040204" pitchFamily="34" charset="-120"/>
                        </a:rPr>
                        <a:t>跨校：發文</a:t>
                      </a:r>
                      <a:r>
                        <a:rPr lang="en-US" altLang="zh-TW" sz="900" dirty="0">
                          <a:solidFill>
                            <a:srgbClr val="0000CC"/>
                          </a:solidFill>
                          <a:latin typeface="微軟正黑體" panose="020B0604030504040204" pitchFamily="34" charset="-120"/>
                          <a:ea typeface="微軟正黑體" panose="020B0604030504040204" pitchFamily="34" charset="-120"/>
                        </a:rPr>
                        <a:t>+</a:t>
                      </a:r>
                      <a:r>
                        <a:rPr lang="zh-TW" altLang="en-US" sz="900" dirty="0">
                          <a:solidFill>
                            <a:srgbClr val="0000CC"/>
                          </a:solidFill>
                          <a:latin typeface="微軟正黑體" panose="020B0604030504040204" pitchFamily="34" charset="-120"/>
                          <a:ea typeface="微軟正黑體" panose="020B0604030504040204" pitchFamily="34" charset="-120"/>
                        </a:rPr>
                        <a:t>核結→輔導團</a:t>
                      </a:r>
                      <a:endParaRPr lang="en-US" altLang="zh-TW" sz="900" dirty="0">
                        <a:solidFill>
                          <a:srgbClr val="0000CC"/>
                        </a:solidFill>
                        <a:latin typeface="微軟正黑體" panose="020B0604030504040204" pitchFamily="34" charset="-120"/>
                        <a:ea typeface="微軟正黑體" panose="020B0604030504040204" pitchFamily="34" charset="-120"/>
                      </a:endParaRPr>
                    </a:p>
                    <a:p>
                      <a:pPr algn="l"/>
                      <a:r>
                        <a:rPr lang="zh-TW" altLang="en-US" sz="900" dirty="0">
                          <a:latin typeface="微軟正黑體" panose="020B0604030504040204" pitchFamily="34" charset="-120"/>
                          <a:ea typeface="微軟正黑體" panose="020B0604030504040204" pitchFamily="34" charset="-120"/>
                        </a:rPr>
                        <a:t>非跨校：發文</a:t>
                      </a:r>
                      <a:r>
                        <a:rPr lang="en-US" altLang="zh-TW" sz="900" dirty="0">
                          <a:latin typeface="微軟正黑體" panose="020B0604030504040204" pitchFamily="34" charset="-120"/>
                          <a:ea typeface="微軟正黑體" panose="020B0604030504040204" pitchFamily="34" charset="-120"/>
                        </a:rPr>
                        <a:t>+</a:t>
                      </a:r>
                      <a:r>
                        <a:rPr lang="zh-TW" altLang="en-US" sz="900" dirty="0">
                          <a:latin typeface="微軟正黑體" panose="020B0604030504040204" pitchFamily="34" charset="-120"/>
                          <a:ea typeface="微軟正黑體" panose="020B0604030504040204" pitchFamily="34" charset="-120"/>
                        </a:rPr>
                        <a:t>核結→各校教務</a:t>
                      </a:r>
                    </a:p>
                  </a:txBody>
                  <a:tcPr marL="68580" marR="68580" marT="34290" marB="34290" anchor="ctr"/>
                </a:tc>
                <a:extLst>
                  <a:ext uri="{0D108BD9-81ED-4DB2-BD59-A6C34878D82A}">
                    <a16:rowId xmlns="" xmlns:a16="http://schemas.microsoft.com/office/drawing/2014/main" val="3673716150"/>
                  </a:ext>
                </a:extLst>
              </a:tr>
            </a:tbl>
          </a:graphicData>
        </a:graphic>
      </p:graphicFrame>
      <p:sp>
        <p:nvSpPr>
          <p:cNvPr id="140" name="TextBox 63"/>
          <p:cNvSpPr txBox="1"/>
          <p:nvPr/>
        </p:nvSpPr>
        <p:spPr>
          <a:xfrm>
            <a:off x="2588965" y="352768"/>
            <a:ext cx="8992976" cy="646331"/>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專業成長</a:t>
            </a:r>
          </a:p>
        </p:txBody>
      </p:sp>
    </p:spTree>
    <p:extLst>
      <p:ext uri="{BB962C8B-B14F-4D97-AF65-F5344CB8AC3E}">
        <p14:creationId xmlns:p14="http://schemas.microsoft.com/office/powerpoint/2010/main" val="162159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1000"/>
                                        <p:tgtEl>
                                          <p:spTgt spid="139"/>
                                        </p:tgtEl>
                                      </p:cBhvr>
                                    </p:animEffect>
                                    <p:anim calcmode="lin" valueType="num">
                                      <p:cBhvr>
                                        <p:cTn id="12" dur="1000" fill="hold"/>
                                        <p:tgtEl>
                                          <p:spTgt spid="139"/>
                                        </p:tgtEl>
                                        <p:attrNameLst>
                                          <p:attrName>ppt_x</p:attrName>
                                        </p:attrNameLst>
                                      </p:cBhvr>
                                      <p:tavLst>
                                        <p:tav tm="0">
                                          <p:val>
                                            <p:strVal val="#ppt_x"/>
                                          </p:val>
                                        </p:tav>
                                        <p:tav tm="100000">
                                          <p:val>
                                            <p:strVal val="#ppt_x"/>
                                          </p:val>
                                        </p:tav>
                                      </p:tavLst>
                                    </p:anim>
                                    <p:anim calcmode="lin" valueType="num">
                                      <p:cBhvr>
                                        <p:cTn id="13"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3"/>
          <p:cNvSpPr txBox="1"/>
          <p:nvPr/>
        </p:nvSpPr>
        <p:spPr>
          <a:xfrm>
            <a:off x="2593571" y="127617"/>
            <a:ext cx="9301942" cy="892552"/>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學年度精進教學專業與課程品質整體推動計畫─國民教育輔導團整體推動計畫 </a:t>
            </a:r>
            <a:r>
              <a:rPr lang="en-US" altLang="zh-TW"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(13)</a:t>
            </a:r>
            <a:endParaRPr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19</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647060946"/>
              </p:ext>
            </p:extLst>
          </p:nvPr>
        </p:nvGraphicFramePr>
        <p:xfrm>
          <a:off x="274320" y="1138914"/>
          <a:ext cx="11621193" cy="5588640"/>
        </p:xfrm>
        <a:graphic>
          <a:graphicData uri="http://schemas.openxmlformats.org/drawingml/2006/table">
            <a:tbl>
              <a:tblPr firstRow="1" firstCol="1" bandRow="1">
                <a:tableStyleId>{5C22544A-7EE6-4342-B048-85BDC9FD1C3A}</a:tableStyleId>
              </a:tblPr>
              <a:tblGrid>
                <a:gridCol w="605627">
                  <a:extLst>
                    <a:ext uri="{9D8B030D-6E8A-4147-A177-3AD203B41FA5}">
                      <a16:colId xmlns="" xmlns:a16="http://schemas.microsoft.com/office/drawing/2014/main" val="4135477762"/>
                    </a:ext>
                  </a:extLst>
                </a:gridCol>
                <a:gridCol w="5835485">
                  <a:extLst>
                    <a:ext uri="{9D8B030D-6E8A-4147-A177-3AD203B41FA5}">
                      <a16:colId xmlns="" xmlns:a16="http://schemas.microsoft.com/office/drawing/2014/main" val="3633341822"/>
                    </a:ext>
                  </a:extLst>
                </a:gridCol>
                <a:gridCol w="3057833">
                  <a:extLst>
                    <a:ext uri="{9D8B030D-6E8A-4147-A177-3AD203B41FA5}">
                      <a16:colId xmlns="" xmlns:a16="http://schemas.microsoft.com/office/drawing/2014/main" val="3148988537"/>
                    </a:ext>
                  </a:extLst>
                </a:gridCol>
                <a:gridCol w="2122248">
                  <a:extLst>
                    <a:ext uri="{9D8B030D-6E8A-4147-A177-3AD203B41FA5}">
                      <a16:colId xmlns="" xmlns:a16="http://schemas.microsoft.com/office/drawing/2014/main" val="2205552131"/>
                    </a:ext>
                  </a:extLst>
                </a:gridCol>
              </a:tblGrid>
              <a:tr h="360000">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項次</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計畫名稱</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ctr">
                        <a:spcAft>
                          <a:spcPts val="0"/>
                        </a:spcAft>
                      </a:pPr>
                      <a:r>
                        <a:rPr lang="zh-TW" altLang="en-US"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辦理情形</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ctr">
                        <a:spcAft>
                          <a:spcPts val="0"/>
                        </a:spcAft>
                      </a:pPr>
                      <a:r>
                        <a:rPr lang="zh-TW" altLang="zh-TW" sz="1800" b="1" kern="100" dirty="0">
                          <a:effectLst/>
                          <a:latin typeface="微軟正黑體" panose="020B0604030504040204" pitchFamily="34" charset="-120"/>
                          <a:ea typeface="微軟正黑體" panose="020B0604030504040204" pitchFamily="34" charset="-120"/>
                        </a:rPr>
                        <a:t>經費預算</a:t>
                      </a:r>
                      <a:endParaRPr lang="zh-TW"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extLst>
                  <a:ext uri="{0D108BD9-81ED-4DB2-BD59-A6C34878D82A}">
                    <a16:rowId xmlns="" xmlns:a16="http://schemas.microsoft.com/office/drawing/2014/main" val="3726599685"/>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01</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altLang="en-US" sz="1800" b="1" kern="100" dirty="0">
                          <a:effectLst/>
                          <a:latin typeface="微軟正黑體" panose="020B0604030504040204" pitchFamily="34" charset="-120"/>
                          <a:ea typeface="微軟正黑體" panose="020B0604030504040204" pitchFamily="34" charset="-120"/>
                        </a:rPr>
                        <a:t>國民教育輔導團設置及運作要點</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zh-TW" altLang="en-US" sz="1800" b="1" kern="100" dirty="0">
                          <a:effectLst/>
                          <a:latin typeface="微軟正黑體" panose="020B0604030504040204" pitchFamily="34" charset="-120"/>
                          <a:ea typeface="微軟正黑體" panose="020B0604030504040204" pitchFamily="34" charset="-120"/>
                        </a:rPr>
                        <a:t>無</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2808990061"/>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02</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108</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學年度各學習領域輔導員遴選要點</a:t>
                      </a:r>
                      <a:endParaRPr lang="zh-TW" sz="18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zh-TW" altLang="en-US" sz="1800" b="1" kern="100" dirty="0">
                          <a:effectLst/>
                          <a:latin typeface="微軟正黑體" panose="020B0604030504040204" pitchFamily="34" charset="-120"/>
                          <a:ea typeface="微軟正黑體" panose="020B0604030504040204" pitchFamily="34" charset="-120"/>
                        </a:rPr>
                        <a:t>無</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37127821"/>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03</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800" b="1" kern="100" dirty="0">
                          <a:solidFill>
                            <a:schemeClr val="dk1"/>
                          </a:solidFill>
                          <a:effectLst/>
                          <a:latin typeface="微軟正黑體" panose="020B0604030504040204" pitchFamily="34" charset="-120"/>
                          <a:ea typeface="微軟正黑體" panose="020B0604030504040204" pitchFamily="34" charset="-120"/>
                          <a:cs typeface="+mn-cs"/>
                        </a:rPr>
                        <a:t>榮譽督學、輔導員及顧問運作規定</a:t>
                      </a: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en-US" sz="1800" b="1" kern="100" dirty="0">
                          <a:effectLst/>
                          <a:latin typeface="微軟正黑體" panose="020B0604030504040204" pitchFamily="34" charset="-120"/>
                          <a:ea typeface="微軟正黑體" panose="020B0604030504040204" pitchFamily="34" charset="-120"/>
                        </a:rPr>
                        <a:t>19,900</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720374781"/>
                  </a:ext>
                </a:extLst>
              </a:tr>
              <a:tr h="360000">
                <a:tc>
                  <a:txBody>
                    <a:bodyPr/>
                    <a:lstStyle/>
                    <a:p>
                      <a:pPr algn="ctr">
                        <a:spcAft>
                          <a:spcPts val="0"/>
                        </a:spcAft>
                      </a:pPr>
                      <a:r>
                        <a:rPr lang="en-US" sz="1800" b="1" kern="100" spc="-50" dirty="0">
                          <a:effectLst/>
                          <a:latin typeface="微軟正黑體" panose="020B0604030504040204" pitchFamily="34" charset="-120"/>
                          <a:ea typeface="微軟正黑體" panose="020B0604030504040204" pitchFamily="34" charset="-120"/>
                        </a:rPr>
                        <a:t>0</a:t>
                      </a:r>
                      <a:r>
                        <a:rPr lang="en-US" altLang="zh-TW" sz="1800" b="1" kern="100" spc="-50" dirty="0">
                          <a:effectLst/>
                          <a:latin typeface="微軟正黑體" panose="020B0604030504040204" pitchFamily="34" charset="-120"/>
                          <a:ea typeface="微軟正黑體" panose="020B0604030504040204" pitchFamily="34" charset="-120"/>
                        </a:rPr>
                        <a:t>4</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國民中小學學習領域小組及學習社群召集人遴聘獎勵辦法</a:t>
                      </a:r>
                    </a:p>
                  </a:txBody>
                  <a:tcPr marL="68580" marR="6858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r"/>
                      <a:r>
                        <a:rPr lang="zh-TW" altLang="en-US" sz="1800" b="1" dirty="0">
                          <a:latin typeface="微軟正黑體" panose="020B0604030504040204" pitchFamily="34" charset="-120"/>
                          <a:ea typeface="微軟正黑體" panose="020B0604030504040204" pitchFamily="34" charset="-120"/>
                        </a:rPr>
                        <a:t>無</a:t>
                      </a:r>
                    </a:p>
                  </a:txBody>
                  <a:tcPr marL="68580" marR="68580" marT="0" marB="0" anchor="ctr"/>
                </a:tc>
                <a:extLst>
                  <a:ext uri="{0D108BD9-81ED-4DB2-BD59-A6C34878D82A}">
                    <a16:rowId xmlns="" xmlns:a16="http://schemas.microsoft.com/office/drawing/2014/main" val="487083057"/>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05</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800" b="1" kern="100" dirty="0">
                          <a:solidFill>
                            <a:schemeClr val="dk1"/>
                          </a:solidFill>
                          <a:effectLst/>
                          <a:latin typeface="微軟正黑體" panose="020B0604030504040204" pitchFamily="34" charset="-120"/>
                          <a:ea typeface="微軟正黑體" panose="020B0604030504040204" pitchFamily="34" charset="-120"/>
                          <a:cs typeface="+mn-cs"/>
                        </a:rPr>
                        <a:t>金門縣國民中小學課程計畫備查工作實施計畫</a:t>
                      </a: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en-US" sz="1800" b="1" kern="100" dirty="0">
                          <a:effectLst/>
                          <a:latin typeface="微軟正黑體" panose="020B0604030504040204" pitchFamily="34" charset="-120"/>
                          <a:ea typeface="微軟正黑體" panose="020B0604030504040204" pitchFamily="34" charset="-120"/>
                        </a:rPr>
                        <a:t>50,000</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912097651"/>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06</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800" b="1" kern="100" dirty="0">
                          <a:solidFill>
                            <a:schemeClr val="dk1"/>
                          </a:solidFill>
                          <a:effectLst/>
                          <a:latin typeface="微軟正黑體" panose="020B0604030504040204" pitchFamily="34" charset="-120"/>
                          <a:ea typeface="微軟正黑體" panose="020B0604030504040204" pitchFamily="34" charset="-120"/>
                          <a:cs typeface="+mn-cs"/>
                        </a:rPr>
                        <a:t>團務</a:t>
                      </a:r>
                      <a:r>
                        <a:rPr lang="en-US" sz="18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800" b="1" kern="100" dirty="0">
                          <a:solidFill>
                            <a:schemeClr val="dk1"/>
                          </a:solidFill>
                          <a:effectLst/>
                          <a:latin typeface="微軟正黑體" panose="020B0604030504040204" pitchFamily="34" charset="-120"/>
                          <a:ea typeface="微軟正黑體" panose="020B0604030504040204" pitchFamily="34" charset="-120"/>
                          <a:cs typeface="+mn-cs"/>
                        </a:rPr>
                        <a:t>教務</a:t>
                      </a:r>
                      <a:r>
                        <a:rPr lang="en-US" sz="1800" b="1"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800" b="1" kern="100" dirty="0">
                          <a:solidFill>
                            <a:schemeClr val="dk1"/>
                          </a:solidFill>
                          <a:effectLst/>
                          <a:latin typeface="微軟正黑體" panose="020B0604030504040204" pitchFamily="34" charset="-120"/>
                          <a:ea typeface="微軟正黑體" panose="020B0604030504040204" pitchFamily="34" charset="-120"/>
                          <a:cs typeface="+mn-cs"/>
                        </a:rPr>
                        <a:t>人員會議</a:t>
                      </a: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en-US" sz="1800" b="1" kern="100" dirty="0">
                          <a:effectLst/>
                          <a:latin typeface="微軟正黑體" panose="020B0604030504040204" pitchFamily="34" charset="-120"/>
                          <a:ea typeface="微軟正黑體" panose="020B0604030504040204" pitchFamily="34" charset="-120"/>
                        </a:rPr>
                        <a:t>91,520</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1808725458"/>
                  </a:ext>
                </a:extLst>
              </a:tr>
              <a:tr h="360000">
                <a:tc>
                  <a:txBody>
                    <a:bodyPr/>
                    <a:lstStyle/>
                    <a:p>
                      <a:pPr algn="ctr"/>
                      <a:r>
                        <a:rPr lang="en-US" altLang="zh-TW" sz="1800" b="1" dirty="0">
                          <a:latin typeface="微軟正黑體" panose="020B0604030504040204" pitchFamily="34" charset="-120"/>
                          <a:ea typeface="微軟正黑體" panose="020B0604030504040204" pitchFamily="34" charset="-120"/>
                        </a:rPr>
                        <a:t>07</a:t>
                      </a:r>
                      <a:endParaRPr lang="zh-TW" altLang="en-US" sz="1800" b="1" dirty="0">
                        <a:latin typeface="微軟正黑體" panose="020B0604030504040204" pitchFamily="34" charset="-120"/>
                        <a:ea typeface="微軟正黑體" panose="020B0604030504040204" pitchFamily="34" charset="-120"/>
                      </a:endParaRPr>
                    </a:p>
                  </a:txBody>
                  <a:tcPr marL="16640" marR="16640" marT="0" marB="0" anchor="ctr"/>
                </a:tc>
                <a:tc>
                  <a:txBody>
                    <a:bodyPr/>
                    <a:lstStyle/>
                    <a:p>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各學習領域輔導小組團員共備增能學習及培訓工作坊</a:t>
                      </a: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algn="r"/>
                      <a:r>
                        <a:rPr lang="zh-TW" altLang="en-US" sz="1800" b="1" dirty="0">
                          <a:latin typeface="微軟正黑體" panose="020B0604030504040204" pitchFamily="34" charset="-120"/>
                          <a:ea typeface="微軟正黑體" panose="020B0604030504040204" pitchFamily="34" charset="-120"/>
                        </a:rPr>
                        <a:t>專業成長經費</a:t>
                      </a:r>
                    </a:p>
                  </a:txBody>
                  <a:tcPr marL="68580" marR="68580" marT="0" marB="0" anchor="ctr"/>
                </a:tc>
                <a:extLst>
                  <a:ext uri="{0D108BD9-81ED-4DB2-BD59-A6C34878D82A}">
                    <a16:rowId xmlns="" xmlns:a16="http://schemas.microsoft.com/office/drawing/2014/main" val="3996406529"/>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08</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800" b="1" kern="100" dirty="0">
                          <a:solidFill>
                            <a:schemeClr val="dk1"/>
                          </a:solidFill>
                          <a:effectLst/>
                          <a:latin typeface="微軟正黑體" panose="020B0604030504040204" pitchFamily="34" charset="-120"/>
                          <a:ea typeface="微軟正黑體" panose="020B0604030504040204" pitchFamily="34" charset="-120"/>
                          <a:cs typeface="+mn-cs"/>
                        </a:rPr>
                        <a:t>精進教學品質計畫期中支持陪伴及定期諮詢會議</a:t>
                      </a: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en-US" sz="1800" b="1" kern="100" dirty="0">
                          <a:effectLst/>
                          <a:latin typeface="微軟正黑體" panose="020B0604030504040204" pitchFamily="34" charset="-120"/>
                          <a:ea typeface="微軟正黑體" panose="020B0604030504040204" pitchFamily="34" charset="-120"/>
                        </a:rPr>
                        <a:t>340,880</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876110276"/>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09</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800" b="1" kern="100" dirty="0">
                          <a:solidFill>
                            <a:schemeClr val="dk1"/>
                          </a:solidFill>
                          <a:effectLst/>
                          <a:latin typeface="微軟正黑體" panose="020B0604030504040204" pitchFamily="34" charset="-120"/>
                          <a:ea typeface="微軟正黑體" panose="020B0604030504040204" pitchFamily="34" charset="-120"/>
                          <a:cs typeface="+mn-cs"/>
                        </a:rPr>
                        <a:t>各領域輔導小組評比獎勵實施計畫</a:t>
                      </a: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en-US" sz="1800" b="1" kern="100" dirty="0">
                          <a:effectLst/>
                          <a:latin typeface="微軟正黑體" panose="020B0604030504040204" pitchFamily="34" charset="-120"/>
                          <a:ea typeface="微軟正黑體" panose="020B0604030504040204" pitchFamily="34" charset="-120"/>
                        </a:rPr>
                        <a:t>26,700</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879819308"/>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各領域蹲點到校陪伴計畫</a:t>
                      </a:r>
                      <a:endParaRPr lang="zh-TW" sz="18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zh-TW" altLang="en-US" sz="1800" b="1" kern="100" dirty="0">
                          <a:effectLst/>
                          <a:latin typeface="微軟正黑體" panose="020B0604030504040204" pitchFamily="34" charset="-120"/>
                          <a:ea typeface="微軟正黑體" panose="020B0604030504040204" pitchFamily="34" charset="-120"/>
                        </a:rPr>
                        <a:t>學習領域計畫經費</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3400999209"/>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en-US" altLang="zh-TW" sz="1800" b="1" kern="100" dirty="0">
                          <a:solidFill>
                            <a:schemeClr val="dk1"/>
                          </a:solidFill>
                          <a:effectLst/>
                          <a:latin typeface="微軟正黑體" panose="020B0604030504040204" pitchFamily="34" charset="-120"/>
                          <a:ea typeface="微軟正黑體" panose="020B0604030504040204" pitchFamily="34" charset="-120"/>
                          <a:cs typeface="+mn-cs"/>
                        </a:rPr>
                        <a:t>108</a:t>
                      </a: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學年度國民中小學課程教學視導及作業抽查訪視計畫</a:t>
                      </a:r>
                      <a:endParaRPr lang="zh-TW" sz="18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zh-TW" altLang="en-US" sz="1800" b="1" kern="100" dirty="0">
                          <a:effectLst/>
                          <a:latin typeface="微軟正黑體" panose="020B0604030504040204" pitchFamily="34" charset="-120"/>
                          <a:ea typeface="微軟正黑體" panose="020B0604030504040204" pitchFamily="34" charset="-120"/>
                        </a:rPr>
                        <a:t>無</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1440213353"/>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altLang="en-US" sz="1800" b="1" kern="100" dirty="0">
                          <a:solidFill>
                            <a:schemeClr val="dk1"/>
                          </a:solidFill>
                          <a:effectLst/>
                          <a:latin typeface="微軟正黑體" panose="020B0604030504040204" pitchFamily="34" charset="-120"/>
                          <a:ea typeface="微軟正黑體" panose="020B0604030504040204" pitchFamily="34" charset="-120"/>
                          <a:cs typeface="+mn-cs"/>
                        </a:rPr>
                        <a:t>精進教學執行成效檢核機制</a:t>
                      </a:r>
                      <a:endParaRPr lang="zh-TW" sz="18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zh-TW" altLang="en-US" sz="1800" b="1" kern="100" dirty="0">
                          <a:effectLst/>
                          <a:latin typeface="微軟正黑體" panose="020B0604030504040204" pitchFamily="34" charset="-120"/>
                          <a:ea typeface="微軟正黑體" panose="020B0604030504040204" pitchFamily="34" charset="-120"/>
                        </a:rPr>
                        <a:t>無</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3290922256"/>
                  </a:ext>
                </a:extLst>
              </a:tr>
              <a:tr h="360000">
                <a:tc>
                  <a:txBody>
                    <a:bodyPr/>
                    <a:lstStyle/>
                    <a:p>
                      <a:pPr algn="ctr">
                        <a:spcAft>
                          <a:spcPts val="0"/>
                        </a:spcAft>
                      </a:pPr>
                      <a:r>
                        <a:rPr lang="en-US" alt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13</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800" b="1" kern="100" dirty="0">
                          <a:solidFill>
                            <a:schemeClr val="dk1"/>
                          </a:solidFill>
                          <a:effectLst/>
                          <a:latin typeface="微軟正黑體" panose="020B0604030504040204" pitchFamily="34" charset="-120"/>
                          <a:ea typeface="微軟正黑體" panose="020B0604030504040204" pitchFamily="34" charset="-120"/>
                          <a:cs typeface="+mn-cs"/>
                        </a:rPr>
                        <a:t>教師研習中心工作</a:t>
                      </a:r>
                    </a:p>
                  </a:txBody>
                  <a:tcPr marL="68580" marR="68580"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TW" altLang="en-US" sz="1800" b="1" kern="100" dirty="0">
                          <a:effectLst/>
                          <a:latin typeface="微軟正黑體" panose="020B0604030504040204" pitchFamily="34" charset="-120"/>
                          <a:ea typeface="微軟正黑體" panose="020B0604030504040204" pitchFamily="34" charset="-120"/>
                          <a:sym typeface="Webdings" panose="05030102010509060703" pitchFamily="18" charset="2"/>
                        </a:rPr>
                        <a:t>已辦  未辦  取消</a:t>
                      </a:r>
                      <a:endParaRPr lang="zh-TW" alt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tc>
                  <a:txBody>
                    <a:bodyPr/>
                    <a:lstStyle/>
                    <a:p>
                      <a:pPr lvl="0" algn="r">
                        <a:spcAft>
                          <a:spcPts val="0"/>
                        </a:spcAft>
                      </a:pPr>
                      <a:r>
                        <a:rPr lang="en-US" sz="1800" b="1" kern="100" dirty="0">
                          <a:effectLst/>
                          <a:latin typeface="微軟正黑體" panose="020B0604030504040204" pitchFamily="34" charset="-120"/>
                          <a:ea typeface="微軟正黑體" panose="020B0604030504040204" pitchFamily="34" charset="-120"/>
                        </a:rPr>
                        <a:t>47,980</a:t>
                      </a:r>
                      <a:endParaRPr lang="zh-TW" sz="1800" b="1" kern="100" dirty="0">
                        <a:effectLst/>
                        <a:latin typeface="微軟正黑體" panose="020B0604030504040204" pitchFamily="34" charset="-120"/>
                        <a:ea typeface="微軟正黑體" panose="020B0604030504040204" pitchFamily="34" charset="-120"/>
                      </a:endParaRPr>
                    </a:p>
                  </a:txBody>
                  <a:tcPr marL="68580" marR="68580" marT="0" marB="0" anchor="ctr"/>
                </a:tc>
                <a:extLst>
                  <a:ext uri="{0D108BD9-81ED-4DB2-BD59-A6C34878D82A}">
                    <a16:rowId xmlns="" xmlns:a16="http://schemas.microsoft.com/office/drawing/2014/main" val="2937232061"/>
                  </a:ext>
                </a:extLst>
              </a:tr>
              <a:tr h="360000">
                <a:tc>
                  <a:txBody>
                    <a:bodyPr/>
                    <a:lstStyle/>
                    <a:p>
                      <a:pPr algn="ctr">
                        <a:spcAft>
                          <a:spcPts val="0"/>
                        </a:spcAft>
                      </a:pPr>
                      <a:endParaRPr lang="zh-TW" sz="18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22</a:t>
                      </a:r>
                      <a:r>
                        <a:rPr lang="zh-TW" altLang="en-US" sz="1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場</a:t>
                      </a:r>
                      <a:endParaRPr lang="zh-TW" altLang="zh-TW" sz="1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6640" marR="16640" marT="0" marB="0">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zh-TW" sz="1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6640" marR="16640" marT="0" marB="0">
                    <a:solidFill>
                      <a:srgbClr val="C00000"/>
                    </a:solidFill>
                  </a:tcPr>
                </a:tc>
                <a:tc>
                  <a:txBody>
                    <a:bodyPr/>
                    <a:lstStyle/>
                    <a:p>
                      <a:pPr lvl="0" algn="r">
                        <a:spcAft>
                          <a:spcPts val="0"/>
                        </a:spcAft>
                      </a:pPr>
                      <a:r>
                        <a:rPr lang="en-US" altLang="zh-TW" sz="1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$576,980</a:t>
                      </a:r>
                      <a:endParaRPr lang="zh-TW" altLang="zh-TW" sz="1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16640" marR="16640" marT="0" marB="0">
                    <a:solidFill>
                      <a:srgbClr val="C00000"/>
                    </a:solidFill>
                  </a:tcPr>
                </a:tc>
                <a:extLst>
                  <a:ext uri="{0D108BD9-81ED-4DB2-BD59-A6C34878D82A}">
                    <a16:rowId xmlns="" xmlns:a16="http://schemas.microsoft.com/office/drawing/2014/main" val="3832017532"/>
                  </a:ext>
                </a:extLst>
              </a:tr>
            </a:tbl>
          </a:graphicData>
        </a:graphic>
      </p:graphicFrame>
      <p:sp>
        <p:nvSpPr>
          <p:cNvPr id="7" name="矩形 6"/>
          <p:cNvSpPr/>
          <p:nvPr/>
        </p:nvSpPr>
        <p:spPr>
          <a:xfrm>
            <a:off x="274320" y="74815"/>
            <a:ext cx="11679382" cy="995311"/>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43139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79217" y="-182880"/>
            <a:ext cx="12341971" cy="4300024"/>
          </a:xfrm>
          <a:prstGeom prst="rect">
            <a:avLst/>
          </a:prstGeom>
          <a:solidFill>
            <a:srgbClr val="45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79217" y="754380"/>
            <a:ext cx="12331386" cy="3451511"/>
          </a:xfrm>
          <a:prstGeom prst="rect">
            <a:avLst/>
          </a:prstGeom>
        </p:spPr>
      </p:pic>
      <p:sp>
        <p:nvSpPr>
          <p:cNvPr id="476" name="椭圆 475"/>
          <p:cNvSpPr/>
          <p:nvPr/>
        </p:nvSpPr>
        <p:spPr>
          <a:xfrm>
            <a:off x="3846704" y="1543265"/>
            <a:ext cx="4498592" cy="286948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346265" y="6240780"/>
            <a:ext cx="498348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13936188" y="11273362"/>
            <a:ext cx="563686" cy="923330"/>
          </a:xfrm>
          <a:prstGeom prst="rect">
            <a:avLst/>
          </a:prstGeom>
          <a:noFill/>
        </p:spPr>
        <p:txBody>
          <a:bodyPr wrap="square" rtlCol="0">
            <a:spAutoFit/>
          </a:bodyPr>
          <a:lstStyle/>
          <a:p>
            <a:r>
              <a:rPr lang="zh-TW" altLang="en-US" dirty="0"/>
              <a:t>鄭綺雯</a:t>
            </a:r>
          </a:p>
        </p:txBody>
      </p:sp>
      <p:sp>
        <p:nvSpPr>
          <p:cNvPr id="490" name="标题 1"/>
          <p:cNvSpPr txBox="1">
            <a:spLocks/>
          </p:cNvSpPr>
          <p:nvPr/>
        </p:nvSpPr>
        <p:spPr>
          <a:xfrm>
            <a:off x="-9524" y="4502248"/>
            <a:ext cx="12192000" cy="1071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TW" altLang="en-US" sz="4800" b="1" dirty="0">
                <a:solidFill>
                  <a:srgbClr val="002060"/>
                </a:solidFill>
                <a:effectLst>
                  <a:outerShdw blurRad="38100" dist="38100" dir="2700000" algn="tl">
                    <a:srgbClr val="000000">
                      <a:alpha val="43137"/>
                    </a:srgbClr>
                  </a:outerShdw>
                </a:effectLst>
              </a:rPr>
              <a:t>金門縣</a:t>
            </a:r>
            <a:r>
              <a:rPr lang="en-US" altLang="zh-TW" sz="4800" b="1" dirty="0">
                <a:solidFill>
                  <a:srgbClr val="002060"/>
                </a:solidFill>
                <a:effectLst>
                  <a:outerShdw blurRad="38100" dist="38100" dir="2700000" algn="tl">
                    <a:srgbClr val="000000">
                      <a:alpha val="43137"/>
                    </a:srgbClr>
                  </a:outerShdw>
                </a:effectLst>
              </a:rPr>
              <a:t>109</a:t>
            </a:r>
            <a:r>
              <a:rPr lang="zh-TW" altLang="en-US" sz="4800" b="1" dirty="0">
                <a:solidFill>
                  <a:srgbClr val="002060"/>
                </a:solidFill>
                <a:effectLst>
                  <a:outerShdw blurRad="38100" dist="38100" dir="2700000" algn="tl">
                    <a:srgbClr val="000000">
                      <a:alpha val="43137"/>
                    </a:srgbClr>
                  </a:outerShdw>
                </a:effectLst>
              </a:rPr>
              <a:t>學年度精進國民中小學</a:t>
            </a:r>
            <a:endParaRPr lang="en-US" altLang="zh-TW" sz="4800" b="1" dirty="0">
              <a:solidFill>
                <a:srgbClr val="002060"/>
              </a:solidFill>
              <a:effectLst>
                <a:outerShdw blurRad="38100" dist="38100" dir="2700000" algn="tl">
                  <a:srgbClr val="000000">
                    <a:alpha val="43137"/>
                  </a:srgbClr>
                </a:outerShdw>
              </a:effectLst>
            </a:endParaRPr>
          </a:p>
          <a:p>
            <a:pPr algn="ctr">
              <a:lnSpc>
                <a:spcPct val="100000"/>
              </a:lnSpc>
            </a:pPr>
            <a:r>
              <a:rPr lang="zh-TW" altLang="en-US" sz="4800" b="1" dirty="0">
                <a:solidFill>
                  <a:srgbClr val="002060"/>
                </a:solidFill>
                <a:effectLst>
                  <a:outerShdw blurRad="38100" dist="38100" dir="2700000" algn="tl">
                    <a:srgbClr val="000000">
                      <a:alpha val="43137"/>
                    </a:srgbClr>
                  </a:outerShdw>
                </a:effectLst>
              </a:rPr>
              <a:t>教師教學專業與課程品質整體推動計畫 </a:t>
            </a:r>
            <a:r>
              <a:rPr lang="en-US" altLang="zh-TW" sz="2400" b="1" dirty="0">
                <a:solidFill>
                  <a:srgbClr val="002060"/>
                </a:solidFill>
                <a:effectLst>
                  <a:outerShdw blurRad="38100" dist="38100" dir="2700000" algn="tl">
                    <a:srgbClr val="000000">
                      <a:alpha val="43137"/>
                    </a:srgbClr>
                  </a:outerShdw>
                </a:effectLst>
              </a:rPr>
              <a:t>(</a:t>
            </a:r>
            <a:r>
              <a:rPr lang="zh-TW" altLang="en-US" sz="2400" b="1" dirty="0">
                <a:solidFill>
                  <a:srgbClr val="002060"/>
                </a:solidFill>
                <a:effectLst>
                  <a:outerShdw blurRad="38100" dist="38100" dir="2700000" algn="tl">
                    <a:srgbClr val="000000">
                      <a:alpha val="43137"/>
                    </a:srgbClr>
                  </a:outerShdw>
                </a:effectLst>
              </a:rPr>
              <a:t>計畫</a:t>
            </a:r>
            <a:r>
              <a:rPr lang="en-US" altLang="zh-TW" sz="2400" b="1" dirty="0">
                <a:solidFill>
                  <a:srgbClr val="002060"/>
                </a:solidFill>
                <a:effectLst>
                  <a:outerShdw blurRad="38100" dist="38100" dir="2700000" algn="tl">
                    <a:srgbClr val="000000">
                      <a:alpha val="43137"/>
                    </a:srgbClr>
                  </a:outerShdw>
                </a:effectLst>
              </a:rPr>
              <a:t>)</a:t>
            </a:r>
          </a:p>
        </p:txBody>
      </p:sp>
      <p:sp>
        <p:nvSpPr>
          <p:cNvPr id="7" name="文字方塊 6"/>
          <p:cNvSpPr txBox="1"/>
          <p:nvPr/>
        </p:nvSpPr>
        <p:spPr>
          <a:xfrm>
            <a:off x="3852721" y="6177566"/>
            <a:ext cx="3775393" cy="523220"/>
          </a:xfrm>
          <a:prstGeom prst="rect">
            <a:avLst/>
          </a:prstGeom>
          <a:noFill/>
        </p:spPr>
        <p:txBody>
          <a:bodyPr wrap="none" rtlCol="0">
            <a:spAutoFit/>
          </a:bodyPr>
          <a:lstStyle/>
          <a:p>
            <a:r>
              <a:rPr lang="zh-TW" altLang="en-US" sz="2800" b="1" dirty="0">
                <a:effectLst>
                  <a:outerShdw blurRad="38100" dist="38100" dir="2700000" algn="tl">
                    <a:srgbClr val="000000">
                      <a:alpha val="43137"/>
                    </a:srgbClr>
                  </a:outerShdw>
                </a:effectLst>
              </a:rPr>
              <a:t>金門縣國民教育輔導團</a:t>
            </a:r>
          </a:p>
        </p:txBody>
      </p:sp>
      <p:pic>
        <p:nvPicPr>
          <p:cNvPr id="8" name="圖片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42342" y="158848"/>
            <a:ext cx="6791325" cy="4343400"/>
          </a:xfrm>
          <a:prstGeom prst="rect">
            <a:avLst/>
          </a:prstGeom>
        </p:spPr>
      </p:pic>
    </p:spTree>
    <p:extLst>
      <p:ext uri="{BB962C8B-B14F-4D97-AF65-F5344CB8AC3E}">
        <p14:creationId xmlns:p14="http://schemas.microsoft.com/office/powerpoint/2010/main" val="35009022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a:xfrm>
            <a:off x="-1" y="0"/>
            <a:ext cx="6096000" cy="2025383"/>
          </a:xfrm>
          <a:prstGeom prst="rect">
            <a:avLst/>
          </a:prstGeom>
          <a:solidFill>
            <a:srgbClr val="B0A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3" name="矩形 252"/>
          <p:cNvSpPr/>
          <p:nvPr/>
        </p:nvSpPr>
        <p:spPr>
          <a:xfrm>
            <a:off x="6096000" y="-1"/>
            <a:ext cx="6096000" cy="4925962"/>
          </a:xfrm>
          <a:prstGeom prst="rect">
            <a:avLst/>
          </a:prstGeom>
          <a:solidFill>
            <a:srgbClr val="D6C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7" name="矩形 276"/>
          <p:cNvSpPr/>
          <p:nvPr/>
        </p:nvSpPr>
        <p:spPr>
          <a:xfrm>
            <a:off x="-2" y="2025383"/>
            <a:ext cx="6096000" cy="4832617"/>
          </a:xfrm>
          <a:prstGeom prst="rect">
            <a:avLst/>
          </a:prstGeom>
          <a:solidFill>
            <a:srgbClr val="D6C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8" name="矩形 277"/>
          <p:cNvSpPr/>
          <p:nvPr/>
        </p:nvSpPr>
        <p:spPr>
          <a:xfrm>
            <a:off x="6096000" y="4832617"/>
            <a:ext cx="6096000" cy="2029438"/>
          </a:xfrm>
          <a:prstGeom prst="rect">
            <a:avLst/>
          </a:prstGeom>
          <a:solidFill>
            <a:srgbClr val="B0A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4717362" y="2064433"/>
            <a:ext cx="2757268" cy="2729133"/>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p:cNvSpPr txBox="1"/>
          <p:nvPr/>
        </p:nvSpPr>
        <p:spPr>
          <a:xfrm>
            <a:off x="248454" y="260196"/>
            <a:ext cx="243371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lumMod val="75000"/>
                    <a:lumOff val="25000"/>
                  </a:prstClr>
                </a:solidFill>
                <a:effectLst/>
                <a:uLnTx/>
                <a:uFillTx/>
                <a:latin typeface="时尚中黑简体" panose="01010104010101010101" pitchFamily="2" charset="-122"/>
                <a:ea typeface="时尚中黑简体" panose="01010104010101010101" pitchFamily="2" charset="-122"/>
                <a:cs typeface="+mn-cs"/>
              </a:rPr>
              <a:t>01</a:t>
            </a:r>
            <a:endParaRPr kumimoji="0" lang="zh-CN" altLang="en-US" sz="8000" b="0" i="0" u="none" strike="noStrike" kern="1200" cap="none" spc="0" normalizeH="0" baseline="0" noProof="0" dirty="0">
              <a:ln>
                <a:noFill/>
              </a:ln>
              <a:solidFill>
                <a:prstClr val="black">
                  <a:lumMod val="75000"/>
                  <a:lumOff val="25000"/>
                </a:prstClr>
              </a:solidFill>
              <a:effectLst/>
              <a:uLnTx/>
              <a:uFillTx/>
              <a:latin typeface="时尚中黑简体" panose="01010104010101010101" pitchFamily="2" charset="-122"/>
              <a:ea typeface="时尚中黑简体" panose="01010104010101010101" pitchFamily="2" charset="-122"/>
              <a:cs typeface="+mn-cs"/>
            </a:endParaRPr>
          </a:p>
        </p:txBody>
      </p:sp>
      <p:sp>
        <p:nvSpPr>
          <p:cNvPr id="283" name="矩形 282"/>
          <p:cNvSpPr/>
          <p:nvPr/>
        </p:nvSpPr>
        <p:spPr>
          <a:xfrm>
            <a:off x="6435445" y="75681"/>
            <a:ext cx="5559910" cy="4401205"/>
          </a:xfrm>
          <a:prstGeom prst="rect">
            <a:avLst/>
          </a:prstGeom>
        </p:spPr>
        <p:txBody>
          <a:bodyPr wrap="square">
            <a:spAutoFit/>
          </a:bodyPr>
          <a:lstStyle/>
          <a:p>
            <a:pPr lvl="0">
              <a:defRPr/>
            </a:pPr>
            <a:r>
              <a:rPr lang="en-US" altLang="zh-TW" b="1" dirty="0">
                <a:solidFill>
                  <a:srgbClr val="005C5A"/>
                </a:solidFill>
                <a:latin typeface="微軟正黑體" panose="020B0604030504040204" pitchFamily="34" charset="-120"/>
                <a:ea typeface="微軟正黑體" panose="020B0604030504040204" pitchFamily="34" charset="-120"/>
              </a:rPr>
              <a:t>【108</a:t>
            </a:r>
            <a:r>
              <a:rPr lang="zh-TW" altLang="en-US" b="1" dirty="0">
                <a:solidFill>
                  <a:srgbClr val="005C5A"/>
                </a:solidFill>
                <a:latin typeface="微軟正黑體" panose="020B0604030504040204" pitchFamily="34" charset="-120"/>
                <a:ea typeface="微軟正黑體" panose="020B0604030504040204" pitchFamily="34" charset="-120"/>
              </a:rPr>
              <a:t>學年度運行困境</a:t>
            </a:r>
            <a:r>
              <a:rPr lang="en-US" altLang="zh-TW" b="1" dirty="0">
                <a:solidFill>
                  <a:srgbClr val="005C5A"/>
                </a:solidFill>
                <a:latin typeface="微軟正黑體" panose="020B0604030504040204" pitchFamily="34" charset="-120"/>
                <a:ea typeface="微軟正黑體" panose="020B0604030504040204" pitchFamily="34" charset="-120"/>
              </a:rPr>
              <a:t>】</a:t>
            </a:r>
          </a:p>
          <a:p>
            <a:pPr marL="252000" lvl="0" indent="-252000">
              <a:buFont typeface="Wingdings" panose="05000000000000000000" pitchFamily="2" charset="2"/>
              <a:buChar char="p"/>
              <a:defRPr/>
            </a:pPr>
            <a:r>
              <a:rPr lang="zh-TW" altLang="en-US" b="1" dirty="0">
                <a:solidFill>
                  <a:srgbClr val="005C5A"/>
                </a:solidFill>
                <a:latin typeface="微軟正黑體" panose="020B0604030504040204" pitchFamily="34" charset="-120"/>
                <a:ea typeface="微軟正黑體" panose="020B0604030504040204" pitchFamily="34" charset="-120"/>
              </a:rPr>
              <a:t>單一規劃輔導員參與之研習，效益低。</a:t>
            </a:r>
            <a:endParaRPr lang="en-US" altLang="zh-TW" b="1" dirty="0">
              <a:solidFill>
                <a:srgbClr val="005C5A"/>
              </a:solidFill>
              <a:latin typeface="微軟正黑體" panose="020B0604030504040204" pitchFamily="34" charset="-120"/>
              <a:ea typeface="微軟正黑體" panose="020B0604030504040204" pitchFamily="34" charset="-120"/>
            </a:endParaRPr>
          </a:p>
          <a:p>
            <a:pPr marL="252000" lvl="0" indent="-252000">
              <a:buFont typeface="Wingdings" panose="05000000000000000000" pitchFamily="2" charset="2"/>
              <a:buChar char="p"/>
              <a:defRPr/>
            </a:pPr>
            <a:r>
              <a:rPr lang="zh-TW" altLang="en-US" b="1" dirty="0">
                <a:solidFill>
                  <a:srgbClr val="005C5A"/>
                </a:solidFill>
                <a:latin typeface="微軟正黑體" panose="020B0604030504040204" pitchFamily="34" charset="-120"/>
                <a:ea typeface="微軟正黑體" panose="020B0604030504040204" pitchFamily="34" charset="-120"/>
              </a:rPr>
              <a:t>輔導員五合一參與研習種類多，得十項全能，輔導員任重而道遠，更為難覓。</a:t>
            </a:r>
            <a:endParaRPr lang="en-US" altLang="zh-TW" b="1" dirty="0">
              <a:solidFill>
                <a:srgbClr val="005C5A"/>
              </a:solidFill>
              <a:latin typeface="微軟正黑體" panose="020B0604030504040204" pitchFamily="34" charset="-120"/>
              <a:ea typeface="微軟正黑體" panose="020B0604030504040204" pitchFamily="34" charset="-120"/>
            </a:endParaRPr>
          </a:p>
          <a:p>
            <a:pPr lvl="0">
              <a:spcBef>
                <a:spcPts val="600"/>
              </a:spcBef>
              <a:defRPr/>
            </a:pPr>
            <a:r>
              <a:rPr lang="en-US" altLang="zh-TW" b="1" dirty="0">
                <a:solidFill>
                  <a:srgbClr val="0000CC"/>
                </a:solidFill>
                <a:latin typeface="微軟正黑體" panose="020B0604030504040204" pitchFamily="34" charset="-120"/>
                <a:ea typeface="微軟正黑體" panose="020B0604030504040204" pitchFamily="34" charset="-120"/>
              </a:rPr>
              <a:t>【</a:t>
            </a:r>
            <a:r>
              <a:rPr lang="zh-TW" altLang="en-US" b="1" dirty="0">
                <a:solidFill>
                  <a:srgbClr val="0000CC"/>
                </a:solidFill>
                <a:latin typeface="微軟正黑體" panose="020B0604030504040204" pitchFamily="34" charset="-120"/>
                <a:ea typeface="微軟正黑體" panose="020B0604030504040204" pitchFamily="34" charset="-120"/>
              </a:rPr>
              <a:t>調整契機</a:t>
            </a:r>
            <a:r>
              <a:rPr lang="en-US" altLang="zh-TW" b="1" dirty="0">
                <a:solidFill>
                  <a:srgbClr val="0000CC"/>
                </a:solidFill>
                <a:latin typeface="微軟正黑體" panose="020B0604030504040204" pitchFamily="34" charset="-120"/>
                <a:ea typeface="微軟正黑體" panose="020B0604030504040204" pitchFamily="34" charset="-120"/>
              </a:rPr>
              <a:t>】</a:t>
            </a:r>
          </a:p>
          <a:p>
            <a:pPr marL="171450" lvl="0" indent="-171450">
              <a:buFont typeface="Wingdings" panose="05000000000000000000" pitchFamily="2" charset="2"/>
              <a:buChar char="p"/>
              <a:defRPr/>
            </a:pPr>
            <a:r>
              <a:rPr lang="zh-TW" altLang="en-US" b="1" dirty="0">
                <a:solidFill>
                  <a:srgbClr val="0000CC"/>
                </a:solidFill>
                <a:latin typeface="微軟正黑體" panose="020B0604030504040204" pitchFamily="34" charset="-120"/>
                <a:ea typeface="微軟正黑體" panose="020B0604030504040204" pitchFamily="34" charset="-120"/>
              </a:rPr>
              <a:t>化危機為轉機：輔導員重點扶植</a:t>
            </a:r>
            <a:endParaRPr lang="en-US" altLang="zh-TW" b="1" dirty="0">
              <a:solidFill>
                <a:srgbClr val="0000CC"/>
              </a:solidFill>
              <a:latin typeface="微軟正黑體" panose="020B0604030504040204" pitchFamily="34" charset="-120"/>
              <a:ea typeface="微軟正黑體" panose="020B0604030504040204" pitchFamily="34" charset="-120"/>
            </a:endParaRPr>
          </a:p>
          <a:p>
            <a:pPr lvl="1">
              <a:defRPr/>
            </a:pPr>
            <a:r>
              <a:rPr lang="zh-TW" altLang="en-US" b="1" dirty="0">
                <a:solidFill>
                  <a:srgbClr val="0000CC"/>
                </a:solidFill>
                <a:latin typeface="微軟正黑體" panose="020B0604030504040204" pitchFamily="34" charset="-120"/>
                <a:ea typeface="微軟正黑體" panose="020B0604030504040204" pitchFamily="34" charset="-120"/>
              </a:rPr>
              <a:t>求精不求多、求穩定不求</a:t>
            </a:r>
            <a:endParaRPr lang="en-US" altLang="zh-TW" b="1" dirty="0">
              <a:solidFill>
                <a:srgbClr val="0000CC"/>
              </a:solidFill>
              <a:latin typeface="微軟正黑體" panose="020B0604030504040204" pitchFamily="34" charset="-120"/>
              <a:ea typeface="微軟正黑體" panose="020B0604030504040204" pitchFamily="34" charset="-120"/>
            </a:endParaRPr>
          </a:p>
          <a:p>
            <a:pPr lvl="1">
              <a:defRPr/>
            </a:pPr>
            <a:r>
              <a:rPr lang="zh-TW" altLang="en-US" b="1" dirty="0">
                <a:solidFill>
                  <a:srgbClr val="0000CC"/>
                </a:solidFill>
                <a:latin typeface="微軟正黑體" panose="020B0604030504040204" pitchFamily="34" charset="-120"/>
                <a:ea typeface="微軟正黑體" panose="020B0604030504040204" pitchFamily="34" charset="-120"/>
              </a:rPr>
              <a:t>變動。</a:t>
            </a:r>
            <a:r>
              <a:rPr lang="en-US" altLang="zh-TW" b="1" dirty="0">
                <a:solidFill>
                  <a:srgbClr val="0000CC"/>
                </a:solidFill>
                <a:latin typeface="微軟正黑體" panose="020B0604030504040204" pitchFamily="34" charset="-120"/>
                <a:ea typeface="微軟正黑體" panose="020B0604030504040204" pitchFamily="34" charset="-120"/>
              </a:rPr>
              <a:t>(70</a:t>
            </a:r>
            <a:r>
              <a:rPr lang="zh-TW" altLang="en-US" b="1" dirty="0">
                <a:solidFill>
                  <a:srgbClr val="0000CC"/>
                </a:solidFill>
                <a:latin typeface="微軟正黑體" panose="020B0604030504040204" pitchFamily="34" charset="-120"/>
                <a:ea typeface="微軟正黑體" panose="020B0604030504040204" pitchFamily="34" charset="-120"/>
              </a:rPr>
              <a:t>→</a:t>
            </a:r>
            <a:r>
              <a:rPr lang="en-US" altLang="zh-TW" b="1" dirty="0">
                <a:solidFill>
                  <a:srgbClr val="0000CC"/>
                </a:solidFill>
                <a:latin typeface="微軟正黑體" panose="020B0604030504040204" pitchFamily="34" charset="-120"/>
                <a:ea typeface="微軟正黑體" panose="020B0604030504040204" pitchFamily="34" charset="-120"/>
              </a:rPr>
              <a:t>53)</a:t>
            </a:r>
          </a:p>
          <a:p>
            <a:pPr marL="1085850" lvl="2" indent="-171450">
              <a:buFont typeface="Wingdings" panose="05000000000000000000" pitchFamily="2" charset="2"/>
              <a:buChar char="p"/>
              <a:defRPr/>
            </a:pPr>
            <a:r>
              <a:rPr lang="zh-TW" altLang="en-US" b="1" dirty="0">
                <a:solidFill>
                  <a:srgbClr val="0000CC"/>
                </a:solidFill>
                <a:latin typeface="微軟正黑體" panose="020B0604030504040204" pitchFamily="34" charset="-120"/>
                <a:ea typeface="微軟正黑體" panose="020B0604030504040204" pitchFamily="34" charset="-120"/>
              </a:rPr>
              <a:t>國際教育交流活動</a:t>
            </a:r>
            <a:r>
              <a:rPr lang="en-US" altLang="zh-TW" b="1" dirty="0">
                <a:solidFill>
                  <a:srgbClr val="0000CC"/>
                </a:solidFill>
                <a:latin typeface="微軟正黑體" panose="020B0604030504040204" pitchFamily="34" charset="-120"/>
                <a:ea typeface="微軟正黑體" panose="020B0604030504040204" pitchFamily="34" charset="-120"/>
              </a:rPr>
              <a:t>(1/3)</a:t>
            </a:r>
          </a:p>
          <a:p>
            <a:pPr marL="1085850" lvl="2" indent="-171450">
              <a:buFont typeface="Wingdings" panose="05000000000000000000" pitchFamily="2" charset="2"/>
              <a:buChar char="p"/>
              <a:defRPr/>
            </a:pPr>
            <a:r>
              <a:rPr lang="zh-TW" altLang="en-US" b="1" dirty="0">
                <a:solidFill>
                  <a:srgbClr val="0000CC"/>
                </a:solidFill>
                <a:latin typeface="微軟正黑體" panose="020B0604030504040204" pitchFamily="34" charset="-120"/>
                <a:ea typeface="微軟正黑體" panose="020B0604030504040204" pitchFamily="34" charset="-120"/>
              </a:rPr>
              <a:t>國際教育公聽會</a:t>
            </a:r>
            <a:endParaRPr lang="en-US" altLang="zh-TW"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endParaRPr lang="en-US" altLang="zh-TW" b="1" dirty="0">
              <a:solidFill>
                <a:srgbClr val="0000CC"/>
              </a:solidFill>
              <a:latin typeface="微軟正黑體" panose="020B0604030504040204" pitchFamily="34" charset="-120"/>
              <a:ea typeface="微軟正黑體" panose="020B0604030504040204" pitchFamily="34" charset="-120"/>
            </a:endParaRPr>
          </a:p>
          <a:p>
            <a:pPr lvl="3">
              <a:spcBef>
                <a:spcPts val="600"/>
              </a:spcBef>
              <a:defRPr/>
            </a:pPr>
            <a:r>
              <a:rPr lang="en-US" altLang="zh-TW" b="1" dirty="0">
                <a:solidFill>
                  <a:srgbClr val="C00000"/>
                </a:solidFill>
                <a:latin typeface="微軟正黑體" panose="020B0604030504040204" pitchFamily="34" charset="-120"/>
                <a:ea typeface="微軟正黑體" panose="020B0604030504040204" pitchFamily="34" charset="-120"/>
              </a:rPr>
              <a:t>【109</a:t>
            </a:r>
            <a:r>
              <a:rPr lang="zh-TW" altLang="en-US" b="1" dirty="0">
                <a:solidFill>
                  <a:srgbClr val="C00000"/>
                </a:solidFill>
                <a:latin typeface="微軟正黑體" panose="020B0604030504040204" pitchFamily="34" charset="-120"/>
                <a:ea typeface="微軟正黑體" panose="020B0604030504040204" pitchFamily="34" charset="-120"/>
              </a:rPr>
              <a:t>學年度規劃方向</a:t>
            </a:r>
            <a:r>
              <a:rPr lang="en-US" altLang="zh-TW" b="1" dirty="0">
                <a:solidFill>
                  <a:srgbClr val="C00000"/>
                </a:solidFill>
                <a:latin typeface="微軟正黑體" panose="020B0604030504040204" pitchFamily="34" charset="-120"/>
                <a:ea typeface="微軟正黑體" panose="020B0604030504040204" pitchFamily="34" charset="-120"/>
              </a:rPr>
              <a:t>】</a:t>
            </a:r>
          </a:p>
          <a:p>
            <a:pPr marL="1512000" lvl="3" indent="-216000">
              <a:buFont typeface="Wingdings" panose="05000000000000000000" pitchFamily="2" charset="2"/>
              <a:buChar char="p"/>
              <a:defRPr/>
            </a:pPr>
            <a:r>
              <a:rPr lang="zh-TW" altLang="en-US" b="1" dirty="0">
                <a:solidFill>
                  <a:srgbClr val="C00000"/>
                </a:solidFill>
                <a:latin typeface="微軟正黑體" panose="020B0604030504040204" pitchFamily="34" charset="-120"/>
                <a:ea typeface="微軟正黑體" panose="020B0604030504040204" pitchFamily="34" charset="-120"/>
              </a:rPr>
              <a:t>輔導團跨領域合作，進行縣定課程：國際教育在地化課程的編擬與教學。</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1512000" lvl="3" indent="-216000">
              <a:buFont typeface="Wingdings" panose="05000000000000000000" pitchFamily="2" charset="2"/>
              <a:buChar char="p"/>
              <a:defRPr/>
            </a:pPr>
            <a:r>
              <a:rPr lang="zh-TW" altLang="en-US" b="1" dirty="0">
                <a:solidFill>
                  <a:srgbClr val="C00000"/>
                </a:solidFill>
                <a:latin typeface="微軟正黑體" panose="020B0604030504040204" pitchFamily="34" charset="-120"/>
                <a:ea typeface="微軟正黑體" panose="020B0604030504040204" pitchFamily="34" charset="-120"/>
              </a:rPr>
              <a:t>輔導團實質進行課程研發。</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289" name="文本框 288"/>
          <p:cNvSpPr txBox="1"/>
          <p:nvPr/>
        </p:nvSpPr>
        <p:spPr>
          <a:xfrm>
            <a:off x="47120" y="2079274"/>
            <a:ext cx="5183643" cy="4832092"/>
          </a:xfrm>
          <a:prstGeom prst="rect">
            <a:avLst/>
          </a:prstGeom>
          <a:noFill/>
        </p:spPr>
        <p:txBody>
          <a:bodyPr wrap="square" rtlCol="0">
            <a:spAutoFit/>
          </a:bodyPr>
          <a:lstStyle/>
          <a:p>
            <a:pPr lvl="0">
              <a:defRPr/>
            </a:pPr>
            <a:r>
              <a:rPr lang="en-US" altLang="zh-TW" b="1" dirty="0">
                <a:solidFill>
                  <a:srgbClr val="005C5A"/>
                </a:solidFill>
                <a:latin typeface="微軟正黑體" panose="020B0604030504040204" pitchFamily="34" charset="-120"/>
                <a:ea typeface="微軟正黑體" panose="020B0604030504040204" pitchFamily="34" charset="-120"/>
              </a:rPr>
              <a:t>【108</a:t>
            </a:r>
            <a:r>
              <a:rPr lang="zh-TW" altLang="en-US" b="1" dirty="0">
                <a:solidFill>
                  <a:srgbClr val="005C5A"/>
                </a:solidFill>
                <a:latin typeface="微軟正黑體" panose="020B0604030504040204" pitchFamily="34" charset="-120"/>
                <a:ea typeface="微軟正黑體" panose="020B0604030504040204" pitchFamily="34" charset="-120"/>
              </a:rPr>
              <a:t>學年度運行困境</a:t>
            </a:r>
            <a:r>
              <a:rPr lang="en-US" altLang="zh-TW" b="1" dirty="0">
                <a:solidFill>
                  <a:srgbClr val="005C5A"/>
                </a:solidFill>
                <a:latin typeface="微軟正黑體" panose="020B0604030504040204" pitchFamily="34" charset="-120"/>
                <a:ea typeface="微軟正黑體" panose="020B0604030504040204" pitchFamily="34" charset="-120"/>
              </a:rPr>
              <a:t>】</a:t>
            </a:r>
          </a:p>
          <a:p>
            <a:pPr marL="252000" lvl="0" indent="-252000">
              <a:buFont typeface="Wingdings" panose="05000000000000000000" pitchFamily="2" charset="2"/>
              <a:buChar char="p"/>
              <a:defRPr/>
            </a:pPr>
            <a:r>
              <a:rPr lang="zh-TW" altLang="en-US" b="1" dirty="0">
                <a:solidFill>
                  <a:srgbClr val="005C5A"/>
                </a:solidFill>
                <a:latin typeface="微軟正黑體" panose="020B0604030504040204" pitchFamily="34" charset="-120"/>
                <a:ea typeface="微軟正黑體" panose="020B0604030504040204" pitchFamily="34" charset="-120"/>
              </a:rPr>
              <a:t>教務會議、各系統教育訓練頻繁過於頻繁</a:t>
            </a:r>
            <a:endParaRPr lang="en-US" altLang="zh-TW" b="1" dirty="0">
              <a:solidFill>
                <a:srgbClr val="005C5A"/>
              </a:solidFill>
              <a:latin typeface="微軟正黑體" panose="020B0604030504040204" pitchFamily="34" charset="-120"/>
              <a:ea typeface="微軟正黑體" panose="020B0604030504040204" pitchFamily="34" charset="-120"/>
            </a:endParaRPr>
          </a:p>
          <a:p>
            <a:pPr lvl="0">
              <a:defRPr/>
            </a:pPr>
            <a:r>
              <a:rPr lang="zh-TW" altLang="en-US" b="1" dirty="0">
                <a:solidFill>
                  <a:srgbClr val="005C5A"/>
                </a:solidFill>
                <a:latin typeface="微軟正黑體" panose="020B0604030504040204" pitchFamily="34" charset="-120"/>
                <a:ea typeface="微軟正黑體" panose="020B0604030504040204" pitchFamily="34" charset="-120"/>
              </a:rPr>
              <a:t>    </a:t>
            </a:r>
            <a:r>
              <a:rPr lang="en-US" altLang="zh-TW" b="1" dirty="0">
                <a:solidFill>
                  <a:srgbClr val="005C5A"/>
                </a:solidFill>
                <a:latin typeface="微軟正黑體" panose="020B0604030504040204" pitchFamily="34" charset="-120"/>
                <a:ea typeface="微軟正黑體" panose="020B0604030504040204" pitchFamily="34" charset="-120"/>
              </a:rPr>
              <a:t>(23</a:t>
            </a:r>
            <a:r>
              <a:rPr lang="zh-TW" altLang="en-US" b="1" dirty="0">
                <a:solidFill>
                  <a:srgbClr val="005C5A"/>
                </a:solidFill>
                <a:latin typeface="微軟正黑體" panose="020B0604030504040204" pitchFamily="34" charset="-120"/>
                <a:ea typeface="微軟正黑體" panose="020B0604030504040204" pitchFamily="34" charset="-120"/>
              </a:rPr>
              <a:t>次</a:t>
            </a:r>
            <a:r>
              <a:rPr lang="en-US" altLang="zh-TW" b="1" dirty="0">
                <a:solidFill>
                  <a:srgbClr val="005C5A"/>
                </a:solidFill>
                <a:latin typeface="微軟正黑體" panose="020B0604030504040204" pitchFamily="34" charset="-120"/>
                <a:ea typeface="微軟正黑體" panose="020B0604030504040204" pitchFamily="34" charset="-120"/>
              </a:rPr>
              <a:t>/</a:t>
            </a:r>
            <a:r>
              <a:rPr lang="zh-TW" altLang="en-US" b="1" dirty="0">
                <a:solidFill>
                  <a:srgbClr val="005C5A"/>
                </a:solidFill>
                <a:latin typeface="微軟正黑體" panose="020B0604030504040204" pitchFamily="34" charset="-120"/>
                <a:ea typeface="微軟正黑體" panose="020B0604030504040204" pitchFamily="34" charset="-120"/>
              </a:rPr>
              <a:t>年</a:t>
            </a:r>
            <a:r>
              <a:rPr lang="en-US" altLang="zh-TW" b="1" dirty="0">
                <a:solidFill>
                  <a:srgbClr val="005C5A"/>
                </a:solidFill>
                <a:latin typeface="微軟正黑體" panose="020B0604030504040204" pitchFamily="34" charset="-120"/>
                <a:ea typeface="微軟正黑體" panose="020B0604030504040204" pitchFamily="34" charset="-120"/>
              </a:rPr>
              <a:t>)</a:t>
            </a:r>
            <a:r>
              <a:rPr lang="zh-TW" altLang="en-US" b="1" dirty="0">
                <a:solidFill>
                  <a:srgbClr val="005C5A"/>
                </a:solidFill>
                <a:latin typeface="微軟正黑體" panose="020B0604030504040204" pitchFamily="34" charset="-120"/>
                <a:ea typeface="微軟正黑體" panose="020B0604030504040204" pitchFamily="34" charset="-120"/>
              </a:rPr>
              <a:t>。</a:t>
            </a:r>
            <a:endParaRPr lang="en-US" altLang="zh-TW" b="1" dirty="0">
              <a:solidFill>
                <a:srgbClr val="005C5A"/>
              </a:solidFill>
              <a:latin typeface="微軟正黑體" panose="020B0604030504040204" pitchFamily="34" charset="-120"/>
              <a:ea typeface="微軟正黑體" panose="020B0604030504040204" pitchFamily="34" charset="-120"/>
            </a:endParaRPr>
          </a:p>
          <a:p>
            <a:pPr marL="252000" lvl="0" indent="-252000">
              <a:buFont typeface="Wingdings" panose="05000000000000000000" pitchFamily="2" charset="2"/>
              <a:buChar char="p"/>
              <a:defRPr/>
            </a:pPr>
            <a:r>
              <a:rPr lang="zh-TW" altLang="en-US" b="1" dirty="0">
                <a:solidFill>
                  <a:srgbClr val="005C5A"/>
                </a:solidFill>
                <a:latin typeface="微軟正黑體" panose="020B0604030504040204" pitchFamily="34" charset="-120"/>
                <a:ea typeface="微軟正黑體" panose="020B0604030504040204" pitchFamily="34" charset="-120"/>
              </a:rPr>
              <a:t>教務社群指定辦理，流於形式，且難以找</a:t>
            </a:r>
            <a:endParaRPr lang="en-US" altLang="zh-TW" b="1" dirty="0">
              <a:solidFill>
                <a:srgbClr val="005C5A"/>
              </a:solidFill>
              <a:latin typeface="微軟正黑體" panose="020B0604030504040204" pitchFamily="34" charset="-120"/>
              <a:ea typeface="微軟正黑體" panose="020B0604030504040204" pitchFamily="34" charset="-120"/>
            </a:endParaRPr>
          </a:p>
          <a:p>
            <a:pPr lvl="0">
              <a:defRPr/>
            </a:pPr>
            <a:r>
              <a:rPr lang="zh-TW" altLang="en-US" b="1" dirty="0">
                <a:solidFill>
                  <a:srgbClr val="005C5A"/>
                </a:solidFill>
                <a:latin typeface="微軟正黑體" panose="020B0604030504040204" pitchFamily="34" charset="-120"/>
                <a:ea typeface="微軟正黑體" panose="020B0604030504040204" pitchFamily="34" charset="-120"/>
              </a:rPr>
              <a:t>    到共同時間。</a:t>
            </a:r>
            <a:endParaRPr lang="en-US" altLang="zh-TW" b="1" dirty="0">
              <a:solidFill>
                <a:srgbClr val="005C5A"/>
              </a:solidFill>
              <a:latin typeface="微軟正黑體" panose="020B0604030504040204" pitchFamily="34" charset="-120"/>
              <a:ea typeface="微軟正黑體" panose="020B0604030504040204" pitchFamily="34" charset="-120"/>
            </a:endParaRPr>
          </a:p>
          <a:p>
            <a:pPr lvl="0">
              <a:spcBef>
                <a:spcPts val="600"/>
              </a:spcBef>
              <a:defRPr/>
            </a:pPr>
            <a:r>
              <a:rPr lang="en-US" altLang="zh-TW" b="1" dirty="0">
                <a:solidFill>
                  <a:srgbClr val="0000CC"/>
                </a:solidFill>
                <a:latin typeface="微軟正黑體" panose="020B0604030504040204" pitchFamily="34" charset="-120"/>
                <a:ea typeface="微軟正黑體" panose="020B0604030504040204" pitchFamily="34" charset="-120"/>
              </a:rPr>
              <a:t>【</a:t>
            </a:r>
            <a:r>
              <a:rPr lang="zh-TW" altLang="en-US" b="1" dirty="0">
                <a:solidFill>
                  <a:srgbClr val="0000CC"/>
                </a:solidFill>
                <a:latin typeface="微軟正黑體" panose="020B0604030504040204" pitchFamily="34" charset="-120"/>
                <a:ea typeface="微軟正黑體" panose="020B0604030504040204" pitchFamily="34" charset="-120"/>
              </a:rPr>
              <a:t>調整契機</a:t>
            </a:r>
            <a:r>
              <a:rPr lang="en-US" altLang="zh-TW" b="1" dirty="0">
                <a:solidFill>
                  <a:srgbClr val="0000CC"/>
                </a:solidFill>
                <a:latin typeface="微軟正黑體" panose="020B0604030504040204" pitchFamily="34" charset="-120"/>
                <a:ea typeface="微軟正黑體" panose="020B0604030504040204" pitchFamily="34" charset="-120"/>
              </a:rPr>
              <a:t>】</a:t>
            </a:r>
          </a:p>
          <a:p>
            <a:pPr marL="252000" lvl="0" indent="-252000">
              <a:buFont typeface="Wingdings" panose="05000000000000000000" pitchFamily="2" charset="2"/>
              <a:buChar char="p"/>
              <a:defRPr/>
            </a:pPr>
            <a:r>
              <a:rPr lang="en-US" altLang="zh-TW" b="1" dirty="0">
                <a:solidFill>
                  <a:srgbClr val="0000CC"/>
                </a:solidFill>
                <a:latin typeface="微軟正黑體" panose="020B0604030504040204" pitchFamily="34" charset="-120"/>
                <a:ea typeface="微軟正黑體" panose="020B0604030504040204" pitchFamily="34" charset="-120"/>
              </a:rPr>
              <a:t>109</a:t>
            </a:r>
            <a:r>
              <a:rPr lang="zh-TW" altLang="en-US" b="1" dirty="0">
                <a:solidFill>
                  <a:srgbClr val="0000CC"/>
                </a:solidFill>
                <a:latin typeface="微軟正黑體" panose="020B0604030504040204" pitchFamily="34" charset="-120"/>
                <a:ea typeface="微軟正黑體" panose="020B0604030504040204" pitchFamily="34" charset="-120"/>
              </a:rPr>
              <a:t>學年度全縣統一行政不排課時間。</a:t>
            </a:r>
            <a:endParaRPr lang="en-US" altLang="zh-TW" b="1" dirty="0">
              <a:solidFill>
                <a:srgbClr val="0000CC"/>
              </a:solidFill>
              <a:latin typeface="微軟正黑體" panose="020B0604030504040204" pitchFamily="34" charset="-120"/>
              <a:ea typeface="微軟正黑體" panose="020B0604030504040204" pitchFamily="34" charset="-120"/>
            </a:endParaRPr>
          </a:p>
          <a:p>
            <a:pPr marL="252000" lvl="0" indent="-252000">
              <a:buFont typeface="Wingdings" panose="05000000000000000000" pitchFamily="2" charset="2"/>
              <a:buChar char="p"/>
              <a:defRPr/>
            </a:pPr>
            <a:r>
              <a:rPr lang="zh-TW" altLang="en-US" b="1" dirty="0">
                <a:solidFill>
                  <a:srgbClr val="0000CC"/>
                </a:solidFill>
                <a:latin typeface="微軟正黑體" panose="020B0604030504040204" pitchFamily="34" charset="-120"/>
                <a:ea typeface="微軟正黑體" panose="020B0604030504040204" pitchFamily="34" charset="-120"/>
              </a:rPr>
              <a:t>社群運作、校本課程缺乏檢核機制。</a:t>
            </a:r>
            <a:endParaRPr lang="en-US" altLang="zh-TW" b="1" dirty="0">
              <a:solidFill>
                <a:srgbClr val="0000CC"/>
              </a:solidFill>
              <a:latin typeface="微軟正黑體" panose="020B0604030504040204" pitchFamily="34" charset="-120"/>
              <a:ea typeface="微軟正黑體" panose="020B0604030504040204" pitchFamily="34" charset="-120"/>
            </a:endParaRPr>
          </a:p>
          <a:p>
            <a:pPr lvl="0">
              <a:spcBef>
                <a:spcPts val="600"/>
              </a:spcBef>
              <a:defRPr/>
            </a:pPr>
            <a:r>
              <a:rPr lang="en-US" altLang="zh-TW" b="1" dirty="0">
                <a:solidFill>
                  <a:srgbClr val="C00000"/>
                </a:solidFill>
                <a:latin typeface="微軟正黑體" panose="020B0604030504040204" pitchFamily="34" charset="-120"/>
                <a:ea typeface="微軟正黑體" panose="020B0604030504040204" pitchFamily="34" charset="-120"/>
              </a:rPr>
              <a:t>【109</a:t>
            </a:r>
            <a:r>
              <a:rPr lang="zh-TW" altLang="en-US" b="1" dirty="0">
                <a:solidFill>
                  <a:srgbClr val="C00000"/>
                </a:solidFill>
                <a:latin typeface="微軟正黑體" panose="020B0604030504040204" pitchFamily="34" charset="-120"/>
                <a:ea typeface="微軟正黑體" panose="020B0604030504040204" pitchFamily="34" charset="-120"/>
              </a:rPr>
              <a:t>學年度規劃方向</a:t>
            </a:r>
            <a:r>
              <a:rPr lang="en-US" altLang="zh-TW" b="1" dirty="0">
                <a:solidFill>
                  <a:srgbClr val="C00000"/>
                </a:solidFill>
                <a:latin typeface="微軟正黑體" panose="020B0604030504040204" pitchFamily="34" charset="-120"/>
                <a:ea typeface="微軟正黑體" panose="020B0604030504040204" pitchFamily="34" charset="-120"/>
              </a:rPr>
              <a:t>】</a:t>
            </a:r>
          </a:p>
          <a:p>
            <a:pPr marL="252000" lvl="0" indent="-252000">
              <a:buFont typeface="Wingdings" panose="05000000000000000000" pitchFamily="2" charset="2"/>
              <a:buChar char="p"/>
              <a:defRPr/>
            </a:pPr>
            <a:r>
              <a:rPr lang="zh-TW" altLang="en-US" b="1" dirty="0">
                <a:solidFill>
                  <a:srgbClr val="C00000"/>
                </a:solidFill>
                <a:latin typeface="微軟正黑體" panose="020B0604030504040204" pitchFamily="34" charset="-120"/>
                <a:ea typeface="微軟正黑體" panose="020B0604030504040204" pitchFamily="34" charset="-120"/>
              </a:rPr>
              <a:t>規劃每兩月一次定期全縣教務會議，規劃各次會議主題內容</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併同其它計畫專案辦理</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252000" lvl="0" indent="-252000">
              <a:buFont typeface="Wingdings" panose="05000000000000000000" pitchFamily="2" charset="2"/>
              <a:buChar char="p"/>
              <a:defRPr/>
            </a:pPr>
            <a:r>
              <a:rPr lang="zh-TW" altLang="en-US" b="1" dirty="0">
                <a:solidFill>
                  <a:srgbClr val="C00000"/>
                </a:solidFill>
                <a:latin typeface="微軟正黑體" panose="020B0604030504040204" pitchFamily="34" charset="-120"/>
                <a:ea typeface="微軟正黑體" panose="020B0604030504040204" pitchFamily="34" charset="-120"/>
              </a:rPr>
              <a:t>藉由教務人員定期會議，建立溝通互動對話的平台，了解最新教育政策與教學現場脈動。</a:t>
            </a:r>
            <a:endParaRPr lang="en-US" altLang="zh-TW" b="1" dirty="0">
              <a:solidFill>
                <a:srgbClr val="C00000"/>
              </a:solidFill>
              <a:latin typeface="微軟正黑體" panose="020B0604030504040204" pitchFamily="34" charset="-120"/>
              <a:ea typeface="微軟正黑體" panose="020B0604030504040204" pitchFamily="34" charset="-120"/>
            </a:endParaRPr>
          </a:p>
          <a:p>
            <a:pPr marL="252000" lvl="0" indent="-252000">
              <a:buFont typeface="Wingdings" panose="05000000000000000000" pitchFamily="2" charset="2"/>
              <a:buChar char="p"/>
              <a:defRPr/>
            </a:pPr>
            <a:r>
              <a:rPr lang="zh-TW" altLang="en-US" b="1" dirty="0">
                <a:solidFill>
                  <a:srgbClr val="C00000"/>
                </a:solidFill>
                <a:latin typeface="微軟正黑體" panose="020B0604030504040204" pitchFamily="34" charset="-120"/>
                <a:ea typeface="微軟正黑體" panose="020B0604030504040204" pitchFamily="34" charset="-120"/>
              </a:rPr>
              <a:t>透過各校教務人員分享校內社群運作、校本課程發展歷程，促進校際交流與學習，協助學校檢核與評估社群</a:t>
            </a:r>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校本課程運作成效。</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292" name="组合 291"/>
          <p:cNvGrpSpPr/>
          <p:nvPr/>
        </p:nvGrpSpPr>
        <p:grpSpPr>
          <a:xfrm>
            <a:off x="6235302" y="5269036"/>
            <a:ext cx="6206847" cy="1445603"/>
            <a:chOff x="-293425" y="1947667"/>
            <a:chExt cx="6206847" cy="1445603"/>
          </a:xfrm>
        </p:grpSpPr>
        <p:sp>
          <p:nvSpPr>
            <p:cNvPr id="293" name="文本框 292"/>
            <p:cNvSpPr txBox="1"/>
            <p:nvPr/>
          </p:nvSpPr>
          <p:spPr>
            <a:xfrm>
              <a:off x="1145915" y="1947667"/>
              <a:ext cx="4767507" cy="1384995"/>
            </a:xfrm>
            <a:prstGeom prst="rect">
              <a:avLst/>
            </a:prstGeom>
            <a:noFill/>
          </p:spPr>
          <p:txBody>
            <a:bodyPr wrap="square" rtlCol="0">
              <a:spAutoFit/>
            </a:bodyPr>
            <a:lstStyle/>
            <a:p>
              <a:pPr>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各領域輔導員共備增能工作坊</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p>
            <a:p>
              <a:pPr>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教師研習中心</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endPar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94" name="文本框 293"/>
            <p:cNvSpPr txBox="1"/>
            <p:nvPr/>
          </p:nvSpPr>
          <p:spPr>
            <a:xfrm>
              <a:off x="-293425" y="2069831"/>
              <a:ext cx="243371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lumMod val="75000"/>
                      <a:lumOff val="25000"/>
                    </a:prstClr>
                  </a:solidFill>
                  <a:effectLst/>
                  <a:uLnTx/>
                  <a:uFillTx/>
                  <a:latin typeface="时尚中黑简体" panose="01010104010101010101" pitchFamily="2" charset="-122"/>
                  <a:ea typeface="时尚中黑简体" panose="01010104010101010101" pitchFamily="2" charset="-122"/>
                  <a:cs typeface="+mn-cs"/>
                </a:rPr>
                <a:t>0</a:t>
              </a:r>
              <a:r>
                <a:rPr kumimoji="0" lang="en-US" altLang="zh-TW" sz="8000" b="0" i="0" u="none" strike="noStrike" kern="1200" cap="none" spc="0" normalizeH="0" baseline="0" noProof="0" dirty="0">
                  <a:ln>
                    <a:noFill/>
                  </a:ln>
                  <a:solidFill>
                    <a:prstClr val="black">
                      <a:lumMod val="75000"/>
                      <a:lumOff val="25000"/>
                    </a:prstClr>
                  </a:solidFill>
                  <a:effectLst/>
                  <a:uLnTx/>
                  <a:uFillTx/>
                  <a:latin typeface="时尚中黑简体" panose="01010104010101010101" pitchFamily="2" charset="-122"/>
                  <a:ea typeface="时尚中黑简体" panose="01010104010101010101" pitchFamily="2" charset="-122"/>
                  <a:cs typeface="+mn-cs"/>
                </a:rPr>
                <a:t>2</a:t>
              </a:r>
              <a:endParaRPr kumimoji="0" lang="zh-CN" altLang="en-US" sz="8000" b="0" i="0" u="none" strike="noStrike" kern="1200" cap="none" spc="0" normalizeH="0" baseline="0" noProof="0" dirty="0">
                <a:ln>
                  <a:noFill/>
                </a:ln>
                <a:solidFill>
                  <a:prstClr val="black">
                    <a:lumMod val="75000"/>
                    <a:lumOff val="25000"/>
                  </a:prstClr>
                </a:solidFill>
                <a:effectLst/>
                <a:uLnTx/>
                <a:uFillTx/>
                <a:latin typeface="时尚中黑简体" panose="01010104010101010101" pitchFamily="2" charset="-122"/>
                <a:ea typeface="时尚中黑简体" panose="01010104010101010101" pitchFamily="2" charset="-122"/>
                <a:cs typeface="+mn-cs"/>
              </a:endParaRPr>
            </a:p>
          </p:txBody>
        </p:sp>
      </p:grpSp>
      <p:sp>
        <p:nvSpPr>
          <p:cNvPr id="27" name="TextBox 12"/>
          <p:cNvSpPr txBox="1"/>
          <p:nvPr/>
        </p:nvSpPr>
        <p:spPr>
          <a:xfrm>
            <a:off x="4728334" y="3664765"/>
            <a:ext cx="2723823" cy="769441"/>
          </a:xfrm>
          <a:prstGeom prst="rect">
            <a:avLst/>
          </a:prstGeom>
          <a:noFill/>
        </p:spPr>
        <p:txBody>
          <a:bodyPr wrap="none" rtlCol="0">
            <a:spAutoFit/>
          </a:bodyPr>
          <a:lstStyle/>
          <a:p>
            <a:pPr algn="ctr"/>
            <a:r>
              <a:rPr lang="en-US" altLang="zh-TW" sz="2200" b="1" dirty="0">
                <a:solidFill>
                  <a:srgbClr val="2F4212"/>
                </a:solidFill>
                <a:latin typeface="微軟正黑體" panose="020B0604030504040204" pitchFamily="34" charset="-120"/>
                <a:ea typeface="微軟正黑體" panose="020B0604030504040204" pitchFamily="34" charset="-120"/>
                <a:cs typeface="Arial" panose="020B0604020202020204" pitchFamily="34" charset="0"/>
              </a:rPr>
              <a:t>Ⅱ</a:t>
            </a:r>
            <a:r>
              <a:rPr lang="zh-TW" altLang="en-US" sz="2200" b="1" dirty="0">
                <a:solidFill>
                  <a:srgbClr val="2F4212"/>
                </a:solidFill>
                <a:latin typeface="微軟正黑體" panose="020B0604030504040204" pitchFamily="34" charset="-120"/>
                <a:ea typeface="微軟正黑體" panose="020B0604030504040204" pitchFamily="34" charset="-120"/>
                <a:cs typeface="Arial" panose="020B0604020202020204" pitchFamily="34" charset="0"/>
              </a:rPr>
              <a:t>團務整體推動計畫</a:t>
            </a:r>
            <a:endParaRPr lang="en-US" altLang="zh-TW" sz="2200" b="1" dirty="0">
              <a:solidFill>
                <a:srgbClr val="2F4212"/>
              </a:solidFill>
              <a:latin typeface="微軟正黑體" panose="020B0604030504040204" pitchFamily="34" charset="-120"/>
              <a:ea typeface="微軟正黑體" panose="020B0604030504040204" pitchFamily="34" charset="-120"/>
              <a:cs typeface="Arial" panose="020B0604020202020204" pitchFamily="34" charset="0"/>
            </a:endParaRPr>
          </a:p>
          <a:p>
            <a:pPr algn="ctr">
              <a:spcAft>
                <a:spcPts val="600"/>
              </a:spcAft>
            </a:pPr>
            <a:r>
              <a:rPr lang="en-US" altLang="zh-TW" sz="2200" b="1" dirty="0">
                <a:solidFill>
                  <a:srgbClr val="2F4212"/>
                </a:solidFill>
                <a:latin typeface="微軟正黑體" panose="020B0604030504040204" pitchFamily="34" charset="-120"/>
                <a:ea typeface="微軟正黑體" panose="020B0604030504040204" pitchFamily="34" charset="-120"/>
                <a:cs typeface="Arial" panose="020B0604020202020204" pitchFamily="34" charset="0"/>
              </a:rPr>
              <a:t>(13)</a:t>
            </a:r>
            <a:endParaRPr lang="en-GB" b="1" dirty="0">
              <a:solidFill>
                <a:srgbClr val="82B732"/>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28" name="橢圓 27"/>
          <p:cNvSpPr/>
          <p:nvPr/>
        </p:nvSpPr>
        <p:spPr>
          <a:xfrm>
            <a:off x="5198952" y="2095834"/>
            <a:ext cx="1669310" cy="1683099"/>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3837973"/>
              <a:satOff val="-20420"/>
              <a:lumOff val="-1163"/>
              <a:alphaOff val="0"/>
            </a:schemeClr>
          </a:lnRef>
          <a:fillRef idx="1">
            <a:scrgbClr r="0" g="0" b="0"/>
          </a:fillRef>
          <a:effectRef idx="0">
            <a:schemeClr val="accent4">
              <a:tint val="40000"/>
              <a:alpha val="90000"/>
              <a:hueOff val="3837973"/>
              <a:satOff val="-20420"/>
              <a:lumOff val="-1163"/>
              <a:alphaOff val="0"/>
            </a:schemeClr>
          </a:effectRef>
          <a:fontRef idx="minor">
            <a:schemeClr val="dk1">
              <a:hueOff val="0"/>
              <a:satOff val="0"/>
              <a:lumOff val="0"/>
              <a:alphaOff val="0"/>
            </a:schemeClr>
          </a:fontRef>
        </p:style>
      </p:sp>
      <p:sp>
        <p:nvSpPr>
          <p:cNvPr id="29" name="圓角矩形 28"/>
          <p:cNvSpPr/>
          <p:nvPr/>
        </p:nvSpPr>
        <p:spPr>
          <a:xfrm>
            <a:off x="1726167" y="562376"/>
            <a:ext cx="3472785" cy="649287"/>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lIns="0" rIns="0" anchor="ctr"/>
          <a:lstStyle/>
          <a:p>
            <a:pPr>
              <a:defRPr/>
            </a:pPr>
            <a:r>
              <a:rPr lang="zh-TW" altLang="en-US" sz="2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輔導團團務會議</a:t>
            </a:r>
            <a:r>
              <a:rPr lang="en-US" altLang="zh-TW" sz="2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p>
          <a:p>
            <a:pPr>
              <a:defRPr/>
            </a:pPr>
            <a:r>
              <a:rPr lang="zh-TW" altLang="en-US" sz="2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全縣教務會議</a:t>
            </a:r>
            <a:r>
              <a:rPr lang="en-US" altLang="zh-TW" sz="2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endParaRPr lang="zh-TW" altLang="en-US" sz="2800"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aphicFrame>
        <p:nvGraphicFramePr>
          <p:cNvPr id="30" name="資料庫圖表 29">
            <a:extLst>
              <a:ext uri="{FF2B5EF4-FFF2-40B4-BE49-F238E27FC236}">
                <a16:creationId xmlns="" xmlns:a16="http://schemas.microsoft.com/office/drawing/2014/main" id="{5335BA67-6AAD-48A8-9CD6-17EDEA9BDAAF}"/>
              </a:ext>
            </a:extLst>
          </p:cNvPr>
          <p:cNvGraphicFramePr/>
          <p:nvPr>
            <p:extLst>
              <p:ext uri="{D42A27DB-BD31-4B8C-83A1-F6EECF244321}">
                <p14:modId xmlns:p14="http://schemas.microsoft.com/office/powerpoint/2010/main" val="2319255618"/>
              </p:ext>
            </p:extLst>
          </p:nvPr>
        </p:nvGraphicFramePr>
        <p:xfrm>
          <a:off x="9749527" y="953728"/>
          <a:ext cx="2422802" cy="230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80897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down)">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046377" y="6381329"/>
            <a:ext cx="2133600" cy="365125"/>
          </a:xfrm>
        </p:spPr>
        <p:txBody>
          <a:bodyPr/>
          <a:lstStyle/>
          <a:p>
            <a:fld id="{73DA0BB7-265A-403C-9275-D587AB510EDC}" type="slidenum">
              <a:rPr lang="zh-TW" altLang="en-US" smtClean="0"/>
              <a:pPr/>
              <a:t>21</a:t>
            </a:fld>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2999761625"/>
              </p:ext>
            </p:extLst>
          </p:nvPr>
        </p:nvGraphicFramePr>
        <p:xfrm>
          <a:off x="274322" y="1287415"/>
          <a:ext cx="11679381" cy="4024841"/>
        </p:xfrm>
        <a:graphic>
          <a:graphicData uri="http://schemas.openxmlformats.org/drawingml/2006/table">
            <a:tbl>
              <a:tblPr firstRow="1" firstCol="1" bandRow="1">
                <a:tableStyleId>{5C22544A-7EE6-4342-B048-85BDC9FD1C3A}</a:tableStyleId>
              </a:tblPr>
              <a:tblGrid>
                <a:gridCol w="699345">
                  <a:extLst>
                    <a:ext uri="{9D8B030D-6E8A-4147-A177-3AD203B41FA5}">
                      <a16:colId xmlns="" xmlns:a16="http://schemas.microsoft.com/office/drawing/2014/main" val="3644942911"/>
                    </a:ext>
                  </a:extLst>
                </a:gridCol>
                <a:gridCol w="3056466">
                  <a:extLst>
                    <a:ext uri="{9D8B030D-6E8A-4147-A177-3AD203B41FA5}">
                      <a16:colId xmlns="" xmlns:a16="http://schemas.microsoft.com/office/drawing/2014/main" val="3661996911"/>
                    </a:ext>
                  </a:extLst>
                </a:gridCol>
                <a:gridCol w="4792134">
                  <a:extLst>
                    <a:ext uri="{9D8B030D-6E8A-4147-A177-3AD203B41FA5}">
                      <a16:colId xmlns="" xmlns:a16="http://schemas.microsoft.com/office/drawing/2014/main" val="2220071122"/>
                    </a:ext>
                  </a:extLst>
                </a:gridCol>
                <a:gridCol w="1905000">
                  <a:extLst>
                    <a:ext uri="{9D8B030D-6E8A-4147-A177-3AD203B41FA5}">
                      <a16:colId xmlns="" xmlns:a16="http://schemas.microsoft.com/office/drawing/2014/main" val="1022923930"/>
                    </a:ext>
                  </a:extLst>
                </a:gridCol>
                <a:gridCol w="1226436">
                  <a:extLst>
                    <a:ext uri="{9D8B030D-6E8A-4147-A177-3AD203B41FA5}">
                      <a16:colId xmlns="" xmlns:a16="http://schemas.microsoft.com/office/drawing/2014/main" val="1255327758"/>
                    </a:ext>
                  </a:extLst>
                </a:gridCol>
              </a:tblGrid>
              <a:tr h="367241">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項次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行動策略或計畫名稱</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2000" b="1" kern="100">
                          <a:effectLst/>
                          <a:latin typeface="微軟正黑體" panose="020B0604030504040204" pitchFamily="34" charset="-120"/>
                          <a:ea typeface="微軟正黑體" panose="020B0604030504040204" pitchFamily="34" charset="-120"/>
                        </a:rPr>
                        <a:t>內容概述</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2000" b="1" kern="100">
                          <a:effectLst/>
                          <a:latin typeface="微軟正黑體" panose="020B0604030504040204" pitchFamily="34" charset="-120"/>
                          <a:ea typeface="微軟正黑體" panose="020B0604030504040204" pitchFamily="34" charset="-120"/>
                        </a:rPr>
                        <a:t>執行期程</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經費預算</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2932801123"/>
                  </a:ext>
                </a:extLst>
              </a:tr>
              <a:tr h="609600">
                <a:tc>
                  <a:txBody>
                    <a:bodyPr/>
                    <a:lstStyle/>
                    <a:p>
                      <a:pPr algn="ctr">
                        <a:lnSpc>
                          <a:spcPct val="100000"/>
                        </a:lnSpc>
                        <a:spcBef>
                          <a:spcPts val="0"/>
                        </a:spcBef>
                        <a:spcAft>
                          <a:spcPts val="0"/>
                        </a:spcAft>
                      </a:pPr>
                      <a:r>
                        <a:rPr lang="en-US" sz="2000" b="1" kern="100" dirty="0">
                          <a:solidFill>
                            <a:schemeClr val="dk1"/>
                          </a:solidFill>
                          <a:effectLst/>
                          <a:latin typeface="微軟正黑體" panose="020B0604030504040204" pitchFamily="34" charset="-120"/>
                          <a:ea typeface="微軟正黑體" panose="020B0604030504040204" pitchFamily="34" charset="-120"/>
                          <a:cs typeface="+mn-cs"/>
                        </a:rPr>
                        <a:t>1</a:t>
                      </a:r>
                      <a:endParaRPr lang="zh-TW" sz="20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nSpc>
                          <a:spcPct val="100000"/>
                        </a:lnSpc>
                        <a:spcBef>
                          <a:spcPts val="0"/>
                        </a:spcBef>
                        <a:spcAft>
                          <a:spcPts val="0"/>
                        </a:spcAft>
                      </a:pPr>
                      <a:r>
                        <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mn-cs"/>
                        </a:rPr>
                        <a:t>地方輔導群工作會議</a:t>
                      </a:r>
                    </a:p>
                  </a:txBody>
                  <a:tcPr marL="68580" marR="68580" marT="0" marB="0"/>
                </a:tc>
                <a:tc>
                  <a:txBody>
                    <a:bodyPr/>
                    <a:lstStyle/>
                    <a:p>
                      <a:pPr>
                        <a:lnSpc>
                          <a:spcPct val="100000"/>
                        </a:lnSpc>
                        <a:spcBef>
                          <a:spcPts val="0"/>
                        </a:spcBef>
                        <a:spcAft>
                          <a:spcPts val="0"/>
                        </a:spcAft>
                      </a:pPr>
                      <a:r>
                        <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rPr>
                        <a:t>透過定期討論，督辦各項群務工作。</a:t>
                      </a:r>
                      <a:endPar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nSpc>
                          <a:spcPct val="100000"/>
                        </a:lnSpc>
                        <a:spcBef>
                          <a:spcPts val="0"/>
                        </a:spcBef>
                        <a:spcAft>
                          <a:spcPts val="0"/>
                        </a:spcAft>
                      </a:pPr>
                      <a:r>
                        <a:rPr lang="en-US" sz="2000" b="1" kern="100">
                          <a:solidFill>
                            <a:schemeClr val="bg1">
                              <a:lumMod val="65000"/>
                            </a:schemeClr>
                          </a:solidFill>
                          <a:effectLst/>
                          <a:latin typeface="微軟正黑體" panose="020B0604030504040204" pitchFamily="34" charset="-120"/>
                          <a:ea typeface="微軟正黑體" panose="020B0604030504040204" pitchFamily="34" charset="-120"/>
                        </a:rPr>
                        <a:t>108.9-109.6</a:t>
                      </a:r>
                      <a:endParaRPr lang="zh-TW" sz="2000" b="1" kern="10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r">
                        <a:lnSpc>
                          <a:spcPct val="100000"/>
                        </a:lnSpc>
                        <a:spcBef>
                          <a:spcPts val="0"/>
                        </a:spcBef>
                        <a:spcAft>
                          <a:spcPts val="0"/>
                        </a:spcAft>
                      </a:pPr>
                      <a:r>
                        <a:rPr lang="en-US" sz="2000" b="1" kern="100" dirty="0">
                          <a:solidFill>
                            <a:schemeClr val="bg1">
                              <a:lumMod val="65000"/>
                            </a:schemeClr>
                          </a:solidFill>
                          <a:effectLst/>
                          <a:latin typeface="微軟正黑體" panose="020B0604030504040204" pitchFamily="34" charset="-120"/>
                          <a:ea typeface="微軟正黑體" panose="020B0604030504040204" pitchFamily="34" charset="-120"/>
                        </a:rPr>
                        <a:t>13,300</a:t>
                      </a:r>
                      <a:endPar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 xmlns:a16="http://schemas.microsoft.com/office/drawing/2014/main" val="3004208909"/>
                  </a:ext>
                </a:extLst>
              </a:tr>
              <a:tr h="609600">
                <a:tc>
                  <a:txBody>
                    <a:bodyPr/>
                    <a:lstStyle/>
                    <a:p>
                      <a:pPr algn="ctr">
                        <a:lnSpc>
                          <a:spcPct val="100000"/>
                        </a:lnSpc>
                        <a:spcBef>
                          <a:spcPts val="0"/>
                        </a:spcBef>
                        <a:spcAft>
                          <a:spcPts val="0"/>
                        </a:spcAft>
                      </a:pPr>
                      <a:r>
                        <a:rPr lang="en-US" sz="2000" b="1" kern="100" dirty="0">
                          <a:solidFill>
                            <a:schemeClr val="dk1"/>
                          </a:solidFill>
                          <a:effectLst/>
                          <a:latin typeface="微軟正黑體" panose="020B0604030504040204" pitchFamily="34" charset="-120"/>
                          <a:ea typeface="微軟正黑體" panose="020B0604030504040204" pitchFamily="34" charset="-120"/>
                          <a:cs typeface="+mn-cs"/>
                        </a:rPr>
                        <a:t>2</a:t>
                      </a:r>
                      <a:endParaRPr lang="zh-TW" sz="20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nSpc>
                          <a:spcPct val="100000"/>
                        </a:lnSpc>
                        <a:spcBef>
                          <a:spcPts val="0"/>
                        </a:spcBef>
                        <a:spcAft>
                          <a:spcPts val="0"/>
                        </a:spcAft>
                      </a:pPr>
                      <a:r>
                        <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mn-cs"/>
                        </a:rPr>
                        <a:t>地方輔導群到校諮詢輔導</a:t>
                      </a:r>
                    </a:p>
                  </a:txBody>
                  <a:tcPr marL="68580" marR="68580" marT="0" marB="0"/>
                </a:tc>
                <a:tc>
                  <a:txBody>
                    <a:bodyPr/>
                    <a:lstStyle/>
                    <a:p>
                      <a:pPr>
                        <a:lnSpc>
                          <a:spcPct val="100000"/>
                        </a:lnSpc>
                        <a:spcBef>
                          <a:spcPts val="0"/>
                        </a:spcBef>
                        <a:spcAft>
                          <a:spcPts val="0"/>
                        </a:spcAft>
                      </a:pPr>
                      <a:r>
                        <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rPr>
                        <a:t>對於公開授課給予觀課後專業回饋及反思。</a:t>
                      </a:r>
                      <a:endPar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nSpc>
                          <a:spcPct val="100000"/>
                        </a:lnSpc>
                        <a:spcBef>
                          <a:spcPts val="0"/>
                        </a:spcBef>
                        <a:spcAft>
                          <a:spcPts val="0"/>
                        </a:spcAft>
                      </a:pPr>
                      <a:r>
                        <a:rPr lang="en-US" sz="2000" b="1" kern="100" dirty="0">
                          <a:solidFill>
                            <a:schemeClr val="bg1">
                              <a:lumMod val="65000"/>
                            </a:schemeClr>
                          </a:solidFill>
                          <a:effectLst/>
                          <a:latin typeface="微軟正黑體" panose="020B0604030504040204" pitchFamily="34" charset="-120"/>
                          <a:ea typeface="微軟正黑體" panose="020B0604030504040204" pitchFamily="34" charset="-120"/>
                        </a:rPr>
                        <a:t>108.9-109.6</a:t>
                      </a:r>
                      <a:endPar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r">
                        <a:lnSpc>
                          <a:spcPct val="100000"/>
                        </a:lnSpc>
                        <a:spcBef>
                          <a:spcPts val="0"/>
                        </a:spcBef>
                        <a:spcAft>
                          <a:spcPts val="0"/>
                        </a:spcAft>
                      </a:pPr>
                      <a:r>
                        <a:rPr lang="en-US" sz="2000" b="1" kern="100" dirty="0">
                          <a:solidFill>
                            <a:schemeClr val="bg1">
                              <a:lumMod val="65000"/>
                            </a:schemeClr>
                          </a:solidFill>
                          <a:effectLst/>
                          <a:latin typeface="微軟正黑體" panose="020B0604030504040204" pitchFamily="34" charset="-120"/>
                          <a:ea typeface="微軟正黑體" panose="020B0604030504040204" pitchFamily="34" charset="-120"/>
                        </a:rPr>
                        <a:t>62,000</a:t>
                      </a:r>
                      <a:endPar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 xmlns:a16="http://schemas.microsoft.com/office/drawing/2014/main" val="1982642900"/>
                  </a:ext>
                </a:extLst>
              </a:tr>
              <a:tr h="609600">
                <a:tc>
                  <a:txBody>
                    <a:bodyPr/>
                    <a:lstStyle/>
                    <a:p>
                      <a:pPr algn="ctr">
                        <a:lnSpc>
                          <a:spcPct val="100000"/>
                        </a:lnSpc>
                        <a:spcBef>
                          <a:spcPts val="0"/>
                        </a:spcBef>
                        <a:spcAft>
                          <a:spcPts val="0"/>
                        </a:spcAft>
                      </a:pPr>
                      <a:r>
                        <a:rPr lang="en-US" sz="2000" b="1" kern="100" dirty="0">
                          <a:solidFill>
                            <a:schemeClr val="dk1"/>
                          </a:solidFill>
                          <a:effectLst/>
                          <a:latin typeface="微軟正黑體" panose="020B0604030504040204" pitchFamily="34" charset="-120"/>
                          <a:ea typeface="微軟正黑體" panose="020B0604030504040204" pitchFamily="34" charset="-120"/>
                          <a:cs typeface="+mn-cs"/>
                        </a:rPr>
                        <a:t>3</a:t>
                      </a:r>
                      <a:endParaRPr lang="zh-TW" sz="20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nSpc>
                          <a:spcPct val="100000"/>
                        </a:lnSpc>
                        <a:spcBef>
                          <a:spcPts val="0"/>
                        </a:spcBef>
                        <a:spcAft>
                          <a:spcPts val="0"/>
                        </a:spcAft>
                      </a:pPr>
                      <a:r>
                        <a:rPr lang="zh-TW" sz="2000" b="1" kern="100" dirty="0">
                          <a:solidFill>
                            <a:schemeClr val="dk1"/>
                          </a:solidFill>
                          <a:effectLst/>
                          <a:latin typeface="微軟正黑體" panose="020B0604030504040204" pitchFamily="34" charset="-120"/>
                          <a:ea typeface="微軟正黑體" panose="020B0604030504040204" pitchFamily="34" charset="-120"/>
                          <a:cs typeface="+mn-cs"/>
                        </a:rPr>
                        <a:t>初階專業回饋人才認證資料審查會</a:t>
                      </a:r>
                    </a:p>
                  </a:txBody>
                  <a:tcPr marL="68580" marR="68580" marT="0" marB="0"/>
                </a:tc>
                <a:tc>
                  <a:txBody>
                    <a:bodyPr/>
                    <a:lstStyle/>
                    <a:p>
                      <a:pPr>
                        <a:lnSpc>
                          <a:spcPct val="100000"/>
                        </a:lnSpc>
                        <a:spcBef>
                          <a:spcPts val="0"/>
                        </a:spcBef>
                        <a:spcAft>
                          <a:spcPts val="0"/>
                        </a:spcAft>
                      </a:pPr>
                      <a:r>
                        <a:rPr lang="zh-TW" sz="2000" b="1" kern="100" dirty="0">
                          <a:effectLst/>
                          <a:latin typeface="微軟正黑體" panose="020B0604030504040204" pitchFamily="34" charset="-120"/>
                          <a:ea typeface="微軟正黑體" panose="020B0604030504040204" pitchFamily="34" charset="-120"/>
                        </a:rPr>
                        <a:t>初階專業回饋人才認證資料審查。</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nSpc>
                          <a:spcPct val="100000"/>
                        </a:lnSpc>
                        <a:spcBef>
                          <a:spcPts val="0"/>
                        </a:spcBef>
                        <a:spcAft>
                          <a:spcPts val="0"/>
                        </a:spcAft>
                      </a:pPr>
                      <a:r>
                        <a:rPr lang="en-US" sz="2000" b="1" kern="100" dirty="0">
                          <a:effectLst/>
                          <a:latin typeface="微軟正黑體" panose="020B0604030504040204" pitchFamily="34" charset="-120"/>
                          <a:ea typeface="微軟正黑體" panose="020B0604030504040204" pitchFamily="34" charset="-120"/>
                        </a:rPr>
                        <a:t>109.1</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r">
                        <a:lnSpc>
                          <a:spcPct val="100000"/>
                        </a:lnSpc>
                        <a:spcBef>
                          <a:spcPts val="0"/>
                        </a:spcBef>
                        <a:spcAft>
                          <a:spcPts val="0"/>
                        </a:spcAft>
                      </a:pPr>
                      <a:r>
                        <a:rPr lang="en-US" sz="2000" b="1" kern="100" dirty="0">
                          <a:effectLst/>
                          <a:latin typeface="微軟正黑體" panose="020B0604030504040204" pitchFamily="34" charset="-120"/>
                          <a:ea typeface="微軟正黑體" panose="020B0604030504040204" pitchFamily="34" charset="-120"/>
                        </a:rPr>
                        <a:t>34,500</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 xmlns:a16="http://schemas.microsoft.com/office/drawing/2014/main" val="3699991745"/>
                  </a:ext>
                </a:extLst>
              </a:tr>
              <a:tr h="609600">
                <a:tc>
                  <a:txBody>
                    <a:bodyPr/>
                    <a:lstStyle/>
                    <a:p>
                      <a:pPr algn="ctr">
                        <a:lnSpc>
                          <a:spcPct val="100000"/>
                        </a:lnSpc>
                        <a:spcBef>
                          <a:spcPts val="0"/>
                        </a:spcBef>
                        <a:spcAft>
                          <a:spcPts val="0"/>
                        </a:spcAft>
                      </a:pPr>
                      <a:r>
                        <a:rPr lang="en-US" sz="2000" b="1" kern="100" dirty="0">
                          <a:solidFill>
                            <a:schemeClr val="dk1"/>
                          </a:solidFill>
                          <a:effectLst/>
                          <a:latin typeface="微軟正黑體" panose="020B0604030504040204" pitchFamily="34" charset="-120"/>
                          <a:ea typeface="微軟正黑體" panose="020B0604030504040204" pitchFamily="34" charset="-120"/>
                          <a:cs typeface="+mn-cs"/>
                        </a:rPr>
                        <a:t>4</a:t>
                      </a:r>
                      <a:endParaRPr lang="zh-TW" sz="20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nSpc>
                          <a:spcPct val="100000"/>
                        </a:lnSpc>
                        <a:spcBef>
                          <a:spcPts val="0"/>
                        </a:spcBef>
                        <a:spcAft>
                          <a:spcPts val="0"/>
                        </a:spcAft>
                      </a:pPr>
                      <a:r>
                        <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mn-cs"/>
                        </a:rPr>
                        <a:t>地方輔導群增能工作坊</a:t>
                      </a:r>
                    </a:p>
                  </a:txBody>
                  <a:tcPr marL="68580" marR="68580" marT="0" marB="0"/>
                </a:tc>
                <a:tc>
                  <a:txBody>
                    <a:bodyPr/>
                    <a:lstStyle/>
                    <a:p>
                      <a:pPr>
                        <a:lnSpc>
                          <a:spcPct val="100000"/>
                        </a:lnSpc>
                        <a:spcBef>
                          <a:spcPts val="0"/>
                        </a:spcBef>
                        <a:spcAft>
                          <a:spcPts val="0"/>
                        </a:spcAft>
                      </a:pPr>
                      <a:r>
                        <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rPr>
                        <a:t>提升教師備觀議課之專業素養及知能，以協助學校推動</a:t>
                      </a:r>
                      <a:r>
                        <a:rPr lang="en-US" sz="2000" b="1" kern="100" dirty="0">
                          <a:solidFill>
                            <a:schemeClr val="bg1">
                              <a:lumMod val="65000"/>
                            </a:schemeClr>
                          </a:solidFill>
                          <a:effectLst/>
                          <a:latin typeface="微軟正黑體" panose="020B0604030504040204" pitchFamily="34" charset="-120"/>
                          <a:ea typeface="微軟正黑體" panose="020B0604030504040204" pitchFamily="34" charset="-120"/>
                        </a:rPr>
                        <a:t>12</a:t>
                      </a:r>
                      <a:r>
                        <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rPr>
                        <a:t>年國教教師專業發展。</a:t>
                      </a:r>
                      <a:endPar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nSpc>
                          <a:spcPct val="100000"/>
                        </a:lnSpc>
                        <a:spcBef>
                          <a:spcPts val="0"/>
                        </a:spcBef>
                        <a:spcAft>
                          <a:spcPts val="0"/>
                        </a:spcAft>
                      </a:pPr>
                      <a:r>
                        <a:rPr lang="en-US" sz="2000" b="1" kern="100" dirty="0">
                          <a:solidFill>
                            <a:schemeClr val="bg1">
                              <a:lumMod val="65000"/>
                            </a:schemeClr>
                          </a:solidFill>
                          <a:effectLst/>
                          <a:latin typeface="微軟正黑體" panose="020B0604030504040204" pitchFamily="34" charset="-120"/>
                          <a:ea typeface="微軟正黑體" panose="020B0604030504040204" pitchFamily="34" charset="-120"/>
                        </a:rPr>
                        <a:t>109.3</a:t>
                      </a:r>
                      <a:endPar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r">
                        <a:lnSpc>
                          <a:spcPct val="100000"/>
                        </a:lnSpc>
                        <a:spcBef>
                          <a:spcPts val="0"/>
                        </a:spcBef>
                        <a:spcAft>
                          <a:spcPts val="0"/>
                        </a:spcAft>
                      </a:pPr>
                      <a:r>
                        <a:rPr lang="en-US" sz="2000" b="1" kern="100" dirty="0">
                          <a:solidFill>
                            <a:schemeClr val="bg1">
                              <a:lumMod val="65000"/>
                            </a:schemeClr>
                          </a:solidFill>
                          <a:effectLst/>
                          <a:latin typeface="微軟正黑體" panose="020B0604030504040204" pitchFamily="34" charset="-120"/>
                          <a:ea typeface="微軟正黑體" panose="020B0604030504040204" pitchFamily="34" charset="-120"/>
                        </a:rPr>
                        <a:t>34,300</a:t>
                      </a:r>
                      <a:endParaRPr lang="zh-TW" sz="2000" b="1" kern="100" dirty="0">
                        <a:solidFill>
                          <a:schemeClr val="bg1">
                            <a:lumMod val="65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 xmlns:a16="http://schemas.microsoft.com/office/drawing/2014/main" val="238588721"/>
                  </a:ext>
                </a:extLst>
              </a:tr>
              <a:tr h="609600">
                <a:tc>
                  <a:txBody>
                    <a:bodyPr/>
                    <a:lstStyle/>
                    <a:p>
                      <a:pPr algn="ctr">
                        <a:lnSpc>
                          <a:spcPct val="100000"/>
                        </a:lnSpc>
                        <a:spcBef>
                          <a:spcPts val="0"/>
                        </a:spcBef>
                        <a:spcAft>
                          <a:spcPts val="0"/>
                        </a:spcAft>
                      </a:pPr>
                      <a:r>
                        <a:rPr lang="en-US" sz="2000" b="1" kern="100" dirty="0">
                          <a:solidFill>
                            <a:schemeClr val="dk1"/>
                          </a:solidFill>
                          <a:effectLst/>
                          <a:latin typeface="微軟正黑體" panose="020B0604030504040204" pitchFamily="34" charset="-120"/>
                          <a:ea typeface="微軟正黑體" panose="020B0604030504040204" pitchFamily="34" charset="-120"/>
                          <a:cs typeface="+mn-cs"/>
                        </a:rPr>
                        <a:t>5</a:t>
                      </a:r>
                      <a:endParaRPr lang="zh-TW" sz="20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nSpc>
                          <a:spcPct val="100000"/>
                        </a:lnSpc>
                        <a:spcBef>
                          <a:spcPts val="0"/>
                        </a:spcBef>
                        <a:spcAft>
                          <a:spcPts val="0"/>
                        </a:spcAft>
                      </a:pPr>
                      <a:r>
                        <a:rPr lang="zh-TW" sz="2000" b="1" kern="100" dirty="0">
                          <a:solidFill>
                            <a:schemeClr val="dk1"/>
                          </a:solidFill>
                          <a:effectLst/>
                          <a:latin typeface="微軟正黑體" panose="020B0604030504040204" pitchFamily="34" charset="-120"/>
                          <a:ea typeface="微軟正黑體" panose="020B0604030504040204" pitchFamily="34" charset="-120"/>
                          <a:cs typeface="+mn-cs"/>
                        </a:rPr>
                        <a:t>差旅費</a:t>
                      </a:r>
                    </a:p>
                  </a:txBody>
                  <a:tcPr marL="68580" marR="68580" marT="0" marB="0"/>
                </a:tc>
                <a:tc>
                  <a:txBody>
                    <a:bodyPr/>
                    <a:lstStyle/>
                    <a:p>
                      <a:pPr>
                        <a:lnSpc>
                          <a:spcPct val="100000"/>
                        </a:lnSpc>
                        <a:spcBef>
                          <a:spcPts val="0"/>
                        </a:spcBef>
                        <a:spcAft>
                          <a:spcPts val="0"/>
                        </a:spcAft>
                      </a:pPr>
                      <a:r>
                        <a:rPr lang="zh-TW" sz="2000" b="1" kern="100" dirty="0">
                          <a:effectLst/>
                          <a:latin typeface="微軟正黑體" panose="020B0604030504040204" pitchFamily="34" charset="-120"/>
                          <a:ea typeface="微軟正黑體" panose="020B0604030504040204" pitchFamily="34" charset="-120"/>
                        </a:rPr>
                        <a:t>參加教師專業發展實踐方案相關會議、增能培訓研習及工作坊差旅費</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nSpc>
                          <a:spcPct val="100000"/>
                        </a:lnSpc>
                        <a:spcBef>
                          <a:spcPts val="0"/>
                        </a:spcBef>
                        <a:spcAft>
                          <a:spcPts val="0"/>
                        </a:spcAft>
                      </a:pPr>
                      <a:r>
                        <a:rPr lang="en-US" sz="2000" b="1" kern="100" dirty="0">
                          <a:effectLst/>
                          <a:latin typeface="微軟正黑體" panose="020B0604030504040204" pitchFamily="34" charset="-120"/>
                          <a:ea typeface="微軟正黑體" panose="020B0604030504040204" pitchFamily="34" charset="-120"/>
                        </a:rPr>
                        <a:t>108.8-109.7</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r">
                        <a:lnSpc>
                          <a:spcPct val="100000"/>
                        </a:lnSpc>
                        <a:spcBef>
                          <a:spcPts val="0"/>
                        </a:spcBef>
                        <a:spcAft>
                          <a:spcPts val="0"/>
                        </a:spcAft>
                      </a:pPr>
                      <a:r>
                        <a:rPr lang="en-US" sz="2000" b="1" kern="100" dirty="0">
                          <a:effectLst/>
                          <a:latin typeface="微軟正黑體" panose="020B0604030504040204" pitchFamily="34" charset="-120"/>
                          <a:ea typeface="微軟正黑體" panose="020B0604030504040204" pitchFamily="34" charset="-120"/>
                        </a:rPr>
                        <a:t>205,900</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extLst>
                  <a:ext uri="{0D108BD9-81ED-4DB2-BD59-A6C34878D82A}">
                    <a16:rowId xmlns="" xmlns:a16="http://schemas.microsoft.com/office/drawing/2014/main" val="3526287332"/>
                  </a:ext>
                </a:extLst>
              </a:tr>
              <a:tr h="609600">
                <a:tc>
                  <a:txBody>
                    <a:bodyPr/>
                    <a:lstStyle/>
                    <a:p>
                      <a:pPr algn="ctr">
                        <a:lnSpc>
                          <a:spcPct val="100000"/>
                        </a:lnSpc>
                        <a:spcBef>
                          <a:spcPts val="0"/>
                        </a:spcBef>
                        <a:spcAft>
                          <a:spcPts val="0"/>
                        </a:spcAft>
                      </a:pPr>
                      <a:endParaRPr lang="zh-TW" sz="2000" b="1" kern="100" dirty="0">
                        <a:solidFill>
                          <a:srgbClr val="FFFF00"/>
                        </a:solidFill>
                        <a:effectLst/>
                        <a:latin typeface="微軟正黑體" panose="020B0604030504040204" pitchFamily="34" charset="-120"/>
                        <a:ea typeface="微軟正黑體" panose="020B0604030504040204" pitchFamily="34" charset="-120"/>
                        <a:cs typeface="+mn-cs"/>
                      </a:endParaRPr>
                    </a:p>
                  </a:txBody>
                  <a:tcPr marL="68580" marR="68580" marT="0" marB="0" anchor="ctr">
                    <a:solidFill>
                      <a:srgbClr val="C00000"/>
                    </a:solidFill>
                  </a:tcPr>
                </a:tc>
                <a:tc>
                  <a:txBody>
                    <a:bodyPr/>
                    <a:lstStyle/>
                    <a:p>
                      <a:pPr>
                        <a:lnSpc>
                          <a:spcPct val="100000"/>
                        </a:lnSpc>
                        <a:spcBef>
                          <a:spcPts val="0"/>
                        </a:spcBef>
                        <a:spcAft>
                          <a:spcPts val="0"/>
                        </a:spcAft>
                      </a:pPr>
                      <a:endParaRPr lang="zh-TW" sz="2000" b="1" kern="100" dirty="0">
                        <a:solidFill>
                          <a:srgbClr val="FFFF00"/>
                        </a:solidFill>
                        <a:effectLst/>
                        <a:latin typeface="微軟正黑體" panose="020B0604030504040204" pitchFamily="34" charset="-120"/>
                        <a:ea typeface="微軟正黑體" panose="020B0604030504040204" pitchFamily="34" charset="-120"/>
                        <a:cs typeface="+mn-cs"/>
                      </a:endParaRPr>
                    </a:p>
                  </a:txBody>
                  <a:tcPr marL="68580" marR="68580" marT="0" marB="0">
                    <a:solidFill>
                      <a:srgbClr val="C00000"/>
                    </a:solidFill>
                  </a:tcPr>
                </a:tc>
                <a:tc>
                  <a:txBody>
                    <a:bodyPr/>
                    <a:lstStyle/>
                    <a:p>
                      <a:pPr>
                        <a:lnSpc>
                          <a:spcPct val="100000"/>
                        </a:lnSpc>
                        <a:spcBef>
                          <a:spcPts val="0"/>
                        </a:spcBef>
                        <a:spcAft>
                          <a:spcPts val="0"/>
                        </a:spcAft>
                      </a:pPr>
                      <a:endParaRPr lang="zh-TW" sz="2000" b="1" kern="100"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rgbClr val="C00000"/>
                    </a:solidFill>
                  </a:tcPr>
                </a:tc>
                <a:tc>
                  <a:txBody>
                    <a:bodyPr/>
                    <a:lstStyle/>
                    <a:p>
                      <a:pPr>
                        <a:lnSpc>
                          <a:spcPct val="100000"/>
                        </a:lnSpc>
                        <a:spcBef>
                          <a:spcPts val="0"/>
                        </a:spcBef>
                        <a:spcAft>
                          <a:spcPts val="0"/>
                        </a:spcAft>
                      </a:pPr>
                      <a:endParaRPr lang="zh-TW" sz="2000" b="1" kern="100" dirty="0">
                        <a:solidFill>
                          <a:srgbClr val="FFFF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rgbClr val="C00000"/>
                    </a:solidFill>
                  </a:tcPr>
                </a:tc>
                <a:tc>
                  <a:txBody>
                    <a:bodyPr/>
                    <a:lstStyle/>
                    <a:p>
                      <a:pPr algn="r">
                        <a:lnSpc>
                          <a:spcPct val="100000"/>
                        </a:lnSpc>
                        <a:spcBef>
                          <a:spcPts val="0"/>
                        </a:spcBef>
                        <a:spcAft>
                          <a:spcPts val="0"/>
                        </a:spcAft>
                      </a:pPr>
                      <a:r>
                        <a:rPr lang="en-US" altLang="zh-TW"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350,000</a:t>
                      </a:r>
                      <a:endParaRPr lang="zh-TW" sz="20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solidFill>
                      <a:srgbClr val="C00000"/>
                    </a:solidFill>
                  </a:tcPr>
                </a:tc>
                <a:extLst>
                  <a:ext uri="{0D108BD9-81ED-4DB2-BD59-A6C34878D82A}">
                    <a16:rowId xmlns="" xmlns:a16="http://schemas.microsoft.com/office/drawing/2014/main" val="3286629402"/>
                  </a:ext>
                </a:extLst>
              </a:tr>
            </a:tbl>
          </a:graphicData>
        </a:graphic>
      </p:graphicFrame>
      <p:sp>
        <p:nvSpPr>
          <p:cNvPr id="6" name="TextBox 63"/>
          <p:cNvSpPr txBox="1"/>
          <p:nvPr/>
        </p:nvSpPr>
        <p:spPr>
          <a:xfrm>
            <a:off x="2593571" y="127617"/>
            <a:ext cx="9301942" cy="892552"/>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學年度精進教學專業與課程品質整體推動計畫─地方輔導群運作計畫 </a:t>
            </a:r>
            <a:r>
              <a:rPr lang="en-US" altLang="zh-TW"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(5)</a:t>
            </a:r>
            <a:endParaRPr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p:cNvSpPr/>
          <p:nvPr/>
        </p:nvSpPr>
        <p:spPr>
          <a:xfrm>
            <a:off x="274320" y="74815"/>
            <a:ext cx="11679382" cy="995311"/>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7355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圓角矩形圖說文字 501"/>
          <p:cNvSpPr>
            <a:spLocks noChangeArrowheads="1"/>
          </p:cNvSpPr>
          <p:nvPr/>
        </p:nvSpPr>
        <p:spPr bwMode="auto">
          <a:xfrm>
            <a:off x="7936715" y="1758909"/>
            <a:ext cx="4094016" cy="4993984"/>
          </a:xfrm>
          <a:prstGeom prst="wedgeRoundRectCallout">
            <a:avLst>
              <a:gd name="adj1" fmla="val 430"/>
              <a:gd name="adj2" fmla="val -41540"/>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lIns="0" tIns="0" rIns="0" bIns="0"/>
          <a:lstStyle/>
          <a:p>
            <a:pPr lvl="0">
              <a:defRPr/>
            </a:pPr>
            <a:r>
              <a:rPr lang="en-US" altLang="zh-TW" sz="1500" b="1" dirty="0">
                <a:solidFill>
                  <a:srgbClr val="005C5A"/>
                </a:solidFill>
                <a:latin typeface="微軟正黑體" panose="020B0604030504040204" pitchFamily="34" charset="-120"/>
                <a:ea typeface="微軟正黑體" panose="020B0604030504040204" pitchFamily="34" charset="-120"/>
              </a:rPr>
              <a:t>【108</a:t>
            </a:r>
            <a:r>
              <a:rPr lang="zh-TW" altLang="en-US" sz="1500" b="1" dirty="0">
                <a:solidFill>
                  <a:srgbClr val="005C5A"/>
                </a:solidFill>
                <a:latin typeface="微軟正黑體" panose="020B0604030504040204" pitchFamily="34" charset="-120"/>
                <a:ea typeface="微軟正黑體" panose="020B0604030504040204" pitchFamily="34" charset="-120"/>
              </a:rPr>
              <a:t>學年度運行困境</a:t>
            </a:r>
            <a:r>
              <a:rPr lang="en-US" altLang="zh-TW" sz="1500" b="1" dirty="0">
                <a:solidFill>
                  <a:srgbClr val="005C5A"/>
                </a:solidFill>
                <a:latin typeface="微軟正黑體" panose="020B0604030504040204" pitchFamily="34" charset="-120"/>
                <a:ea typeface="微軟正黑體" panose="020B0604030504040204" pitchFamily="34" charset="-120"/>
              </a:rPr>
              <a:t>】</a:t>
            </a:r>
          </a:p>
          <a:p>
            <a:pPr marL="171450" lvl="0" indent="-171450">
              <a:buFont typeface="Wingdings" panose="05000000000000000000" pitchFamily="2" charset="2"/>
              <a:buChar char="p"/>
              <a:defRPr/>
            </a:pPr>
            <a:r>
              <a:rPr lang="zh-TW" altLang="en-US" sz="1500" b="1" dirty="0">
                <a:solidFill>
                  <a:srgbClr val="005C5A"/>
                </a:solidFill>
                <a:latin typeface="微軟正黑體" panose="020B0604030504040204" pitchFamily="34" charset="-120"/>
                <a:ea typeface="微軟正黑體" panose="020B0604030504040204" pitchFamily="34" charset="-120"/>
              </a:rPr>
              <a:t>單一規劃輔導員參與之研習，效益低。</a:t>
            </a:r>
            <a:endParaRPr lang="en-US" altLang="zh-TW" sz="1500" b="1" dirty="0">
              <a:solidFill>
                <a:srgbClr val="005C5A"/>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r>
              <a:rPr lang="zh-TW" altLang="en-US" sz="1500" b="1" dirty="0">
                <a:solidFill>
                  <a:srgbClr val="005C5A"/>
                </a:solidFill>
                <a:latin typeface="微軟正黑體" panose="020B0604030504040204" pitchFamily="34" charset="-120"/>
                <a:ea typeface="微軟正黑體" panose="020B0604030504040204" pitchFamily="34" charset="-120"/>
              </a:rPr>
              <a:t>研習遷就講師時間，難排。</a:t>
            </a:r>
            <a:endParaRPr lang="en-US" altLang="zh-TW" sz="1500" b="1" dirty="0">
              <a:solidFill>
                <a:srgbClr val="005C5A"/>
              </a:solidFill>
              <a:latin typeface="微軟正黑體" panose="020B0604030504040204" pitchFamily="34" charset="-120"/>
              <a:ea typeface="微軟正黑體" panose="020B0604030504040204" pitchFamily="34" charset="-120"/>
            </a:endParaRPr>
          </a:p>
          <a:p>
            <a:pPr lvl="0">
              <a:spcBef>
                <a:spcPts val="600"/>
              </a:spcBef>
              <a:defRPr/>
            </a:pPr>
            <a:r>
              <a:rPr lang="en-US" altLang="zh-TW" sz="1500" b="1" dirty="0">
                <a:solidFill>
                  <a:srgbClr val="0000CC"/>
                </a:solidFill>
                <a:latin typeface="微軟正黑體" panose="020B0604030504040204" pitchFamily="34" charset="-120"/>
                <a:ea typeface="微軟正黑體" panose="020B0604030504040204" pitchFamily="34" charset="-120"/>
              </a:rPr>
              <a:t>【</a:t>
            </a:r>
            <a:r>
              <a:rPr lang="zh-TW" altLang="en-US" sz="1500" b="1" dirty="0">
                <a:solidFill>
                  <a:srgbClr val="0000CC"/>
                </a:solidFill>
                <a:latin typeface="微軟正黑體" panose="020B0604030504040204" pitchFamily="34" charset="-120"/>
                <a:ea typeface="微軟正黑體" panose="020B0604030504040204" pitchFamily="34" charset="-120"/>
              </a:rPr>
              <a:t>調整契機</a:t>
            </a:r>
            <a:r>
              <a:rPr lang="en-US" altLang="zh-TW" sz="1500" b="1" dirty="0">
                <a:solidFill>
                  <a:srgbClr val="0000CC"/>
                </a:solidFill>
                <a:latin typeface="微軟正黑體" panose="020B0604030504040204" pitchFamily="34" charset="-120"/>
                <a:ea typeface="微軟正黑體" panose="020B0604030504040204" pitchFamily="34" charset="-120"/>
              </a:rPr>
              <a:t>】</a:t>
            </a:r>
          </a:p>
          <a:p>
            <a:pPr marL="171450" lvl="0" indent="-171450">
              <a:buFont typeface="Wingdings" panose="05000000000000000000" pitchFamily="2" charset="2"/>
              <a:buChar char="p"/>
              <a:defRPr/>
            </a:pPr>
            <a:r>
              <a:rPr lang="zh-TW" altLang="en-US" sz="1500" b="1" dirty="0">
                <a:solidFill>
                  <a:srgbClr val="0000CC"/>
                </a:solidFill>
                <a:latin typeface="微軟正黑體" panose="020B0604030504040204" pitchFamily="34" charset="-120"/>
                <a:ea typeface="微軟正黑體" panose="020B0604030504040204" pitchFamily="34" charset="-120"/>
              </a:rPr>
              <a:t>輔導員五合一。</a:t>
            </a: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r>
              <a:rPr lang="zh-TW" altLang="en-US" sz="1500" b="1" dirty="0">
                <a:solidFill>
                  <a:srgbClr val="0000CC"/>
                </a:solidFill>
                <a:latin typeface="微軟正黑體" panose="020B0604030504040204" pitchFamily="34" charset="-120"/>
                <a:ea typeface="微軟正黑體" panose="020B0604030504040204" pitchFamily="34" charset="-120"/>
              </a:rPr>
              <a:t>花蓮分享：教師培力團隊</a:t>
            </a: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r>
              <a:rPr lang="zh-TW" altLang="en-US" sz="1500" b="1" dirty="0">
                <a:solidFill>
                  <a:srgbClr val="0000CC"/>
                </a:solidFill>
                <a:latin typeface="微軟正黑體" panose="020B0604030504040204" pitchFamily="34" charset="-120"/>
                <a:ea typeface="微軟正黑體" panose="020B0604030504040204" pitchFamily="34" charset="-120"/>
              </a:rPr>
              <a:t>金門講師種子明顯不足。</a:t>
            </a: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endParaRPr lang="en-US" altLang="zh-TW" sz="150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endParaRPr lang="en-US" altLang="zh-TW" sz="1500" b="1" dirty="0">
              <a:solidFill>
                <a:srgbClr val="0000CC"/>
              </a:solidFill>
              <a:latin typeface="微軟正黑體" panose="020B0604030504040204" pitchFamily="34" charset="-120"/>
              <a:ea typeface="微軟正黑體" panose="020B0604030504040204" pitchFamily="34" charset="-120"/>
            </a:endParaRPr>
          </a:p>
          <a:p>
            <a:pPr lvl="0">
              <a:defRPr/>
            </a:pPr>
            <a:r>
              <a:rPr lang="en-US" altLang="zh-TW" sz="1500" b="1" dirty="0">
                <a:solidFill>
                  <a:srgbClr val="C00000"/>
                </a:solidFill>
                <a:latin typeface="微軟正黑體" panose="020B0604030504040204" pitchFamily="34" charset="-120"/>
                <a:ea typeface="微軟正黑體" panose="020B0604030504040204" pitchFamily="34" charset="-120"/>
              </a:rPr>
              <a:t>【109</a:t>
            </a:r>
            <a:r>
              <a:rPr lang="zh-TW" altLang="en-US" sz="1500" b="1" dirty="0">
                <a:solidFill>
                  <a:srgbClr val="C00000"/>
                </a:solidFill>
                <a:latin typeface="微軟正黑體" panose="020B0604030504040204" pitchFamily="34" charset="-120"/>
                <a:ea typeface="微軟正黑體" panose="020B0604030504040204" pitchFamily="34" charset="-120"/>
              </a:rPr>
              <a:t>學年度規劃方向</a:t>
            </a:r>
            <a:r>
              <a:rPr lang="en-US" altLang="zh-TW" sz="1500" b="1" dirty="0">
                <a:solidFill>
                  <a:srgbClr val="C00000"/>
                </a:solidFill>
                <a:latin typeface="微軟正黑體" panose="020B0604030504040204" pitchFamily="34" charset="-120"/>
                <a:ea typeface="微軟正黑體" panose="020B0604030504040204" pitchFamily="34" charset="-120"/>
              </a:rPr>
              <a:t>】</a:t>
            </a:r>
          </a:p>
          <a:p>
            <a:pPr marL="172800" lvl="0" indent="-172800">
              <a:buFont typeface="Wingdings" panose="05000000000000000000" pitchFamily="2" charset="2"/>
              <a:buChar char="p"/>
              <a:defRPr/>
            </a:pPr>
            <a:r>
              <a:rPr lang="zh-TW" altLang="en-US" sz="1500" b="1" dirty="0">
                <a:solidFill>
                  <a:srgbClr val="C00000"/>
                </a:solidFill>
                <a:latin typeface="微軟正黑體" panose="020B0604030504040204" pitchFamily="34" charset="-120"/>
                <a:ea typeface="微軟正黑體" panose="020B0604030504040204" pitchFamily="34" charset="-120"/>
              </a:rPr>
              <a:t>扶植地方教專培力系統：大膽擔大擔、島孤人不孤，扶植在地講師人力，建構講師團隊。</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marL="172800" lvl="0" indent="-172800">
              <a:buFont typeface="Wingdings" panose="05000000000000000000" pitchFamily="2" charset="2"/>
              <a:buChar char="p"/>
              <a:defRPr/>
            </a:pPr>
            <a:r>
              <a:rPr lang="zh-TW" altLang="en-US" sz="1500" b="1" dirty="0">
                <a:solidFill>
                  <a:srgbClr val="C00000"/>
                </a:solidFill>
                <a:latin typeface="微軟正黑體" panose="020B0604030504040204" pitchFamily="34" charset="-120"/>
                <a:ea typeface="微軟正黑體" panose="020B0604030504040204" pitchFamily="34" charset="-120"/>
              </a:rPr>
              <a:t>建構講師對話與增能團隊。</a:t>
            </a:r>
            <a:endParaRPr lang="en-US" altLang="zh-TW" sz="1500" b="1" dirty="0">
              <a:solidFill>
                <a:srgbClr val="C00000"/>
              </a:solidFill>
              <a:latin typeface="微軟正黑體" panose="020B0604030504040204" pitchFamily="34" charset="-120"/>
              <a:ea typeface="微軟正黑體" panose="020B0604030504040204" pitchFamily="34" charset="-120"/>
            </a:endParaRPr>
          </a:p>
        </p:txBody>
      </p:sp>
      <p:sp>
        <p:nvSpPr>
          <p:cNvPr id="499" name="圓角矩形圖說文字 498"/>
          <p:cNvSpPr>
            <a:spLocks noChangeArrowheads="1"/>
          </p:cNvSpPr>
          <p:nvPr/>
        </p:nvSpPr>
        <p:spPr bwMode="auto">
          <a:xfrm>
            <a:off x="41466" y="1704794"/>
            <a:ext cx="4093261" cy="4932254"/>
          </a:xfrm>
          <a:prstGeom prst="wedgeRoundRectCallout">
            <a:avLst>
              <a:gd name="adj1" fmla="val 37286"/>
              <a:gd name="adj2" fmla="val -48786"/>
              <a:gd name="adj3" fmla="val 16667"/>
            </a:avLst>
          </a:prstGeom>
          <a:gradFill>
            <a:gsLst>
              <a:gs pos="0">
                <a:schemeClr val="accent1">
                  <a:lumMod val="110000"/>
                  <a:satMod val="105000"/>
                  <a:tint val="67000"/>
                  <a:alpha val="50000"/>
                </a:schemeClr>
              </a:gs>
              <a:gs pos="50000">
                <a:schemeClr val="accent1">
                  <a:lumMod val="105000"/>
                  <a:satMod val="103000"/>
                  <a:tint val="73000"/>
                </a:schemeClr>
              </a:gs>
              <a:gs pos="100000">
                <a:schemeClr val="accent1">
                  <a:lumMod val="105000"/>
                  <a:satMod val="109000"/>
                  <a:tint val="81000"/>
                </a:schemeClr>
              </a:gs>
            </a:gsLst>
          </a:gradFill>
          <a:ln>
            <a:headEnd/>
            <a:tailEnd/>
          </a:ln>
        </p:spPr>
        <p:style>
          <a:lnRef idx="1">
            <a:schemeClr val="accent1"/>
          </a:lnRef>
          <a:fillRef idx="2">
            <a:schemeClr val="accent1"/>
          </a:fillRef>
          <a:effectRef idx="1">
            <a:schemeClr val="accent1"/>
          </a:effectRef>
          <a:fontRef idx="minor">
            <a:schemeClr val="dk1"/>
          </a:fontRef>
        </p:style>
        <p:txBody>
          <a:bodyPr lIns="0" tIns="0" rIns="0" bIns="0"/>
          <a:lstStyle/>
          <a:p>
            <a:pPr lvl="0">
              <a:defRPr/>
            </a:pPr>
            <a:r>
              <a:rPr lang="en-US" altLang="zh-TW" sz="1500" b="1" dirty="0">
                <a:solidFill>
                  <a:srgbClr val="005C5A"/>
                </a:solidFill>
                <a:latin typeface="微軟正黑體" panose="020B0604030504040204" pitchFamily="34" charset="-120"/>
                <a:ea typeface="微軟正黑體" panose="020B0604030504040204" pitchFamily="34" charset="-120"/>
              </a:rPr>
              <a:t>【108</a:t>
            </a:r>
            <a:r>
              <a:rPr lang="zh-TW" altLang="en-US" sz="1500" b="1" dirty="0">
                <a:solidFill>
                  <a:srgbClr val="005C5A"/>
                </a:solidFill>
                <a:latin typeface="微軟正黑體" panose="020B0604030504040204" pitchFamily="34" charset="-120"/>
                <a:ea typeface="微軟正黑體" panose="020B0604030504040204" pitchFamily="34" charset="-120"/>
              </a:rPr>
              <a:t>學年度運行困境</a:t>
            </a:r>
            <a:r>
              <a:rPr lang="en-US" altLang="zh-TW" sz="1500" b="1" dirty="0">
                <a:solidFill>
                  <a:srgbClr val="005C5A"/>
                </a:solidFill>
                <a:latin typeface="微軟正黑體" panose="020B0604030504040204" pitchFamily="34" charset="-120"/>
                <a:ea typeface="微軟正黑體" panose="020B0604030504040204" pitchFamily="34" charset="-120"/>
              </a:rPr>
              <a:t>】</a:t>
            </a:r>
          </a:p>
          <a:p>
            <a:pPr marL="171450" lvl="0" indent="-171450">
              <a:buFont typeface="Wingdings" panose="05000000000000000000" pitchFamily="2" charset="2"/>
              <a:buChar char="p"/>
              <a:defRPr/>
            </a:pPr>
            <a:r>
              <a:rPr lang="zh-TW" altLang="en-US" sz="1450" b="1" dirty="0">
                <a:solidFill>
                  <a:srgbClr val="005C5A"/>
                </a:solidFill>
                <a:latin typeface="微軟正黑體" panose="020B0604030504040204" pitchFamily="34" charset="-120"/>
                <a:ea typeface="微軟正黑體" panose="020B0604030504040204" pitchFamily="34" charset="-120"/>
              </a:rPr>
              <a:t>教專央團輔導群代表皆為學校教師，對於縣教專業務推動層級不夠、力有未逮，且減課數過多，影響學校排課，人選經常難產。</a:t>
            </a:r>
            <a:endParaRPr lang="en-US" altLang="zh-TW" sz="1450" b="1" dirty="0">
              <a:solidFill>
                <a:srgbClr val="005C5A"/>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r>
              <a:rPr lang="zh-TW" altLang="en-US" sz="1450" b="1" dirty="0">
                <a:solidFill>
                  <a:srgbClr val="005C5A"/>
                </a:solidFill>
                <a:latin typeface="微軟正黑體" panose="020B0604030504040204" pitchFamily="34" charset="-120"/>
                <a:ea typeface="微軟正黑體" panose="020B0604030504040204" pitchFamily="34" charset="-120"/>
              </a:rPr>
              <a:t>教專地方輔導群功能與輔導團領域團任務重疊。</a:t>
            </a:r>
            <a:endParaRPr lang="en-US" altLang="zh-TW" sz="1450" b="1" dirty="0">
              <a:solidFill>
                <a:srgbClr val="005C5A"/>
              </a:solidFill>
              <a:latin typeface="微軟正黑體" panose="020B0604030504040204" pitchFamily="34" charset="-120"/>
              <a:ea typeface="微軟正黑體" panose="020B0604030504040204" pitchFamily="34" charset="-120"/>
            </a:endParaRPr>
          </a:p>
          <a:p>
            <a:pPr lvl="0">
              <a:spcBef>
                <a:spcPts val="1200"/>
              </a:spcBef>
              <a:defRPr/>
            </a:pPr>
            <a:r>
              <a:rPr lang="en-US" altLang="zh-TW" sz="1500" b="1" dirty="0">
                <a:solidFill>
                  <a:srgbClr val="0000CC"/>
                </a:solidFill>
                <a:latin typeface="微軟正黑體" panose="020B0604030504040204" pitchFamily="34" charset="-120"/>
                <a:ea typeface="微軟正黑體" panose="020B0604030504040204" pitchFamily="34" charset="-120"/>
              </a:rPr>
              <a:t>【</a:t>
            </a:r>
            <a:r>
              <a:rPr lang="zh-TW" altLang="en-US" sz="1500" b="1" dirty="0">
                <a:solidFill>
                  <a:srgbClr val="0000CC"/>
                </a:solidFill>
                <a:latin typeface="微軟正黑體" panose="020B0604030504040204" pitchFamily="34" charset="-120"/>
                <a:ea typeface="微軟正黑體" panose="020B0604030504040204" pitchFamily="34" charset="-120"/>
              </a:rPr>
              <a:t>調整契機</a:t>
            </a:r>
            <a:r>
              <a:rPr lang="en-US" altLang="zh-TW" sz="1500" b="1" dirty="0">
                <a:solidFill>
                  <a:srgbClr val="0000CC"/>
                </a:solidFill>
                <a:latin typeface="微軟正黑體" panose="020B0604030504040204" pitchFamily="34" charset="-120"/>
                <a:ea typeface="微軟正黑體" panose="020B0604030504040204" pitchFamily="34" charset="-120"/>
              </a:rPr>
              <a:t>】</a:t>
            </a:r>
          </a:p>
          <a:p>
            <a:pPr marL="171450" lvl="0" indent="-171450">
              <a:buFont typeface="Wingdings" panose="05000000000000000000" pitchFamily="2" charset="2"/>
              <a:buChar char="p"/>
              <a:defRPr/>
            </a:pPr>
            <a:r>
              <a:rPr lang="zh-TW" altLang="en-US" sz="1450" b="1" dirty="0">
                <a:solidFill>
                  <a:srgbClr val="0000CC"/>
                </a:solidFill>
                <a:latin typeface="微軟正黑體" panose="020B0604030504040204" pitchFamily="34" charset="-120"/>
                <a:ea typeface="微軟正黑體" panose="020B0604030504040204" pitchFamily="34" charset="-120"/>
              </a:rPr>
              <a:t>各學習領域輔導員教專初階達成率</a:t>
            </a:r>
            <a:r>
              <a:rPr lang="en-US" altLang="zh-TW" sz="1450" b="1" dirty="0">
                <a:solidFill>
                  <a:srgbClr val="0000CC"/>
                </a:solidFill>
                <a:latin typeface="微軟正黑體" panose="020B0604030504040204" pitchFamily="34" charset="-120"/>
                <a:ea typeface="微軟正黑體" panose="020B0604030504040204" pitchFamily="34" charset="-120"/>
              </a:rPr>
              <a:t>70%</a:t>
            </a:r>
            <a:r>
              <a:rPr lang="en-US" altLang="zh-TW" sz="800" b="1" dirty="0">
                <a:solidFill>
                  <a:srgbClr val="0000CC"/>
                </a:solidFill>
                <a:latin typeface="微軟正黑體" panose="020B0604030504040204" pitchFamily="34" charset="-120"/>
                <a:ea typeface="微軟正黑體" panose="020B0604030504040204" pitchFamily="34" charset="-120"/>
              </a:rPr>
              <a:t>(37/53)</a:t>
            </a:r>
          </a:p>
          <a:p>
            <a:pPr marL="171450" lvl="0" indent="-171450">
              <a:buFont typeface="Wingdings" panose="05000000000000000000" pitchFamily="2" charset="2"/>
              <a:buChar char="p"/>
              <a:defRPr/>
            </a:pPr>
            <a:r>
              <a:rPr lang="zh-TW" altLang="en-US" sz="1450" b="1" dirty="0">
                <a:solidFill>
                  <a:srgbClr val="0000CC"/>
                </a:solidFill>
                <a:latin typeface="微軟正黑體" panose="020B0604030504040204" pitchFamily="34" charset="-120"/>
                <a:ea typeface="微軟正黑體" panose="020B0604030504040204" pitchFamily="34" charset="-120"/>
              </a:rPr>
              <a:t>各學習領域輔導員到校諮詢服務已進行備說觀議，各校社群</a:t>
            </a:r>
            <a:r>
              <a:rPr lang="en-US" altLang="zh-TW" sz="1450" b="1" dirty="0">
                <a:solidFill>
                  <a:srgbClr val="0000CC"/>
                </a:solidFill>
                <a:latin typeface="微軟正黑體" panose="020B0604030504040204" pitchFamily="34" charset="-120"/>
                <a:ea typeface="微軟正黑體" panose="020B0604030504040204" pitchFamily="34" charset="-120"/>
              </a:rPr>
              <a:t>105-106</a:t>
            </a:r>
            <a:r>
              <a:rPr lang="zh-TW" altLang="en-US" sz="1450" b="1" dirty="0">
                <a:solidFill>
                  <a:srgbClr val="0000CC"/>
                </a:solidFill>
                <a:latin typeface="微軟正黑體" panose="020B0604030504040204" pitchFamily="34" charset="-120"/>
                <a:ea typeface="微軟正黑體" panose="020B0604030504040204" pitchFamily="34" charset="-120"/>
              </a:rPr>
              <a:t>之教師專業社群指定內容僅能是公開授課。</a:t>
            </a:r>
            <a:endParaRPr lang="en-US" altLang="zh-TW" sz="145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r>
              <a:rPr lang="en-US" altLang="zh-TW" sz="1450" b="1" dirty="0">
                <a:solidFill>
                  <a:srgbClr val="0000CC"/>
                </a:solidFill>
                <a:latin typeface="微軟正黑體" panose="020B0604030504040204" pitchFamily="34" charset="-120"/>
                <a:ea typeface="微軟正黑體" panose="020B0604030504040204" pitchFamily="34" charset="-120"/>
              </a:rPr>
              <a:t>105-107</a:t>
            </a:r>
            <a:r>
              <a:rPr lang="zh-TW" altLang="en-US" sz="1450" b="1" dirty="0">
                <a:solidFill>
                  <a:srgbClr val="0000CC"/>
                </a:solidFill>
                <a:latin typeface="微軟正黑體" panose="020B0604030504040204" pitchFamily="34" charset="-120"/>
                <a:ea typeface="微軟正黑體" panose="020B0604030504040204" pitchFamily="34" charset="-120"/>
              </a:rPr>
              <a:t>年辦理佐藤學學習共同體公開授課</a:t>
            </a:r>
            <a:endParaRPr lang="en-US" altLang="zh-TW" sz="1450" b="1" dirty="0">
              <a:solidFill>
                <a:srgbClr val="0000CC"/>
              </a:solidFill>
              <a:latin typeface="微軟正黑體" panose="020B0604030504040204" pitchFamily="34" charset="-120"/>
              <a:ea typeface="微軟正黑體" panose="020B0604030504040204" pitchFamily="34" charset="-120"/>
            </a:endParaRPr>
          </a:p>
          <a:p>
            <a:pPr>
              <a:defRPr/>
            </a:pPr>
            <a:r>
              <a:rPr lang="zh-TW" altLang="en-US" sz="1450" b="1" dirty="0">
                <a:solidFill>
                  <a:srgbClr val="0000CC"/>
                </a:solidFill>
                <a:latin typeface="微軟正黑體" panose="020B0604030504040204" pitchFamily="34" charset="-120"/>
                <a:ea typeface="微軟正黑體" panose="020B0604030504040204" pitchFamily="34" charset="-120"/>
              </a:rPr>
              <a:t>    博覽會，</a:t>
            </a:r>
            <a:r>
              <a:rPr lang="en-US" altLang="zh-TW" sz="1450" b="1" dirty="0">
                <a:solidFill>
                  <a:srgbClr val="0000CC"/>
                </a:solidFill>
                <a:latin typeface="微軟正黑體" panose="020B0604030504040204" pitchFamily="34" charset="-120"/>
                <a:ea typeface="微軟正黑體" panose="020B0604030504040204" pitchFamily="34" charset="-120"/>
              </a:rPr>
              <a:t>106</a:t>
            </a:r>
            <a:r>
              <a:rPr lang="zh-TW" altLang="en-US" sz="1450" b="1" dirty="0">
                <a:solidFill>
                  <a:srgbClr val="0000CC"/>
                </a:solidFill>
                <a:latin typeface="微軟正黑體" panose="020B0604030504040204" pitchFamily="34" charset="-120"/>
                <a:ea typeface="微軟正黑體" panose="020B0604030504040204" pitchFamily="34" charset="-120"/>
              </a:rPr>
              <a:t>起處長、各校校長、輔導員公  </a:t>
            </a:r>
            <a:endParaRPr lang="en-US" altLang="zh-TW" sz="1450" b="1" dirty="0">
              <a:solidFill>
                <a:srgbClr val="0000CC"/>
              </a:solidFill>
              <a:latin typeface="微軟正黑體" panose="020B0604030504040204" pitchFamily="34" charset="-120"/>
              <a:ea typeface="微軟正黑體" panose="020B0604030504040204" pitchFamily="34" charset="-120"/>
            </a:endParaRPr>
          </a:p>
          <a:p>
            <a:pPr>
              <a:defRPr/>
            </a:pPr>
            <a:r>
              <a:rPr lang="zh-TW" altLang="en-US" sz="1450" b="1" dirty="0">
                <a:solidFill>
                  <a:srgbClr val="0000CC"/>
                </a:solidFill>
                <a:latin typeface="微軟正黑體" panose="020B0604030504040204" pitchFamily="34" charset="-120"/>
                <a:ea typeface="微軟正黑體" panose="020B0604030504040204" pitchFamily="34" charset="-120"/>
              </a:rPr>
              <a:t>    開課，操作已成熟。</a:t>
            </a:r>
            <a:endParaRPr lang="en-US" altLang="zh-TW" sz="1450" b="1" dirty="0">
              <a:solidFill>
                <a:srgbClr val="0000CC"/>
              </a:solidFill>
              <a:latin typeface="微軟正黑體" panose="020B0604030504040204" pitchFamily="34" charset="-120"/>
              <a:ea typeface="微軟正黑體" panose="020B0604030504040204" pitchFamily="34" charset="-120"/>
            </a:endParaRPr>
          </a:p>
          <a:p>
            <a:pPr marL="171450" lvl="0" indent="-171450">
              <a:buFont typeface="Wingdings" panose="05000000000000000000" pitchFamily="2" charset="2"/>
              <a:buChar char="p"/>
              <a:defRPr/>
            </a:pPr>
            <a:r>
              <a:rPr lang="zh-TW" altLang="en-US" sz="1450" b="1" dirty="0">
                <a:solidFill>
                  <a:srgbClr val="0000CC"/>
                </a:solidFill>
                <a:latin typeface="微軟正黑體" panose="020B0604030504040204" pitchFamily="34" charset="-120"/>
                <a:ea typeface="微軟正黑體" panose="020B0604030504040204" pitchFamily="34" charset="-120"/>
              </a:rPr>
              <a:t>由課程督學擔任教專央團地方輔導群，直接整合教專與輔導團之人力、物力等相關資源。</a:t>
            </a:r>
            <a:endParaRPr lang="en-US" altLang="zh-TW" sz="1450" b="1" dirty="0">
              <a:solidFill>
                <a:srgbClr val="0000CC"/>
              </a:solidFill>
              <a:latin typeface="微軟正黑體" panose="020B0604030504040204" pitchFamily="34" charset="-120"/>
              <a:ea typeface="微軟正黑體" panose="020B0604030504040204" pitchFamily="34" charset="-120"/>
            </a:endParaRPr>
          </a:p>
          <a:p>
            <a:pPr lvl="0">
              <a:spcBef>
                <a:spcPts val="1200"/>
              </a:spcBef>
              <a:defRPr/>
            </a:pPr>
            <a:r>
              <a:rPr lang="en-US" altLang="zh-TW" sz="1500" b="1" dirty="0">
                <a:solidFill>
                  <a:srgbClr val="C00000"/>
                </a:solidFill>
                <a:latin typeface="微軟正黑體" panose="020B0604030504040204" pitchFamily="34" charset="-120"/>
                <a:ea typeface="微軟正黑體" panose="020B0604030504040204" pitchFamily="34" charset="-120"/>
              </a:rPr>
              <a:t>【109</a:t>
            </a:r>
            <a:r>
              <a:rPr lang="zh-TW" altLang="en-US" sz="1500" b="1" dirty="0">
                <a:solidFill>
                  <a:srgbClr val="C00000"/>
                </a:solidFill>
                <a:latin typeface="微軟正黑體" panose="020B0604030504040204" pitchFamily="34" charset="-120"/>
                <a:ea typeface="微軟正黑體" panose="020B0604030504040204" pitchFamily="34" charset="-120"/>
              </a:rPr>
              <a:t>學年度規劃方向</a:t>
            </a:r>
            <a:r>
              <a:rPr lang="en-US" altLang="zh-TW" sz="1500" b="1" dirty="0">
                <a:solidFill>
                  <a:srgbClr val="C00000"/>
                </a:solidFill>
                <a:latin typeface="微軟正黑體" panose="020B0604030504040204" pitchFamily="34" charset="-120"/>
                <a:ea typeface="微軟正黑體" panose="020B0604030504040204" pitchFamily="34" charset="-120"/>
              </a:rPr>
              <a:t>】</a:t>
            </a:r>
          </a:p>
          <a:p>
            <a:pPr marL="172800" lvl="0" indent="-172800">
              <a:buFont typeface="Wingdings" panose="05000000000000000000" pitchFamily="2" charset="2"/>
              <a:buChar char="p"/>
              <a:defRPr/>
            </a:pPr>
            <a:r>
              <a:rPr lang="zh-TW" altLang="en-US" sz="1400" b="1" dirty="0">
                <a:solidFill>
                  <a:srgbClr val="C00000"/>
                </a:solidFill>
                <a:latin typeface="微軟正黑體" panose="020B0604030504040204" pitchFamily="34" charset="-120"/>
                <a:ea typeface="微軟正黑體" panose="020B0604030504040204" pitchFamily="34" charset="-120"/>
              </a:rPr>
              <a:t>地方輔導群之任務</a:t>
            </a:r>
            <a:r>
              <a:rPr lang="en-US" altLang="zh-TW" sz="1400" b="1" dirty="0">
                <a:solidFill>
                  <a:srgbClr val="C00000"/>
                </a:solidFill>
                <a:latin typeface="微軟正黑體" panose="020B0604030504040204" pitchFamily="34" charset="-120"/>
                <a:ea typeface="微軟正黑體" panose="020B0604030504040204" pitchFamily="34" charset="-120"/>
              </a:rPr>
              <a:t>/</a:t>
            </a:r>
            <a:r>
              <a:rPr lang="zh-TW" altLang="en-US" sz="1400" b="1" dirty="0">
                <a:solidFill>
                  <a:srgbClr val="C00000"/>
                </a:solidFill>
                <a:latin typeface="微軟正黑體" panose="020B0604030504040204" pitchFamily="34" charset="-120"/>
                <a:ea typeface="微軟正黑體" panose="020B0604030504040204" pitchFamily="34" charset="-120"/>
              </a:rPr>
              <a:t>增能</a:t>
            </a:r>
            <a:r>
              <a:rPr lang="en-US" altLang="zh-TW" sz="1400" b="1" dirty="0">
                <a:solidFill>
                  <a:srgbClr val="C00000"/>
                </a:solidFill>
                <a:latin typeface="微軟正黑體" panose="020B0604030504040204" pitchFamily="34" charset="-120"/>
                <a:ea typeface="微軟正黑體" panose="020B0604030504040204" pitchFamily="34" charset="-120"/>
              </a:rPr>
              <a:t>/</a:t>
            </a:r>
            <a:r>
              <a:rPr lang="zh-TW" altLang="en-US" sz="1400" b="1" dirty="0">
                <a:solidFill>
                  <a:srgbClr val="C00000"/>
                </a:solidFill>
                <a:latin typeface="微軟正黑體" panose="020B0604030504040204" pitchFamily="34" charset="-120"/>
                <a:ea typeface="微軟正黑體" panose="020B0604030504040204" pitchFamily="34" charset="-120"/>
              </a:rPr>
              <a:t>到校，與國教輔導團完全整合。</a:t>
            </a:r>
            <a:endParaRPr lang="en-US" altLang="zh-TW" sz="1400" b="1" dirty="0">
              <a:solidFill>
                <a:srgbClr val="C00000"/>
              </a:solidFill>
              <a:latin typeface="微軟正黑體" panose="020B0604030504040204" pitchFamily="34" charset="-120"/>
              <a:ea typeface="微軟正黑體" panose="020B0604030504040204" pitchFamily="34" charset="-120"/>
            </a:endParaRPr>
          </a:p>
        </p:txBody>
      </p:sp>
      <p:sp>
        <p:nvSpPr>
          <p:cNvPr id="2" name="TextBox 63"/>
          <p:cNvSpPr txBox="1"/>
          <p:nvPr/>
        </p:nvSpPr>
        <p:spPr>
          <a:xfrm>
            <a:off x="2588965" y="445047"/>
            <a:ext cx="8992976" cy="584775"/>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學年度國輔團整體推動計畫</a:t>
            </a:r>
            <a:r>
              <a:rPr lang="en-US"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教專</a:t>
            </a:r>
          </a:p>
        </p:txBody>
      </p:sp>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nvGrpSpPr>
          <p:cNvPr id="29" name="Group 1">
            <a:extLst>
              <a:ext uri="{FF2B5EF4-FFF2-40B4-BE49-F238E27FC236}">
                <a16:creationId xmlns="" xmlns:a16="http://schemas.microsoft.com/office/drawing/2014/main" id="{C45E8CCB-F0CA-49DC-84C0-722760159FEA}"/>
              </a:ext>
            </a:extLst>
          </p:cNvPr>
          <p:cNvGrpSpPr/>
          <p:nvPr/>
        </p:nvGrpSpPr>
        <p:grpSpPr>
          <a:xfrm>
            <a:off x="4584657" y="2836855"/>
            <a:ext cx="2352798" cy="2352790"/>
            <a:chOff x="4800050" y="2348734"/>
            <a:chExt cx="2352798" cy="2352790"/>
          </a:xfrm>
        </p:grpSpPr>
        <p:sp>
          <p:nvSpPr>
            <p:cNvPr id="30" name="Freeform 6">
              <a:extLst>
                <a:ext uri="{FF2B5EF4-FFF2-40B4-BE49-F238E27FC236}">
                  <a16:creationId xmlns="" xmlns:a16="http://schemas.microsoft.com/office/drawing/2014/main" id="{DEF888D5-427D-4A89-A0AF-8412D1C62352}"/>
                </a:ext>
              </a:extLst>
            </p:cNvPr>
            <p:cNvSpPr/>
            <p:nvPr/>
          </p:nvSpPr>
          <p:spPr>
            <a:xfrm>
              <a:off x="4800050" y="2348734"/>
              <a:ext cx="2352798" cy="235279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3500">
                <a:lnSpc>
                  <a:spcPct val="120000"/>
                </a:lnSpc>
                <a:spcBef>
                  <a:spcPct val="0"/>
                </a:spcBef>
                <a:spcAft>
                  <a:spcPct val="0"/>
                </a:spcAft>
              </a:pPr>
              <a:endParaRPr lang="en-US" sz="3000" dirty="0">
                <a:ea typeface="微软雅黑" panose="020B0503020204020204" pitchFamily="34" charset="-122"/>
                <a:cs typeface="+mn-ea"/>
                <a:sym typeface="+mn-lt"/>
              </a:endParaRPr>
            </a:p>
          </p:txBody>
        </p:sp>
        <p:sp>
          <p:nvSpPr>
            <p:cNvPr id="47" name="Oval 7">
              <a:extLst>
                <a:ext uri="{FF2B5EF4-FFF2-40B4-BE49-F238E27FC236}">
                  <a16:creationId xmlns="" xmlns:a16="http://schemas.microsoft.com/office/drawing/2014/main" id="{CFB37A8A-EE20-491E-9332-3C0832FC5323}"/>
                </a:ext>
              </a:extLst>
            </p:cNvPr>
            <p:cNvSpPr/>
            <p:nvPr/>
          </p:nvSpPr>
          <p:spPr>
            <a:xfrm>
              <a:off x="5246579" y="2795260"/>
              <a:ext cx="1459740" cy="1459738"/>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dirty="0">
                <a:solidFill>
                  <a:schemeClr val="tx1"/>
                </a:solidFill>
                <a:ea typeface="微软雅黑" panose="020B0503020204020204" pitchFamily="34" charset="-122"/>
                <a:cs typeface="+mn-ea"/>
                <a:sym typeface="+mn-lt"/>
              </a:endParaRPr>
            </a:p>
          </p:txBody>
        </p:sp>
      </p:grpSp>
      <p:grpSp>
        <p:nvGrpSpPr>
          <p:cNvPr id="48" name="Group 757">
            <a:extLst>
              <a:ext uri="{FF2B5EF4-FFF2-40B4-BE49-F238E27FC236}">
                <a16:creationId xmlns="" xmlns:a16="http://schemas.microsoft.com/office/drawing/2014/main" id="{0FC571E6-E9D6-4DCC-8F11-DC0707DC587D}"/>
              </a:ext>
            </a:extLst>
          </p:cNvPr>
          <p:cNvGrpSpPr/>
          <p:nvPr/>
        </p:nvGrpSpPr>
        <p:grpSpPr>
          <a:xfrm>
            <a:off x="6666895" y="3672540"/>
            <a:ext cx="1522822" cy="1522817"/>
            <a:chOff x="6882288" y="3184419"/>
            <a:chExt cx="1522822" cy="1522817"/>
          </a:xfrm>
        </p:grpSpPr>
        <p:sp>
          <p:nvSpPr>
            <p:cNvPr id="50" name="Freeform 158">
              <a:extLst>
                <a:ext uri="{FF2B5EF4-FFF2-40B4-BE49-F238E27FC236}">
                  <a16:creationId xmlns="" xmlns:a16="http://schemas.microsoft.com/office/drawing/2014/main" id="{1CF0A387-2FEE-4C57-B253-3BD184C9A827}"/>
                </a:ext>
              </a:extLst>
            </p:cNvPr>
            <p:cNvSpPr/>
            <p:nvPr/>
          </p:nvSpPr>
          <p:spPr>
            <a:xfrm>
              <a:off x="6882288" y="3184419"/>
              <a:ext cx="1522822" cy="1522817"/>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333500">
                <a:lnSpc>
                  <a:spcPct val="120000"/>
                </a:lnSpc>
                <a:spcBef>
                  <a:spcPct val="0"/>
                </a:spcBef>
                <a:spcAft>
                  <a:spcPct val="0"/>
                </a:spcAft>
              </a:pPr>
              <a:endParaRPr lang="en-US" sz="3000" dirty="0">
                <a:ea typeface="微软雅黑" panose="020B0503020204020204" pitchFamily="34" charset="-122"/>
                <a:cs typeface="+mn-ea"/>
                <a:sym typeface="+mn-lt"/>
              </a:endParaRPr>
            </a:p>
          </p:txBody>
        </p:sp>
        <p:sp>
          <p:nvSpPr>
            <p:cNvPr id="51" name="Oval 159">
              <a:extLst>
                <a:ext uri="{FF2B5EF4-FFF2-40B4-BE49-F238E27FC236}">
                  <a16:creationId xmlns="" xmlns:a16="http://schemas.microsoft.com/office/drawing/2014/main" id="{482A0A0B-AC54-4D01-A108-F0A5B8D566F3}"/>
                </a:ext>
              </a:extLst>
            </p:cNvPr>
            <p:cNvSpPr/>
            <p:nvPr/>
          </p:nvSpPr>
          <p:spPr>
            <a:xfrm>
              <a:off x="7171299" y="3473428"/>
              <a:ext cx="944801" cy="944799"/>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dirty="0">
                <a:solidFill>
                  <a:schemeClr val="tx1"/>
                </a:solidFill>
                <a:ea typeface="微软雅黑" panose="020B0503020204020204" pitchFamily="34" charset="-122"/>
                <a:cs typeface="+mn-ea"/>
                <a:sym typeface="+mn-lt"/>
              </a:endParaRPr>
            </a:p>
          </p:txBody>
        </p:sp>
      </p:grpSp>
      <p:grpSp>
        <p:nvGrpSpPr>
          <p:cNvPr id="52" name="Group 2">
            <a:extLst>
              <a:ext uri="{FF2B5EF4-FFF2-40B4-BE49-F238E27FC236}">
                <a16:creationId xmlns="" xmlns:a16="http://schemas.microsoft.com/office/drawing/2014/main" id="{C4B0C311-156D-491D-B371-FB37B8A03E1C}"/>
              </a:ext>
            </a:extLst>
          </p:cNvPr>
          <p:cNvGrpSpPr/>
          <p:nvPr/>
        </p:nvGrpSpPr>
        <p:grpSpPr>
          <a:xfrm>
            <a:off x="3759799" y="3939849"/>
            <a:ext cx="1107734" cy="1107730"/>
            <a:chOff x="3975192" y="3451728"/>
            <a:chExt cx="1107734" cy="1107730"/>
          </a:xfrm>
        </p:grpSpPr>
        <p:sp>
          <p:nvSpPr>
            <p:cNvPr id="53" name="Freeform 309">
              <a:extLst>
                <a:ext uri="{FF2B5EF4-FFF2-40B4-BE49-F238E27FC236}">
                  <a16:creationId xmlns="" xmlns:a16="http://schemas.microsoft.com/office/drawing/2014/main" id="{2D094493-587D-4430-90F7-1F1CFF566215}"/>
                </a:ext>
              </a:extLst>
            </p:cNvPr>
            <p:cNvSpPr/>
            <p:nvPr/>
          </p:nvSpPr>
          <p:spPr>
            <a:xfrm>
              <a:off x="3975192" y="3451728"/>
              <a:ext cx="1107734" cy="110773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120000"/>
                </a:lnSpc>
                <a:spcBef>
                  <a:spcPct val="0"/>
                </a:spcBef>
                <a:spcAft>
                  <a:spcPct val="0"/>
                </a:spcAft>
              </a:pPr>
              <a:endParaRPr lang="en-US" sz="3000" kern="1200" dirty="0">
                <a:ea typeface="微软雅黑" panose="020B0503020204020204" pitchFamily="34" charset="-122"/>
                <a:cs typeface="+mn-ea"/>
                <a:sym typeface="+mn-lt"/>
              </a:endParaRPr>
            </a:p>
          </p:txBody>
        </p:sp>
        <p:sp>
          <p:nvSpPr>
            <p:cNvPr id="54" name="Oval 310">
              <a:extLst>
                <a:ext uri="{FF2B5EF4-FFF2-40B4-BE49-F238E27FC236}">
                  <a16:creationId xmlns="" xmlns:a16="http://schemas.microsoft.com/office/drawing/2014/main" id="{CE26D0A3-59A6-46F8-8804-AA8DE8AF6077}"/>
                </a:ext>
              </a:extLst>
            </p:cNvPr>
            <p:cNvSpPr/>
            <p:nvPr/>
          </p:nvSpPr>
          <p:spPr>
            <a:xfrm>
              <a:off x="4185425" y="3661959"/>
              <a:ext cx="687269" cy="687267"/>
            </a:xfrm>
            <a:prstGeom prst="ellipse">
              <a:avLst/>
            </a:prstGeom>
            <a:solidFill>
              <a:schemeClr val="bg1"/>
            </a:solidFill>
            <a:ln w="12700">
              <a:no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lnSpc>
                  <a:spcPct val="120000"/>
                </a:lnSpc>
              </a:pPr>
              <a:endParaRPr lang="en-US" dirty="0">
                <a:solidFill>
                  <a:schemeClr val="tx1"/>
                </a:solidFill>
                <a:ea typeface="微软雅黑" panose="020B0503020204020204" pitchFamily="34" charset="-122"/>
                <a:cs typeface="+mn-ea"/>
                <a:sym typeface="+mn-lt"/>
              </a:endParaRPr>
            </a:p>
          </p:txBody>
        </p:sp>
      </p:grpSp>
      <p:grpSp>
        <p:nvGrpSpPr>
          <p:cNvPr id="56" name="Group 311">
            <a:extLst>
              <a:ext uri="{FF2B5EF4-FFF2-40B4-BE49-F238E27FC236}">
                <a16:creationId xmlns="" xmlns:a16="http://schemas.microsoft.com/office/drawing/2014/main" id="{1183C757-C3FE-4CFA-8E6D-DBCFA57D4CA0}"/>
              </a:ext>
            </a:extLst>
          </p:cNvPr>
          <p:cNvGrpSpPr/>
          <p:nvPr/>
        </p:nvGrpSpPr>
        <p:grpSpPr>
          <a:xfrm flipH="1" flipV="1">
            <a:off x="3912177" y="4562995"/>
            <a:ext cx="1084052" cy="1181291"/>
            <a:chOff x="654280" y="1047000"/>
            <a:chExt cx="3037332" cy="3309787"/>
          </a:xfrm>
        </p:grpSpPr>
        <p:grpSp>
          <p:nvGrpSpPr>
            <p:cNvPr id="57" name="Group 312">
              <a:extLst>
                <a:ext uri="{FF2B5EF4-FFF2-40B4-BE49-F238E27FC236}">
                  <a16:creationId xmlns="" xmlns:a16="http://schemas.microsoft.com/office/drawing/2014/main" id="{70D79F2A-84D9-461D-8AF5-877FFD81E1F6}"/>
                </a:ext>
              </a:extLst>
            </p:cNvPr>
            <p:cNvGrpSpPr/>
            <p:nvPr/>
          </p:nvGrpSpPr>
          <p:grpSpPr>
            <a:xfrm>
              <a:off x="654280" y="2079826"/>
              <a:ext cx="3024555" cy="2276961"/>
              <a:chOff x="604505" y="1981058"/>
              <a:chExt cx="3153719" cy="2374200"/>
            </a:xfrm>
          </p:grpSpPr>
          <p:grpSp>
            <p:nvGrpSpPr>
              <p:cNvPr id="78" name="Group 336">
                <a:extLst>
                  <a:ext uri="{FF2B5EF4-FFF2-40B4-BE49-F238E27FC236}">
                    <a16:creationId xmlns="" xmlns:a16="http://schemas.microsoft.com/office/drawing/2014/main" id="{AA72F732-1438-4EEA-A074-384A1EA1D5B3}"/>
                  </a:ext>
                </a:extLst>
              </p:cNvPr>
              <p:cNvGrpSpPr/>
              <p:nvPr/>
            </p:nvGrpSpPr>
            <p:grpSpPr>
              <a:xfrm rot="15155533" flipH="1">
                <a:off x="773232" y="1812331"/>
                <a:ext cx="2374200" cy="2711653"/>
                <a:chOff x="6326188" y="1654175"/>
                <a:chExt cx="2410644" cy="3082384"/>
              </a:xfrm>
              <a:solidFill>
                <a:schemeClr val="bg2">
                  <a:lumMod val="75000"/>
                </a:schemeClr>
              </a:solidFill>
            </p:grpSpPr>
            <p:sp>
              <p:nvSpPr>
                <p:cNvPr id="160" name="Freeform 129">
                  <a:extLst>
                    <a:ext uri="{FF2B5EF4-FFF2-40B4-BE49-F238E27FC236}">
                      <a16:creationId xmlns="" xmlns:a16="http://schemas.microsoft.com/office/drawing/2014/main" id="{0C32E34F-39CC-47B9-B684-43E9DC37090C}"/>
                    </a:ext>
                  </a:extLst>
                </p:cNvPr>
                <p:cNvSpPr>
                  <a:spLocks/>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61" name="Freeform 130">
                  <a:extLst>
                    <a:ext uri="{FF2B5EF4-FFF2-40B4-BE49-F238E27FC236}">
                      <a16:creationId xmlns="" xmlns:a16="http://schemas.microsoft.com/office/drawing/2014/main" id="{68CD9FBD-65DC-4B17-A9F6-60D2A97A87B7}"/>
                    </a:ext>
                  </a:extLst>
                </p:cNvPr>
                <p:cNvSpPr>
                  <a:spLocks/>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62" name="Freeform 131">
                  <a:extLst>
                    <a:ext uri="{FF2B5EF4-FFF2-40B4-BE49-F238E27FC236}">
                      <a16:creationId xmlns="" xmlns:a16="http://schemas.microsoft.com/office/drawing/2014/main" id="{2003E913-E2B1-43B4-BE02-CD8B83442222}"/>
                    </a:ext>
                  </a:extLst>
                </p:cNvPr>
                <p:cNvSpPr>
                  <a:spLocks/>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63" name="Freeform 132">
                  <a:extLst>
                    <a:ext uri="{FF2B5EF4-FFF2-40B4-BE49-F238E27FC236}">
                      <a16:creationId xmlns="" xmlns:a16="http://schemas.microsoft.com/office/drawing/2014/main" id="{4A83DF3C-889C-4F29-9839-3031EBAC7692}"/>
                    </a:ext>
                  </a:extLst>
                </p:cNvPr>
                <p:cNvSpPr>
                  <a:spLocks/>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64" name="Freeform 133">
                  <a:extLst>
                    <a:ext uri="{FF2B5EF4-FFF2-40B4-BE49-F238E27FC236}">
                      <a16:creationId xmlns="" xmlns:a16="http://schemas.microsoft.com/office/drawing/2014/main" id="{2508E962-BFD5-48E0-BADB-13CABCD914AA}"/>
                    </a:ext>
                  </a:extLst>
                </p:cNvPr>
                <p:cNvSpPr>
                  <a:spLocks/>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65" name="Freeform 134">
                  <a:extLst>
                    <a:ext uri="{FF2B5EF4-FFF2-40B4-BE49-F238E27FC236}">
                      <a16:creationId xmlns="" xmlns:a16="http://schemas.microsoft.com/office/drawing/2014/main" id="{8D6D2BC9-F995-4D92-B8CE-A165AD7BA17F}"/>
                    </a:ext>
                  </a:extLst>
                </p:cNvPr>
                <p:cNvSpPr>
                  <a:spLocks/>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66" name="Freeform 135">
                  <a:extLst>
                    <a:ext uri="{FF2B5EF4-FFF2-40B4-BE49-F238E27FC236}">
                      <a16:creationId xmlns="" xmlns:a16="http://schemas.microsoft.com/office/drawing/2014/main" id="{FF0AF9D0-87D4-4E4D-B599-37088DFF120E}"/>
                    </a:ext>
                  </a:extLst>
                </p:cNvPr>
                <p:cNvSpPr>
                  <a:spLocks/>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67" name="Freeform 136">
                  <a:extLst>
                    <a:ext uri="{FF2B5EF4-FFF2-40B4-BE49-F238E27FC236}">
                      <a16:creationId xmlns="" xmlns:a16="http://schemas.microsoft.com/office/drawing/2014/main" id="{96DEEC6D-EEC2-4A2B-9E50-D5A51B7ED5DD}"/>
                    </a:ext>
                  </a:extLst>
                </p:cNvPr>
                <p:cNvSpPr>
                  <a:spLocks/>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68" name="Freeform 137">
                  <a:extLst>
                    <a:ext uri="{FF2B5EF4-FFF2-40B4-BE49-F238E27FC236}">
                      <a16:creationId xmlns="" xmlns:a16="http://schemas.microsoft.com/office/drawing/2014/main" id="{7C74F639-3443-45FD-B564-294B3CAAF497}"/>
                    </a:ext>
                  </a:extLst>
                </p:cNvPr>
                <p:cNvSpPr>
                  <a:spLocks/>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69" name="Freeform 138">
                  <a:extLst>
                    <a:ext uri="{FF2B5EF4-FFF2-40B4-BE49-F238E27FC236}">
                      <a16:creationId xmlns="" xmlns:a16="http://schemas.microsoft.com/office/drawing/2014/main" id="{204973A7-48E1-4980-93CA-3465D76F7E82}"/>
                    </a:ext>
                  </a:extLst>
                </p:cNvPr>
                <p:cNvSpPr>
                  <a:spLocks/>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70" name="Freeform 139">
                  <a:extLst>
                    <a:ext uri="{FF2B5EF4-FFF2-40B4-BE49-F238E27FC236}">
                      <a16:creationId xmlns="" xmlns:a16="http://schemas.microsoft.com/office/drawing/2014/main" id="{BBC06985-4C61-4EAD-B247-6BE662D72580}"/>
                    </a:ext>
                  </a:extLst>
                </p:cNvPr>
                <p:cNvSpPr>
                  <a:spLocks/>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71" name="Freeform 140">
                  <a:extLst>
                    <a:ext uri="{FF2B5EF4-FFF2-40B4-BE49-F238E27FC236}">
                      <a16:creationId xmlns="" xmlns:a16="http://schemas.microsoft.com/office/drawing/2014/main" id="{FF5E9647-F514-4E4F-B262-5B90F1F245E5}"/>
                    </a:ext>
                  </a:extLst>
                </p:cNvPr>
                <p:cNvSpPr>
                  <a:spLocks/>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72" name="Freeform 141">
                  <a:extLst>
                    <a:ext uri="{FF2B5EF4-FFF2-40B4-BE49-F238E27FC236}">
                      <a16:creationId xmlns="" xmlns:a16="http://schemas.microsoft.com/office/drawing/2014/main" id="{FC502CE6-3145-49C9-BAA9-49CF135F8143}"/>
                    </a:ext>
                  </a:extLst>
                </p:cNvPr>
                <p:cNvSpPr>
                  <a:spLocks/>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73" name="Freeform 142">
                  <a:extLst>
                    <a:ext uri="{FF2B5EF4-FFF2-40B4-BE49-F238E27FC236}">
                      <a16:creationId xmlns="" xmlns:a16="http://schemas.microsoft.com/office/drawing/2014/main" id="{A759728B-B25E-4800-BD2E-290D4F9392D9}"/>
                    </a:ext>
                  </a:extLst>
                </p:cNvPr>
                <p:cNvSpPr>
                  <a:spLocks/>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74" name="Freeform 143">
                  <a:extLst>
                    <a:ext uri="{FF2B5EF4-FFF2-40B4-BE49-F238E27FC236}">
                      <a16:creationId xmlns="" xmlns:a16="http://schemas.microsoft.com/office/drawing/2014/main" id="{1C567537-D0D2-44BC-B33B-4F9DE6736D15}"/>
                    </a:ext>
                  </a:extLst>
                </p:cNvPr>
                <p:cNvSpPr>
                  <a:spLocks/>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75" name="Rectangle 144">
                  <a:extLst>
                    <a:ext uri="{FF2B5EF4-FFF2-40B4-BE49-F238E27FC236}">
                      <a16:creationId xmlns="" xmlns:a16="http://schemas.microsoft.com/office/drawing/2014/main" id="{4FE5F876-D9C9-4DB4-9E12-51FA4B81A117}"/>
                    </a:ext>
                  </a:extLst>
                </p:cNvPr>
                <p:cNvSpPr>
                  <a:spLocks noChangeArrowheads="1"/>
                </p:cNvSpPr>
                <p:nvPr/>
              </p:nvSpPr>
              <p:spPr bwMode="auto">
                <a:xfrm>
                  <a:off x="6518275" y="3373438"/>
                  <a:ext cx="1587" cy="1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76" name="Freeform 145">
                  <a:extLst>
                    <a:ext uri="{FF2B5EF4-FFF2-40B4-BE49-F238E27FC236}">
                      <a16:creationId xmlns="" xmlns:a16="http://schemas.microsoft.com/office/drawing/2014/main" id="{45BE2B08-952F-437E-AB36-B880F0A34B32}"/>
                    </a:ext>
                  </a:extLst>
                </p:cNvPr>
                <p:cNvSpPr>
                  <a:spLocks/>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77" name="Freeform 146">
                  <a:extLst>
                    <a:ext uri="{FF2B5EF4-FFF2-40B4-BE49-F238E27FC236}">
                      <a16:creationId xmlns="" xmlns:a16="http://schemas.microsoft.com/office/drawing/2014/main" id="{039D3D13-B1A3-49E6-9F24-188B084EA57F}"/>
                    </a:ext>
                  </a:extLst>
                </p:cNvPr>
                <p:cNvSpPr>
                  <a:spLocks/>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78" name="Freeform 147">
                  <a:extLst>
                    <a:ext uri="{FF2B5EF4-FFF2-40B4-BE49-F238E27FC236}">
                      <a16:creationId xmlns="" xmlns:a16="http://schemas.microsoft.com/office/drawing/2014/main" id="{589AE996-3DC9-49CE-9646-9603BF638E27}"/>
                    </a:ext>
                  </a:extLst>
                </p:cNvPr>
                <p:cNvSpPr>
                  <a:spLocks/>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79" name="Freeform 148">
                  <a:extLst>
                    <a:ext uri="{FF2B5EF4-FFF2-40B4-BE49-F238E27FC236}">
                      <a16:creationId xmlns="" xmlns:a16="http://schemas.microsoft.com/office/drawing/2014/main" id="{C6BA2BC0-C8D8-4D1D-8CA1-C6A0807C5A43}"/>
                    </a:ext>
                  </a:extLst>
                </p:cNvPr>
                <p:cNvSpPr>
                  <a:spLocks/>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80" name="Freeform 149">
                  <a:extLst>
                    <a:ext uri="{FF2B5EF4-FFF2-40B4-BE49-F238E27FC236}">
                      <a16:creationId xmlns="" xmlns:a16="http://schemas.microsoft.com/office/drawing/2014/main" id="{193E345D-6DFA-454E-8CCB-A8790E5388C6}"/>
                    </a:ext>
                  </a:extLst>
                </p:cNvPr>
                <p:cNvSpPr>
                  <a:spLocks/>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81" name="Freeform 150">
                  <a:extLst>
                    <a:ext uri="{FF2B5EF4-FFF2-40B4-BE49-F238E27FC236}">
                      <a16:creationId xmlns="" xmlns:a16="http://schemas.microsoft.com/office/drawing/2014/main" id="{265353C6-E7C1-484B-AF81-D599BE7ABDEB}"/>
                    </a:ext>
                  </a:extLst>
                </p:cNvPr>
                <p:cNvSpPr>
                  <a:spLocks/>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82" name="Freeform 151">
                  <a:extLst>
                    <a:ext uri="{FF2B5EF4-FFF2-40B4-BE49-F238E27FC236}">
                      <a16:creationId xmlns="" xmlns:a16="http://schemas.microsoft.com/office/drawing/2014/main" id="{E8A9D816-0600-4545-A402-9BF165A81D24}"/>
                    </a:ext>
                  </a:extLst>
                </p:cNvPr>
                <p:cNvSpPr>
                  <a:spLocks/>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83" name="Freeform 152">
                  <a:extLst>
                    <a:ext uri="{FF2B5EF4-FFF2-40B4-BE49-F238E27FC236}">
                      <a16:creationId xmlns="" xmlns:a16="http://schemas.microsoft.com/office/drawing/2014/main" id="{9C2F4DDD-EB59-4608-9B10-F17ACF430EA0}"/>
                    </a:ext>
                  </a:extLst>
                </p:cNvPr>
                <p:cNvSpPr>
                  <a:spLocks/>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84" name="Freeform 153">
                  <a:extLst>
                    <a:ext uri="{FF2B5EF4-FFF2-40B4-BE49-F238E27FC236}">
                      <a16:creationId xmlns="" xmlns:a16="http://schemas.microsoft.com/office/drawing/2014/main" id="{301413D1-115E-40F0-8587-2B6DC8DB097A}"/>
                    </a:ext>
                  </a:extLst>
                </p:cNvPr>
                <p:cNvSpPr>
                  <a:spLocks/>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85" name="Freeform 154">
                  <a:extLst>
                    <a:ext uri="{FF2B5EF4-FFF2-40B4-BE49-F238E27FC236}">
                      <a16:creationId xmlns="" xmlns:a16="http://schemas.microsoft.com/office/drawing/2014/main" id="{17CF1B93-4B2E-4408-BBE2-6C84C0CCA8C1}"/>
                    </a:ext>
                  </a:extLst>
                </p:cNvPr>
                <p:cNvSpPr>
                  <a:spLocks/>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86" name="Freeform 155">
                  <a:extLst>
                    <a:ext uri="{FF2B5EF4-FFF2-40B4-BE49-F238E27FC236}">
                      <a16:creationId xmlns="" xmlns:a16="http://schemas.microsoft.com/office/drawing/2014/main" id="{A8F4DB68-7DE5-4989-9D6C-089EA0109973}"/>
                    </a:ext>
                  </a:extLst>
                </p:cNvPr>
                <p:cNvSpPr>
                  <a:spLocks/>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87" name="Freeform 156">
                  <a:extLst>
                    <a:ext uri="{FF2B5EF4-FFF2-40B4-BE49-F238E27FC236}">
                      <a16:creationId xmlns="" xmlns:a16="http://schemas.microsoft.com/office/drawing/2014/main" id="{EC748A07-9B27-461E-90C7-1A7F07C53706}"/>
                    </a:ext>
                  </a:extLst>
                </p:cNvPr>
                <p:cNvSpPr>
                  <a:spLocks/>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88" name="Freeform 157">
                  <a:extLst>
                    <a:ext uri="{FF2B5EF4-FFF2-40B4-BE49-F238E27FC236}">
                      <a16:creationId xmlns="" xmlns:a16="http://schemas.microsoft.com/office/drawing/2014/main" id="{FA70C0DA-5B4C-4FE0-B240-F22325D4167C}"/>
                    </a:ext>
                  </a:extLst>
                </p:cNvPr>
                <p:cNvSpPr>
                  <a:spLocks/>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89" name="Freeform 158">
                  <a:extLst>
                    <a:ext uri="{FF2B5EF4-FFF2-40B4-BE49-F238E27FC236}">
                      <a16:creationId xmlns="" xmlns:a16="http://schemas.microsoft.com/office/drawing/2014/main" id="{3B9A10B5-3382-483E-8AB7-8F85BCDCEE8E}"/>
                    </a:ext>
                  </a:extLst>
                </p:cNvPr>
                <p:cNvSpPr>
                  <a:spLocks/>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90" name="Freeform 159">
                  <a:extLst>
                    <a:ext uri="{FF2B5EF4-FFF2-40B4-BE49-F238E27FC236}">
                      <a16:creationId xmlns="" xmlns:a16="http://schemas.microsoft.com/office/drawing/2014/main" id="{1D70CD01-9B33-495A-A5B3-84F54843DC2B}"/>
                    </a:ext>
                  </a:extLst>
                </p:cNvPr>
                <p:cNvSpPr>
                  <a:spLocks/>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91" name="Freeform 160">
                  <a:extLst>
                    <a:ext uri="{FF2B5EF4-FFF2-40B4-BE49-F238E27FC236}">
                      <a16:creationId xmlns="" xmlns:a16="http://schemas.microsoft.com/office/drawing/2014/main" id="{AC134DFF-A74E-4EC0-9B56-78FFF40A1603}"/>
                    </a:ext>
                  </a:extLst>
                </p:cNvPr>
                <p:cNvSpPr>
                  <a:spLocks/>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92" name="Freeform 161">
                  <a:extLst>
                    <a:ext uri="{FF2B5EF4-FFF2-40B4-BE49-F238E27FC236}">
                      <a16:creationId xmlns="" xmlns:a16="http://schemas.microsoft.com/office/drawing/2014/main" id="{49024F31-99B6-4257-BE8C-9C219F19D025}"/>
                    </a:ext>
                  </a:extLst>
                </p:cNvPr>
                <p:cNvSpPr>
                  <a:spLocks/>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93" name="Freeform 162">
                  <a:extLst>
                    <a:ext uri="{FF2B5EF4-FFF2-40B4-BE49-F238E27FC236}">
                      <a16:creationId xmlns="" xmlns:a16="http://schemas.microsoft.com/office/drawing/2014/main" id="{B6F471B2-DFE0-4973-865F-E80FD3625B6A}"/>
                    </a:ext>
                  </a:extLst>
                </p:cNvPr>
                <p:cNvSpPr>
                  <a:spLocks/>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94" name="Freeform 163">
                  <a:extLst>
                    <a:ext uri="{FF2B5EF4-FFF2-40B4-BE49-F238E27FC236}">
                      <a16:creationId xmlns="" xmlns:a16="http://schemas.microsoft.com/office/drawing/2014/main" id="{A3B3356F-BBF0-4706-B87E-750F77EC4B2B}"/>
                    </a:ext>
                  </a:extLst>
                </p:cNvPr>
                <p:cNvSpPr>
                  <a:spLocks/>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95" name="Freeform 164">
                  <a:extLst>
                    <a:ext uri="{FF2B5EF4-FFF2-40B4-BE49-F238E27FC236}">
                      <a16:creationId xmlns="" xmlns:a16="http://schemas.microsoft.com/office/drawing/2014/main" id="{5BC4ABF2-FA29-4D4F-96F3-4939A24F3E63}"/>
                    </a:ext>
                  </a:extLst>
                </p:cNvPr>
                <p:cNvSpPr>
                  <a:spLocks/>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96" name="Freeform 165">
                  <a:extLst>
                    <a:ext uri="{FF2B5EF4-FFF2-40B4-BE49-F238E27FC236}">
                      <a16:creationId xmlns="" xmlns:a16="http://schemas.microsoft.com/office/drawing/2014/main" id="{9D918C5D-15D1-4D4D-99D9-63A55DFF99A8}"/>
                    </a:ext>
                  </a:extLst>
                </p:cNvPr>
                <p:cNvSpPr>
                  <a:spLocks/>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97" name="Freeform 166">
                  <a:extLst>
                    <a:ext uri="{FF2B5EF4-FFF2-40B4-BE49-F238E27FC236}">
                      <a16:creationId xmlns="" xmlns:a16="http://schemas.microsoft.com/office/drawing/2014/main" id="{406C5D8D-8EFC-49BD-B424-71B20F6ECD32}"/>
                    </a:ext>
                  </a:extLst>
                </p:cNvPr>
                <p:cNvSpPr>
                  <a:spLocks/>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98" name="Freeform 167">
                  <a:extLst>
                    <a:ext uri="{FF2B5EF4-FFF2-40B4-BE49-F238E27FC236}">
                      <a16:creationId xmlns="" xmlns:a16="http://schemas.microsoft.com/office/drawing/2014/main" id="{2DC27AD0-DA30-4D9B-8DEC-3F424B16D10B}"/>
                    </a:ext>
                  </a:extLst>
                </p:cNvPr>
                <p:cNvSpPr>
                  <a:spLocks/>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99" name="Freeform 168">
                  <a:extLst>
                    <a:ext uri="{FF2B5EF4-FFF2-40B4-BE49-F238E27FC236}">
                      <a16:creationId xmlns="" xmlns:a16="http://schemas.microsoft.com/office/drawing/2014/main" id="{4445E685-E804-4020-A253-0714C686EDAE}"/>
                    </a:ext>
                  </a:extLst>
                </p:cNvPr>
                <p:cNvSpPr>
                  <a:spLocks/>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nvGrpSpPr>
              <p:cNvPr id="79" name="Group 337">
                <a:extLst>
                  <a:ext uri="{FF2B5EF4-FFF2-40B4-BE49-F238E27FC236}">
                    <a16:creationId xmlns="" xmlns:a16="http://schemas.microsoft.com/office/drawing/2014/main" id="{770831C3-7D3A-49FD-B471-337F0F714D4B}"/>
                  </a:ext>
                </a:extLst>
              </p:cNvPr>
              <p:cNvGrpSpPr/>
              <p:nvPr/>
            </p:nvGrpSpPr>
            <p:grpSpPr>
              <a:xfrm rot="15155533" flipH="1">
                <a:off x="1114059" y="1803071"/>
                <a:ext cx="2159193" cy="2610180"/>
                <a:chOff x="6326188" y="1654175"/>
                <a:chExt cx="2192337" cy="2967038"/>
              </a:xfrm>
              <a:solidFill>
                <a:schemeClr val="bg2">
                  <a:lumMod val="75000"/>
                </a:schemeClr>
              </a:solidFill>
            </p:grpSpPr>
            <p:sp>
              <p:nvSpPr>
                <p:cNvPr id="121" name="Freeform 129">
                  <a:extLst>
                    <a:ext uri="{FF2B5EF4-FFF2-40B4-BE49-F238E27FC236}">
                      <a16:creationId xmlns="" xmlns:a16="http://schemas.microsoft.com/office/drawing/2014/main" id="{026841D9-3AE3-449F-BFA6-156D9A16C49D}"/>
                    </a:ext>
                  </a:extLst>
                </p:cNvPr>
                <p:cNvSpPr>
                  <a:spLocks/>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22" name="Freeform 130">
                  <a:extLst>
                    <a:ext uri="{FF2B5EF4-FFF2-40B4-BE49-F238E27FC236}">
                      <a16:creationId xmlns="" xmlns:a16="http://schemas.microsoft.com/office/drawing/2014/main" id="{EC8A6B14-8146-42BA-85FD-3876C247A795}"/>
                    </a:ext>
                  </a:extLst>
                </p:cNvPr>
                <p:cNvSpPr>
                  <a:spLocks/>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23" name="Freeform 131">
                  <a:extLst>
                    <a:ext uri="{FF2B5EF4-FFF2-40B4-BE49-F238E27FC236}">
                      <a16:creationId xmlns="" xmlns:a16="http://schemas.microsoft.com/office/drawing/2014/main" id="{2ADA35F8-98AE-41FF-95F8-1EC633495521}"/>
                    </a:ext>
                  </a:extLst>
                </p:cNvPr>
                <p:cNvSpPr>
                  <a:spLocks/>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24" name="Freeform 132">
                  <a:extLst>
                    <a:ext uri="{FF2B5EF4-FFF2-40B4-BE49-F238E27FC236}">
                      <a16:creationId xmlns="" xmlns:a16="http://schemas.microsoft.com/office/drawing/2014/main" id="{198E8EA6-6D58-4279-A751-1423E88B3BF5}"/>
                    </a:ext>
                  </a:extLst>
                </p:cNvPr>
                <p:cNvSpPr>
                  <a:spLocks/>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25" name="Freeform 133">
                  <a:extLst>
                    <a:ext uri="{FF2B5EF4-FFF2-40B4-BE49-F238E27FC236}">
                      <a16:creationId xmlns="" xmlns:a16="http://schemas.microsoft.com/office/drawing/2014/main" id="{E81BFA20-BA3D-4408-8C72-3961F52BD9B1}"/>
                    </a:ext>
                  </a:extLst>
                </p:cNvPr>
                <p:cNvSpPr>
                  <a:spLocks/>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26" name="Freeform 134">
                  <a:extLst>
                    <a:ext uri="{FF2B5EF4-FFF2-40B4-BE49-F238E27FC236}">
                      <a16:creationId xmlns="" xmlns:a16="http://schemas.microsoft.com/office/drawing/2014/main" id="{D0EBEF6E-20BB-4627-8EA8-D5F5A95D60E1}"/>
                    </a:ext>
                  </a:extLst>
                </p:cNvPr>
                <p:cNvSpPr>
                  <a:spLocks/>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27" name="Freeform 135">
                  <a:extLst>
                    <a:ext uri="{FF2B5EF4-FFF2-40B4-BE49-F238E27FC236}">
                      <a16:creationId xmlns="" xmlns:a16="http://schemas.microsoft.com/office/drawing/2014/main" id="{28FA2249-7DA2-4AE9-930C-7E8F192FA521}"/>
                    </a:ext>
                  </a:extLst>
                </p:cNvPr>
                <p:cNvSpPr>
                  <a:spLocks/>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28" name="Freeform 136">
                  <a:extLst>
                    <a:ext uri="{FF2B5EF4-FFF2-40B4-BE49-F238E27FC236}">
                      <a16:creationId xmlns="" xmlns:a16="http://schemas.microsoft.com/office/drawing/2014/main" id="{E9A89E61-8B4E-417F-A76C-02DD9FD4720B}"/>
                    </a:ext>
                  </a:extLst>
                </p:cNvPr>
                <p:cNvSpPr>
                  <a:spLocks/>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29" name="Freeform 137">
                  <a:extLst>
                    <a:ext uri="{FF2B5EF4-FFF2-40B4-BE49-F238E27FC236}">
                      <a16:creationId xmlns="" xmlns:a16="http://schemas.microsoft.com/office/drawing/2014/main" id="{296C86D9-F216-417E-B128-803779B83407}"/>
                    </a:ext>
                  </a:extLst>
                </p:cNvPr>
                <p:cNvSpPr>
                  <a:spLocks/>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30" name="Freeform 138">
                  <a:extLst>
                    <a:ext uri="{FF2B5EF4-FFF2-40B4-BE49-F238E27FC236}">
                      <a16:creationId xmlns="" xmlns:a16="http://schemas.microsoft.com/office/drawing/2014/main" id="{E0A0E29F-6B3B-41D6-87A6-0A5F0D36CC1F}"/>
                    </a:ext>
                  </a:extLst>
                </p:cNvPr>
                <p:cNvSpPr>
                  <a:spLocks/>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31" name="Freeform 139">
                  <a:extLst>
                    <a:ext uri="{FF2B5EF4-FFF2-40B4-BE49-F238E27FC236}">
                      <a16:creationId xmlns="" xmlns:a16="http://schemas.microsoft.com/office/drawing/2014/main" id="{181247F8-BB68-4046-AEBA-C1E617DE1EF3}"/>
                    </a:ext>
                  </a:extLst>
                </p:cNvPr>
                <p:cNvSpPr>
                  <a:spLocks/>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32" name="Freeform 140">
                  <a:extLst>
                    <a:ext uri="{FF2B5EF4-FFF2-40B4-BE49-F238E27FC236}">
                      <a16:creationId xmlns="" xmlns:a16="http://schemas.microsoft.com/office/drawing/2014/main" id="{FD561DBC-1168-431D-ADC5-29CA4AFAE68E}"/>
                    </a:ext>
                  </a:extLst>
                </p:cNvPr>
                <p:cNvSpPr>
                  <a:spLocks/>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33" name="Freeform 141">
                  <a:extLst>
                    <a:ext uri="{FF2B5EF4-FFF2-40B4-BE49-F238E27FC236}">
                      <a16:creationId xmlns="" xmlns:a16="http://schemas.microsoft.com/office/drawing/2014/main" id="{60ACA8A3-5CDB-4130-A488-DD6A3F702561}"/>
                    </a:ext>
                  </a:extLst>
                </p:cNvPr>
                <p:cNvSpPr>
                  <a:spLocks/>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34" name="Freeform 142">
                  <a:extLst>
                    <a:ext uri="{FF2B5EF4-FFF2-40B4-BE49-F238E27FC236}">
                      <a16:creationId xmlns="" xmlns:a16="http://schemas.microsoft.com/office/drawing/2014/main" id="{629D7CE0-E8A4-4A2B-BFD6-EB61F13277E3}"/>
                    </a:ext>
                  </a:extLst>
                </p:cNvPr>
                <p:cNvSpPr>
                  <a:spLocks/>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35" name="Freeform 143">
                  <a:extLst>
                    <a:ext uri="{FF2B5EF4-FFF2-40B4-BE49-F238E27FC236}">
                      <a16:creationId xmlns="" xmlns:a16="http://schemas.microsoft.com/office/drawing/2014/main" id="{4A8BD77F-28C3-432F-AF15-6FBBB402B00E}"/>
                    </a:ext>
                  </a:extLst>
                </p:cNvPr>
                <p:cNvSpPr>
                  <a:spLocks/>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36" name="Rectangle 144">
                  <a:extLst>
                    <a:ext uri="{FF2B5EF4-FFF2-40B4-BE49-F238E27FC236}">
                      <a16:creationId xmlns="" xmlns:a16="http://schemas.microsoft.com/office/drawing/2014/main" id="{B8BFB9D7-9368-460C-9C5D-3C997E9A3A7A}"/>
                    </a:ext>
                  </a:extLst>
                </p:cNvPr>
                <p:cNvSpPr>
                  <a:spLocks noChangeArrowheads="1"/>
                </p:cNvSpPr>
                <p:nvPr/>
              </p:nvSpPr>
              <p:spPr bwMode="auto">
                <a:xfrm>
                  <a:off x="6518275" y="3373438"/>
                  <a:ext cx="1587" cy="1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37" name="Freeform 145">
                  <a:extLst>
                    <a:ext uri="{FF2B5EF4-FFF2-40B4-BE49-F238E27FC236}">
                      <a16:creationId xmlns="" xmlns:a16="http://schemas.microsoft.com/office/drawing/2014/main" id="{E5DBE5A2-6302-4451-9B2F-83F8DA694574}"/>
                    </a:ext>
                  </a:extLst>
                </p:cNvPr>
                <p:cNvSpPr>
                  <a:spLocks/>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38" name="Freeform 146">
                  <a:extLst>
                    <a:ext uri="{FF2B5EF4-FFF2-40B4-BE49-F238E27FC236}">
                      <a16:creationId xmlns="" xmlns:a16="http://schemas.microsoft.com/office/drawing/2014/main" id="{B5E231CF-4905-49BA-B998-5436CF668737}"/>
                    </a:ext>
                  </a:extLst>
                </p:cNvPr>
                <p:cNvSpPr>
                  <a:spLocks/>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39" name="Freeform 147">
                  <a:extLst>
                    <a:ext uri="{FF2B5EF4-FFF2-40B4-BE49-F238E27FC236}">
                      <a16:creationId xmlns="" xmlns:a16="http://schemas.microsoft.com/office/drawing/2014/main" id="{81216EC2-D0D9-4254-9653-43FB3CB7AF98}"/>
                    </a:ext>
                  </a:extLst>
                </p:cNvPr>
                <p:cNvSpPr>
                  <a:spLocks/>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40" name="Freeform 148">
                  <a:extLst>
                    <a:ext uri="{FF2B5EF4-FFF2-40B4-BE49-F238E27FC236}">
                      <a16:creationId xmlns="" xmlns:a16="http://schemas.microsoft.com/office/drawing/2014/main" id="{E8279223-1B3C-4F86-8680-38F4EB91C20D}"/>
                    </a:ext>
                  </a:extLst>
                </p:cNvPr>
                <p:cNvSpPr>
                  <a:spLocks/>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41" name="Freeform 149">
                  <a:extLst>
                    <a:ext uri="{FF2B5EF4-FFF2-40B4-BE49-F238E27FC236}">
                      <a16:creationId xmlns="" xmlns:a16="http://schemas.microsoft.com/office/drawing/2014/main" id="{EA22F384-40A2-40C8-BDA7-61951EDABBA9}"/>
                    </a:ext>
                  </a:extLst>
                </p:cNvPr>
                <p:cNvSpPr>
                  <a:spLocks/>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42" name="Freeform 150">
                  <a:extLst>
                    <a:ext uri="{FF2B5EF4-FFF2-40B4-BE49-F238E27FC236}">
                      <a16:creationId xmlns="" xmlns:a16="http://schemas.microsoft.com/office/drawing/2014/main" id="{56E6443F-3F62-4E1B-842F-9E4F80DCEBCF}"/>
                    </a:ext>
                  </a:extLst>
                </p:cNvPr>
                <p:cNvSpPr>
                  <a:spLocks/>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43" name="Freeform 151">
                  <a:extLst>
                    <a:ext uri="{FF2B5EF4-FFF2-40B4-BE49-F238E27FC236}">
                      <a16:creationId xmlns="" xmlns:a16="http://schemas.microsoft.com/office/drawing/2014/main" id="{AAFAC5AC-F76A-4059-BCA0-E662C5C3D93B}"/>
                    </a:ext>
                  </a:extLst>
                </p:cNvPr>
                <p:cNvSpPr>
                  <a:spLocks/>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44" name="Freeform 152">
                  <a:extLst>
                    <a:ext uri="{FF2B5EF4-FFF2-40B4-BE49-F238E27FC236}">
                      <a16:creationId xmlns="" xmlns:a16="http://schemas.microsoft.com/office/drawing/2014/main" id="{A3A02EBA-DA9C-4BA3-B1EC-A2C597BEADA1}"/>
                    </a:ext>
                  </a:extLst>
                </p:cNvPr>
                <p:cNvSpPr>
                  <a:spLocks/>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45" name="Freeform 153">
                  <a:extLst>
                    <a:ext uri="{FF2B5EF4-FFF2-40B4-BE49-F238E27FC236}">
                      <a16:creationId xmlns="" xmlns:a16="http://schemas.microsoft.com/office/drawing/2014/main" id="{F81C80D7-C62F-4121-AFD9-898DF9DE1FAE}"/>
                    </a:ext>
                  </a:extLst>
                </p:cNvPr>
                <p:cNvSpPr>
                  <a:spLocks/>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46" name="Freeform 154">
                  <a:extLst>
                    <a:ext uri="{FF2B5EF4-FFF2-40B4-BE49-F238E27FC236}">
                      <a16:creationId xmlns="" xmlns:a16="http://schemas.microsoft.com/office/drawing/2014/main" id="{7D77A647-CF72-420F-8529-C231FEEA0DBD}"/>
                    </a:ext>
                  </a:extLst>
                </p:cNvPr>
                <p:cNvSpPr>
                  <a:spLocks/>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47" name="Freeform 156">
                  <a:extLst>
                    <a:ext uri="{FF2B5EF4-FFF2-40B4-BE49-F238E27FC236}">
                      <a16:creationId xmlns="" xmlns:a16="http://schemas.microsoft.com/office/drawing/2014/main" id="{6304174D-3D50-4BC2-83D1-7CF83E70F2DE}"/>
                    </a:ext>
                  </a:extLst>
                </p:cNvPr>
                <p:cNvSpPr>
                  <a:spLocks/>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48" name="Freeform 157">
                  <a:extLst>
                    <a:ext uri="{FF2B5EF4-FFF2-40B4-BE49-F238E27FC236}">
                      <a16:creationId xmlns="" xmlns:a16="http://schemas.microsoft.com/office/drawing/2014/main" id="{959DDB95-0441-4845-8466-ED884B89C441}"/>
                    </a:ext>
                  </a:extLst>
                </p:cNvPr>
                <p:cNvSpPr>
                  <a:spLocks/>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49" name="Freeform 158">
                  <a:extLst>
                    <a:ext uri="{FF2B5EF4-FFF2-40B4-BE49-F238E27FC236}">
                      <a16:creationId xmlns="" xmlns:a16="http://schemas.microsoft.com/office/drawing/2014/main" id="{B7D11F45-2EA3-4606-B826-8610280FBBBC}"/>
                    </a:ext>
                  </a:extLst>
                </p:cNvPr>
                <p:cNvSpPr>
                  <a:spLocks/>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50" name="Freeform 159">
                  <a:extLst>
                    <a:ext uri="{FF2B5EF4-FFF2-40B4-BE49-F238E27FC236}">
                      <a16:creationId xmlns="" xmlns:a16="http://schemas.microsoft.com/office/drawing/2014/main" id="{5F0BD415-EC80-4E76-B782-50D9C1577440}"/>
                    </a:ext>
                  </a:extLst>
                </p:cNvPr>
                <p:cNvSpPr>
                  <a:spLocks/>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51" name="Freeform 160">
                  <a:extLst>
                    <a:ext uri="{FF2B5EF4-FFF2-40B4-BE49-F238E27FC236}">
                      <a16:creationId xmlns="" xmlns:a16="http://schemas.microsoft.com/office/drawing/2014/main" id="{E2D437B3-E442-402A-916E-B538D60626C1}"/>
                    </a:ext>
                  </a:extLst>
                </p:cNvPr>
                <p:cNvSpPr>
                  <a:spLocks/>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52" name="Freeform 161">
                  <a:extLst>
                    <a:ext uri="{FF2B5EF4-FFF2-40B4-BE49-F238E27FC236}">
                      <a16:creationId xmlns="" xmlns:a16="http://schemas.microsoft.com/office/drawing/2014/main" id="{79948948-1C80-4A23-991E-AF8B3F2212E7}"/>
                    </a:ext>
                  </a:extLst>
                </p:cNvPr>
                <p:cNvSpPr>
                  <a:spLocks/>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53" name="Freeform 162">
                  <a:extLst>
                    <a:ext uri="{FF2B5EF4-FFF2-40B4-BE49-F238E27FC236}">
                      <a16:creationId xmlns="" xmlns:a16="http://schemas.microsoft.com/office/drawing/2014/main" id="{2844097E-D098-42B3-AAED-796831AFAB82}"/>
                    </a:ext>
                  </a:extLst>
                </p:cNvPr>
                <p:cNvSpPr>
                  <a:spLocks/>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54" name="Freeform 163">
                  <a:extLst>
                    <a:ext uri="{FF2B5EF4-FFF2-40B4-BE49-F238E27FC236}">
                      <a16:creationId xmlns="" xmlns:a16="http://schemas.microsoft.com/office/drawing/2014/main" id="{CC09A973-B661-4EDF-BFDB-8EEDA17F6BFB}"/>
                    </a:ext>
                  </a:extLst>
                </p:cNvPr>
                <p:cNvSpPr>
                  <a:spLocks/>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55" name="Freeform 164">
                  <a:extLst>
                    <a:ext uri="{FF2B5EF4-FFF2-40B4-BE49-F238E27FC236}">
                      <a16:creationId xmlns="" xmlns:a16="http://schemas.microsoft.com/office/drawing/2014/main" id="{AA53F31D-846B-448A-B4DA-0A377E5FB0D9}"/>
                    </a:ext>
                  </a:extLst>
                </p:cNvPr>
                <p:cNvSpPr>
                  <a:spLocks/>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56" name="Freeform 165">
                  <a:extLst>
                    <a:ext uri="{FF2B5EF4-FFF2-40B4-BE49-F238E27FC236}">
                      <a16:creationId xmlns="" xmlns:a16="http://schemas.microsoft.com/office/drawing/2014/main" id="{99B1BC86-E853-4EF3-BCCE-CC690413BA5C}"/>
                    </a:ext>
                  </a:extLst>
                </p:cNvPr>
                <p:cNvSpPr>
                  <a:spLocks/>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57" name="Freeform 166">
                  <a:extLst>
                    <a:ext uri="{FF2B5EF4-FFF2-40B4-BE49-F238E27FC236}">
                      <a16:creationId xmlns="" xmlns:a16="http://schemas.microsoft.com/office/drawing/2014/main" id="{4D118B33-5A6B-4789-99C1-37556BBC176B}"/>
                    </a:ext>
                  </a:extLst>
                </p:cNvPr>
                <p:cNvSpPr>
                  <a:spLocks/>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58" name="Freeform 167">
                  <a:extLst>
                    <a:ext uri="{FF2B5EF4-FFF2-40B4-BE49-F238E27FC236}">
                      <a16:creationId xmlns="" xmlns:a16="http://schemas.microsoft.com/office/drawing/2014/main" id="{EC7DBD7B-C570-4515-ABB0-76D1229CFF77}"/>
                    </a:ext>
                  </a:extLst>
                </p:cNvPr>
                <p:cNvSpPr>
                  <a:spLocks/>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59" name="Freeform 168">
                  <a:extLst>
                    <a:ext uri="{FF2B5EF4-FFF2-40B4-BE49-F238E27FC236}">
                      <a16:creationId xmlns="" xmlns:a16="http://schemas.microsoft.com/office/drawing/2014/main" id="{F46102CE-3C8B-4778-919F-D5AC977A4364}"/>
                    </a:ext>
                  </a:extLst>
                </p:cNvPr>
                <p:cNvSpPr>
                  <a:spLocks/>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nvGrpSpPr>
              <p:cNvPr id="80" name="Group 338">
                <a:extLst>
                  <a:ext uri="{FF2B5EF4-FFF2-40B4-BE49-F238E27FC236}">
                    <a16:creationId xmlns="" xmlns:a16="http://schemas.microsoft.com/office/drawing/2014/main" id="{79830F63-1C40-4576-851F-D10F9008A88D}"/>
                  </a:ext>
                </a:extLst>
              </p:cNvPr>
              <p:cNvGrpSpPr/>
              <p:nvPr/>
            </p:nvGrpSpPr>
            <p:grpSpPr>
              <a:xfrm rot="15155533" flipH="1">
                <a:off x="1264410" y="1845476"/>
                <a:ext cx="2259435" cy="2728193"/>
                <a:chOff x="6224407" y="1520027"/>
                <a:chExt cx="2294118" cy="3101186"/>
              </a:xfrm>
              <a:solidFill>
                <a:schemeClr val="bg2">
                  <a:lumMod val="75000"/>
                </a:schemeClr>
              </a:solidFill>
            </p:grpSpPr>
            <p:sp>
              <p:nvSpPr>
                <p:cNvPr id="81" name="Freeform 129">
                  <a:extLst>
                    <a:ext uri="{FF2B5EF4-FFF2-40B4-BE49-F238E27FC236}">
                      <a16:creationId xmlns="" xmlns:a16="http://schemas.microsoft.com/office/drawing/2014/main" id="{DA87724B-B343-4387-A77B-5B80B47EF744}"/>
                    </a:ext>
                  </a:extLst>
                </p:cNvPr>
                <p:cNvSpPr>
                  <a:spLocks/>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82" name="Freeform 130">
                  <a:extLst>
                    <a:ext uri="{FF2B5EF4-FFF2-40B4-BE49-F238E27FC236}">
                      <a16:creationId xmlns="" xmlns:a16="http://schemas.microsoft.com/office/drawing/2014/main" id="{8599488E-A98D-4A63-A620-955D9D0B4BA9}"/>
                    </a:ext>
                  </a:extLst>
                </p:cNvPr>
                <p:cNvSpPr>
                  <a:spLocks/>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83" name="Freeform 131">
                  <a:extLst>
                    <a:ext uri="{FF2B5EF4-FFF2-40B4-BE49-F238E27FC236}">
                      <a16:creationId xmlns="" xmlns:a16="http://schemas.microsoft.com/office/drawing/2014/main" id="{7FC71D08-73AC-4B05-9A1E-C2D5A302FCED}"/>
                    </a:ext>
                  </a:extLst>
                </p:cNvPr>
                <p:cNvSpPr>
                  <a:spLocks/>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84" name="Freeform 132">
                  <a:extLst>
                    <a:ext uri="{FF2B5EF4-FFF2-40B4-BE49-F238E27FC236}">
                      <a16:creationId xmlns="" xmlns:a16="http://schemas.microsoft.com/office/drawing/2014/main" id="{170F93F5-9251-4BA3-BC7F-579665D4E459}"/>
                    </a:ext>
                  </a:extLst>
                </p:cNvPr>
                <p:cNvSpPr>
                  <a:spLocks/>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85" name="Freeform 133">
                  <a:extLst>
                    <a:ext uri="{FF2B5EF4-FFF2-40B4-BE49-F238E27FC236}">
                      <a16:creationId xmlns="" xmlns:a16="http://schemas.microsoft.com/office/drawing/2014/main" id="{5971C642-47C9-4D94-A219-34ED303A0A8C}"/>
                    </a:ext>
                  </a:extLst>
                </p:cNvPr>
                <p:cNvSpPr>
                  <a:spLocks/>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86" name="Freeform 134">
                  <a:extLst>
                    <a:ext uri="{FF2B5EF4-FFF2-40B4-BE49-F238E27FC236}">
                      <a16:creationId xmlns="" xmlns:a16="http://schemas.microsoft.com/office/drawing/2014/main" id="{90CEF8FA-3B2D-4B44-8628-7B4E4997BB49}"/>
                    </a:ext>
                  </a:extLst>
                </p:cNvPr>
                <p:cNvSpPr>
                  <a:spLocks/>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87" name="Freeform 135">
                  <a:extLst>
                    <a:ext uri="{FF2B5EF4-FFF2-40B4-BE49-F238E27FC236}">
                      <a16:creationId xmlns="" xmlns:a16="http://schemas.microsoft.com/office/drawing/2014/main" id="{5D39AD33-D775-4B20-85BA-F6075EA8BB36}"/>
                    </a:ext>
                  </a:extLst>
                </p:cNvPr>
                <p:cNvSpPr>
                  <a:spLocks/>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88" name="Freeform 136">
                  <a:extLst>
                    <a:ext uri="{FF2B5EF4-FFF2-40B4-BE49-F238E27FC236}">
                      <a16:creationId xmlns="" xmlns:a16="http://schemas.microsoft.com/office/drawing/2014/main" id="{0A3CA65A-59AD-4D0D-9E77-B85B35F3BBBA}"/>
                    </a:ext>
                  </a:extLst>
                </p:cNvPr>
                <p:cNvSpPr>
                  <a:spLocks/>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89" name="Freeform 137">
                  <a:extLst>
                    <a:ext uri="{FF2B5EF4-FFF2-40B4-BE49-F238E27FC236}">
                      <a16:creationId xmlns="" xmlns:a16="http://schemas.microsoft.com/office/drawing/2014/main" id="{585C5CF9-0CA2-41A9-B4A2-95F442590916}"/>
                    </a:ext>
                  </a:extLst>
                </p:cNvPr>
                <p:cNvSpPr>
                  <a:spLocks/>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90" name="Freeform 138">
                  <a:extLst>
                    <a:ext uri="{FF2B5EF4-FFF2-40B4-BE49-F238E27FC236}">
                      <a16:creationId xmlns="" xmlns:a16="http://schemas.microsoft.com/office/drawing/2014/main" id="{0921F475-2A42-4372-9C8F-332230562315}"/>
                    </a:ext>
                  </a:extLst>
                </p:cNvPr>
                <p:cNvSpPr>
                  <a:spLocks/>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91" name="Freeform 139">
                  <a:extLst>
                    <a:ext uri="{FF2B5EF4-FFF2-40B4-BE49-F238E27FC236}">
                      <a16:creationId xmlns="" xmlns:a16="http://schemas.microsoft.com/office/drawing/2014/main" id="{E2F7423E-F53C-467F-968F-3CE146A78518}"/>
                    </a:ext>
                  </a:extLst>
                </p:cNvPr>
                <p:cNvSpPr>
                  <a:spLocks/>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92" name="Freeform 140">
                  <a:extLst>
                    <a:ext uri="{FF2B5EF4-FFF2-40B4-BE49-F238E27FC236}">
                      <a16:creationId xmlns="" xmlns:a16="http://schemas.microsoft.com/office/drawing/2014/main" id="{D49B6FE2-AC80-4A01-BAB3-299642778643}"/>
                    </a:ext>
                  </a:extLst>
                </p:cNvPr>
                <p:cNvSpPr>
                  <a:spLocks/>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93" name="Freeform 141">
                  <a:extLst>
                    <a:ext uri="{FF2B5EF4-FFF2-40B4-BE49-F238E27FC236}">
                      <a16:creationId xmlns="" xmlns:a16="http://schemas.microsoft.com/office/drawing/2014/main" id="{8B7DFA1E-7B12-4B64-AE76-286EDF15A488}"/>
                    </a:ext>
                  </a:extLst>
                </p:cNvPr>
                <p:cNvSpPr>
                  <a:spLocks/>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94" name="Freeform 142">
                  <a:extLst>
                    <a:ext uri="{FF2B5EF4-FFF2-40B4-BE49-F238E27FC236}">
                      <a16:creationId xmlns="" xmlns:a16="http://schemas.microsoft.com/office/drawing/2014/main" id="{1A9F19BB-1D08-421D-828E-F3327E481110}"/>
                    </a:ext>
                  </a:extLst>
                </p:cNvPr>
                <p:cNvSpPr>
                  <a:spLocks/>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95" name="Freeform 143">
                  <a:extLst>
                    <a:ext uri="{FF2B5EF4-FFF2-40B4-BE49-F238E27FC236}">
                      <a16:creationId xmlns="" xmlns:a16="http://schemas.microsoft.com/office/drawing/2014/main" id="{BDB7A15C-1A72-457B-A4F8-9AA49D185D6D}"/>
                    </a:ext>
                  </a:extLst>
                </p:cNvPr>
                <p:cNvSpPr>
                  <a:spLocks/>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96" name="Rectangle 144">
                  <a:extLst>
                    <a:ext uri="{FF2B5EF4-FFF2-40B4-BE49-F238E27FC236}">
                      <a16:creationId xmlns="" xmlns:a16="http://schemas.microsoft.com/office/drawing/2014/main" id="{6291BB22-C266-459F-921B-D28FDB6B8700}"/>
                    </a:ext>
                  </a:extLst>
                </p:cNvPr>
                <p:cNvSpPr>
                  <a:spLocks noChangeArrowheads="1"/>
                </p:cNvSpPr>
                <p:nvPr/>
              </p:nvSpPr>
              <p:spPr bwMode="auto">
                <a:xfrm>
                  <a:off x="6518275" y="3373438"/>
                  <a:ext cx="1587" cy="1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97" name="Freeform 145">
                  <a:extLst>
                    <a:ext uri="{FF2B5EF4-FFF2-40B4-BE49-F238E27FC236}">
                      <a16:creationId xmlns="" xmlns:a16="http://schemas.microsoft.com/office/drawing/2014/main" id="{3F60A47F-EC67-41A0-821A-42841452D557}"/>
                    </a:ext>
                  </a:extLst>
                </p:cNvPr>
                <p:cNvSpPr>
                  <a:spLocks/>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98" name="Freeform 146">
                  <a:extLst>
                    <a:ext uri="{FF2B5EF4-FFF2-40B4-BE49-F238E27FC236}">
                      <a16:creationId xmlns="" xmlns:a16="http://schemas.microsoft.com/office/drawing/2014/main" id="{FCD1D1A6-70AF-4151-B7FE-9743CAA4B34E}"/>
                    </a:ext>
                  </a:extLst>
                </p:cNvPr>
                <p:cNvSpPr>
                  <a:spLocks/>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99" name="Freeform 147">
                  <a:extLst>
                    <a:ext uri="{FF2B5EF4-FFF2-40B4-BE49-F238E27FC236}">
                      <a16:creationId xmlns="" xmlns:a16="http://schemas.microsoft.com/office/drawing/2014/main" id="{DEF2B99D-EBC9-4B9C-9999-B456C30F4463}"/>
                    </a:ext>
                  </a:extLst>
                </p:cNvPr>
                <p:cNvSpPr>
                  <a:spLocks/>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00" name="Freeform 148">
                  <a:extLst>
                    <a:ext uri="{FF2B5EF4-FFF2-40B4-BE49-F238E27FC236}">
                      <a16:creationId xmlns="" xmlns:a16="http://schemas.microsoft.com/office/drawing/2014/main" id="{BA186CA9-19F1-4907-AD56-92E95CA27743}"/>
                    </a:ext>
                  </a:extLst>
                </p:cNvPr>
                <p:cNvSpPr>
                  <a:spLocks/>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01" name="Freeform 149">
                  <a:extLst>
                    <a:ext uri="{FF2B5EF4-FFF2-40B4-BE49-F238E27FC236}">
                      <a16:creationId xmlns="" xmlns:a16="http://schemas.microsoft.com/office/drawing/2014/main" id="{3975C660-004A-4FD0-8275-DABC6D5D03BC}"/>
                    </a:ext>
                  </a:extLst>
                </p:cNvPr>
                <p:cNvSpPr>
                  <a:spLocks/>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02" name="Freeform 150">
                  <a:extLst>
                    <a:ext uri="{FF2B5EF4-FFF2-40B4-BE49-F238E27FC236}">
                      <a16:creationId xmlns="" xmlns:a16="http://schemas.microsoft.com/office/drawing/2014/main" id="{2564CA6B-D02E-4D9F-AB6A-BBA420002BD5}"/>
                    </a:ext>
                  </a:extLst>
                </p:cNvPr>
                <p:cNvSpPr>
                  <a:spLocks/>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03" name="Freeform 151">
                  <a:extLst>
                    <a:ext uri="{FF2B5EF4-FFF2-40B4-BE49-F238E27FC236}">
                      <a16:creationId xmlns="" xmlns:a16="http://schemas.microsoft.com/office/drawing/2014/main" id="{9D679063-90FE-4899-B9D1-36E4CF1B0989}"/>
                    </a:ext>
                  </a:extLst>
                </p:cNvPr>
                <p:cNvSpPr>
                  <a:spLocks/>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04" name="Freeform 152">
                  <a:extLst>
                    <a:ext uri="{FF2B5EF4-FFF2-40B4-BE49-F238E27FC236}">
                      <a16:creationId xmlns="" xmlns:a16="http://schemas.microsoft.com/office/drawing/2014/main" id="{FA2B1064-3D78-49B5-A13F-505A26052D50}"/>
                    </a:ext>
                  </a:extLst>
                </p:cNvPr>
                <p:cNvSpPr>
                  <a:spLocks/>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05" name="Freeform 153">
                  <a:extLst>
                    <a:ext uri="{FF2B5EF4-FFF2-40B4-BE49-F238E27FC236}">
                      <a16:creationId xmlns="" xmlns:a16="http://schemas.microsoft.com/office/drawing/2014/main" id="{E0C08420-8B48-4E6C-8644-C4C717E22698}"/>
                    </a:ext>
                  </a:extLst>
                </p:cNvPr>
                <p:cNvSpPr>
                  <a:spLocks/>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06" name="Freeform 154">
                  <a:extLst>
                    <a:ext uri="{FF2B5EF4-FFF2-40B4-BE49-F238E27FC236}">
                      <a16:creationId xmlns="" xmlns:a16="http://schemas.microsoft.com/office/drawing/2014/main" id="{3E9A6E8C-8DFC-40B7-85EA-72BA0E810194}"/>
                    </a:ext>
                  </a:extLst>
                </p:cNvPr>
                <p:cNvSpPr>
                  <a:spLocks/>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07" name="Freeform 155">
                  <a:extLst>
                    <a:ext uri="{FF2B5EF4-FFF2-40B4-BE49-F238E27FC236}">
                      <a16:creationId xmlns="" xmlns:a16="http://schemas.microsoft.com/office/drawing/2014/main" id="{7D7DFD15-93F1-4291-886A-7C0C3E43A5D9}"/>
                    </a:ext>
                  </a:extLst>
                </p:cNvPr>
                <p:cNvSpPr>
                  <a:spLocks/>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08" name="Freeform 156">
                  <a:extLst>
                    <a:ext uri="{FF2B5EF4-FFF2-40B4-BE49-F238E27FC236}">
                      <a16:creationId xmlns="" xmlns:a16="http://schemas.microsoft.com/office/drawing/2014/main" id="{0140F897-86BC-4A87-B498-89E9D1584F0E}"/>
                    </a:ext>
                  </a:extLst>
                </p:cNvPr>
                <p:cNvSpPr>
                  <a:spLocks/>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09" name="Freeform 157">
                  <a:extLst>
                    <a:ext uri="{FF2B5EF4-FFF2-40B4-BE49-F238E27FC236}">
                      <a16:creationId xmlns="" xmlns:a16="http://schemas.microsoft.com/office/drawing/2014/main" id="{452A149F-D11C-4FEF-97CE-9D414563CEC5}"/>
                    </a:ext>
                  </a:extLst>
                </p:cNvPr>
                <p:cNvSpPr>
                  <a:spLocks/>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10" name="Freeform 158">
                  <a:extLst>
                    <a:ext uri="{FF2B5EF4-FFF2-40B4-BE49-F238E27FC236}">
                      <a16:creationId xmlns="" xmlns:a16="http://schemas.microsoft.com/office/drawing/2014/main" id="{157CF221-F1DF-46B2-994E-701BC1305C17}"/>
                    </a:ext>
                  </a:extLst>
                </p:cNvPr>
                <p:cNvSpPr>
                  <a:spLocks/>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11" name="Freeform 159">
                  <a:extLst>
                    <a:ext uri="{FF2B5EF4-FFF2-40B4-BE49-F238E27FC236}">
                      <a16:creationId xmlns="" xmlns:a16="http://schemas.microsoft.com/office/drawing/2014/main" id="{58E69471-22F8-4C7B-A995-4E75F3F45143}"/>
                    </a:ext>
                  </a:extLst>
                </p:cNvPr>
                <p:cNvSpPr>
                  <a:spLocks/>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12" name="Freeform 160">
                  <a:extLst>
                    <a:ext uri="{FF2B5EF4-FFF2-40B4-BE49-F238E27FC236}">
                      <a16:creationId xmlns="" xmlns:a16="http://schemas.microsoft.com/office/drawing/2014/main" id="{3A939A01-7925-4858-9984-4D35B24A3414}"/>
                    </a:ext>
                  </a:extLst>
                </p:cNvPr>
                <p:cNvSpPr>
                  <a:spLocks/>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13" name="Freeform 161">
                  <a:extLst>
                    <a:ext uri="{FF2B5EF4-FFF2-40B4-BE49-F238E27FC236}">
                      <a16:creationId xmlns="" xmlns:a16="http://schemas.microsoft.com/office/drawing/2014/main" id="{015FCE84-CADA-4E44-B8F6-8EB1570D19D4}"/>
                    </a:ext>
                  </a:extLst>
                </p:cNvPr>
                <p:cNvSpPr>
                  <a:spLocks/>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14" name="Freeform 162">
                  <a:extLst>
                    <a:ext uri="{FF2B5EF4-FFF2-40B4-BE49-F238E27FC236}">
                      <a16:creationId xmlns="" xmlns:a16="http://schemas.microsoft.com/office/drawing/2014/main" id="{A8BA7DF1-C868-4882-9DC4-7779518746D6}"/>
                    </a:ext>
                  </a:extLst>
                </p:cNvPr>
                <p:cNvSpPr>
                  <a:spLocks/>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15" name="Freeform 163">
                  <a:extLst>
                    <a:ext uri="{FF2B5EF4-FFF2-40B4-BE49-F238E27FC236}">
                      <a16:creationId xmlns="" xmlns:a16="http://schemas.microsoft.com/office/drawing/2014/main" id="{996EA13C-B64F-4DF5-8718-3041571555AD}"/>
                    </a:ext>
                  </a:extLst>
                </p:cNvPr>
                <p:cNvSpPr>
                  <a:spLocks/>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16" name="Freeform 164">
                  <a:extLst>
                    <a:ext uri="{FF2B5EF4-FFF2-40B4-BE49-F238E27FC236}">
                      <a16:creationId xmlns="" xmlns:a16="http://schemas.microsoft.com/office/drawing/2014/main" id="{D1409A7B-2A44-40B9-B695-C101A6D4C732}"/>
                    </a:ext>
                  </a:extLst>
                </p:cNvPr>
                <p:cNvSpPr>
                  <a:spLocks/>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17" name="Freeform 165">
                  <a:extLst>
                    <a:ext uri="{FF2B5EF4-FFF2-40B4-BE49-F238E27FC236}">
                      <a16:creationId xmlns="" xmlns:a16="http://schemas.microsoft.com/office/drawing/2014/main" id="{4F6095CE-6B23-4D60-B0EB-BE125E58A744}"/>
                    </a:ext>
                  </a:extLst>
                </p:cNvPr>
                <p:cNvSpPr>
                  <a:spLocks/>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18" name="Freeform 166">
                  <a:extLst>
                    <a:ext uri="{FF2B5EF4-FFF2-40B4-BE49-F238E27FC236}">
                      <a16:creationId xmlns="" xmlns:a16="http://schemas.microsoft.com/office/drawing/2014/main" id="{BE3A89B1-9C62-4186-9E5D-55D823AE2E82}"/>
                    </a:ext>
                  </a:extLst>
                </p:cNvPr>
                <p:cNvSpPr>
                  <a:spLocks/>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19" name="Freeform 167">
                  <a:extLst>
                    <a:ext uri="{FF2B5EF4-FFF2-40B4-BE49-F238E27FC236}">
                      <a16:creationId xmlns="" xmlns:a16="http://schemas.microsoft.com/office/drawing/2014/main" id="{81506E63-1C22-4667-BD1D-539924C6B0F3}"/>
                    </a:ext>
                  </a:extLst>
                </p:cNvPr>
                <p:cNvSpPr>
                  <a:spLocks/>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120" name="Freeform 168">
                  <a:extLst>
                    <a:ext uri="{FF2B5EF4-FFF2-40B4-BE49-F238E27FC236}">
                      <a16:creationId xmlns="" xmlns:a16="http://schemas.microsoft.com/office/drawing/2014/main" id="{2DD67323-29C5-4F87-ABF2-DF344401311B}"/>
                    </a:ext>
                  </a:extLst>
                </p:cNvPr>
                <p:cNvSpPr>
                  <a:spLocks/>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grpSp>
          <p:nvGrpSpPr>
            <p:cNvPr id="58" name="Group 313">
              <a:extLst>
                <a:ext uri="{FF2B5EF4-FFF2-40B4-BE49-F238E27FC236}">
                  <a16:creationId xmlns="" xmlns:a16="http://schemas.microsoft.com/office/drawing/2014/main" id="{350BB8FB-DC6F-4B4F-8FA3-8997556BDD8E}"/>
                </a:ext>
              </a:extLst>
            </p:cNvPr>
            <p:cNvGrpSpPr/>
            <p:nvPr/>
          </p:nvGrpSpPr>
          <p:grpSpPr>
            <a:xfrm rot="806963">
              <a:off x="2008129" y="1047000"/>
              <a:ext cx="1683483" cy="1691701"/>
              <a:chOff x="4391025" y="1189038"/>
              <a:chExt cx="1952625" cy="1962150"/>
            </a:xfrm>
          </p:grpSpPr>
          <p:sp>
            <p:nvSpPr>
              <p:cNvPr id="59" name="Freeform 6">
                <a:extLst>
                  <a:ext uri="{FF2B5EF4-FFF2-40B4-BE49-F238E27FC236}">
                    <a16:creationId xmlns="" xmlns:a16="http://schemas.microsoft.com/office/drawing/2014/main" id="{D3806CDD-E036-47DB-9797-EE5BDEC23D49}"/>
                  </a:ext>
                </a:extLst>
              </p:cNvPr>
              <p:cNvSpPr>
                <a:spLocks/>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60" name="Freeform 7">
                <a:extLst>
                  <a:ext uri="{FF2B5EF4-FFF2-40B4-BE49-F238E27FC236}">
                    <a16:creationId xmlns="" xmlns:a16="http://schemas.microsoft.com/office/drawing/2014/main" id="{9C203E42-410C-40AF-9F0F-12684AC82284}"/>
                  </a:ext>
                </a:extLst>
              </p:cNvPr>
              <p:cNvSpPr>
                <a:spLocks/>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61" name="Freeform 8">
                <a:extLst>
                  <a:ext uri="{FF2B5EF4-FFF2-40B4-BE49-F238E27FC236}">
                    <a16:creationId xmlns="" xmlns:a16="http://schemas.microsoft.com/office/drawing/2014/main" id="{2159317D-1F71-46E2-ADD4-B9FD60787102}"/>
                  </a:ext>
                </a:extLst>
              </p:cNvPr>
              <p:cNvSpPr>
                <a:spLocks/>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62" name="Freeform 10">
                <a:extLst>
                  <a:ext uri="{FF2B5EF4-FFF2-40B4-BE49-F238E27FC236}">
                    <a16:creationId xmlns="" xmlns:a16="http://schemas.microsoft.com/office/drawing/2014/main" id="{75E747DE-1669-4DC1-82C7-2997AFFF5B8D}"/>
                  </a:ext>
                </a:extLst>
              </p:cNvPr>
              <p:cNvSpPr>
                <a:spLocks/>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63" name="Freeform 11">
                <a:extLst>
                  <a:ext uri="{FF2B5EF4-FFF2-40B4-BE49-F238E27FC236}">
                    <a16:creationId xmlns="" xmlns:a16="http://schemas.microsoft.com/office/drawing/2014/main" id="{457C6442-1E29-43E0-B51A-64A9B532D155}"/>
                  </a:ext>
                </a:extLst>
              </p:cNvPr>
              <p:cNvSpPr>
                <a:spLocks/>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64" name="Freeform 12">
                <a:extLst>
                  <a:ext uri="{FF2B5EF4-FFF2-40B4-BE49-F238E27FC236}">
                    <a16:creationId xmlns="" xmlns:a16="http://schemas.microsoft.com/office/drawing/2014/main" id="{A346BD0F-33FA-4F7D-86AC-BB9EF15BD0F3}"/>
                  </a:ext>
                </a:extLst>
              </p:cNvPr>
              <p:cNvSpPr>
                <a:spLocks/>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65" name="Freeform 23">
                <a:extLst>
                  <a:ext uri="{FF2B5EF4-FFF2-40B4-BE49-F238E27FC236}">
                    <a16:creationId xmlns="" xmlns:a16="http://schemas.microsoft.com/office/drawing/2014/main" id="{07671C20-0C35-45D2-84B3-F646C2858729}"/>
                  </a:ext>
                </a:extLst>
              </p:cNvPr>
              <p:cNvSpPr>
                <a:spLocks/>
              </p:cNvSpPr>
              <p:nvPr/>
            </p:nvSpPr>
            <p:spPr bwMode="auto">
              <a:xfrm>
                <a:off x="5737225" y="1328738"/>
                <a:ext cx="468313"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5">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66" name="Freeform 31">
                <a:extLst>
                  <a:ext uri="{FF2B5EF4-FFF2-40B4-BE49-F238E27FC236}">
                    <a16:creationId xmlns="" xmlns:a16="http://schemas.microsoft.com/office/drawing/2014/main" id="{0BDBF810-5B84-47EF-894F-A5023DD91971}"/>
                  </a:ext>
                </a:extLst>
              </p:cNvPr>
              <p:cNvSpPr>
                <a:spLocks/>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67" name="Oval 32">
                <a:extLst>
                  <a:ext uri="{FF2B5EF4-FFF2-40B4-BE49-F238E27FC236}">
                    <a16:creationId xmlns="" xmlns:a16="http://schemas.microsoft.com/office/drawing/2014/main" id="{A24F46EC-551F-4F18-99A9-8FFC7632B854}"/>
                  </a:ext>
                </a:extLst>
              </p:cNvPr>
              <p:cNvSpPr>
                <a:spLocks noChangeArrowheads="1"/>
              </p:cNvSpPr>
              <p:nvPr/>
            </p:nvSpPr>
            <p:spPr bwMode="auto">
              <a:xfrm>
                <a:off x="6318250" y="1220788"/>
                <a:ext cx="1588" cy="1588"/>
              </a:xfrm>
              <a:prstGeom prst="ellipse">
                <a:avLst/>
              </a:pr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68" name="Freeform 33">
                <a:extLst>
                  <a:ext uri="{FF2B5EF4-FFF2-40B4-BE49-F238E27FC236}">
                    <a16:creationId xmlns="" xmlns:a16="http://schemas.microsoft.com/office/drawing/2014/main" id="{9C286AD9-39E0-469D-B2B4-57C4F31AC8A5}"/>
                  </a:ext>
                </a:extLst>
              </p:cNvPr>
              <p:cNvSpPr>
                <a:spLocks/>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69" name="Oval 34">
                <a:extLst>
                  <a:ext uri="{FF2B5EF4-FFF2-40B4-BE49-F238E27FC236}">
                    <a16:creationId xmlns="" xmlns:a16="http://schemas.microsoft.com/office/drawing/2014/main" id="{9A97B21C-6A1D-4192-9F6B-C6C27CF8512D}"/>
                  </a:ext>
                </a:extLst>
              </p:cNvPr>
              <p:cNvSpPr>
                <a:spLocks noChangeArrowheads="1"/>
              </p:cNvSpPr>
              <p:nvPr/>
            </p:nvSpPr>
            <p:spPr bwMode="auto">
              <a:xfrm>
                <a:off x="6318250" y="1220788"/>
                <a:ext cx="1588" cy="1588"/>
              </a:xfrm>
              <a:prstGeom prst="ellipse">
                <a:avLst/>
              </a:pr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70" name="Freeform 35">
                <a:extLst>
                  <a:ext uri="{FF2B5EF4-FFF2-40B4-BE49-F238E27FC236}">
                    <a16:creationId xmlns="" xmlns:a16="http://schemas.microsoft.com/office/drawing/2014/main" id="{13ADB4C4-4443-45AC-B869-E8F267FFE318}"/>
                  </a:ext>
                </a:extLst>
              </p:cNvPr>
              <p:cNvSpPr>
                <a:spLocks/>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71" name="Freeform 36">
                <a:extLst>
                  <a:ext uri="{FF2B5EF4-FFF2-40B4-BE49-F238E27FC236}">
                    <a16:creationId xmlns="" xmlns:a16="http://schemas.microsoft.com/office/drawing/2014/main" id="{D553842E-2A4C-4135-96F4-1F6A6F0C5967}"/>
                  </a:ext>
                </a:extLst>
              </p:cNvPr>
              <p:cNvSpPr>
                <a:spLocks/>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72" name="Freeform 37">
                <a:extLst>
                  <a:ext uri="{FF2B5EF4-FFF2-40B4-BE49-F238E27FC236}">
                    <a16:creationId xmlns="" xmlns:a16="http://schemas.microsoft.com/office/drawing/2014/main" id="{2029CB0B-7233-40E8-8475-17FF85E161A6}"/>
                  </a:ext>
                </a:extLst>
              </p:cNvPr>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73" name="Freeform 38">
                <a:extLst>
                  <a:ext uri="{FF2B5EF4-FFF2-40B4-BE49-F238E27FC236}">
                    <a16:creationId xmlns="" xmlns:a16="http://schemas.microsoft.com/office/drawing/2014/main" id="{AD9ACB5D-32EE-49D9-A9C8-80E399525DED}"/>
                  </a:ext>
                </a:extLst>
              </p:cNvPr>
              <p:cNvSpPr>
                <a:spLocks/>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74" name="Freeform 40">
                <a:extLst>
                  <a:ext uri="{FF2B5EF4-FFF2-40B4-BE49-F238E27FC236}">
                    <a16:creationId xmlns="" xmlns:a16="http://schemas.microsoft.com/office/drawing/2014/main" id="{4507030F-EAC0-4C14-87F5-00280826CA38}"/>
                  </a:ext>
                </a:extLst>
              </p:cNvPr>
              <p:cNvSpPr>
                <a:spLocks/>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75" name="Freeform 41">
                <a:extLst>
                  <a:ext uri="{FF2B5EF4-FFF2-40B4-BE49-F238E27FC236}">
                    <a16:creationId xmlns="" xmlns:a16="http://schemas.microsoft.com/office/drawing/2014/main" id="{D2A476BE-B3DA-4F7E-94AE-452F9F4F6E0E}"/>
                  </a:ext>
                </a:extLst>
              </p:cNvPr>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76" name="Freeform 42">
                <a:extLst>
                  <a:ext uri="{FF2B5EF4-FFF2-40B4-BE49-F238E27FC236}">
                    <a16:creationId xmlns="" xmlns:a16="http://schemas.microsoft.com/office/drawing/2014/main" id="{D263101C-C0B5-4E3E-BDD2-B517D8006740}"/>
                  </a:ext>
                </a:extLst>
              </p:cNvPr>
              <p:cNvSpPr>
                <a:spLocks/>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77" name="Freeform 14">
                <a:extLst>
                  <a:ext uri="{FF2B5EF4-FFF2-40B4-BE49-F238E27FC236}">
                    <a16:creationId xmlns="" xmlns:a16="http://schemas.microsoft.com/office/drawing/2014/main" id="{751F3C92-8127-4A3A-8452-03CB00F8DB00}"/>
                  </a:ext>
                </a:extLst>
              </p:cNvPr>
              <p:cNvSpPr>
                <a:spLocks/>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grpSp>
        <p:nvGrpSpPr>
          <p:cNvPr id="200" name="Group 460">
            <a:extLst>
              <a:ext uri="{FF2B5EF4-FFF2-40B4-BE49-F238E27FC236}">
                <a16:creationId xmlns="" xmlns:a16="http://schemas.microsoft.com/office/drawing/2014/main" id="{B6EC3804-126A-4700-AD73-EAC691C6B10F}"/>
              </a:ext>
            </a:extLst>
          </p:cNvPr>
          <p:cNvGrpSpPr/>
          <p:nvPr/>
        </p:nvGrpSpPr>
        <p:grpSpPr>
          <a:xfrm flipH="1">
            <a:off x="4207548" y="1752288"/>
            <a:ext cx="2116381" cy="2306228"/>
            <a:chOff x="654280" y="1047000"/>
            <a:chExt cx="3037332" cy="3309787"/>
          </a:xfrm>
        </p:grpSpPr>
        <p:grpSp>
          <p:nvGrpSpPr>
            <p:cNvPr id="201" name="Group 461">
              <a:extLst>
                <a:ext uri="{FF2B5EF4-FFF2-40B4-BE49-F238E27FC236}">
                  <a16:creationId xmlns="" xmlns:a16="http://schemas.microsoft.com/office/drawing/2014/main" id="{3A448690-DF82-45FC-A1C9-0EF1FD4AAC5E}"/>
                </a:ext>
              </a:extLst>
            </p:cNvPr>
            <p:cNvGrpSpPr/>
            <p:nvPr/>
          </p:nvGrpSpPr>
          <p:grpSpPr>
            <a:xfrm>
              <a:off x="654280" y="2079826"/>
              <a:ext cx="3024555" cy="2276961"/>
              <a:chOff x="604505" y="1981058"/>
              <a:chExt cx="3153719" cy="2374200"/>
            </a:xfrm>
          </p:grpSpPr>
          <p:grpSp>
            <p:nvGrpSpPr>
              <p:cNvPr id="222" name="Group 483">
                <a:extLst>
                  <a:ext uri="{FF2B5EF4-FFF2-40B4-BE49-F238E27FC236}">
                    <a16:creationId xmlns="" xmlns:a16="http://schemas.microsoft.com/office/drawing/2014/main" id="{3433BEC2-2EE7-4D55-A557-3125665EB3F6}"/>
                  </a:ext>
                </a:extLst>
              </p:cNvPr>
              <p:cNvGrpSpPr/>
              <p:nvPr/>
            </p:nvGrpSpPr>
            <p:grpSpPr>
              <a:xfrm rot="15155533" flipH="1">
                <a:off x="773232" y="1812331"/>
                <a:ext cx="2374200" cy="2711653"/>
                <a:chOff x="6326188" y="1654175"/>
                <a:chExt cx="2410644" cy="3082384"/>
              </a:xfrm>
              <a:solidFill>
                <a:schemeClr val="bg2">
                  <a:lumMod val="75000"/>
                </a:schemeClr>
              </a:solidFill>
            </p:grpSpPr>
            <p:sp>
              <p:nvSpPr>
                <p:cNvPr id="304" name="Freeform 129">
                  <a:extLst>
                    <a:ext uri="{FF2B5EF4-FFF2-40B4-BE49-F238E27FC236}">
                      <a16:creationId xmlns="" xmlns:a16="http://schemas.microsoft.com/office/drawing/2014/main" id="{5F266785-56C6-413D-8BE6-AEFCE646D47B}"/>
                    </a:ext>
                  </a:extLst>
                </p:cNvPr>
                <p:cNvSpPr>
                  <a:spLocks/>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05" name="Freeform 130">
                  <a:extLst>
                    <a:ext uri="{FF2B5EF4-FFF2-40B4-BE49-F238E27FC236}">
                      <a16:creationId xmlns="" xmlns:a16="http://schemas.microsoft.com/office/drawing/2014/main" id="{CF241F81-5510-4113-AE33-70627163D339}"/>
                    </a:ext>
                  </a:extLst>
                </p:cNvPr>
                <p:cNvSpPr>
                  <a:spLocks/>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06" name="Freeform 131">
                  <a:extLst>
                    <a:ext uri="{FF2B5EF4-FFF2-40B4-BE49-F238E27FC236}">
                      <a16:creationId xmlns="" xmlns:a16="http://schemas.microsoft.com/office/drawing/2014/main" id="{3E786861-0A3F-47D5-A2CD-BC176E55FB81}"/>
                    </a:ext>
                  </a:extLst>
                </p:cNvPr>
                <p:cNvSpPr>
                  <a:spLocks/>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07" name="Freeform 132">
                  <a:extLst>
                    <a:ext uri="{FF2B5EF4-FFF2-40B4-BE49-F238E27FC236}">
                      <a16:creationId xmlns="" xmlns:a16="http://schemas.microsoft.com/office/drawing/2014/main" id="{D2F10327-2704-4093-8702-1BF894315C5F}"/>
                    </a:ext>
                  </a:extLst>
                </p:cNvPr>
                <p:cNvSpPr>
                  <a:spLocks/>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08" name="Freeform 133">
                  <a:extLst>
                    <a:ext uri="{FF2B5EF4-FFF2-40B4-BE49-F238E27FC236}">
                      <a16:creationId xmlns="" xmlns:a16="http://schemas.microsoft.com/office/drawing/2014/main" id="{E67BDE54-574C-4CF3-A61B-16EBD5C89E38}"/>
                    </a:ext>
                  </a:extLst>
                </p:cNvPr>
                <p:cNvSpPr>
                  <a:spLocks/>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09" name="Freeform 134">
                  <a:extLst>
                    <a:ext uri="{FF2B5EF4-FFF2-40B4-BE49-F238E27FC236}">
                      <a16:creationId xmlns="" xmlns:a16="http://schemas.microsoft.com/office/drawing/2014/main" id="{1AFFE912-FCA8-4579-BB4B-B8808AC65C46}"/>
                    </a:ext>
                  </a:extLst>
                </p:cNvPr>
                <p:cNvSpPr>
                  <a:spLocks/>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10" name="Freeform 135">
                  <a:extLst>
                    <a:ext uri="{FF2B5EF4-FFF2-40B4-BE49-F238E27FC236}">
                      <a16:creationId xmlns="" xmlns:a16="http://schemas.microsoft.com/office/drawing/2014/main" id="{6BF2B47A-2EF9-41F4-8F02-073921205947}"/>
                    </a:ext>
                  </a:extLst>
                </p:cNvPr>
                <p:cNvSpPr>
                  <a:spLocks/>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11" name="Freeform 136">
                  <a:extLst>
                    <a:ext uri="{FF2B5EF4-FFF2-40B4-BE49-F238E27FC236}">
                      <a16:creationId xmlns="" xmlns:a16="http://schemas.microsoft.com/office/drawing/2014/main" id="{F4367F4F-C1C8-415D-8933-08F826CD33C4}"/>
                    </a:ext>
                  </a:extLst>
                </p:cNvPr>
                <p:cNvSpPr>
                  <a:spLocks/>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12" name="Freeform 137">
                  <a:extLst>
                    <a:ext uri="{FF2B5EF4-FFF2-40B4-BE49-F238E27FC236}">
                      <a16:creationId xmlns="" xmlns:a16="http://schemas.microsoft.com/office/drawing/2014/main" id="{171D25E7-E027-41CB-8A37-14A9BFB962FA}"/>
                    </a:ext>
                  </a:extLst>
                </p:cNvPr>
                <p:cNvSpPr>
                  <a:spLocks/>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13" name="Freeform 138">
                  <a:extLst>
                    <a:ext uri="{FF2B5EF4-FFF2-40B4-BE49-F238E27FC236}">
                      <a16:creationId xmlns="" xmlns:a16="http://schemas.microsoft.com/office/drawing/2014/main" id="{024A8F4B-DEED-4169-B729-79E716717AD8}"/>
                    </a:ext>
                  </a:extLst>
                </p:cNvPr>
                <p:cNvSpPr>
                  <a:spLocks/>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14" name="Freeform 139">
                  <a:extLst>
                    <a:ext uri="{FF2B5EF4-FFF2-40B4-BE49-F238E27FC236}">
                      <a16:creationId xmlns="" xmlns:a16="http://schemas.microsoft.com/office/drawing/2014/main" id="{6F2F8244-C8B4-4977-A618-7B7FD9A08133}"/>
                    </a:ext>
                  </a:extLst>
                </p:cNvPr>
                <p:cNvSpPr>
                  <a:spLocks/>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15" name="Freeform 140">
                  <a:extLst>
                    <a:ext uri="{FF2B5EF4-FFF2-40B4-BE49-F238E27FC236}">
                      <a16:creationId xmlns="" xmlns:a16="http://schemas.microsoft.com/office/drawing/2014/main" id="{EBAB30DD-106F-474C-8178-7533ECF7F9F9}"/>
                    </a:ext>
                  </a:extLst>
                </p:cNvPr>
                <p:cNvSpPr>
                  <a:spLocks/>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16" name="Freeform 141">
                  <a:extLst>
                    <a:ext uri="{FF2B5EF4-FFF2-40B4-BE49-F238E27FC236}">
                      <a16:creationId xmlns="" xmlns:a16="http://schemas.microsoft.com/office/drawing/2014/main" id="{4C96554A-566C-49D5-B287-B5E80C35E905}"/>
                    </a:ext>
                  </a:extLst>
                </p:cNvPr>
                <p:cNvSpPr>
                  <a:spLocks/>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17" name="Freeform 142">
                  <a:extLst>
                    <a:ext uri="{FF2B5EF4-FFF2-40B4-BE49-F238E27FC236}">
                      <a16:creationId xmlns="" xmlns:a16="http://schemas.microsoft.com/office/drawing/2014/main" id="{EB320215-5305-41FD-B8EB-40A690F1CC48}"/>
                    </a:ext>
                  </a:extLst>
                </p:cNvPr>
                <p:cNvSpPr>
                  <a:spLocks/>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18" name="Freeform 143">
                  <a:extLst>
                    <a:ext uri="{FF2B5EF4-FFF2-40B4-BE49-F238E27FC236}">
                      <a16:creationId xmlns="" xmlns:a16="http://schemas.microsoft.com/office/drawing/2014/main" id="{4CB0DF98-CF30-4778-B074-A720F801878C}"/>
                    </a:ext>
                  </a:extLst>
                </p:cNvPr>
                <p:cNvSpPr>
                  <a:spLocks/>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19" name="Rectangle 144">
                  <a:extLst>
                    <a:ext uri="{FF2B5EF4-FFF2-40B4-BE49-F238E27FC236}">
                      <a16:creationId xmlns="" xmlns:a16="http://schemas.microsoft.com/office/drawing/2014/main" id="{071D396F-D3BE-414C-B021-27E5553F0A61}"/>
                    </a:ext>
                  </a:extLst>
                </p:cNvPr>
                <p:cNvSpPr>
                  <a:spLocks noChangeArrowheads="1"/>
                </p:cNvSpPr>
                <p:nvPr/>
              </p:nvSpPr>
              <p:spPr bwMode="auto">
                <a:xfrm>
                  <a:off x="6518275" y="3373438"/>
                  <a:ext cx="1587" cy="1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20" name="Freeform 145">
                  <a:extLst>
                    <a:ext uri="{FF2B5EF4-FFF2-40B4-BE49-F238E27FC236}">
                      <a16:creationId xmlns="" xmlns:a16="http://schemas.microsoft.com/office/drawing/2014/main" id="{37E482D7-129E-4E69-AD27-256CCDC3B73E}"/>
                    </a:ext>
                  </a:extLst>
                </p:cNvPr>
                <p:cNvSpPr>
                  <a:spLocks/>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21" name="Freeform 146">
                  <a:extLst>
                    <a:ext uri="{FF2B5EF4-FFF2-40B4-BE49-F238E27FC236}">
                      <a16:creationId xmlns="" xmlns:a16="http://schemas.microsoft.com/office/drawing/2014/main" id="{B91F5BBB-AB23-4EED-A35B-D15C69D4D29C}"/>
                    </a:ext>
                  </a:extLst>
                </p:cNvPr>
                <p:cNvSpPr>
                  <a:spLocks/>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22" name="Freeform 147">
                  <a:extLst>
                    <a:ext uri="{FF2B5EF4-FFF2-40B4-BE49-F238E27FC236}">
                      <a16:creationId xmlns="" xmlns:a16="http://schemas.microsoft.com/office/drawing/2014/main" id="{CB3A28C0-115A-4170-8F93-DB9F3F2BB348}"/>
                    </a:ext>
                  </a:extLst>
                </p:cNvPr>
                <p:cNvSpPr>
                  <a:spLocks/>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23" name="Freeform 148">
                  <a:extLst>
                    <a:ext uri="{FF2B5EF4-FFF2-40B4-BE49-F238E27FC236}">
                      <a16:creationId xmlns="" xmlns:a16="http://schemas.microsoft.com/office/drawing/2014/main" id="{E5284688-FAFB-4F47-A075-B6F99D469E6D}"/>
                    </a:ext>
                  </a:extLst>
                </p:cNvPr>
                <p:cNvSpPr>
                  <a:spLocks/>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24" name="Freeform 149">
                  <a:extLst>
                    <a:ext uri="{FF2B5EF4-FFF2-40B4-BE49-F238E27FC236}">
                      <a16:creationId xmlns="" xmlns:a16="http://schemas.microsoft.com/office/drawing/2014/main" id="{7AC1416E-C71B-4667-B13D-16D37CDF0CD9}"/>
                    </a:ext>
                  </a:extLst>
                </p:cNvPr>
                <p:cNvSpPr>
                  <a:spLocks/>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25" name="Freeform 150">
                  <a:extLst>
                    <a:ext uri="{FF2B5EF4-FFF2-40B4-BE49-F238E27FC236}">
                      <a16:creationId xmlns="" xmlns:a16="http://schemas.microsoft.com/office/drawing/2014/main" id="{881CC692-04BC-4631-9F93-27CED0CCBCF8}"/>
                    </a:ext>
                  </a:extLst>
                </p:cNvPr>
                <p:cNvSpPr>
                  <a:spLocks/>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26" name="Freeform 151">
                  <a:extLst>
                    <a:ext uri="{FF2B5EF4-FFF2-40B4-BE49-F238E27FC236}">
                      <a16:creationId xmlns="" xmlns:a16="http://schemas.microsoft.com/office/drawing/2014/main" id="{5DD52A91-40C0-4FEA-95EA-D6488DD62413}"/>
                    </a:ext>
                  </a:extLst>
                </p:cNvPr>
                <p:cNvSpPr>
                  <a:spLocks/>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27" name="Freeform 152">
                  <a:extLst>
                    <a:ext uri="{FF2B5EF4-FFF2-40B4-BE49-F238E27FC236}">
                      <a16:creationId xmlns="" xmlns:a16="http://schemas.microsoft.com/office/drawing/2014/main" id="{149503B9-204E-4FEF-B4F0-87A532AF698E}"/>
                    </a:ext>
                  </a:extLst>
                </p:cNvPr>
                <p:cNvSpPr>
                  <a:spLocks/>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28" name="Freeform 153">
                  <a:extLst>
                    <a:ext uri="{FF2B5EF4-FFF2-40B4-BE49-F238E27FC236}">
                      <a16:creationId xmlns="" xmlns:a16="http://schemas.microsoft.com/office/drawing/2014/main" id="{2F756D1F-7357-4196-A1AA-4F654F08FE29}"/>
                    </a:ext>
                  </a:extLst>
                </p:cNvPr>
                <p:cNvSpPr>
                  <a:spLocks/>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29" name="Freeform 154">
                  <a:extLst>
                    <a:ext uri="{FF2B5EF4-FFF2-40B4-BE49-F238E27FC236}">
                      <a16:creationId xmlns="" xmlns:a16="http://schemas.microsoft.com/office/drawing/2014/main" id="{718E1D8D-DF81-4DA0-B7EC-08DC12CFAEA7}"/>
                    </a:ext>
                  </a:extLst>
                </p:cNvPr>
                <p:cNvSpPr>
                  <a:spLocks/>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30" name="Freeform 155">
                  <a:extLst>
                    <a:ext uri="{FF2B5EF4-FFF2-40B4-BE49-F238E27FC236}">
                      <a16:creationId xmlns="" xmlns:a16="http://schemas.microsoft.com/office/drawing/2014/main" id="{20E331CE-1EA5-461C-90D1-6862591B7968}"/>
                    </a:ext>
                  </a:extLst>
                </p:cNvPr>
                <p:cNvSpPr>
                  <a:spLocks/>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31" name="Freeform 156">
                  <a:extLst>
                    <a:ext uri="{FF2B5EF4-FFF2-40B4-BE49-F238E27FC236}">
                      <a16:creationId xmlns="" xmlns:a16="http://schemas.microsoft.com/office/drawing/2014/main" id="{33C73029-62F2-48F8-95E2-A7C88EAEB350}"/>
                    </a:ext>
                  </a:extLst>
                </p:cNvPr>
                <p:cNvSpPr>
                  <a:spLocks/>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32" name="Freeform 157">
                  <a:extLst>
                    <a:ext uri="{FF2B5EF4-FFF2-40B4-BE49-F238E27FC236}">
                      <a16:creationId xmlns="" xmlns:a16="http://schemas.microsoft.com/office/drawing/2014/main" id="{C2A8AAA8-04F8-49FF-AAC3-2E3DE77EE1BB}"/>
                    </a:ext>
                  </a:extLst>
                </p:cNvPr>
                <p:cNvSpPr>
                  <a:spLocks/>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33" name="Freeform 158">
                  <a:extLst>
                    <a:ext uri="{FF2B5EF4-FFF2-40B4-BE49-F238E27FC236}">
                      <a16:creationId xmlns="" xmlns:a16="http://schemas.microsoft.com/office/drawing/2014/main" id="{65AD4409-1CCA-4D14-82C7-37D00DE5ADBC}"/>
                    </a:ext>
                  </a:extLst>
                </p:cNvPr>
                <p:cNvSpPr>
                  <a:spLocks/>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34" name="Freeform 159">
                  <a:extLst>
                    <a:ext uri="{FF2B5EF4-FFF2-40B4-BE49-F238E27FC236}">
                      <a16:creationId xmlns="" xmlns:a16="http://schemas.microsoft.com/office/drawing/2014/main" id="{E7B95CA0-9AEB-46F1-9EAD-95978EB57C9B}"/>
                    </a:ext>
                  </a:extLst>
                </p:cNvPr>
                <p:cNvSpPr>
                  <a:spLocks/>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35" name="Freeform 160">
                  <a:extLst>
                    <a:ext uri="{FF2B5EF4-FFF2-40B4-BE49-F238E27FC236}">
                      <a16:creationId xmlns="" xmlns:a16="http://schemas.microsoft.com/office/drawing/2014/main" id="{CDBD71AF-9ABD-4583-9A6F-94E81AD8AB2B}"/>
                    </a:ext>
                  </a:extLst>
                </p:cNvPr>
                <p:cNvSpPr>
                  <a:spLocks/>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36" name="Freeform 161">
                  <a:extLst>
                    <a:ext uri="{FF2B5EF4-FFF2-40B4-BE49-F238E27FC236}">
                      <a16:creationId xmlns="" xmlns:a16="http://schemas.microsoft.com/office/drawing/2014/main" id="{9756E606-0C8F-4400-AC4B-06B6B6760334}"/>
                    </a:ext>
                  </a:extLst>
                </p:cNvPr>
                <p:cNvSpPr>
                  <a:spLocks/>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37" name="Freeform 162">
                  <a:extLst>
                    <a:ext uri="{FF2B5EF4-FFF2-40B4-BE49-F238E27FC236}">
                      <a16:creationId xmlns="" xmlns:a16="http://schemas.microsoft.com/office/drawing/2014/main" id="{E7518FB5-EB9B-46C5-B190-9C46316909D0}"/>
                    </a:ext>
                  </a:extLst>
                </p:cNvPr>
                <p:cNvSpPr>
                  <a:spLocks/>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38" name="Freeform 163">
                  <a:extLst>
                    <a:ext uri="{FF2B5EF4-FFF2-40B4-BE49-F238E27FC236}">
                      <a16:creationId xmlns="" xmlns:a16="http://schemas.microsoft.com/office/drawing/2014/main" id="{8735CDB4-2B46-47B7-BD00-683CB1D59627}"/>
                    </a:ext>
                  </a:extLst>
                </p:cNvPr>
                <p:cNvSpPr>
                  <a:spLocks/>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39" name="Freeform 164">
                  <a:extLst>
                    <a:ext uri="{FF2B5EF4-FFF2-40B4-BE49-F238E27FC236}">
                      <a16:creationId xmlns="" xmlns:a16="http://schemas.microsoft.com/office/drawing/2014/main" id="{2D1F57C8-6109-41BD-8AE4-546BAE0F85B6}"/>
                    </a:ext>
                  </a:extLst>
                </p:cNvPr>
                <p:cNvSpPr>
                  <a:spLocks/>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40" name="Freeform 165">
                  <a:extLst>
                    <a:ext uri="{FF2B5EF4-FFF2-40B4-BE49-F238E27FC236}">
                      <a16:creationId xmlns="" xmlns:a16="http://schemas.microsoft.com/office/drawing/2014/main" id="{54189D74-9D58-4757-8B78-6C9A266F0B49}"/>
                    </a:ext>
                  </a:extLst>
                </p:cNvPr>
                <p:cNvSpPr>
                  <a:spLocks/>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41" name="Freeform 166">
                  <a:extLst>
                    <a:ext uri="{FF2B5EF4-FFF2-40B4-BE49-F238E27FC236}">
                      <a16:creationId xmlns="" xmlns:a16="http://schemas.microsoft.com/office/drawing/2014/main" id="{D7340762-AEEE-4D34-A124-AAE2D16BAFFD}"/>
                    </a:ext>
                  </a:extLst>
                </p:cNvPr>
                <p:cNvSpPr>
                  <a:spLocks/>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42" name="Freeform 167">
                  <a:extLst>
                    <a:ext uri="{FF2B5EF4-FFF2-40B4-BE49-F238E27FC236}">
                      <a16:creationId xmlns="" xmlns:a16="http://schemas.microsoft.com/office/drawing/2014/main" id="{3CAB6F66-90EB-4E7A-B5F8-C44975E1CBD4}"/>
                    </a:ext>
                  </a:extLst>
                </p:cNvPr>
                <p:cNvSpPr>
                  <a:spLocks/>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43" name="Freeform 168">
                  <a:extLst>
                    <a:ext uri="{FF2B5EF4-FFF2-40B4-BE49-F238E27FC236}">
                      <a16:creationId xmlns="" xmlns:a16="http://schemas.microsoft.com/office/drawing/2014/main" id="{22A1D1EB-15FD-439D-ADD4-DD9EF0D5FD67}"/>
                    </a:ext>
                  </a:extLst>
                </p:cNvPr>
                <p:cNvSpPr>
                  <a:spLocks/>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nvGrpSpPr>
              <p:cNvPr id="223" name="Group 484">
                <a:extLst>
                  <a:ext uri="{FF2B5EF4-FFF2-40B4-BE49-F238E27FC236}">
                    <a16:creationId xmlns="" xmlns:a16="http://schemas.microsoft.com/office/drawing/2014/main" id="{A4E918B0-9B36-4B91-A245-512752464EA3}"/>
                  </a:ext>
                </a:extLst>
              </p:cNvPr>
              <p:cNvGrpSpPr/>
              <p:nvPr/>
            </p:nvGrpSpPr>
            <p:grpSpPr>
              <a:xfrm rot="15155533" flipH="1">
                <a:off x="1114059" y="1803071"/>
                <a:ext cx="2159193" cy="2610180"/>
                <a:chOff x="6326188" y="1654175"/>
                <a:chExt cx="2192337" cy="2967038"/>
              </a:xfrm>
              <a:solidFill>
                <a:schemeClr val="bg2">
                  <a:lumMod val="75000"/>
                </a:schemeClr>
              </a:solidFill>
            </p:grpSpPr>
            <p:sp>
              <p:nvSpPr>
                <p:cNvPr id="265" name="Freeform 129">
                  <a:extLst>
                    <a:ext uri="{FF2B5EF4-FFF2-40B4-BE49-F238E27FC236}">
                      <a16:creationId xmlns="" xmlns:a16="http://schemas.microsoft.com/office/drawing/2014/main" id="{6278D670-85D3-4373-8CC6-4BB1D2493982}"/>
                    </a:ext>
                  </a:extLst>
                </p:cNvPr>
                <p:cNvSpPr>
                  <a:spLocks/>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66" name="Freeform 130">
                  <a:extLst>
                    <a:ext uri="{FF2B5EF4-FFF2-40B4-BE49-F238E27FC236}">
                      <a16:creationId xmlns="" xmlns:a16="http://schemas.microsoft.com/office/drawing/2014/main" id="{E7E86FE4-2D17-4235-9DEF-1D3B8F9A575D}"/>
                    </a:ext>
                  </a:extLst>
                </p:cNvPr>
                <p:cNvSpPr>
                  <a:spLocks/>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67" name="Freeform 131">
                  <a:extLst>
                    <a:ext uri="{FF2B5EF4-FFF2-40B4-BE49-F238E27FC236}">
                      <a16:creationId xmlns="" xmlns:a16="http://schemas.microsoft.com/office/drawing/2014/main" id="{FD7BC5F0-2C70-4C0C-9FB1-83057FE1E667}"/>
                    </a:ext>
                  </a:extLst>
                </p:cNvPr>
                <p:cNvSpPr>
                  <a:spLocks/>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68" name="Freeform 132">
                  <a:extLst>
                    <a:ext uri="{FF2B5EF4-FFF2-40B4-BE49-F238E27FC236}">
                      <a16:creationId xmlns="" xmlns:a16="http://schemas.microsoft.com/office/drawing/2014/main" id="{2CDE5430-C478-4290-A132-7411B28D03D4}"/>
                    </a:ext>
                  </a:extLst>
                </p:cNvPr>
                <p:cNvSpPr>
                  <a:spLocks/>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69" name="Freeform 133">
                  <a:extLst>
                    <a:ext uri="{FF2B5EF4-FFF2-40B4-BE49-F238E27FC236}">
                      <a16:creationId xmlns="" xmlns:a16="http://schemas.microsoft.com/office/drawing/2014/main" id="{EF916648-FCD5-4A2A-A691-18992C67797B}"/>
                    </a:ext>
                  </a:extLst>
                </p:cNvPr>
                <p:cNvSpPr>
                  <a:spLocks/>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70" name="Freeform 134">
                  <a:extLst>
                    <a:ext uri="{FF2B5EF4-FFF2-40B4-BE49-F238E27FC236}">
                      <a16:creationId xmlns="" xmlns:a16="http://schemas.microsoft.com/office/drawing/2014/main" id="{D84DE78B-CE1E-41B1-B555-036CBF45BF62}"/>
                    </a:ext>
                  </a:extLst>
                </p:cNvPr>
                <p:cNvSpPr>
                  <a:spLocks/>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71" name="Freeform 135">
                  <a:extLst>
                    <a:ext uri="{FF2B5EF4-FFF2-40B4-BE49-F238E27FC236}">
                      <a16:creationId xmlns="" xmlns:a16="http://schemas.microsoft.com/office/drawing/2014/main" id="{3E212180-C88F-431E-BE11-880BA7336185}"/>
                    </a:ext>
                  </a:extLst>
                </p:cNvPr>
                <p:cNvSpPr>
                  <a:spLocks/>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72" name="Freeform 136">
                  <a:extLst>
                    <a:ext uri="{FF2B5EF4-FFF2-40B4-BE49-F238E27FC236}">
                      <a16:creationId xmlns="" xmlns:a16="http://schemas.microsoft.com/office/drawing/2014/main" id="{823A5E9A-2964-4121-93C1-598B4EC609F7}"/>
                    </a:ext>
                  </a:extLst>
                </p:cNvPr>
                <p:cNvSpPr>
                  <a:spLocks/>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73" name="Freeform 137">
                  <a:extLst>
                    <a:ext uri="{FF2B5EF4-FFF2-40B4-BE49-F238E27FC236}">
                      <a16:creationId xmlns="" xmlns:a16="http://schemas.microsoft.com/office/drawing/2014/main" id="{1ABCF11B-4A40-4950-8FB6-EFFDF12B3732}"/>
                    </a:ext>
                  </a:extLst>
                </p:cNvPr>
                <p:cNvSpPr>
                  <a:spLocks/>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74" name="Freeform 138">
                  <a:extLst>
                    <a:ext uri="{FF2B5EF4-FFF2-40B4-BE49-F238E27FC236}">
                      <a16:creationId xmlns="" xmlns:a16="http://schemas.microsoft.com/office/drawing/2014/main" id="{9BACB66A-ECFD-44F6-9A27-DC315A02DD1E}"/>
                    </a:ext>
                  </a:extLst>
                </p:cNvPr>
                <p:cNvSpPr>
                  <a:spLocks/>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75" name="Freeform 139">
                  <a:extLst>
                    <a:ext uri="{FF2B5EF4-FFF2-40B4-BE49-F238E27FC236}">
                      <a16:creationId xmlns="" xmlns:a16="http://schemas.microsoft.com/office/drawing/2014/main" id="{A3DCF1ED-D947-4B71-83D0-62BD34B2023E}"/>
                    </a:ext>
                  </a:extLst>
                </p:cNvPr>
                <p:cNvSpPr>
                  <a:spLocks/>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76" name="Freeform 140">
                  <a:extLst>
                    <a:ext uri="{FF2B5EF4-FFF2-40B4-BE49-F238E27FC236}">
                      <a16:creationId xmlns="" xmlns:a16="http://schemas.microsoft.com/office/drawing/2014/main" id="{6096CF2F-D974-4B3C-A6A0-A070B9B85CD4}"/>
                    </a:ext>
                  </a:extLst>
                </p:cNvPr>
                <p:cNvSpPr>
                  <a:spLocks/>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77" name="Freeform 141">
                  <a:extLst>
                    <a:ext uri="{FF2B5EF4-FFF2-40B4-BE49-F238E27FC236}">
                      <a16:creationId xmlns="" xmlns:a16="http://schemas.microsoft.com/office/drawing/2014/main" id="{3ED05F3C-E59C-476E-B0A9-08DC3D696165}"/>
                    </a:ext>
                  </a:extLst>
                </p:cNvPr>
                <p:cNvSpPr>
                  <a:spLocks/>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78" name="Freeform 142">
                  <a:extLst>
                    <a:ext uri="{FF2B5EF4-FFF2-40B4-BE49-F238E27FC236}">
                      <a16:creationId xmlns="" xmlns:a16="http://schemas.microsoft.com/office/drawing/2014/main" id="{BDB349DF-112E-45EE-966F-7B21824A64DF}"/>
                    </a:ext>
                  </a:extLst>
                </p:cNvPr>
                <p:cNvSpPr>
                  <a:spLocks/>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79" name="Freeform 143">
                  <a:extLst>
                    <a:ext uri="{FF2B5EF4-FFF2-40B4-BE49-F238E27FC236}">
                      <a16:creationId xmlns="" xmlns:a16="http://schemas.microsoft.com/office/drawing/2014/main" id="{575C7A27-F816-47CF-B07E-C5CD17E8F03E}"/>
                    </a:ext>
                  </a:extLst>
                </p:cNvPr>
                <p:cNvSpPr>
                  <a:spLocks/>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80" name="Rectangle 144">
                  <a:extLst>
                    <a:ext uri="{FF2B5EF4-FFF2-40B4-BE49-F238E27FC236}">
                      <a16:creationId xmlns="" xmlns:a16="http://schemas.microsoft.com/office/drawing/2014/main" id="{1AC2789D-B753-452F-B1C9-103430EBFE56}"/>
                    </a:ext>
                  </a:extLst>
                </p:cNvPr>
                <p:cNvSpPr>
                  <a:spLocks noChangeArrowheads="1"/>
                </p:cNvSpPr>
                <p:nvPr/>
              </p:nvSpPr>
              <p:spPr bwMode="auto">
                <a:xfrm>
                  <a:off x="6518275" y="3373438"/>
                  <a:ext cx="1587" cy="1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81" name="Freeform 145">
                  <a:extLst>
                    <a:ext uri="{FF2B5EF4-FFF2-40B4-BE49-F238E27FC236}">
                      <a16:creationId xmlns="" xmlns:a16="http://schemas.microsoft.com/office/drawing/2014/main" id="{D4CA7D11-7AD7-45AA-BB1E-A1E381B3D713}"/>
                    </a:ext>
                  </a:extLst>
                </p:cNvPr>
                <p:cNvSpPr>
                  <a:spLocks/>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82" name="Freeform 146">
                  <a:extLst>
                    <a:ext uri="{FF2B5EF4-FFF2-40B4-BE49-F238E27FC236}">
                      <a16:creationId xmlns="" xmlns:a16="http://schemas.microsoft.com/office/drawing/2014/main" id="{3BBCB8E4-E870-4DA3-9761-216105EC7452}"/>
                    </a:ext>
                  </a:extLst>
                </p:cNvPr>
                <p:cNvSpPr>
                  <a:spLocks/>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83" name="Freeform 147">
                  <a:extLst>
                    <a:ext uri="{FF2B5EF4-FFF2-40B4-BE49-F238E27FC236}">
                      <a16:creationId xmlns="" xmlns:a16="http://schemas.microsoft.com/office/drawing/2014/main" id="{70234B1F-EFED-480A-AF32-E4ED2DD70570}"/>
                    </a:ext>
                  </a:extLst>
                </p:cNvPr>
                <p:cNvSpPr>
                  <a:spLocks/>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84" name="Freeform 148">
                  <a:extLst>
                    <a:ext uri="{FF2B5EF4-FFF2-40B4-BE49-F238E27FC236}">
                      <a16:creationId xmlns="" xmlns:a16="http://schemas.microsoft.com/office/drawing/2014/main" id="{BEB097F4-7A19-499A-A5B3-081FC28859C5}"/>
                    </a:ext>
                  </a:extLst>
                </p:cNvPr>
                <p:cNvSpPr>
                  <a:spLocks/>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85" name="Freeform 149">
                  <a:extLst>
                    <a:ext uri="{FF2B5EF4-FFF2-40B4-BE49-F238E27FC236}">
                      <a16:creationId xmlns="" xmlns:a16="http://schemas.microsoft.com/office/drawing/2014/main" id="{9D80BB21-263F-4DAB-83F1-3DA96E10E595}"/>
                    </a:ext>
                  </a:extLst>
                </p:cNvPr>
                <p:cNvSpPr>
                  <a:spLocks/>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86" name="Freeform 150">
                  <a:extLst>
                    <a:ext uri="{FF2B5EF4-FFF2-40B4-BE49-F238E27FC236}">
                      <a16:creationId xmlns="" xmlns:a16="http://schemas.microsoft.com/office/drawing/2014/main" id="{AE17E43E-E352-4A71-A095-D6EFAE2FE52A}"/>
                    </a:ext>
                  </a:extLst>
                </p:cNvPr>
                <p:cNvSpPr>
                  <a:spLocks/>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87" name="Freeform 151">
                  <a:extLst>
                    <a:ext uri="{FF2B5EF4-FFF2-40B4-BE49-F238E27FC236}">
                      <a16:creationId xmlns="" xmlns:a16="http://schemas.microsoft.com/office/drawing/2014/main" id="{5794016F-EA1C-4365-B52A-1DB5ECB3CD9C}"/>
                    </a:ext>
                  </a:extLst>
                </p:cNvPr>
                <p:cNvSpPr>
                  <a:spLocks/>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88" name="Freeform 152">
                  <a:extLst>
                    <a:ext uri="{FF2B5EF4-FFF2-40B4-BE49-F238E27FC236}">
                      <a16:creationId xmlns="" xmlns:a16="http://schemas.microsoft.com/office/drawing/2014/main" id="{62E713DB-1C27-49F2-A840-B200C9138378}"/>
                    </a:ext>
                  </a:extLst>
                </p:cNvPr>
                <p:cNvSpPr>
                  <a:spLocks/>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89" name="Freeform 153">
                  <a:extLst>
                    <a:ext uri="{FF2B5EF4-FFF2-40B4-BE49-F238E27FC236}">
                      <a16:creationId xmlns="" xmlns:a16="http://schemas.microsoft.com/office/drawing/2014/main" id="{EBC5F1A9-50C0-4666-A9E1-2A6211347123}"/>
                    </a:ext>
                  </a:extLst>
                </p:cNvPr>
                <p:cNvSpPr>
                  <a:spLocks/>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90" name="Freeform 154">
                  <a:extLst>
                    <a:ext uri="{FF2B5EF4-FFF2-40B4-BE49-F238E27FC236}">
                      <a16:creationId xmlns="" xmlns:a16="http://schemas.microsoft.com/office/drawing/2014/main" id="{F8EE567D-46FA-41C4-A60C-45B4126D8123}"/>
                    </a:ext>
                  </a:extLst>
                </p:cNvPr>
                <p:cNvSpPr>
                  <a:spLocks/>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91" name="Freeform 156">
                  <a:extLst>
                    <a:ext uri="{FF2B5EF4-FFF2-40B4-BE49-F238E27FC236}">
                      <a16:creationId xmlns="" xmlns:a16="http://schemas.microsoft.com/office/drawing/2014/main" id="{E7AB2AB2-9D01-4B8F-9FB5-A77EB03D39AF}"/>
                    </a:ext>
                  </a:extLst>
                </p:cNvPr>
                <p:cNvSpPr>
                  <a:spLocks/>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92" name="Freeform 157">
                  <a:extLst>
                    <a:ext uri="{FF2B5EF4-FFF2-40B4-BE49-F238E27FC236}">
                      <a16:creationId xmlns="" xmlns:a16="http://schemas.microsoft.com/office/drawing/2014/main" id="{2957FE92-7EB6-494B-86EB-6820C0D31801}"/>
                    </a:ext>
                  </a:extLst>
                </p:cNvPr>
                <p:cNvSpPr>
                  <a:spLocks/>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93" name="Freeform 158">
                  <a:extLst>
                    <a:ext uri="{FF2B5EF4-FFF2-40B4-BE49-F238E27FC236}">
                      <a16:creationId xmlns="" xmlns:a16="http://schemas.microsoft.com/office/drawing/2014/main" id="{DD1A1478-B671-48B5-A24F-BDB162F81D48}"/>
                    </a:ext>
                  </a:extLst>
                </p:cNvPr>
                <p:cNvSpPr>
                  <a:spLocks/>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94" name="Freeform 159">
                  <a:extLst>
                    <a:ext uri="{FF2B5EF4-FFF2-40B4-BE49-F238E27FC236}">
                      <a16:creationId xmlns="" xmlns:a16="http://schemas.microsoft.com/office/drawing/2014/main" id="{66D5FF9B-1293-450E-B512-D87111682608}"/>
                    </a:ext>
                  </a:extLst>
                </p:cNvPr>
                <p:cNvSpPr>
                  <a:spLocks/>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95" name="Freeform 160">
                  <a:extLst>
                    <a:ext uri="{FF2B5EF4-FFF2-40B4-BE49-F238E27FC236}">
                      <a16:creationId xmlns="" xmlns:a16="http://schemas.microsoft.com/office/drawing/2014/main" id="{DDFC155F-7CBE-4B0E-B3A5-5C37B982B65A}"/>
                    </a:ext>
                  </a:extLst>
                </p:cNvPr>
                <p:cNvSpPr>
                  <a:spLocks/>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96" name="Freeform 161">
                  <a:extLst>
                    <a:ext uri="{FF2B5EF4-FFF2-40B4-BE49-F238E27FC236}">
                      <a16:creationId xmlns="" xmlns:a16="http://schemas.microsoft.com/office/drawing/2014/main" id="{7BEA3C20-6A34-4992-B906-156090A07E15}"/>
                    </a:ext>
                  </a:extLst>
                </p:cNvPr>
                <p:cNvSpPr>
                  <a:spLocks/>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97" name="Freeform 162">
                  <a:extLst>
                    <a:ext uri="{FF2B5EF4-FFF2-40B4-BE49-F238E27FC236}">
                      <a16:creationId xmlns="" xmlns:a16="http://schemas.microsoft.com/office/drawing/2014/main" id="{A2A84C9F-8701-4EB2-8B71-6B070651BF18}"/>
                    </a:ext>
                  </a:extLst>
                </p:cNvPr>
                <p:cNvSpPr>
                  <a:spLocks/>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98" name="Freeform 163">
                  <a:extLst>
                    <a:ext uri="{FF2B5EF4-FFF2-40B4-BE49-F238E27FC236}">
                      <a16:creationId xmlns="" xmlns:a16="http://schemas.microsoft.com/office/drawing/2014/main" id="{D574E165-C37B-4B8E-98FD-3EE62AC5A0FB}"/>
                    </a:ext>
                  </a:extLst>
                </p:cNvPr>
                <p:cNvSpPr>
                  <a:spLocks/>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99" name="Freeform 164">
                  <a:extLst>
                    <a:ext uri="{FF2B5EF4-FFF2-40B4-BE49-F238E27FC236}">
                      <a16:creationId xmlns="" xmlns:a16="http://schemas.microsoft.com/office/drawing/2014/main" id="{90DB30C0-9447-4D95-B11E-6007220C1489}"/>
                    </a:ext>
                  </a:extLst>
                </p:cNvPr>
                <p:cNvSpPr>
                  <a:spLocks/>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00" name="Freeform 165">
                  <a:extLst>
                    <a:ext uri="{FF2B5EF4-FFF2-40B4-BE49-F238E27FC236}">
                      <a16:creationId xmlns="" xmlns:a16="http://schemas.microsoft.com/office/drawing/2014/main" id="{C333B17B-7977-4604-8FA5-0EFF238F3D83}"/>
                    </a:ext>
                  </a:extLst>
                </p:cNvPr>
                <p:cNvSpPr>
                  <a:spLocks/>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01" name="Freeform 166">
                  <a:extLst>
                    <a:ext uri="{FF2B5EF4-FFF2-40B4-BE49-F238E27FC236}">
                      <a16:creationId xmlns="" xmlns:a16="http://schemas.microsoft.com/office/drawing/2014/main" id="{B238A753-BDAC-4FF5-A5FC-0649922B5DDE}"/>
                    </a:ext>
                  </a:extLst>
                </p:cNvPr>
                <p:cNvSpPr>
                  <a:spLocks/>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02" name="Freeform 167">
                  <a:extLst>
                    <a:ext uri="{FF2B5EF4-FFF2-40B4-BE49-F238E27FC236}">
                      <a16:creationId xmlns="" xmlns:a16="http://schemas.microsoft.com/office/drawing/2014/main" id="{4E3954AD-7D79-4F6C-8B08-DF21473C150B}"/>
                    </a:ext>
                  </a:extLst>
                </p:cNvPr>
                <p:cNvSpPr>
                  <a:spLocks/>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03" name="Freeform 168">
                  <a:extLst>
                    <a:ext uri="{FF2B5EF4-FFF2-40B4-BE49-F238E27FC236}">
                      <a16:creationId xmlns="" xmlns:a16="http://schemas.microsoft.com/office/drawing/2014/main" id="{19594DB0-BDD4-4321-BCE7-86A6E021F5FA}"/>
                    </a:ext>
                  </a:extLst>
                </p:cNvPr>
                <p:cNvSpPr>
                  <a:spLocks/>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nvGrpSpPr>
              <p:cNvPr id="224" name="Group 485">
                <a:extLst>
                  <a:ext uri="{FF2B5EF4-FFF2-40B4-BE49-F238E27FC236}">
                    <a16:creationId xmlns="" xmlns:a16="http://schemas.microsoft.com/office/drawing/2014/main" id="{24AE9D02-6D27-4041-BB6B-D18165BDC75C}"/>
                  </a:ext>
                </a:extLst>
              </p:cNvPr>
              <p:cNvGrpSpPr/>
              <p:nvPr/>
            </p:nvGrpSpPr>
            <p:grpSpPr>
              <a:xfrm rot="15155533" flipH="1">
                <a:off x="1264410" y="1845476"/>
                <a:ext cx="2259435" cy="2728193"/>
                <a:chOff x="6224407" y="1520027"/>
                <a:chExt cx="2294118" cy="3101186"/>
              </a:xfrm>
              <a:solidFill>
                <a:schemeClr val="bg2">
                  <a:lumMod val="75000"/>
                </a:schemeClr>
              </a:solidFill>
            </p:grpSpPr>
            <p:sp>
              <p:nvSpPr>
                <p:cNvPr id="225" name="Freeform 129">
                  <a:extLst>
                    <a:ext uri="{FF2B5EF4-FFF2-40B4-BE49-F238E27FC236}">
                      <a16:creationId xmlns="" xmlns:a16="http://schemas.microsoft.com/office/drawing/2014/main" id="{D12B3215-4CFF-48D3-A980-1AFAA0A654CE}"/>
                    </a:ext>
                  </a:extLst>
                </p:cNvPr>
                <p:cNvSpPr>
                  <a:spLocks/>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26" name="Freeform 130">
                  <a:extLst>
                    <a:ext uri="{FF2B5EF4-FFF2-40B4-BE49-F238E27FC236}">
                      <a16:creationId xmlns="" xmlns:a16="http://schemas.microsoft.com/office/drawing/2014/main" id="{69A935B7-C1ED-4D7B-A825-2D2836366D10}"/>
                    </a:ext>
                  </a:extLst>
                </p:cNvPr>
                <p:cNvSpPr>
                  <a:spLocks/>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27" name="Freeform 131">
                  <a:extLst>
                    <a:ext uri="{FF2B5EF4-FFF2-40B4-BE49-F238E27FC236}">
                      <a16:creationId xmlns="" xmlns:a16="http://schemas.microsoft.com/office/drawing/2014/main" id="{2E75DCD5-71B2-40E6-B7FA-BB2FB5B7A822}"/>
                    </a:ext>
                  </a:extLst>
                </p:cNvPr>
                <p:cNvSpPr>
                  <a:spLocks/>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28" name="Freeform 132">
                  <a:extLst>
                    <a:ext uri="{FF2B5EF4-FFF2-40B4-BE49-F238E27FC236}">
                      <a16:creationId xmlns="" xmlns:a16="http://schemas.microsoft.com/office/drawing/2014/main" id="{6FD3FBC8-FADD-4900-818C-B94F023EEC5E}"/>
                    </a:ext>
                  </a:extLst>
                </p:cNvPr>
                <p:cNvSpPr>
                  <a:spLocks/>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29" name="Freeform 133">
                  <a:extLst>
                    <a:ext uri="{FF2B5EF4-FFF2-40B4-BE49-F238E27FC236}">
                      <a16:creationId xmlns="" xmlns:a16="http://schemas.microsoft.com/office/drawing/2014/main" id="{C8FC71E2-20FB-45D3-9434-211470347774}"/>
                    </a:ext>
                  </a:extLst>
                </p:cNvPr>
                <p:cNvSpPr>
                  <a:spLocks/>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30" name="Freeform 134">
                  <a:extLst>
                    <a:ext uri="{FF2B5EF4-FFF2-40B4-BE49-F238E27FC236}">
                      <a16:creationId xmlns="" xmlns:a16="http://schemas.microsoft.com/office/drawing/2014/main" id="{95E790A8-699A-4DF4-B380-8191691E4D7D}"/>
                    </a:ext>
                  </a:extLst>
                </p:cNvPr>
                <p:cNvSpPr>
                  <a:spLocks/>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31" name="Freeform 135">
                  <a:extLst>
                    <a:ext uri="{FF2B5EF4-FFF2-40B4-BE49-F238E27FC236}">
                      <a16:creationId xmlns="" xmlns:a16="http://schemas.microsoft.com/office/drawing/2014/main" id="{CF5B8E1B-4452-4667-86E0-AB4E8609EE16}"/>
                    </a:ext>
                  </a:extLst>
                </p:cNvPr>
                <p:cNvSpPr>
                  <a:spLocks/>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32" name="Freeform 136">
                  <a:extLst>
                    <a:ext uri="{FF2B5EF4-FFF2-40B4-BE49-F238E27FC236}">
                      <a16:creationId xmlns="" xmlns:a16="http://schemas.microsoft.com/office/drawing/2014/main" id="{7AC8461F-8059-41F6-B9AB-7DE2FC7C6D4E}"/>
                    </a:ext>
                  </a:extLst>
                </p:cNvPr>
                <p:cNvSpPr>
                  <a:spLocks/>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33" name="Freeform 137">
                  <a:extLst>
                    <a:ext uri="{FF2B5EF4-FFF2-40B4-BE49-F238E27FC236}">
                      <a16:creationId xmlns="" xmlns:a16="http://schemas.microsoft.com/office/drawing/2014/main" id="{84FE4D17-ABDB-402B-9CDE-B10735C2470F}"/>
                    </a:ext>
                  </a:extLst>
                </p:cNvPr>
                <p:cNvSpPr>
                  <a:spLocks/>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34" name="Freeform 138">
                  <a:extLst>
                    <a:ext uri="{FF2B5EF4-FFF2-40B4-BE49-F238E27FC236}">
                      <a16:creationId xmlns="" xmlns:a16="http://schemas.microsoft.com/office/drawing/2014/main" id="{6E41D500-0416-4F42-B046-BFB6928288F5}"/>
                    </a:ext>
                  </a:extLst>
                </p:cNvPr>
                <p:cNvSpPr>
                  <a:spLocks/>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35" name="Freeform 139">
                  <a:extLst>
                    <a:ext uri="{FF2B5EF4-FFF2-40B4-BE49-F238E27FC236}">
                      <a16:creationId xmlns="" xmlns:a16="http://schemas.microsoft.com/office/drawing/2014/main" id="{0FA502F5-1D8D-4830-978E-587F82310E5F}"/>
                    </a:ext>
                  </a:extLst>
                </p:cNvPr>
                <p:cNvSpPr>
                  <a:spLocks/>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36" name="Freeform 140">
                  <a:extLst>
                    <a:ext uri="{FF2B5EF4-FFF2-40B4-BE49-F238E27FC236}">
                      <a16:creationId xmlns="" xmlns:a16="http://schemas.microsoft.com/office/drawing/2014/main" id="{203329C3-774B-4FF7-ACC8-9EECD4CE24B8}"/>
                    </a:ext>
                  </a:extLst>
                </p:cNvPr>
                <p:cNvSpPr>
                  <a:spLocks/>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37" name="Freeform 141">
                  <a:extLst>
                    <a:ext uri="{FF2B5EF4-FFF2-40B4-BE49-F238E27FC236}">
                      <a16:creationId xmlns="" xmlns:a16="http://schemas.microsoft.com/office/drawing/2014/main" id="{F15356AE-F81B-4180-9A46-E8D38A6A71CA}"/>
                    </a:ext>
                  </a:extLst>
                </p:cNvPr>
                <p:cNvSpPr>
                  <a:spLocks/>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38" name="Freeform 142">
                  <a:extLst>
                    <a:ext uri="{FF2B5EF4-FFF2-40B4-BE49-F238E27FC236}">
                      <a16:creationId xmlns="" xmlns:a16="http://schemas.microsoft.com/office/drawing/2014/main" id="{6FD86C82-BC36-43C4-B890-272A9DEB1E29}"/>
                    </a:ext>
                  </a:extLst>
                </p:cNvPr>
                <p:cNvSpPr>
                  <a:spLocks/>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39" name="Freeform 143">
                  <a:extLst>
                    <a:ext uri="{FF2B5EF4-FFF2-40B4-BE49-F238E27FC236}">
                      <a16:creationId xmlns="" xmlns:a16="http://schemas.microsoft.com/office/drawing/2014/main" id="{917F8437-5169-43F7-A634-6BC5F0F607FF}"/>
                    </a:ext>
                  </a:extLst>
                </p:cNvPr>
                <p:cNvSpPr>
                  <a:spLocks/>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40" name="Rectangle 144">
                  <a:extLst>
                    <a:ext uri="{FF2B5EF4-FFF2-40B4-BE49-F238E27FC236}">
                      <a16:creationId xmlns="" xmlns:a16="http://schemas.microsoft.com/office/drawing/2014/main" id="{0B2C1C65-DDC7-4764-9BFD-26F7C8D77670}"/>
                    </a:ext>
                  </a:extLst>
                </p:cNvPr>
                <p:cNvSpPr>
                  <a:spLocks noChangeArrowheads="1"/>
                </p:cNvSpPr>
                <p:nvPr/>
              </p:nvSpPr>
              <p:spPr bwMode="auto">
                <a:xfrm>
                  <a:off x="6518275" y="3373438"/>
                  <a:ext cx="1587" cy="1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41" name="Freeform 145">
                  <a:extLst>
                    <a:ext uri="{FF2B5EF4-FFF2-40B4-BE49-F238E27FC236}">
                      <a16:creationId xmlns="" xmlns:a16="http://schemas.microsoft.com/office/drawing/2014/main" id="{283641E6-9181-462B-8F4C-9E5D9E8180D1}"/>
                    </a:ext>
                  </a:extLst>
                </p:cNvPr>
                <p:cNvSpPr>
                  <a:spLocks/>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42" name="Freeform 146">
                  <a:extLst>
                    <a:ext uri="{FF2B5EF4-FFF2-40B4-BE49-F238E27FC236}">
                      <a16:creationId xmlns="" xmlns:a16="http://schemas.microsoft.com/office/drawing/2014/main" id="{2C35CE04-9BA1-48A1-9534-62F7ABB74E1F}"/>
                    </a:ext>
                  </a:extLst>
                </p:cNvPr>
                <p:cNvSpPr>
                  <a:spLocks/>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43" name="Freeform 147">
                  <a:extLst>
                    <a:ext uri="{FF2B5EF4-FFF2-40B4-BE49-F238E27FC236}">
                      <a16:creationId xmlns="" xmlns:a16="http://schemas.microsoft.com/office/drawing/2014/main" id="{E6469337-B411-4008-9453-953DD0A216FA}"/>
                    </a:ext>
                  </a:extLst>
                </p:cNvPr>
                <p:cNvSpPr>
                  <a:spLocks/>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44" name="Freeform 148">
                  <a:extLst>
                    <a:ext uri="{FF2B5EF4-FFF2-40B4-BE49-F238E27FC236}">
                      <a16:creationId xmlns="" xmlns:a16="http://schemas.microsoft.com/office/drawing/2014/main" id="{FC30000D-A428-4222-8061-24B0A100E257}"/>
                    </a:ext>
                  </a:extLst>
                </p:cNvPr>
                <p:cNvSpPr>
                  <a:spLocks/>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45" name="Freeform 149">
                  <a:extLst>
                    <a:ext uri="{FF2B5EF4-FFF2-40B4-BE49-F238E27FC236}">
                      <a16:creationId xmlns="" xmlns:a16="http://schemas.microsoft.com/office/drawing/2014/main" id="{CC209201-C263-4658-B954-AC71536FC149}"/>
                    </a:ext>
                  </a:extLst>
                </p:cNvPr>
                <p:cNvSpPr>
                  <a:spLocks/>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46" name="Freeform 150">
                  <a:extLst>
                    <a:ext uri="{FF2B5EF4-FFF2-40B4-BE49-F238E27FC236}">
                      <a16:creationId xmlns="" xmlns:a16="http://schemas.microsoft.com/office/drawing/2014/main" id="{105B4AA1-501C-430B-A1B0-1A24C45C67B2}"/>
                    </a:ext>
                  </a:extLst>
                </p:cNvPr>
                <p:cNvSpPr>
                  <a:spLocks/>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47" name="Freeform 151">
                  <a:extLst>
                    <a:ext uri="{FF2B5EF4-FFF2-40B4-BE49-F238E27FC236}">
                      <a16:creationId xmlns="" xmlns:a16="http://schemas.microsoft.com/office/drawing/2014/main" id="{CD1FAAFB-5809-4A10-AD90-567067423A84}"/>
                    </a:ext>
                  </a:extLst>
                </p:cNvPr>
                <p:cNvSpPr>
                  <a:spLocks/>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48" name="Freeform 152">
                  <a:extLst>
                    <a:ext uri="{FF2B5EF4-FFF2-40B4-BE49-F238E27FC236}">
                      <a16:creationId xmlns="" xmlns:a16="http://schemas.microsoft.com/office/drawing/2014/main" id="{06FDFACE-2953-406B-AEB5-7C2582265635}"/>
                    </a:ext>
                  </a:extLst>
                </p:cNvPr>
                <p:cNvSpPr>
                  <a:spLocks/>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49" name="Freeform 153">
                  <a:extLst>
                    <a:ext uri="{FF2B5EF4-FFF2-40B4-BE49-F238E27FC236}">
                      <a16:creationId xmlns="" xmlns:a16="http://schemas.microsoft.com/office/drawing/2014/main" id="{E272E329-5A53-4A6F-84E4-731D5AD98DE1}"/>
                    </a:ext>
                  </a:extLst>
                </p:cNvPr>
                <p:cNvSpPr>
                  <a:spLocks/>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50" name="Freeform 154">
                  <a:extLst>
                    <a:ext uri="{FF2B5EF4-FFF2-40B4-BE49-F238E27FC236}">
                      <a16:creationId xmlns="" xmlns:a16="http://schemas.microsoft.com/office/drawing/2014/main" id="{1ED73018-1730-4241-8A1E-F15314900756}"/>
                    </a:ext>
                  </a:extLst>
                </p:cNvPr>
                <p:cNvSpPr>
                  <a:spLocks/>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51" name="Freeform 155">
                  <a:extLst>
                    <a:ext uri="{FF2B5EF4-FFF2-40B4-BE49-F238E27FC236}">
                      <a16:creationId xmlns="" xmlns:a16="http://schemas.microsoft.com/office/drawing/2014/main" id="{600137B3-42CC-47EF-BED7-A227F0715A66}"/>
                    </a:ext>
                  </a:extLst>
                </p:cNvPr>
                <p:cNvSpPr>
                  <a:spLocks/>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52" name="Freeform 156">
                  <a:extLst>
                    <a:ext uri="{FF2B5EF4-FFF2-40B4-BE49-F238E27FC236}">
                      <a16:creationId xmlns="" xmlns:a16="http://schemas.microsoft.com/office/drawing/2014/main" id="{4A44D516-1C2C-41CB-BC73-CE794273B778}"/>
                    </a:ext>
                  </a:extLst>
                </p:cNvPr>
                <p:cNvSpPr>
                  <a:spLocks/>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53" name="Freeform 157">
                  <a:extLst>
                    <a:ext uri="{FF2B5EF4-FFF2-40B4-BE49-F238E27FC236}">
                      <a16:creationId xmlns="" xmlns:a16="http://schemas.microsoft.com/office/drawing/2014/main" id="{6A470198-A757-42CF-8899-43161FD20B9E}"/>
                    </a:ext>
                  </a:extLst>
                </p:cNvPr>
                <p:cNvSpPr>
                  <a:spLocks/>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54" name="Freeform 158">
                  <a:extLst>
                    <a:ext uri="{FF2B5EF4-FFF2-40B4-BE49-F238E27FC236}">
                      <a16:creationId xmlns="" xmlns:a16="http://schemas.microsoft.com/office/drawing/2014/main" id="{66305BBB-BA48-4620-BB92-EBBCE3DDB313}"/>
                    </a:ext>
                  </a:extLst>
                </p:cNvPr>
                <p:cNvSpPr>
                  <a:spLocks/>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55" name="Freeform 159">
                  <a:extLst>
                    <a:ext uri="{FF2B5EF4-FFF2-40B4-BE49-F238E27FC236}">
                      <a16:creationId xmlns="" xmlns:a16="http://schemas.microsoft.com/office/drawing/2014/main" id="{734C59B8-0C60-4B92-AFD3-D6E3BE919C07}"/>
                    </a:ext>
                  </a:extLst>
                </p:cNvPr>
                <p:cNvSpPr>
                  <a:spLocks/>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56" name="Freeform 160">
                  <a:extLst>
                    <a:ext uri="{FF2B5EF4-FFF2-40B4-BE49-F238E27FC236}">
                      <a16:creationId xmlns="" xmlns:a16="http://schemas.microsoft.com/office/drawing/2014/main" id="{60B2CC47-DCA5-4CB7-BC74-B9174A8C643E}"/>
                    </a:ext>
                  </a:extLst>
                </p:cNvPr>
                <p:cNvSpPr>
                  <a:spLocks/>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57" name="Freeform 161">
                  <a:extLst>
                    <a:ext uri="{FF2B5EF4-FFF2-40B4-BE49-F238E27FC236}">
                      <a16:creationId xmlns="" xmlns:a16="http://schemas.microsoft.com/office/drawing/2014/main" id="{8B749975-6B62-415E-B511-A2AC3770378E}"/>
                    </a:ext>
                  </a:extLst>
                </p:cNvPr>
                <p:cNvSpPr>
                  <a:spLocks/>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58" name="Freeform 162">
                  <a:extLst>
                    <a:ext uri="{FF2B5EF4-FFF2-40B4-BE49-F238E27FC236}">
                      <a16:creationId xmlns="" xmlns:a16="http://schemas.microsoft.com/office/drawing/2014/main" id="{3E2DF0CE-C92F-4465-99CA-E900D6B31C20}"/>
                    </a:ext>
                  </a:extLst>
                </p:cNvPr>
                <p:cNvSpPr>
                  <a:spLocks/>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59" name="Freeform 163">
                  <a:extLst>
                    <a:ext uri="{FF2B5EF4-FFF2-40B4-BE49-F238E27FC236}">
                      <a16:creationId xmlns="" xmlns:a16="http://schemas.microsoft.com/office/drawing/2014/main" id="{FE3A3691-6912-4B3D-876E-5909E2407D94}"/>
                    </a:ext>
                  </a:extLst>
                </p:cNvPr>
                <p:cNvSpPr>
                  <a:spLocks/>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60" name="Freeform 164">
                  <a:extLst>
                    <a:ext uri="{FF2B5EF4-FFF2-40B4-BE49-F238E27FC236}">
                      <a16:creationId xmlns="" xmlns:a16="http://schemas.microsoft.com/office/drawing/2014/main" id="{C6BACCFF-E3C5-4E01-AC56-75ABE5A41B02}"/>
                    </a:ext>
                  </a:extLst>
                </p:cNvPr>
                <p:cNvSpPr>
                  <a:spLocks/>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61" name="Freeform 165">
                  <a:extLst>
                    <a:ext uri="{FF2B5EF4-FFF2-40B4-BE49-F238E27FC236}">
                      <a16:creationId xmlns="" xmlns:a16="http://schemas.microsoft.com/office/drawing/2014/main" id="{CB0F2EB8-400F-478F-A2AF-4B199E27B184}"/>
                    </a:ext>
                  </a:extLst>
                </p:cNvPr>
                <p:cNvSpPr>
                  <a:spLocks/>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62" name="Freeform 166">
                  <a:extLst>
                    <a:ext uri="{FF2B5EF4-FFF2-40B4-BE49-F238E27FC236}">
                      <a16:creationId xmlns="" xmlns:a16="http://schemas.microsoft.com/office/drawing/2014/main" id="{12F7D112-0DF0-4C2C-96D5-378047ED672C}"/>
                    </a:ext>
                  </a:extLst>
                </p:cNvPr>
                <p:cNvSpPr>
                  <a:spLocks/>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63" name="Freeform 167">
                  <a:extLst>
                    <a:ext uri="{FF2B5EF4-FFF2-40B4-BE49-F238E27FC236}">
                      <a16:creationId xmlns="" xmlns:a16="http://schemas.microsoft.com/office/drawing/2014/main" id="{92EBDB82-DAD7-4F6F-86E6-35DC01757DC8}"/>
                    </a:ext>
                  </a:extLst>
                </p:cNvPr>
                <p:cNvSpPr>
                  <a:spLocks/>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64" name="Freeform 168">
                  <a:extLst>
                    <a:ext uri="{FF2B5EF4-FFF2-40B4-BE49-F238E27FC236}">
                      <a16:creationId xmlns="" xmlns:a16="http://schemas.microsoft.com/office/drawing/2014/main" id="{D5865C92-F4F4-4BC3-A019-52220A875309}"/>
                    </a:ext>
                  </a:extLst>
                </p:cNvPr>
                <p:cNvSpPr>
                  <a:spLocks/>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grpSp>
          <p:nvGrpSpPr>
            <p:cNvPr id="202" name="Group 462">
              <a:extLst>
                <a:ext uri="{FF2B5EF4-FFF2-40B4-BE49-F238E27FC236}">
                  <a16:creationId xmlns="" xmlns:a16="http://schemas.microsoft.com/office/drawing/2014/main" id="{63193101-65AB-42B5-9353-CD6B1F21A461}"/>
                </a:ext>
              </a:extLst>
            </p:cNvPr>
            <p:cNvGrpSpPr/>
            <p:nvPr/>
          </p:nvGrpSpPr>
          <p:grpSpPr>
            <a:xfrm rot="806963">
              <a:off x="2008129" y="1047000"/>
              <a:ext cx="1683483" cy="1691701"/>
              <a:chOff x="4391025" y="1189038"/>
              <a:chExt cx="1952625" cy="1962150"/>
            </a:xfrm>
          </p:grpSpPr>
          <p:sp>
            <p:nvSpPr>
              <p:cNvPr id="203" name="Freeform 6">
                <a:extLst>
                  <a:ext uri="{FF2B5EF4-FFF2-40B4-BE49-F238E27FC236}">
                    <a16:creationId xmlns="" xmlns:a16="http://schemas.microsoft.com/office/drawing/2014/main" id="{81BD4E4E-45BF-4709-981C-9EF556C9FFC9}"/>
                  </a:ext>
                </a:extLst>
              </p:cNvPr>
              <p:cNvSpPr>
                <a:spLocks/>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04" name="Freeform 7">
                <a:extLst>
                  <a:ext uri="{FF2B5EF4-FFF2-40B4-BE49-F238E27FC236}">
                    <a16:creationId xmlns="" xmlns:a16="http://schemas.microsoft.com/office/drawing/2014/main" id="{81160450-35EB-48D4-B541-EF9789B8B741}"/>
                  </a:ext>
                </a:extLst>
              </p:cNvPr>
              <p:cNvSpPr>
                <a:spLocks/>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05" name="Freeform 8">
                <a:extLst>
                  <a:ext uri="{FF2B5EF4-FFF2-40B4-BE49-F238E27FC236}">
                    <a16:creationId xmlns="" xmlns:a16="http://schemas.microsoft.com/office/drawing/2014/main" id="{B6484665-1874-4FF3-B367-94AB4ACADAEA}"/>
                  </a:ext>
                </a:extLst>
              </p:cNvPr>
              <p:cNvSpPr>
                <a:spLocks/>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06" name="Freeform 10">
                <a:extLst>
                  <a:ext uri="{FF2B5EF4-FFF2-40B4-BE49-F238E27FC236}">
                    <a16:creationId xmlns="" xmlns:a16="http://schemas.microsoft.com/office/drawing/2014/main" id="{66FC1B0B-92B1-4AB8-9B9C-0B34D45C2BEC}"/>
                  </a:ext>
                </a:extLst>
              </p:cNvPr>
              <p:cNvSpPr>
                <a:spLocks/>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07" name="Freeform 11">
                <a:extLst>
                  <a:ext uri="{FF2B5EF4-FFF2-40B4-BE49-F238E27FC236}">
                    <a16:creationId xmlns="" xmlns:a16="http://schemas.microsoft.com/office/drawing/2014/main" id="{92921508-7616-41AA-B4B4-A79D09619E40}"/>
                  </a:ext>
                </a:extLst>
              </p:cNvPr>
              <p:cNvSpPr>
                <a:spLocks/>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08" name="Freeform 12">
                <a:extLst>
                  <a:ext uri="{FF2B5EF4-FFF2-40B4-BE49-F238E27FC236}">
                    <a16:creationId xmlns="" xmlns:a16="http://schemas.microsoft.com/office/drawing/2014/main" id="{4F1F24DD-AD14-4526-8400-D049E9DF595E}"/>
                  </a:ext>
                </a:extLst>
              </p:cNvPr>
              <p:cNvSpPr>
                <a:spLocks/>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09" name="Freeform 23">
                <a:extLst>
                  <a:ext uri="{FF2B5EF4-FFF2-40B4-BE49-F238E27FC236}">
                    <a16:creationId xmlns="" xmlns:a16="http://schemas.microsoft.com/office/drawing/2014/main" id="{90C8067D-9076-4D96-A09C-2D64DC2DA4AB}"/>
                  </a:ext>
                </a:extLst>
              </p:cNvPr>
              <p:cNvSpPr>
                <a:spLocks/>
              </p:cNvSpPr>
              <p:nvPr/>
            </p:nvSpPr>
            <p:spPr bwMode="auto">
              <a:xfrm>
                <a:off x="5737225" y="1328738"/>
                <a:ext cx="468313"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rgbClr val="4CC1BA"/>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10" name="Freeform 31">
                <a:extLst>
                  <a:ext uri="{FF2B5EF4-FFF2-40B4-BE49-F238E27FC236}">
                    <a16:creationId xmlns="" xmlns:a16="http://schemas.microsoft.com/office/drawing/2014/main" id="{2F32B98D-5C99-4CF6-BBBB-CA2EF497257D}"/>
                  </a:ext>
                </a:extLst>
              </p:cNvPr>
              <p:cNvSpPr>
                <a:spLocks/>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11" name="Oval 32">
                <a:extLst>
                  <a:ext uri="{FF2B5EF4-FFF2-40B4-BE49-F238E27FC236}">
                    <a16:creationId xmlns="" xmlns:a16="http://schemas.microsoft.com/office/drawing/2014/main" id="{9DBAB430-C4C7-4A7D-8B53-E9E08FA42343}"/>
                  </a:ext>
                </a:extLst>
              </p:cNvPr>
              <p:cNvSpPr>
                <a:spLocks noChangeArrowheads="1"/>
              </p:cNvSpPr>
              <p:nvPr/>
            </p:nvSpPr>
            <p:spPr bwMode="auto">
              <a:xfrm>
                <a:off x="6318250" y="1220788"/>
                <a:ext cx="1588" cy="1588"/>
              </a:xfrm>
              <a:prstGeom prst="ellipse">
                <a:avLst/>
              </a:pr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12" name="Freeform 33">
                <a:extLst>
                  <a:ext uri="{FF2B5EF4-FFF2-40B4-BE49-F238E27FC236}">
                    <a16:creationId xmlns="" xmlns:a16="http://schemas.microsoft.com/office/drawing/2014/main" id="{1BB3CE6D-02A8-434C-9769-89640FC0E08F}"/>
                  </a:ext>
                </a:extLst>
              </p:cNvPr>
              <p:cNvSpPr>
                <a:spLocks/>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13" name="Oval 34">
                <a:extLst>
                  <a:ext uri="{FF2B5EF4-FFF2-40B4-BE49-F238E27FC236}">
                    <a16:creationId xmlns="" xmlns:a16="http://schemas.microsoft.com/office/drawing/2014/main" id="{E52F47EB-08FF-493A-B14B-C4F7E5ADF575}"/>
                  </a:ext>
                </a:extLst>
              </p:cNvPr>
              <p:cNvSpPr>
                <a:spLocks noChangeArrowheads="1"/>
              </p:cNvSpPr>
              <p:nvPr/>
            </p:nvSpPr>
            <p:spPr bwMode="auto">
              <a:xfrm>
                <a:off x="6318250" y="1220788"/>
                <a:ext cx="1588" cy="1588"/>
              </a:xfrm>
              <a:prstGeom prst="ellipse">
                <a:avLst/>
              </a:pr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14" name="Freeform 35">
                <a:extLst>
                  <a:ext uri="{FF2B5EF4-FFF2-40B4-BE49-F238E27FC236}">
                    <a16:creationId xmlns="" xmlns:a16="http://schemas.microsoft.com/office/drawing/2014/main" id="{37E057B1-3DBC-48CE-A1DB-ABEEC2A61D6E}"/>
                  </a:ext>
                </a:extLst>
              </p:cNvPr>
              <p:cNvSpPr>
                <a:spLocks/>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15" name="Freeform 36">
                <a:extLst>
                  <a:ext uri="{FF2B5EF4-FFF2-40B4-BE49-F238E27FC236}">
                    <a16:creationId xmlns="" xmlns:a16="http://schemas.microsoft.com/office/drawing/2014/main" id="{A01EEBAA-0A8A-436D-B424-73038264B362}"/>
                  </a:ext>
                </a:extLst>
              </p:cNvPr>
              <p:cNvSpPr>
                <a:spLocks/>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16" name="Freeform 37">
                <a:extLst>
                  <a:ext uri="{FF2B5EF4-FFF2-40B4-BE49-F238E27FC236}">
                    <a16:creationId xmlns="" xmlns:a16="http://schemas.microsoft.com/office/drawing/2014/main" id="{A322CA84-81E4-4B8F-8143-67783B901811}"/>
                  </a:ext>
                </a:extLst>
              </p:cNvPr>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17" name="Freeform 38">
                <a:extLst>
                  <a:ext uri="{FF2B5EF4-FFF2-40B4-BE49-F238E27FC236}">
                    <a16:creationId xmlns="" xmlns:a16="http://schemas.microsoft.com/office/drawing/2014/main" id="{1E9671BB-E88C-4AFE-B18E-473ACCC7CF11}"/>
                  </a:ext>
                </a:extLst>
              </p:cNvPr>
              <p:cNvSpPr>
                <a:spLocks/>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18" name="Freeform 40">
                <a:extLst>
                  <a:ext uri="{FF2B5EF4-FFF2-40B4-BE49-F238E27FC236}">
                    <a16:creationId xmlns="" xmlns:a16="http://schemas.microsoft.com/office/drawing/2014/main" id="{21A56FBC-8E73-42B1-B86C-EFCD6436732E}"/>
                  </a:ext>
                </a:extLst>
              </p:cNvPr>
              <p:cNvSpPr>
                <a:spLocks/>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19" name="Freeform 41">
                <a:extLst>
                  <a:ext uri="{FF2B5EF4-FFF2-40B4-BE49-F238E27FC236}">
                    <a16:creationId xmlns="" xmlns:a16="http://schemas.microsoft.com/office/drawing/2014/main" id="{F563362A-6E00-4AC6-99C0-F9CCCAD206FF}"/>
                  </a:ext>
                </a:extLst>
              </p:cNvPr>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20" name="Freeform 42">
                <a:extLst>
                  <a:ext uri="{FF2B5EF4-FFF2-40B4-BE49-F238E27FC236}">
                    <a16:creationId xmlns="" xmlns:a16="http://schemas.microsoft.com/office/drawing/2014/main" id="{38334A50-009E-4B82-8007-23F1D3E4C96B}"/>
                  </a:ext>
                </a:extLst>
              </p:cNvPr>
              <p:cNvSpPr>
                <a:spLocks/>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221" name="Freeform 14">
                <a:extLst>
                  <a:ext uri="{FF2B5EF4-FFF2-40B4-BE49-F238E27FC236}">
                    <a16:creationId xmlns="" xmlns:a16="http://schemas.microsoft.com/office/drawing/2014/main" id="{34898BFD-EFDC-4ABD-B52F-3BDA5D4B1146}"/>
                  </a:ext>
                </a:extLst>
              </p:cNvPr>
              <p:cNvSpPr>
                <a:spLocks/>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grpSp>
        <p:nvGrpSpPr>
          <p:cNvPr id="344" name="Group 605">
            <a:extLst>
              <a:ext uri="{FF2B5EF4-FFF2-40B4-BE49-F238E27FC236}">
                <a16:creationId xmlns="" xmlns:a16="http://schemas.microsoft.com/office/drawing/2014/main" id="{D00F38C2-F2C2-4822-94BC-494FC482E3E2}"/>
              </a:ext>
            </a:extLst>
          </p:cNvPr>
          <p:cNvGrpSpPr/>
          <p:nvPr/>
        </p:nvGrpSpPr>
        <p:grpSpPr>
          <a:xfrm>
            <a:off x="6808293" y="2780506"/>
            <a:ext cx="1496171" cy="1630379"/>
            <a:chOff x="654280" y="1047000"/>
            <a:chExt cx="3037332" cy="3309787"/>
          </a:xfrm>
        </p:grpSpPr>
        <p:grpSp>
          <p:nvGrpSpPr>
            <p:cNvPr id="345" name="Group 606">
              <a:extLst>
                <a:ext uri="{FF2B5EF4-FFF2-40B4-BE49-F238E27FC236}">
                  <a16:creationId xmlns="" xmlns:a16="http://schemas.microsoft.com/office/drawing/2014/main" id="{96EACF05-E2CF-4916-ADEF-CAB0E89A4491}"/>
                </a:ext>
              </a:extLst>
            </p:cNvPr>
            <p:cNvGrpSpPr/>
            <p:nvPr/>
          </p:nvGrpSpPr>
          <p:grpSpPr>
            <a:xfrm>
              <a:off x="654280" y="2079826"/>
              <a:ext cx="3024555" cy="2276961"/>
              <a:chOff x="604505" y="1981058"/>
              <a:chExt cx="3153719" cy="2374200"/>
            </a:xfrm>
          </p:grpSpPr>
          <p:grpSp>
            <p:nvGrpSpPr>
              <p:cNvPr id="366" name="Group 628">
                <a:extLst>
                  <a:ext uri="{FF2B5EF4-FFF2-40B4-BE49-F238E27FC236}">
                    <a16:creationId xmlns="" xmlns:a16="http://schemas.microsoft.com/office/drawing/2014/main" id="{4BA5448B-2DD7-4D6E-A639-2DD3BAFFC51E}"/>
                  </a:ext>
                </a:extLst>
              </p:cNvPr>
              <p:cNvGrpSpPr/>
              <p:nvPr/>
            </p:nvGrpSpPr>
            <p:grpSpPr>
              <a:xfrm rot="15155533" flipH="1">
                <a:off x="773232" y="1812331"/>
                <a:ext cx="2374200" cy="2711653"/>
                <a:chOff x="6326188" y="1654175"/>
                <a:chExt cx="2410644" cy="3082384"/>
              </a:xfrm>
              <a:solidFill>
                <a:schemeClr val="bg2">
                  <a:lumMod val="75000"/>
                </a:schemeClr>
              </a:solidFill>
            </p:grpSpPr>
            <p:sp>
              <p:nvSpPr>
                <p:cNvPr id="448" name="Freeform 129">
                  <a:extLst>
                    <a:ext uri="{FF2B5EF4-FFF2-40B4-BE49-F238E27FC236}">
                      <a16:creationId xmlns="" xmlns:a16="http://schemas.microsoft.com/office/drawing/2014/main" id="{EA6E5F3E-5315-4EC2-9B10-6D5413B3D6BF}"/>
                    </a:ext>
                  </a:extLst>
                </p:cNvPr>
                <p:cNvSpPr>
                  <a:spLocks/>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49" name="Freeform 130">
                  <a:extLst>
                    <a:ext uri="{FF2B5EF4-FFF2-40B4-BE49-F238E27FC236}">
                      <a16:creationId xmlns="" xmlns:a16="http://schemas.microsoft.com/office/drawing/2014/main" id="{87DD00B0-0F8C-45D5-8BBC-2BEABC688F51}"/>
                    </a:ext>
                  </a:extLst>
                </p:cNvPr>
                <p:cNvSpPr>
                  <a:spLocks/>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50" name="Freeform 131">
                  <a:extLst>
                    <a:ext uri="{FF2B5EF4-FFF2-40B4-BE49-F238E27FC236}">
                      <a16:creationId xmlns="" xmlns:a16="http://schemas.microsoft.com/office/drawing/2014/main" id="{6C21359F-F40D-4D5C-B5D2-5452FE2930EC}"/>
                    </a:ext>
                  </a:extLst>
                </p:cNvPr>
                <p:cNvSpPr>
                  <a:spLocks/>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51" name="Freeform 132">
                  <a:extLst>
                    <a:ext uri="{FF2B5EF4-FFF2-40B4-BE49-F238E27FC236}">
                      <a16:creationId xmlns="" xmlns:a16="http://schemas.microsoft.com/office/drawing/2014/main" id="{542D9094-3AEE-4952-ACF8-FF11D78EB27D}"/>
                    </a:ext>
                  </a:extLst>
                </p:cNvPr>
                <p:cNvSpPr>
                  <a:spLocks/>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52" name="Freeform 133">
                  <a:extLst>
                    <a:ext uri="{FF2B5EF4-FFF2-40B4-BE49-F238E27FC236}">
                      <a16:creationId xmlns="" xmlns:a16="http://schemas.microsoft.com/office/drawing/2014/main" id="{356E12B6-6AAF-46CB-8E44-41EA0663A671}"/>
                    </a:ext>
                  </a:extLst>
                </p:cNvPr>
                <p:cNvSpPr>
                  <a:spLocks/>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53" name="Freeform 134">
                  <a:extLst>
                    <a:ext uri="{FF2B5EF4-FFF2-40B4-BE49-F238E27FC236}">
                      <a16:creationId xmlns="" xmlns:a16="http://schemas.microsoft.com/office/drawing/2014/main" id="{65230690-CCE3-482B-9012-51F3DC8ACCA7}"/>
                    </a:ext>
                  </a:extLst>
                </p:cNvPr>
                <p:cNvSpPr>
                  <a:spLocks/>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54" name="Freeform 135">
                  <a:extLst>
                    <a:ext uri="{FF2B5EF4-FFF2-40B4-BE49-F238E27FC236}">
                      <a16:creationId xmlns="" xmlns:a16="http://schemas.microsoft.com/office/drawing/2014/main" id="{408240C8-9105-43DB-9C71-798A5B9820F9}"/>
                    </a:ext>
                  </a:extLst>
                </p:cNvPr>
                <p:cNvSpPr>
                  <a:spLocks/>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55" name="Freeform 136">
                  <a:extLst>
                    <a:ext uri="{FF2B5EF4-FFF2-40B4-BE49-F238E27FC236}">
                      <a16:creationId xmlns="" xmlns:a16="http://schemas.microsoft.com/office/drawing/2014/main" id="{0726E754-3DB7-465C-8AFC-0BF7E72B70F9}"/>
                    </a:ext>
                  </a:extLst>
                </p:cNvPr>
                <p:cNvSpPr>
                  <a:spLocks/>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56" name="Freeform 137">
                  <a:extLst>
                    <a:ext uri="{FF2B5EF4-FFF2-40B4-BE49-F238E27FC236}">
                      <a16:creationId xmlns="" xmlns:a16="http://schemas.microsoft.com/office/drawing/2014/main" id="{F95EBD6C-201E-4ABF-83A8-466CDE91ACB6}"/>
                    </a:ext>
                  </a:extLst>
                </p:cNvPr>
                <p:cNvSpPr>
                  <a:spLocks/>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57" name="Freeform 138">
                  <a:extLst>
                    <a:ext uri="{FF2B5EF4-FFF2-40B4-BE49-F238E27FC236}">
                      <a16:creationId xmlns="" xmlns:a16="http://schemas.microsoft.com/office/drawing/2014/main" id="{CF984BEA-BA95-47AC-8676-63E4BCEC2822}"/>
                    </a:ext>
                  </a:extLst>
                </p:cNvPr>
                <p:cNvSpPr>
                  <a:spLocks/>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58" name="Freeform 139">
                  <a:extLst>
                    <a:ext uri="{FF2B5EF4-FFF2-40B4-BE49-F238E27FC236}">
                      <a16:creationId xmlns="" xmlns:a16="http://schemas.microsoft.com/office/drawing/2014/main" id="{FF9A8787-8725-4370-87FF-595156F3F79F}"/>
                    </a:ext>
                  </a:extLst>
                </p:cNvPr>
                <p:cNvSpPr>
                  <a:spLocks/>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59" name="Freeform 140">
                  <a:extLst>
                    <a:ext uri="{FF2B5EF4-FFF2-40B4-BE49-F238E27FC236}">
                      <a16:creationId xmlns="" xmlns:a16="http://schemas.microsoft.com/office/drawing/2014/main" id="{26FCA54A-5E94-4998-AE3C-E8798ABB3C8D}"/>
                    </a:ext>
                  </a:extLst>
                </p:cNvPr>
                <p:cNvSpPr>
                  <a:spLocks/>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60" name="Freeform 141">
                  <a:extLst>
                    <a:ext uri="{FF2B5EF4-FFF2-40B4-BE49-F238E27FC236}">
                      <a16:creationId xmlns="" xmlns:a16="http://schemas.microsoft.com/office/drawing/2014/main" id="{4B0797EB-19B7-46D4-B982-FDE666BDC07D}"/>
                    </a:ext>
                  </a:extLst>
                </p:cNvPr>
                <p:cNvSpPr>
                  <a:spLocks/>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61" name="Freeform 142">
                  <a:extLst>
                    <a:ext uri="{FF2B5EF4-FFF2-40B4-BE49-F238E27FC236}">
                      <a16:creationId xmlns="" xmlns:a16="http://schemas.microsoft.com/office/drawing/2014/main" id="{16D310F5-B4D0-4104-BB10-E0890989F62F}"/>
                    </a:ext>
                  </a:extLst>
                </p:cNvPr>
                <p:cNvSpPr>
                  <a:spLocks/>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62" name="Freeform 143">
                  <a:extLst>
                    <a:ext uri="{FF2B5EF4-FFF2-40B4-BE49-F238E27FC236}">
                      <a16:creationId xmlns="" xmlns:a16="http://schemas.microsoft.com/office/drawing/2014/main" id="{E8C4D561-2CE9-4821-BC15-BF5EDD00D61B}"/>
                    </a:ext>
                  </a:extLst>
                </p:cNvPr>
                <p:cNvSpPr>
                  <a:spLocks/>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63" name="Rectangle 144">
                  <a:extLst>
                    <a:ext uri="{FF2B5EF4-FFF2-40B4-BE49-F238E27FC236}">
                      <a16:creationId xmlns="" xmlns:a16="http://schemas.microsoft.com/office/drawing/2014/main" id="{93A54139-F8AB-4616-9C49-44F1C670AD8F}"/>
                    </a:ext>
                  </a:extLst>
                </p:cNvPr>
                <p:cNvSpPr>
                  <a:spLocks noChangeArrowheads="1"/>
                </p:cNvSpPr>
                <p:nvPr/>
              </p:nvSpPr>
              <p:spPr bwMode="auto">
                <a:xfrm>
                  <a:off x="6518275" y="3373438"/>
                  <a:ext cx="1587" cy="1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64" name="Freeform 145">
                  <a:extLst>
                    <a:ext uri="{FF2B5EF4-FFF2-40B4-BE49-F238E27FC236}">
                      <a16:creationId xmlns="" xmlns:a16="http://schemas.microsoft.com/office/drawing/2014/main" id="{5BDB2BDF-7B41-4804-948F-A52FC66DC663}"/>
                    </a:ext>
                  </a:extLst>
                </p:cNvPr>
                <p:cNvSpPr>
                  <a:spLocks/>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65" name="Freeform 146">
                  <a:extLst>
                    <a:ext uri="{FF2B5EF4-FFF2-40B4-BE49-F238E27FC236}">
                      <a16:creationId xmlns="" xmlns:a16="http://schemas.microsoft.com/office/drawing/2014/main" id="{812D5FD1-74F2-42F8-9799-D7E3308F0919}"/>
                    </a:ext>
                  </a:extLst>
                </p:cNvPr>
                <p:cNvSpPr>
                  <a:spLocks/>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66" name="Freeform 147">
                  <a:extLst>
                    <a:ext uri="{FF2B5EF4-FFF2-40B4-BE49-F238E27FC236}">
                      <a16:creationId xmlns="" xmlns:a16="http://schemas.microsoft.com/office/drawing/2014/main" id="{EBBD00CA-0BD4-49D2-A1CF-6594DA9390EA}"/>
                    </a:ext>
                  </a:extLst>
                </p:cNvPr>
                <p:cNvSpPr>
                  <a:spLocks/>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67" name="Freeform 148">
                  <a:extLst>
                    <a:ext uri="{FF2B5EF4-FFF2-40B4-BE49-F238E27FC236}">
                      <a16:creationId xmlns="" xmlns:a16="http://schemas.microsoft.com/office/drawing/2014/main" id="{D2220065-F350-445A-AD3C-F6DA78DFECD8}"/>
                    </a:ext>
                  </a:extLst>
                </p:cNvPr>
                <p:cNvSpPr>
                  <a:spLocks/>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68" name="Freeform 149">
                  <a:extLst>
                    <a:ext uri="{FF2B5EF4-FFF2-40B4-BE49-F238E27FC236}">
                      <a16:creationId xmlns="" xmlns:a16="http://schemas.microsoft.com/office/drawing/2014/main" id="{481671B7-A5AF-4A5A-A851-413E3F57E0F5}"/>
                    </a:ext>
                  </a:extLst>
                </p:cNvPr>
                <p:cNvSpPr>
                  <a:spLocks/>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69" name="Freeform 150">
                  <a:extLst>
                    <a:ext uri="{FF2B5EF4-FFF2-40B4-BE49-F238E27FC236}">
                      <a16:creationId xmlns="" xmlns:a16="http://schemas.microsoft.com/office/drawing/2014/main" id="{0C4D3E7E-167E-4C2B-AD82-31595EF5F610}"/>
                    </a:ext>
                  </a:extLst>
                </p:cNvPr>
                <p:cNvSpPr>
                  <a:spLocks/>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70" name="Freeform 151">
                  <a:extLst>
                    <a:ext uri="{FF2B5EF4-FFF2-40B4-BE49-F238E27FC236}">
                      <a16:creationId xmlns="" xmlns:a16="http://schemas.microsoft.com/office/drawing/2014/main" id="{A0BD48E0-9A69-487B-88B3-0B04E0CE29F8}"/>
                    </a:ext>
                  </a:extLst>
                </p:cNvPr>
                <p:cNvSpPr>
                  <a:spLocks/>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71" name="Freeform 152">
                  <a:extLst>
                    <a:ext uri="{FF2B5EF4-FFF2-40B4-BE49-F238E27FC236}">
                      <a16:creationId xmlns="" xmlns:a16="http://schemas.microsoft.com/office/drawing/2014/main" id="{F5E09100-D348-417F-9424-4E426AE8BB8D}"/>
                    </a:ext>
                  </a:extLst>
                </p:cNvPr>
                <p:cNvSpPr>
                  <a:spLocks/>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72" name="Freeform 153">
                  <a:extLst>
                    <a:ext uri="{FF2B5EF4-FFF2-40B4-BE49-F238E27FC236}">
                      <a16:creationId xmlns="" xmlns:a16="http://schemas.microsoft.com/office/drawing/2014/main" id="{A788FB3E-1636-47A8-842A-3245EEC45CAE}"/>
                    </a:ext>
                  </a:extLst>
                </p:cNvPr>
                <p:cNvSpPr>
                  <a:spLocks/>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73" name="Freeform 154">
                  <a:extLst>
                    <a:ext uri="{FF2B5EF4-FFF2-40B4-BE49-F238E27FC236}">
                      <a16:creationId xmlns="" xmlns:a16="http://schemas.microsoft.com/office/drawing/2014/main" id="{509A7C87-7307-41E3-9ADA-B21725D45347}"/>
                    </a:ext>
                  </a:extLst>
                </p:cNvPr>
                <p:cNvSpPr>
                  <a:spLocks/>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74" name="Freeform 155">
                  <a:extLst>
                    <a:ext uri="{FF2B5EF4-FFF2-40B4-BE49-F238E27FC236}">
                      <a16:creationId xmlns="" xmlns:a16="http://schemas.microsoft.com/office/drawing/2014/main" id="{51D8B469-D0D3-4D10-B9A7-58E29A36E2AC}"/>
                    </a:ext>
                  </a:extLst>
                </p:cNvPr>
                <p:cNvSpPr>
                  <a:spLocks/>
                </p:cNvSpPr>
                <p:nvPr/>
              </p:nvSpPr>
              <p:spPr bwMode="auto">
                <a:xfrm>
                  <a:off x="6471470" y="1748884"/>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75" name="Freeform 156">
                  <a:extLst>
                    <a:ext uri="{FF2B5EF4-FFF2-40B4-BE49-F238E27FC236}">
                      <a16:creationId xmlns="" xmlns:a16="http://schemas.microsoft.com/office/drawing/2014/main" id="{41BA5AE2-2FAF-4515-9D21-957793D348AC}"/>
                    </a:ext>
                  </a:extLst>
                </p:cNvPr>
                <p:cNvSpPr>
                  <a:spLocks/>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76" name="Freeform 157">
                  <a:extLst>
                    <a:ext uri="{FF2B5EF4-FFF2-40B4-BE49-F238E27FC236}">
                      <a16:creationId xmlns="" xmlns:a16="http://schemas.microsoft.com/office/drawing/2014/main" id="{C4F2F43C-4D4B-47E0-9D45-43E77DED7FD9}"/>
                    </a:ext>
                  </a:extLst>
                </p:cNvPr>
                <p:cNvSpPr>
                  <a:spLocks/>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77" name="Freeform 158">
                  <a:extLst>
                    <a:ext uri="{FF2B5EF4-FFF2-40B4-BE49-F238E27FC236}">
                      <a16:creationId xmlns="" xmlns:a16="http://schemas.microsoft.com/office/drawing/2014/main" id="{C0006FFE-DC24-413F-84FF-86B80D08F39B}"/>
                    </a:ext>
                  </a:extLst>
                </p:cNvPr>
                <p:cNvSpPr>
                  <a:spLocks/>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78" name="Freeform 159">
                  <a:extLst>
                    <a:ext uri="{FF2B5EF4-FFF2-40B4-BE49-F238E27FC236}">
                      <a16:creationId xmlns="" xmlns:a16="http://schemas.microsoft.com/office/drawing/2014/main" id="{0E2EE6D9-2EF0-4B41-8AF7-7D47A822D3CC}"/>
                    </a:ext>
                  </a:extLst>
                </p:cNvPr>
                <p:cNvSpPr>
                  <a:spLocks/>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79" name="Freeform 160">
                  <a:extLst>
                    <a:ext uri="{FF2B5EF4-FFF2-40B4-BE49-F238E27FC236}">
                      <a16:creationId xmlns="" xmlns:a16="http://schemas.microsoft.com/office/drawing/2014/main" id="{D6A6B630-3AA9-4879-B457-9783BC75E1D2}"/>
                    </a:ext>
                  </a:extLst>
                </p:cNvPr>
                <p:cNvSpPr>
                  <a:spLocks/>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80" name="Freeform 161">
                  <a:extLst>
                    <a:ext uri="{FF2B5EF4-FFF2-40B4-BE49-F238E27FC236}">
                      <a16:creationId xmlns="" xmlns:a16="http://schemas.microsoft.com/office/drawing/2014/main" id="{53783A96-31C5-43DA-AA4B-719AF5D1FE8E}"/>
                    </a:ext>
                  </a:extLst>
                </p:cNvPr>
                <p:cNvSpPr>
                  <a:spLocks/>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81" name="Freeform 162">
                  <a:extLst>
                    <a:ext uri="{FF2B5EF4-FFF2-40B4-BE49-F238E27FC236}">
                      <a16:creationId xmlns="" xmlns:a16="http://schemas.microsoft.com/office/drawing/2014/main" id="{68B3C682-6BAB-49EB-8CD8-BCD6A75217B6}"/>
                    </a:ext>
                  </a:extLst>
                </p:cNvPr>
                <p:cNvSpPr>
                  <a:spLocks/>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82" name="Freeform 163">
                  <a:extLst>
                    <a:ext uri="{FF2B5EF4-FFF2-40B4-BE49-F238E27FC236}">
                      <a16:creationId xmlns="" xmlns:a16="http://schemas.microsoft.com/office/drawing/2014/main" id="{40B5B81B-9DD0-41C4-B777-71A171F9AF55}"/>
                    </a:ext>
                  </a:extLst>
                </p:cNvPr>
                <p:cNvSpPr>
                  <a:spLocks/>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83" name="Freeform 164">
                  <a:extLst>
                    <a:ext uri="{FF2B5EF4-FFF2-40B4-BE49-F238E27FC236}">
                      <a16:creationId xmlns="" xmlns:a16="http://schemas.microsoft.com/office/drawing/2014/main" id="{7D07C95B-71FE-4EB4-96FA-FD11F498D5D1}"/>
                    </a:ext>
                  </a:extLst>
                </p:cNvPr>
                <p:cNvSpPr>
                  <a:spLocks/>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84" name="Freeform 165">
                  <a:extLst>
                    <a:ext uri="{FF2B5EF4-FFF2-40B4-BE49-F238E27FC236}">
                      <a16:creationId xmlns="" xmlns:a16="http://schemas.microsoft.com/office/drawing/2014/main" id="{DD1745BF-35D8-4470-9D24-E3194272F2A1}"/>
                    </a:ext>
                  </a:extLst>
                </p:cNvPr>
                <p:cNvSpPr>
                  <a:spLocks/>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85" name="Freeform 166">
                  <a:extLst>
                    <a:ext uri="{FF2B5EF4-FFF2-40B4-BE49-F238E27FC236}">
                      <a16:creationId xmlns="" xmlns:a16="http://schemas.microsoft.com/office/drawing/2014/main" id="{7B3C4E90-FBCF-4F16-9028-B714DBEF06CB}"/>
                    </a:ext>
                  </a:extLst>
                </p:cNvPr>
                <p:cNvSpPr>
                  <a:spLocks/>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86" name="Freeform 167">
                  <a:extLst>
                    <a:ext uri="{FF2B5EF4-FFF2-40B4-BE49-F238E27FC236}">
                      <a16:creationId xmlns="" xmlns:a16="http://schemas.microsoft.com/office/drawing/2014/main" id="{D26F5F2D-C825-48F7-88C8-6FD383D45753}"/>
                    </a:ext>
                  </a:extLst>
                </p:cNvPr>
                <p:cNvSpPr>
                  <a:spLocks/>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87" name="Freeform 168">
                  <a:extLst>
                    <a:ext uri="{FF2B5EF4-FFF2-40B4-BE49-F238E27FC236}">
                      <a16:creationId xmlns="" xmlns:a16="http://schemas.microsoft.com/office/drawing/2014/main" id="{8FAAEE48-E283-40FE-A15F-EEC158AC4544}"/>
                    </a:ext>
                  </a:extLst>
                </p:cNvPr>
                <p:cNvSpPr>
                  <a:spLocks/>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nvGrpSpPr>
              <p:cNvPr id="367" name="Group 629">
                <a:extLst>
                  <a:ext uri="{FF2B5EF4-FFF2-40B4-BE49-F238E27FC236}">
                    <a16:creationId xmlns="" xmlns:a16="http://schemas.microsoft.com/office/drawing/2014/main" id="{70FB0AED-07DF-41A3-93A4-874C03FD0820}"/>
                  </a:ext>
                </a:extLst>
              </p:cNvPr>
              <p:cNvGrpSpPr/>
              <p:nvPr/>
            </p:nvGrpSpPr>
            <p:grpSpPr>
              <a:xfrm rot="15155533" flipH="1">
                <a:off x="1114059" y="1803071"/>
                <a:ext cx="2159193" cy="2610180"/>
                <a:chOff x="6326188" y="1654175"/>
                <a:chExt cx="2192337" cy="2967038"/>
              </a:xfrm>
              <a:solidFill>
                <a:schemeClr val="bg2">
                  <a:lumMod val="75000"/>
                </a:schemeClr>
              </a:solidFill>
            </p:grpSpPr>
            <p:sp>
              <p:nvSpPr>
                <p:cNvPr id="409" name="Freeform 129">
                  <a:extLst>
                    <a:ext uri="{FF2B5EF4-FFF2-40B4-BE49-F238E27FC236}">
                      <a16:creationId xmlns="" xmlns:a16="http://schemas.microsoft.com/office/drawing/2014/main" id="{688EF5B9-FD1E-44A5-B35D-D4D031967E39}"/>
                    </a:ext>
                  </a:extLst>
                </p:cNvPr>
                <p:cNvSpPr>
                  <a:spLocks/>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10" name="Freeform 130">
                  <a:extLst>
                    <a:ext uri="{FF2B5EF4-FFF2-40B4-BE49-F238E27FC236}">
                      <a16:creationId xmlns="" xmlns:a16="http://schemas.microsoft.com/office/drawing/2014/main" id="{CDC8E484-B6AD-4F64-BBC0-9F9EC97347CB}"/>
                    </a:ext>
                  </a:extLst>
                </p:cNvPr>
                <p:cNvSpPr>
                  <a:spLocks/>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11" name="Freeform 131">
                  <a:extLst>
                    <a:ext uri="{FF2B5EF4-FFF2-40B4-BE49-F238E27FC236}">
                      <a16:creationId xmlns="" xmlns:a16="http://schemas.microsoft.com/office/drawing/2014/main" id="{E57BC410-7E71-4FB5-9594-10B64D21BFC5}"/>
                    </a:ext>
                  </a:extLst>
                </p:cNvPr>
                <p:cNvSpPr>
                  <a:spLocks/>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12" name="Freeform 132">
                  <a:extLst>
                    <a:ext uri="{FF2B5EF4-FFF2-40B4-BE49-F238E27FC236}">
                      <a16:creationId xmlns="" xmlns:a16="http://schemas.microsoft.com/office/drawing/2014/main" id="{0E38AC5C-A6CC-4BDE-8895-386848F68306}"/>
                    </a:ext>
                  </a:extLst>
                </p:cNvPr>
                <p:cNvSpPr>
                  <a:spLocks/>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13" name="Freeform 133">
                  <a:extLst>
                    <a:ext uri="{FF2B5EF4-FFF2-40B4-BE49-F238E27FC236}">
                      <a16:creationId xmlns="" xmlns:a16="http://schemas.microsoft.com/office/drawing/2014/main" id="{EC9E2980-99E5-460A-8D5B-30BF4DE93829}"/>
                    </a:ext>
                  </a:extLst>
                </p:cNvPr>
                <p:cNvSpPr>
                  <a:spLocks/>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14" name="Freeform 134">
                  <a:extLst>
                    <a:ext uri="{FF2B5EF4-FFF2-40B4-BE49-F238E27FC236}">
                      <a16:creationId xmlns="" xmlns:a16="http://schemas.microsoft.com/office/drawing/2014/main" id="{A0BFAE2F-B5C3-43A6-BA6F-F8AF6A845E11}"/>
                    </a:ext>
                  </a:extLst>
                </p:cNvPr>
                <p:cNvSpPr>
                  <a:spLocks/>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15" name="Freeform 135">
                  <a:extLst>
                    <a:ext uri="{FF2B5EF4-FFF2-40B4-BE49-F238E27FC236}">
                      <a16:creationId xmlns="" xmlns:a16="http://schemas.microsoft.com/office/drawing/2014/main" id="{0B2986E6-449C-40D2-B0D0-10A8ABE4B447}"/>
                    </a:ext>
                  </a:extLst>
                </p:cNvPr>
                <p:cNvSpPr>
                  <a:spLocks/>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16" name="Freeform 136">
                  <a:extLst>
                    <a:ext uri="{FF2B5EF4-FFF2-40B4-BE49-F238E27FC236}">
                      <a16:creationId xmlns="" xmlns:a16="http://schemas.microsoft.com/office/drawing/2014/main" id="{80E35404-D358-45E5-BCE1-CB1D79AF544D}"/>
                    </a:ext>
                  </a:extLst>
                </p:cNvPr>
                <p:cNvSpPr>
                  <a:spLocks/>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17" name="Freeform 137">
                  <a:extLst>
                    <a:ext uri="{FF2B5EF4-FFF2-40B4-BE49-F238E27FC236}">
                      <a16:creationId xmlns="" xmlns:a16="http://schemas.microsoft.com/office/drawing/2014/main" id="{B631E49B-0A29-46C3-AC8A-5FF0A7423BCA}"/>
                    </a:ext>
                  </a:extLst>
                </p:cNvPr>
                <p:cNvSpPr>
                  <a:spLocks/>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18" name="Freeform 138">
                  <a:extLst>
                    <a:ext uri="{FF2B5EF4-FFF2-40B4-BE49-F238E27FC236}">
                      <a16:creationId xmlns="" xmlns:a16="http://schemas.microsoft.com/office/drawing/2014/main" id="{DA8A13E3-6C57-47E0-A1E2-4FD224373E7E}"/>
                    </a:ext>
                  </a:extLst>
                </p:cNvPr>
                <p:cNvSpPr>
                  <a:spLocks/>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19" name="Freeform 139">
                  <a:extLst>
                    <a:ext uri="{FF2B5EF4-FFF2-40B4-BE49-F238E27FC236}">
                      <a16:creationId xmlns="" xmlns:a16="http://schemas.microsoft.com/office/drawing/2014/main" id="{A422C6DB-9F12-47B6-9068-1FD4BF04327B}"/>
                    </a:ext>
                  </a:extLst>
                </p:cNvPr>
                <p:cNvSpPr>
                  <a:spLocks/>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20" name="Freeform 140">
                  <a:extLst>
                    <a:ext uri="{FF2B5EF4-FFF2-40B4-BE49-F238E27FC236}">
                      <a16:creationId xmlns="" xmlns:a16="http://schemas.microsoft.com/office/drawing/2014/main" id="{7E0E2E51-4C79-4014-9653-AFEA7A41CA06}"/>
                    </a:ext>
                  </a:extLst>
                </p:cNvPr>
                <p:cNvSpPr>
                  <a:spLocks/>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21" name="Freeform 141">
                  <a:extLst>
                    <a:ext uri="{FF2B5EF4-FFF2-40B4-BE49-F238E27FC236}">
                      <a16:creationId xmlns="" xmlns:a16="http://schemas.microsoft.com/office/drawing/2014/main" id="{714A6FD6-F64A-45F4-A0BE-47B4A3E64C6E}"/>
                    </a:ext>
                  </a:extLst>
                </p:cNvPr>
                <p:cNvSpPr>
                  <a:spLocks/>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22" name="Freeform 142">
                  <a:extLst>
                    <a:ext uri="{FF2B5EF4-FFF2-40B4-BE49-F238E27FC236}">
                      <a16:creationId xmlns="" xmlns:a16="http://schemas.microsoft.com/office/drawing/2014/main" id="{EC216C7F-DC20-46D4-A5FB-93936C22E806}"/>
                    </a:ext>
                  </a:extLst>
                </p:cNvPr>
                <p:cNvSpPr>
                  <a:spLocks/>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23" name="Freeform 143">
                  <a:extLst>
                    <a:ext uri="{FF2B5EF4-FFF2-40B4-BE49-F238E27FC236}">
                      <a16:creationId xmlns="" xmlns:a16="http://schemas.microsoft.com/office/drawing/2014/main" id="{57B95D78-EF1C-4E20-88D8-DE704EF73BBC}"/>
                    </a:ext>
                  </a:extLst>
                </p:cNvPr>
                <p:cNvSpPr>
                  <a:spLocks/>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24" name="Rectangle 144">
                  <a:extLst>
                    <a:ext uri="{FF2B5EF4-FFF2-40B4-BE49-F238E27FC236}">
                      <a16:creationId xmlns="" xmlns:a16="http://schemas.microsoft.com/office/drawing/2014/main" id="{3BF97A15-B231-4F08-BCD7-90101CECFF84}"/>
                    </a:ext>
                  </a:extLst>
                </p:cNvPr>
                <p:cNvSpPr>
                  <a:spLocks noChangeArrowheads="1"/>
                </p:cNvSpPr>
                <p:nvPr/>
              </p:nvSpPr>
              <p:spPr bwMode="auto">
                <a:xfrm>
                  <a:off x="6518275" y="3373438"/>
                  <a:ext cx="1587" cy="1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25" name="Freeform 145">
                  <a:extLst>
                    <a:ext uri="{FF2B5EF4-FFF2-40B4-BE49-F238E27FC236}">
                      <a16:creationId xmlns="" xmlns:a16="http://schemas.microsoft.com/office/drawing/2014/main" id="{9C877103-4346-4937-856A-771A085FC457}"/>
                    </a:ext>
                  </a:extLst>
                </p:cNvPr>
                <p:cNvSpPr>
                  <a:spLocks/>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26" name="Freeform 146">
                  <a:extLst>
                    <a:ext uri="{FF2B5EF4-FFF2-40B4-BE49-F238E27FC236}">
                      <a16:creationId xmlns="" xmlns:a16="http://schemas.microsoft.com/office/drawing/2014/main" id="{CF2F3C0A-918D-4476-A2CB-20BD1054F712}"/>
                    </a:ext>
                  </a:extLst>
                </p:cNvPr>
                <p:cNvSpPr>
                  <a:spLocks/>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27" name="Freeform 147">
                  <a:extLst>
                    <a:ext uri="{FF2B5EF4-FFF2-40B4-BE49-F238E27FC236}">
                      <a16:creationId xmlns="" xmlns:a16="http://schemas.microsoft.com/office/drawing/2014/main" id="{C7FF7B35-1B95-43C2-9301-3FA08A10E926}"/>
                    </a:ext>
                  </a:extLst>
                </p:cNvPr>
                <p:cNvSpPr>
                  <a:spLocks/>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28" name="Freeform 148">
                  <a:extLst>
                    <a:ext uri="{FF2B5EF4-FFF2-40B4-BE49-F238E27FC236}">
                      <a16:creationId xmlns="" xmlns:a16="http://schemas.microsoft.com/office/drawing/2014/main" id="{3A6C8DB3-1C02-4DC5-A1E3-2C9CDE56720C}"/>
                    </a:ext>
                  </a:extLst>
                </p:cNvPr>
                <p:cNvSpPr>
                  <a:spLocks/>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29" name="Freeform 149">
                  <a:extLst>
                    <a:ext uri="{FF2B5EF4-FFF2-40B4-BE49-F238E27FC236}">
                      <a16:creationId xmlns="" xmlns:a16="http://schemas.microsoft.com/office/drawing/2014/main" id="{3B1D7DE7-C801-471E-AEFF-D2140524BB70}"/>
                    </a:ext>
                  </a:extLst>
                </p:cNvPr>
                <p:cNvSpPr>
                  <a:spLocks/>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30" name="Freeform 150">
                  <a:extLst>
                    <a:ext uri="{FF2B5EF4-FFF2-40B4-BE49-F238E27FC236}">
                      <a16:creationId xmlns="" xmlns:a16="http://schemas.microsoft.com/office/drawing/2014/main" id="{B141AE61-5093-4916-9BAA-D27120A8F3BD}"/>
                    </a:ext>
                  </a:extLst>
                </p:cNvPr>
                <p:cNvSpPr>
                  <a:spLocks/>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31" name="Freeform 151">
                  <a:extLst>
                    <a:ext uri="{FF2B5EF4-FFF2-40B4-BE49-F238E27FC236}">
                      <a16:creationId xmlns="" xmlns:a16="http://schemas.microsoft.com/office/drawing/2014/main" id="{F4FCEB2A-2470-4559-B72F-DB73BE40504C}"/>
                    </a:ext>
                  </a:extLst>
                </p:cNvPr>
                <p:cNvSpPr>
                  <a:spLocks/>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32" name="Freeform 152">
                  <a:extLst>
                    <a:ext uri="{FF2B5EF4-FFF2-40B4-BE49-F238E27FC236}">
                      <a16:creationId xmlns="" xmlns:a16="http://schemas.microsoft.com/office/drawing/2014/main" id="{A0855CAD-C3B1-41CB-97CD-546FADD8459B}"/>
                    </a:ext>
                  </a:extLst>
                </p:cNvPr>
                <p:cNvSpPr>
                  <a:spLocks/>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33" name="Freeform 153">
                  <a:extLst>
                    <a:ext uri="{FF2B5EF4-FFF2-40B4-BE49-F238E27FC236}">
                      <a16:creationId xmlns="" xmlns:a16="http://schemas.microsoft.com/office/drawing/2014/main" id="{4E47FAC1-50DB-417F-863E-AF26BB6F4884}"/>
                    </a:ext>
                  </a:extLst>
                </p:cNvPr>
                <p:cNvSpPr>
                  <a:spLocks/>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34" name="Freeform 154">
                  <a:extLst>
                    <a:ext uri="{FF2B5EF4-FFF2-40B4-BE49-F238E27FC236}">
                      <a16:creationId xmlns="" xmlns:a16="http://schemas.microsoft.com/office/drawing/2014/main" id="{7AB1CA0C-191D-468C-9250-94DAB5E43311}"/>
                    </a:ext>
                  </a:extLst>
                </p:cNvPr>
                <p:cNvSpPr>
                  <a:spLocks/>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35" name="Freeform 156">
                  <a:extLst>
                    <a:ext uri="{FF2B5EF4-FFF2-40B4-BE49-F238E27FC236}">
                      <a16:creationId xmlns="" xmlns:a16="http://schemas.microsoft.com/office/drawing/2014/main" id="{BFBE5A21-5C75-4116-B10D-6AEE85275B42}"/>
                    </a:ext>
                  </a:extLst>
                </p:cNvPr>
                <p:cNvSpPr>
                  <a:spLocks/>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36" name="Freeform 157">
                  <a:extLst>
                    <a:ext uri="{FF2B5EF4-FFF2-40B4-BE49-F238E27FC236}">
                      <a16:creationId xmlns="" xmlns:a16="http://schemas.microsoft.com/office/drawing/2014/main" id="{157FEEC8-722F-42C5-9C86-A0E05F78B0B1}"/>
                    </a:ext>
                  </a:extLst>
                </p:cNvPr>
                <p:cNvSpPr>
                  <a:spLocks/>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37" name="Freeform 158">
                  <a:extLst>
                    <a:ext uri="{FF2B5EF4-FFF2-40B4-BE49-F238E27FC236}">
                      <a16:creationId xmlns="" xmlns:a16="http://schemas.microsoft.com/office/drawing/2014/main" id="{630F7300-35E5-43B7-B866-882C0CCD546D}"/>
                    </a:ext>
                  </a:extLst>
                </p:cNvPr>
                <p:cNvSpPr>
                  <a:spLocks/>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38" name="Freeform 159">
                  <a:extLst>
                    <a:ext uri="{FF2B5EF4-FFF2-40B4-BE49-F238E27FC236}">
                      <a16:creationId xmlns="" xmlns:a16="http://schemas.microsoft.com/office/drawing/2014/main" id="{DDF3F809-C4F8-4AF1-8B2D-04E033484083}"/>
                    </a:ext>
                  </a:extLst>
                </p:cNvPr>
                <p:cNvSpPr>
                  <a:spLocks/>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39" name="Freeform 160">
                  <a:extLst>
                    <a:ext uri="{FF2B5EF4-FFF2-40B4-BE49-F238E27FC236}">
                      <a16:creationId xmlns="" xmlns:a16="http://schemas.microsoft.com/office/drawing/2014/main" id="{5B1C1343-809F-44D1-B993-69CAD0517C8F}"/>
                    </a:ext>
                  </a:extLst>
                </p:cNvPr>
                <p:cNvSpPr>
                  <a:spLocks/>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40" name="Freeform 161">
                  <a:extLst>
                    <a:ext uri="{FF2B5EF4-FFF2-40B4-BE49-F238E27FC236}">
                      <a16:creationId xmlns="" xmlns:a16="http://schemas.microsoft.com/office/drawing/2014/main" id="{C69FAA0A-76C6-4CCE-B87A-3A60C5E59F27}"/>
                    </a:ext>
                  </a:extLst>
                </p:cNvPr>
                <p:cNvSpPr>
                  <a:spLocks/>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41" name="Freeform 162">
                  <a:extLst>
                    <a:ext uri="{FF2B5EF4-FFF2-40B4-BE49-F238E27FC236}">
                      <a16:creationId xmlns="" xmlns:a16="http://schemas.microsoft.com/office/drawing/2014/main" id="{11D48430-6FF0-4D6D-8716-6A49C020F8A1}"/>
                    </a:ext>
                  </a:extLst>
                </p:cNvPr>
                <p:cNvSpPr>
                  <a:spLocks/>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42" name="Freeform 163">
                  <a:extLst>
                    <a:ext uri="{FF2B5EF4-FFF2-40B4-BE49-F238E27FC236}">
                      <a16:creationId xmlns="" xmlns:a16="http://schemas.microsoft.com/office/drawing/2014/main" id="{D785057C-5963-46E6-8E4E-CE552EC80C73}"/>
                    </a:ext>
                  </a:extLst>
                </p:cNvPr>
                <p:cNvSpPr>
                  <a:spLocks/>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43" name="Freeform 164">
                  <a:extLst>
                    <a:ext uri="{FF2B5EF4-FFF2-40B4-BE49-F238E27FC236}">
                      <a16:creationId xmlns="" xmlns:a16="http://schemas.microsoft.com/office/drawing/2014/main" id="{600A47AC-3327-4CC4-AC82-3841959EEDBE}"/>
                    </a:ext>
                  </a:extLst>
                </p:cNvPr>
                <p:cNvSpPr>
                  <a:spLocks/>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44" name="Freeform 165">
                  <a:extLst>
                    <a:ext uri="{FF2B5EF4-FFF2-40B4-BE49-F238E27FC236}">
                      <a16:creationId xmlns="" xmlns:a16="http://schemas.microsoft.com/office/drawing/2014/main" id="{14715E93-D6DF-4343-B39B-B75D2A47970E}"/>
                    </a:ext>
                  </a:extLst>
                </p:cNvPr>
                <p:cNvSpPr>
                  <a:spLocks/>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45" name="Freeform 166">
                  <a:extLst>
                    <a:ext uri="{FF2B5EF4-FFF2-40B4-BE49-F238E27FC236}">
                      <a16:creationId xmlns="" xmlns:a16="http://schemas.microsoft.com/office/drawing/2014/main" id="{838D9982-AFCE-4095-B302-B03DA5120408}"/>
                    </a:ext>
                  </a:extLst>
                </p:cNvPr>
                <p:cNvSpPr>
                  <a:spLocks/>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46" name="Freeform 167">
                  <a:extLst>
                    <a:ext uri="{FF2B5EF4-FFF2-40B4-BE49-F238E27FC236}">
                      <a16:creationId xmlns="" xmlns:a16="http://schemas.microsoft.com/office/drawing/2014/main" id="{DC969B08-102E-43A8-AC5E-B6254C7D3ADB}"/>
                    </a:ext>
                  </a:extLst>
                </p:cNvPr>
                <p:cNvSpPr>
                  <a:spLocks/>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47" name="Freeform 168">
                  <a:extLst>
                    <a:ext uri="{FF2B5EF4-FFF2-40B4-BE49-F238E27FC236}">
                      <a16:creationId xmlns="" xmlns:a16="http://schemas.microsoft.com/office/drawing/2014/main" id="{3BDCD5AD-B9C1-4B73-8516-7F3EE1733703}"/>
                    </a:ext>
                  </a:extLst>
                </p:cNvPr>
                <p:cNvSpPr>
                  <a:spLocks/>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nvGrpSpPr>
              <p:cNvPr id="368" name="Group 630">
                <a:extLst>
                  <a:ext uri="{FF2B5EF4-FFF2-40B4-BE49-F238E27FC236}">
                    <a16:creationId xmlns="" xmlns:a16="http://schemas.microsoft.com/office/drawing/2014/main" id="{7E1C6A53-47C6-48C1-8857-2C4605620000}"/>
                  </a:ext>
                </a:extLst>
              </p:cNvPr>
              <p:cNvGrpSpPr/>
              <p:nvPr/>
            </p:nvGrpSpPr>
            <p:grpSpPr>
              <a:xfrm rot="15155533" flipH="1">
                <a:off x="1264410" y="1845476"/>
                <a:ext cx="2259435" cy="2728193"/>
                <a:chOff x="6224407" y="1520027"/>
                <a:chExt cx="2294118" cy="3101186"/>
              </a:xfrm>
              <a:solidFill>
                <a:schemeClr val="bg2">
                  <a:lumMod val="75000"/>
                </a:schemeClr>
              </a:solidFill>
            </p:grpSpPr>
            <p:sp>
              <p:nvSpPr>
                <p:cNvPr id="369" name="Freeform 129">
                  <a:extLst>
                    <a:ext uri="{FF2B5EF4-FFF2-40B4-BE49-F238E27FC236}">
                      <a16:creationId xmlns="" xmlns:a16="http://schemas.microsoft.com/office/drawing/2014/main" id="{36C4A902-72AF-4F9B-92ED-0C624B1568E6}"/>
                    </a:ext>
                  </a:extLst>
                </p:cNvPr>
                <p:cNvSpPr>
                  <a:spLocks/>
                </p:cNvSpPr>
                <p:nvPr/>
              </p:nvSpPr>
              <p:spPr bwMode="auto">
                <a:xfrm>
                  <a:off x="8027988" y="1720850"/>
                  <a:ext cx="3175" cy="1588"/>
                </a:xfrm>
                <a:custGeom>
                  <a:avLst/>
                  <a:gdLst/>
                  <a:ahLst/>
                  <a:cxnLst>
                    <a:cxn ang="0">
                      <a:pos x="0" y="0"/>
                    </a:cxn>
                    <a:cxn ang="0">
                      <a:pos x="0" y="0"/>
                    </a:cxn>
                    <a:cxn ang="0">
                      <a:pos x="0" y="0"/>
                    </a:cxn>
                  </a:cxnLst>
                  <a:rect l="0" t="0" r="r" b="b"/>
                  <a:pathLst>
                    <a:path w="1">
                      <a:moveTo>
                        <a:pt x="0" y="0"/>
                      </a:moveTo>
                      <a:cubicBezTo>
                        <a:pt x="0" y="0"/>
                        <a:pt x="1"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70" name="Freeform 130">
                  <a:extLst>
                    <a:ext uri="{FF2B5EF4-FFF2-40B4-BE49-F238E27FC236}">
                      <a16:creationId xmlns="" xmlns:a16="http://schemas.microsoft.com/office/drawing/2014/main" id="{9EEA4596-86CD-438E-B16B-F5C7A7A30DCF}"/>
                    </a:ext>
                  </a:extLst>
                </p:cNvPr>
                <p:cNvSpPr>
                  <a:spLocks/>
                </p:cNvSpPr>
                <p:nvPr/>
              </p:nvSpPr>
              <p:spPr bwMode="auto">
                <a:xfrm>
                  <a:off x="7724775" y="1841500"/>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0"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71" name="Freeform 131">
                  <a:extLst>
                    <a:ext uri="{FF2B5EF4-FFF2-40B4-BE49-F238E27FC236}">
                      <a16:creationId xmlns="" xmlns:a16="http://schemas.microsoft.com/office/drawing/2014/main" id="{1887846E-8B95-4387-9EC1-FDEFED6B4369}"/>
                    </a:ext>
                  </a:extLst>
                </p:cNvPr>
                <p:cNvSpPr>
                  <a:spLocks/>
                </p:cNvSpPr>
                <p:nvPr/>
              </p:nvSpPr>
              <p:spPr bwMode="auto">
                <a:xfrm>
                  <a:off x="8218488" y="1671638"/>
                  <a:ext cx="12700" cy="1588"/>
                </a:xfrm>
                <a:custGeom>
                  <a:avLst/>
                  <a:gdLst/>
                  <a:ahLst/>
                  <a:cxnLst>
                    <a:cxn ang="0">
                      <a:pos x="0" y="1"/>
                    </a:cxn>
                    <a:cxn ang="0">
                      <a:pos x="0" y="1"/>
                    </a:cxn>
                    <a:cxn ang="0">
                      <a:pos x="5" y="0"/>
                    </a:cxn>
                    <a:cxn ang="0">
                      <a:pos x="0" y="1"/>
                    </a:cxn>
                  </a:cxnLst>
                  <a:rect l="0" t="0" r="r" b="b"/>
                  <a:pathLst>
                    <a:path w="5" h="1">
                      <a:moveTo>
                        <a:pt x="0" y="1"/>
                      </a:moveTo>
                      <a:cubicBezTo>
                        <a:pt x="0" y="1"/>
                        <a:pt x="0" y="1"/>
                        <a:pt x="0" y="1"/>
                      </a:cubicBezTo>
                      <a:cubicBezTo>
                        <a:pt x="5" y="0"/>
                        <a:pt x="5" y="0"/>
                        <a:pt x="5" y="0"/>
                      </a:cubicBez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72" name="Freeform 132">
                  <a:extLst>
                    <a:ext uri="{FF2B5EF4-FFF2-40B4-BE49-F238E27FC236}">
                      <a16:creationId xmlns="" xmlns:a16="http://schemas.microsoft.com/office/drawing/2014/main" id="{C516A1FE-B03E-4730-B5A3-1BA0EAD9A709}"/>
                    </a:ext>
                  </a:extLst>
                </p:cNvPr>
                <p:cNvSpPr>
                  <a:spLocks/>
                </p:cNvSpPr>
                <p:nvPr/>
              </p:nvSpPr>
              <p:spPr bwMode="auto">
                <a:xfrm>
                  <a:off x="7169150" y="2263775"/>
                  <a:ext cx="3175" cy="3175"/>
                </a:xfrm>
                <a:custGeom>
                  <a:avLst/>
                  <a:gdLst/>
                  <a:ahLst/>
                  <a:cxnLst>
                    <a:cxn ang="0">
                      <a:pos x="0" y="1"/>
                    </a:cxn>
                    <a:cxn ang="0">
                      <a:pos x="1" y="0"/>
                    </a:cxn>
                    <a:cxn ang="0">
                      <a:pos x="0" y="1"/>
                    </a:cxn>
                  </a:cxnLst>
                  <a:rect l="0" t="0" r="r" b="b"/>
                  <a:pathLst>
                    <a:path w="1" h="1">
                      <a:moveTo>
                        <a:pt x="0" y="1"/>
                      </a:moveTo>
                      <a:cubicBezTo>
                        <a:pt x="1" y="0"/>
                        <a:pt x="1" y="0"/>
                        <a:pt x="1" y="0"/>
                      </a:cubicBezTo>
                      <a:cubicBezTo>
                        <a:pt x="1" y="1"/>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73" name="Freeform 133">
                  <a:extLst>
                    <a:ext uri="{FF2B5EF4-FFF2-40B4-BE49-F238E27FC236}">
                      <a16:creationId xmlns="" xmlns:a16="http://schemas.microsoft.com/office/drawing/2014/main" id="{36798FCA-7F06-4AD3-8FB6-26DD3267A10E}"/>
                    </a:ext>
                  </a:extLst>
                </p:cNvPr>
                <p:cNvSpPr>
                  <a:spLocks/>
                </p:cNvSpPr>
                <p:nvPr/>
              </p:nvSpPr>
              <p:spPr bwMode="auto">
                <a:xfrm>
                  <a:off x="7480300" y="1995488"/>
                  <a:ext cx="4762" cy="4763"/>
                </a:xfrm>
                <a:custGeom>
                  <a:avLst/>
                  <a:gdLst/>
                  <a:ahLst/>
                  <a:cxnLst>
                    <a:cxn ang="0">
                      <a:pos x="2" y="0"/>
                    </a:cxn>
                    <a:cxn ang="0">
                      <a:pos x="0" y="2"/>
                    </a:cxn>
                    <a:cxn ang="0">
                      <a:pos x="2" y="0"/>
                    </a:cxn>
                  </a:cxnLst>
                  <a:rect l="0" t="0" r="r" b="b"/>
                  <a:pathLst>
                    <a:path w="2" h="2">
                      <a:moveTo>
                        <a:pt x="2" y="0"/>
                      </a:moveTo>
                      <a:cubicBezTo>
                        <a:pt x="1" y="0"/>
                        <a:pt x="1" y="1"/>
                        <a:pt x="0" y="2"/>
                      </a:cubicBezTo>
                      <a:cubicBezTo>
                        <a:pt x="1" y="1"/>
                        <a:pt x="2" y="0"/>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74" name="Freeform 134">
                  <a:extLst>
                    <a:ext uri="{FF2B5EF4-FFF2-40B4-BE49-F238E27FC236}">
                      <a16:creationId xmlns="" xmlns:a16="http://schemas.microsoft.com/office/drawing/2014/main" id="{8A542467-9D31-4FAB-92EC-89E37CBECFD4}"/>
                    </a:ext>
                  </a:extLst>
                </p:cNvPr>
                <p:cNvSpPr>
                  <a:spLocks/>
                </p:cNvSpPr>
                <p:nvPr/>
              </p:nvSpPr>
              <p:spPr bwMode="auto">
                <a:xfrm>
                  <a:off x="8318500" y="1681163"/>
                  <a:ext cx="7937" cy="1588"/>
                </a:xfrm>
                <a:custGeom>
                  <a:avLst/>
                  <a:gdLst/>
                  <a:ahLst/>
                  <a:cxnLst>
                    <a:cxn ang="0">
                      <a:pos x="3" y="0"/>
                    </a:cxn>
                    <a:cxn ang="0">
                      <a:pos x="0" y="0"/>
                    </a:cxn>
                    <a:cxn ang="0">
                      <a:pos x="3" y="0"/>
                    </a:cxn>
                  </a:cxnLst>
                  <a:rect l="0" t="0" r="r" b="b"/>
                  <a:pathLst>
                    <a:path w="3">
                      <a:moveTo>
                        <a:pt x="3" y="0"/>
                      </a:moveTo>
                      <a:cubicBezTo>
                        <a:pt x="0" y="0"/>
                        <a:pt x="0" y="0"/>
                        <a:pt x="0" y="0"/>
                      </a:cubicBezTo>
                      <a:cubicBezTo>
                        <a:pt x="0" y="0"/>
                        <a:pt x="1"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75" name="Freeform 135">
                  <a:extLst>
                    <a:ext uri="{FF2B5EF4-FFF2-40B4-BE49-F238E27FC236}">
                      <a16:creationId xmlns="" xmlns:a16="http://schemas.microsoft.com/office/drawing/2014/main" id="{185A0C72-7C81-49E5-BB92-4B8B8464D714}"/>
                    </a:ext>
                  </a:extLst>
                </p:cNvPr>
                <p:cNvSpPr>
                  <a:spLocks/>
                </p:cNvSpPr>
                <p:nvPr/>
              </p:nvSpPr>
              <p:spPr bwMode="auto">
                <a:xfrm>
                  <a:off x="8516938" y="1655763"/>
                  <a:ext cx="1587" cy="1588"/>
                </a:xfrm>
                <a:custGeom>
                  <a:avLst/>
                  <a:gdLst/>
                  <a:ahLst/>
                  <a:cxnLst>
                    <a:cxn ang="0">
                      <a:pos x="1" y="0"/>
                    </a:cxn>
                    <a:cxn ang="0">
                      <a:pos x="1" y="0"/>
                    </a:cxn>
                    <a:cxn ang="0">
                      <a:pos x="1" y="0"/>
                    </a:cxn>
                  </a:cxnLst>
                  <a:rect l="0" t="0" r="r" b="b"/>
                  <a:pathLst>
                    <a:path w="1">
                      <a:moveTo>
                        <a:pt x="1" y="0"/>
                      </a:moveTo>
                      <a:cubicBezTo>
                        <a:pt x="1" y="0"/>
                        <a:pt x="1" y="0"/>
                        <a:pt x="1"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76" name="Freeform 136">
                  <a:extLst>
                    <a:ext uri="{FF2B5EF4-FFF2-40B4-BE49-F238E27FC236}">
                      <a16:creationId xmlns="" xmlns:a16="http://schemas.microsoft.com/office/drawing/2014/main" id="{E48D3076-7F2D-4349-BD14-BCC228211110}"/>
                    </a:ext>
                  </a:extLst>
                </p:cNvPr>
                <p:cNvSpPr>
                  <a:spLocks/>
                </p:cNvSpPr>
                <p:nvPr/>
              </p:nvSpPr>
              <p:spPr bwMode="auto">
                <a:xfrm>
                  <a:off x="8434388" y="1654175"/>
                  <a:ext cx="7937" cy="1588"/>
                </a:xfrm>
                <a:custGeom>
                  <a:avLst/>
                  <a:gdLst/>
                  <a:ahLst/>
                  <a:cxnLst>
                    <a:cxn ang="0">
                      <a:pos x="3" y="0"/>
                    </a:cxn>
                    <a:cxn ang="0">
                      <a:pos x="0" y="0"/>
                    </a:cxn>
                    <a:cxn ang="0">
                      <a:pos x="3" y="0"/>
                    </a:cxn>
                  </a:cxnLst>
                  <a:rect l="0" t="0" r="r" b="b"/>
                  <a:pathLst>
                    <a:path w="3">
                      <a:moveTo>
                        <a:pt x="3" y="0"/>
                      </a:moveTo>
                      <a:cubicBezTo>
                        <a:pt x="2" y="0"/>
                        <a:pt x="1" y="0"/>
                        <a:pt x="0" y="0"/>
                      </a:cubicBezTo>
                      <a:cubicBezTo>
                        <a:pt x="1"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77" name="Freeform 137">
                  <a:extLst>
                    <a:ext uri="{FF2B5EF4-FFF2-40B4-BE49-F238E27FC236}">
                      <a16:creationId xmlns="" xmlns:a16="http://schemas.microsoft.com/office/drawing/2014/main" id="{53F7989F-997A-433C-9B0F-CAC558CA250E}"/>
                    </a:ext>
                  </a:extLst>
                </p:cNvPr>
                <p:cNvSpPr>
                  <a:spLocks/>
                </p:cNvSpPr>
                <p:nvPr/>
              </p:nvSpPr>
              <p:spPr bwMode="auto">
                <a:xfrm>
                  <a:off x="8432800" y="1654175"/>
                  <a:ext cx="1587"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78" name="Freeform 138">
                  <a:extLst>
                    <a:ext uri="{FF2B5EF4-FFF2-40B4-BE49-F238E27FC236}">
                      <a16:creationId xmlns="" xmlns:a16="http://schemas.microsoft.com/office/drawing/2014/main" id="{83214871-31D3-447C-BD76-5BFD0CEB728C}"/>
                    </a:ext>
                  </a:extLst>
                </p:cNvPr>
                <p:cNvSpPr>
                  <a:spLocks/>
                </p:cNvSpPr>
                <p:nvPr/>
              </p:nvSpPr>
              <p:spPr bwMode="auto">
                <a:xfrm>
                  <a:off x="6326188" y="4597400"/>
                  <a:ext cx="3175" cy="17463"/>
                </a:xfrm>
                <a:custGeom>
                  <a:avLst/>
                  <a:gdLst/>
                  <a:ahLst/>
                  <a:cxnLst>
                    <a:cxn ang="0">
                      <a:pos x="0" y="0"/>
                    </a:cxn>
                    <a:cxn ang="0">
                      <a:pos x="1" y="7"/>
                    </a:cxn>
                    <a:cxn ang="0">
                      <a:pos x="0" y="0"/>
                    </a:cxn>
                  </a:cxnLst>
                  <a:rect l="0" t="0" r="r" b="b"/>
                  <a:pathLst>
                    <a:path w="1" h="7">
                      <a:moveTo>
                        <a:pt x="0" y="0"/>
                      </a:moveTo>
                      <a:cubicBezTo>
                        <a:pt x="0" y="3"/>
                        <a:pt x="0" y="5"/>
                        <a:pt x="1" y="7"/>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79" name="Freeform 139">
                  <a:extLst>
                    <a:ext uri="{FF2B5EF4-FFF2-40B4-BE49-F238E27FC236}">
                      <a16:creationId xmlns="" xmlns:a16="http://schemas.microsoft.com/office/drawing/2014/main" id="{3FFDB98C-DFAD-4252-856A-5CEA7A16BA06}"/>
                    </a:ext>
                  </a:extLst>
                </p:cNvPr>
                <p:cNvSpPr>
                  <a:spLocks/>
                </p:cNvSpPr>
                <p:nvPr/>
              </p:nvSpPr>
              <p:spPr bwMode="auto">
                <a:xfrm>
                  <a:off x="6789738" y="2773363"/>
                  <a:ext cx="3175" cy="1588"/>
                </a:xfrm>
                <a:custGeom>
                  <a:avLst/>
                  <a:gdLst/>
                  <a:ahLst/>
                  <a:cxnLst>
                    <a:cxn ang="0">
                      <a:pos x="1" y="1"/>
                    </a:cxn>
                    <a:cxn ang="0">
                      <a:pos x="1" y="0"/>
                    </a:cxn>
                    <a:cxn ang="0">
                      <a:pos x="1" y="1"/>
                    </a:cxn>
                  </a:cxnLst>
                  <a:rect l="0" t="0" r="r" b="b"/>
                  <a:pathLst>
                    <a:path w="1" h="1">
                      <a:moveTo>
                        <a:pt x="1" y="1"/>
                      </a:moveTo>
                      <a:cubicBezTo>
                        <a:pt x="1" y="0"/>
                        <a:pt x="1" y="0"/>
                        <a:pt x="1" y="0"/>
                      </a:cubicBezTo>
                      <a:cubicBezTo>
                        <a:pt x="0" y="1"/>
                        <a:pt x="0" y="1"/>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80" name="Freeform 140">
                  <a:extLst>
                    <a:ext uri="{FF2B5EF4-FFF2-40B4-BE49-F238E27FC236}">
                      <a16:creationId xmlns="" xmlns:a16="http://schemas.microsoft.com/office/drawing/2014/main" id="{8023A4DF-3458-449F-A6EF-35AB149FCF6D}"/>
                    </a:ext>
                  </a:extLst>
                </p:cNvPr>
                <p:cNvSpPr>
                  <a:spLocks/>
                </p:cNvSpPr>
                <p:nvPr/>
              </p:nvSpPr>
              <p:spPr bwMode="auto">
                <a:xfrm>
                  <a:off x="6342063" y="4603750"/>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81" name="Freeform 141">
                  <a:extLst>
                    <a:ext uri="{FF2B5EF4-FFF2-40B4-BE49-F238E27FC236}">
                      <a16:creationId xmlns="" xmlns:a16="http://schemas.microsoft.com/office/drawing/2014/main" id="{20B694AF-E660-4E02-8A74-6077DD81FB5F}"/>
                    </a:ext>
                  </a:extLst>
                </p:cNvPr>
                <p:cNvSpPr>
                  <a:spLocks/>
                </p:cNvSpPr>
                <p:nvPr/>
              </p:nvSpPr>
              <p:spPr bwMode="auto">
                <a:xfrm>
                  <a:off x="8207375" y="1704975"/>
                  <a:ext cx="17462" cy="6350"/>
                </a:xfrm>
                <a:custGeom>
                  <a:avLst/>
                  <a:gdLst/>
                  <a:ahLst/>
                  <a:cxnLst>
                    <a:cxn ang="0">
                      <a:pos x="7" y="0"/>
                    </a:cxn>
                    <a:cxn ang="0">
                      <a:pos x="0" y="2"/>
                    </a:cxn>
                    <a:cxn ang="0">
                      <a:pos x="7" y="0"/>
                    </a:cxn>
                  </a:cxnLst>
                  <a:rect l="0" t="0" r="r" b="b"/>
                  <a:pathLst>
                    <a:path w="7" h="2">
                      <a:moveTo>
                        <a:pt x="7" y="0"/>
                      </a:moveTo>
                      <a:cubicBezTo>
                        <a:pt x="5" y="1"/>
                        <a:pt x="0" y="1"/>
                        <a:pt x="0" y="2"/>
                      </a:cubicBezTo>
                      <a:cubicBezTo>
                        <a:pt x="3" y="1"/>
                        <a:pt x="6" y="1"/>
                        <a:pt x="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82" name="Freeform 142">
                  <a:extLst>
                    <a:ext uri="{FF2B5EF4-FFF2-40B4-BE49-F238E27FC236}">
                      <a16:creationId xmlns="" xmlns:a16="http://schemas.microsoft.com/office/drawing/2014/main" id="{440A91E5-9E81-422C-8AAC-7C6BCE8FBFDF}"/>
                    </a:ext>
                  </a:extLst>
                </p:cNvPr>
                <p:cNvSpPr>
                  <a:spLocks/>
                </p:cNvSpPr>
                <p:nvPr/>
              </p:nvSpPr>
              <p:spPr bwMode="auto">
                <a:xfrm>
                  <a:off x="6788150" y="2924175"/>
                  <a:ext cx="1587" cy="4763"/>
                </a:xfrm>
                <a:custGeom>
                  <a:avLst/>
                  <a:gdLst/>
                  <a:ahLst/>
                  <a:cxnLst>
                    <a:cxn ang="0">
                      <a:pos x="0" y="0"/>
                    </a:cxn>
                    <a:cxn ang="0">
                      <a:pos x="0" y="2"/>
                    </a:cxn>
                    <a:cxn ang="0">
                      <a:pos x="0" y="0"/>
                    </a:cxn>
                  </a:cxnLst>
                  <a:rect l="0" t="0" r="r" b="b"/>
                  <a:pathLst>
                    <a:path h="2">
                      <a:moveTo>
                        <a:pt x="0" y="0"/>
                      </a:moveTo>
                      <a:cubicBezTo>
                        <a:pt x="0" y="2"/>
                        <a:pt x="0" y="2"/>
                        <a:pt x="0" y="2"/>
                      </a:cubicBezTo>
                      <a:cubicBezTo>
                        <a:pt x="0" y="1"/>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83" name="Freeform 143">
                  <a:extLst>
                    <a:ext uri="{FF2B5EF4-FFF2-40B4-BE49-F238E27FC236}">
                      <a16:creationId xmlns="" xmlns:a16="http://schemas.microsoft.com/office/drawing/2014/main" id="{39ABB50C-E6C2-4433-8780-8E8F9E263802}"/>
                    </a:ext>
                  </a:extLst>
                </p:cNvPr>
                <p:cNvSpPr>
                  <a:spLocks/>
                </p:cNvSpPr>
                <p:nvPr/>
              </p:nvSpPr>
              <p:spPr bwMode="auto">
                <a:xfrm>
                  <a:off x="6342063" y="4602163"/>
                  <a:ext cx="1587" cy="1588"/>
                </a:xfrm>
                <a:custGeom>
                  <a:avLst/>
                  <a:gdLst/>
                  <a:ahLst/>
                  <a:cxnLst>
                    <a:cxn ang="0">
                      <a:pos x="0" y="1"/>
                    </a:cxn>
                    <a:cxn ang="0">
                      <a:pos x="0" y="0"/>
                    </a:cxn>
                    <a:cxn ang="0">
                      <a:pos x="0" y="0"/>
                    </a:cxn>
                    <a:cxn ang="0">
                      <a:pos x="0" y="1"/>
                    </a:cxn>
                  </a:cxnLst>
                  <a:rect l="0" t="0" r="r" b="b"/>
                  <a:pathLst>
                    <a:path h="1">
                      <a:moveTo>
                        <a:pt x="0" y="1"/>
                      </a:moveTo>
                      <a:cubicBezTo>
                        <a:pt x="0" y="0"/>
                        <a:pt x="0" y="0"/>
                        <a:pt x="0" y="0"/>
                      </a:cubicBez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84" name="Rectangle 144">
                  <a:extLst>
                    <a:ext uri="{FF2B5EF4-FFF2-40B4-BE49-F238E27FC236}">
                      <a16:creationId xmlns="" xmlns:a16="http://schemas.microsoft.com/office/drawing/2014/main" id="{3661AB62-0FED-43D3-A122-9F9F0A08AFBB}"/>
                    </a:ext>
                  </a:extLst>
                </p:cNvPr>
                <p:cNvSpPr>
                  <a:spLocks noChangeArrowheads="1"/>
                </p:cNvSpPr>
                <p:nvPr/>
              </p:nvSpPr>
              <p:spPr bwMode="auto">
                <a:xfrm>
                  <a:off x="6518275" y="3373438"/>
                  <a:ext cx="1587" cy="1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85" name="Freeform 145">
                  <a:extLst>
                    <a:ext uri="{FF2B5EF4-FFF2-40B4-BE49-F238E27FC236}">
                      <a16:creationId xmlns="" xmlns:a16="http://schemas.microsoft.com/office/drawing/2014/main" id="{DE53E76F-0839-42A3-9176-DBF30799FF18}"/>
                    </a:ext>
                  </a:extLst>
                </p:cNvPr>
                <p:cNvSpPr>
                  <a:spLocks/>
                </p:cNvSpPr>
                <p:nvPr/>
              </p:nvSpPr>
              <p:spPr bwMode="auto">
                <a:xfrm>
                  <a:off x="6505575" y="3398838"/>
                  <a:ext cx="1587" cy="6350"/>
                </a:xfrm>
                <a:custGeom>
                  <a:avLst/>
                  <a:gdLst/>
                  <a:ahLst/>
                  <a:cxnLst>
                    <a:cxn ang="0">
                      <a:pos x="0" y="3"/>
                    </a:cxn>
                    <a:cxn ang="0">
                      <a:pos x="0" y="0"/>
                    </a:cxn>
                    <a:cxn ang="0">
                      <a:pos x="0" y="3"/>
                    </a:cxn>
                  </a:cxnLst>
                  <a:rect l="0" t="0" r="r" b="b"/>
                  <a:pathLst>
                    <a:path h="3">
                      <a:moveTo>
                        <a:pt x="0" y="3"/>
                      </a:moveTo>
                      <a:cubicBezTo>
                        <a:pt x="0" y="0"/>
                        <a:pt x="0" y="0"/>
                        <a:pt x="0" y="0"/>
                      </a:cubicBezTo>
                      <a:cubicBezTo>
                        <a:pt x="0" y="2"/>
                        <a:pt x="0" y="3"/>
                        <a:pt x="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86" name="Freeform 146">
                  <a:extLst>
                    <a:ext uri="{FF2B5EF4-FFF2-40B4-BE49-F238E27FC236}">
                      <a16:creationId xmlns="" xmlns:a16="http://schemas.microsoft.com/office/drawing/2014/main" id="{B91BB191-43E4-494C-A9CC-9E38E9541C61}"/>
                    </a:ext>
                  </a:extLst>
                </p:cNvPr>
                <p:cNvSpPr>
                  <a:spLocks/>
                </p:cNvSpPr>
                <p:nvPr/>
              </p:nvSpPr>
              <p:spPr bwMode="auto">
                <a:xfrm>
                  <a:off x="6329363" y="4614863"/>
                  <a:ext cx="1587" cy="6350"/>
                </a:xfrm>
                <a:custGeom>
                  <a:avLst/>
                  <a:gdLst/>
                  <a:ahLst/>
                  <a:cxnLst>
                    <a:cxn ang="0">
                      <a:pos x="0" y="0"/>
                    </a:cxn>
                    <a:cxn ang="0">
                      <a:pos x="0" y="3"/>
                    </a:cxn>
                    <a:cxn ang="0">
                      <a:pos x="0" y="0"/>
                    </a:cxn>
                  </a:cxnLst>
                  <a:rect l="0" t="0" r="r" b="b"/>
                  <a:pathLst>
                    <a:path h="3">
                      <a:moveTo>
                        <a:pt x="0" y="0"/>
                      </a:moveTo>
                      <a:cubicBezTo>
                        <a:pt x="0" y="3"/>
                        <a:pt x="0" y="3"/>
                        <a:pt x="0" y="3"/>
                      </a:cubicBezTo>
                      <a:cubicBezTo>
                        <a:pt x="0" y="2"/>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87" name="Freeform 147">
                  <a:extLst>
                    <a:ext uri="{FF2B5EF4-FFF2-40B4-BE49-F238E27FC236}">
                      <a16:creationId xmlns="" xmlns:a16="http://schemas.microsoft.com/office/drawing/2014/main" id="{7682A216-D72B-4955-8F39-9F09804771F3}"/>
                    </a:ext>
                  </a:extLst>
                </p:cNvPr>
                <p:cNvSpPr>
                  <a:spLocks/>
                </p:cNvSpPr>
                <p:nvPr/>
              </p:nvSpPr>
              <p:spPr bwMode="auto">
                <a:xfrm>
                  <a:off x="6405563" y="3765550"/>
                  <a:ext cx="3175" cy="4763"/>
                </a:xfrm>
                <a:custGeom>
                  <a:avLst/>
                  <a:gdLst/>
                  <a:ahLst/>
                  <a:cxnLst>
                    <a:cxn ang="0">
                      <a:pos x="0" y="2"/>
                    </a:cxn>
                    <a:cxn ang="0">
                      <a:pos x="1" y="0"/>
                    </a:cxn>
                    <a:cxn ang="0">
                      <a:pos x="0" y="2"/>
                    </a:cxn>
                  </a:cxnLst>
                  <a:rect l="0" t="0" r="r" b="b"/>
                  <a:pathLst>
                    <a:path w="1" h="2">
                      <a:moveTo>
                        <a:pt x="0" y="2"/>
                      </a:moveTo>
                      <a:cubicBezTo>
                        <a:pt x="1" y="0"/>
                        <a:pt x="1" y="0"/>
                        <a:pt x="1" y="0"/>
                      </a:cubicBezTo>
                      <a:cubicBezTo>
                        <a:pt x="0" y="1"/>
                        <a:pt x="0"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88" name="Freeform 148">
                  <a:extLst>
                    <a:ext uri="{FF2B5EF4-FFF2-40B4-BE49-F238E27FC236}">
                      <a16:creationId xmlns="" xmlns:a16="http://schemas.microsoft.com/office/drawing/2014/main" id="{75878262-9F55-445F-8A07-7F15A8E522CD}"/>
                    </a:ext>
                  </a:extLst>
                </p:cNvPr>
                <p:cNvSpPr>
                  <a:spLocks/>
                </p:cNvSpPr>
                <p:nvPr/>
              </p:nvSpPr>
              <p:spPr bwMode="auto">
                <a:xfrm>
                  <a:off x="7507288" y="1978025"/>
                  <a:ext cx="3175" cy="3175"/>
                </a:xfrm>
                <a:custGeom>
                  <a:avLst/>
                  <a:gdLst/>
                  <a:ahLst/>
                  <a:cxnLst>
                    <a:cxn ang="0">
                      <a:pos x="0" y="1"/>
                    </a:cxn>
                    <a:cxn ang="0">
                      <a:pos x="1" y="0"/>
                    </a:cxn>
                    <a:cxn ang="0">
                      <a:pos x="0" y="1"/>
                    </a:cxn>
                  </a:cxnLst>
                  <a:rect l="0" t="0" r="r" b="b"/>
                  <a:pathLst>
                    <a:path w="1" h="1">
                      <a:moveTo>
                        <a:pt x="0" y="1"/>
                      </a:moveTo>
                      <a:cubicBezTo>
                        <a:pt x="0" y="1"/>
                        <a:pt x="0" y="1"/>
                        <a:pt x="1"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89" name="Freeform 149">
                  <a:extLst>
                    <a:ext uri="{FF2B5EF4-FFF2-40B4-BE49-F238E27FC236}">
                      <a16:creationId xmlns="" xmlns:a16="http://schemas.microsoft.com/office/drawing/2014/main" id="{9AF9ABE8-6CE7-43B3-B3B3-4939AED8A7BC}"/>
                    </a:ext>
                  </a:extLst>
                </p:cNvPr>
                <p:cNvSpPr>
                  <a:spLocks/>
                </p:cNvSpPr>
                <p:nvPr/>
              </p:nvSpPr>
              <p:spPr bwMode="auto">
                <a:xfrm>
                  <a:off x="7335838" y="2182813"/>
                  <a:ext cx="3175" cy="1588"/>
                </a:xfrm>
                <a:custGeom>
                  <a:avLst/>
                  <a:gdLst/>
                  <a:ahLst/>
                  <a:cxnLst>
                    <a:cxn ang="0">
                      <a:pos x="1" y="0"/>
                    </a:cxn>
                    <a:cxn ang="0">
                      <a:pos x="0" y="0"/>
                    </a:cxn>
                    <a:cxn ang="0">
                      <a:pos x="0" y="0"/>
                    </a:cxn>
                    <a:cxn ang="0">
                      <a:pos x="1" y="0"/>
                    </a:cxn>
                  </a:cxnLst>
                  <a:rect l="0" t="0" r="r" b="b"/>
                  <a:pathLst>
                    <a:path w="1">
                      <a:moveTo>
                        <a:pt x="1" y="0"/>
                      </a:moveTo>
                      <a:cubicBezTo>
                        <a:pt x="0" y="0"/>
                        <a:pt x="0" y="0"/>
                        <a:pt x="0" y="0"/>
                      </a:cubicBezTo>
                      <a:cubicBezTo>
                        <a:pt x="0"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90" name="Freeform 150">
                  <a:extLst>
                    <a:ext uri="{FF2B5EF4-FFF2-40B4-BE49-F238E27FC236}">
                      <a16:creationId xmlns="" xmlns:a16="http://schemas.microsoft.com/office/drawing/2014/main" id="{6E9191E7-89F0-4601-A63C-EE1D46482B41}"/>
                    </a:ext>
                  </a:extLst>
                </p:cNvPr>
                <p:cNvSpPr>
                  <a:spLocks/>
                </p:cNvSpPr>
                <p:nvPr/>
              </p:nvSpPr>
              <p:spPr bwMode="auto">
                <a:xfrm>
                  <a:off x="7339013" y="2171700"/>
                  <a:ext cx="6350" cy="11113"/>
                </a:xfrm>
                <a:custGeom>
                  <a:avLst/>
                  <a:gdLst/>
                  <a:ahLst/>
                  <a:cxnLst>
                    <a:cxn ang="0">
                      <a:pos x="3" y="0"/>
                    </a:cxn>
                    <a:cxn ang="0">
                      <a:pos x="0" y="4"/>
                    </a:cxn>
                    <a:cxn ang="0">
                      <a:pos x="3" y="0"/>
                    </a:cxn>
                  </a:cxnLst>
                  <a:rect l="0" t="0" r="r" b="b"/>
                  <a:pathLst>
                    <a:path w="3" h="4">
                      <a:moveTo>
                        <a:pt x="3" y="0"/>
                      </a:moveTo>
                      <a:cubicBezTo>
                        <a:pt x="2" y="1"/>
                        <a:pt x="0" y="3"/>
                        <a:pt x="0" y="4"/>
                      </a:cubicBezTo>
                      <a:cubicBezTo>
                        <a:pt x="1" y="3"/>
                        <a:pt x="2" y="2"/>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91" name="Freeform 151">
                  <a:extLst>
                    <a:ext uri="{FF2B5EF4-FFF2-40B4-BE49-F238E27FC236}">
                      <a16:creationId xmlns="" xmlns:a16="http://schemas.microsoft.com/office/drawing/2014/main" id="{E0FDF30E-ABB8-4E7C-AEF8-7E6EF90FC8A2}"/>
                    </a:ext>
                  </a:extLst>
                </p:cNvPr>
                <p:cNvSpPr>
                  <a:spLocks/>
                </p:cNvSpPr>
                <p:nvPr/>
              </p:nvSpPr>
              <p:spPr bwMode="auto">
                <a:xfrm>
                  <a:off x="7316788" y="2200275"/>
                  <a:ext cx="1587"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92" name="Freeform 152">
                  <a:extLst>
                    <a:ext uri="{FF2B5EF4-FFF2-40B4-BE49-F238E27FC236}">
                      <a16:creationId xmlns="" xmlns:a16="http://schemas.microsoft.com/office/drawing/2014/main" id="{787BF1C1-2B95-4C4A-9B7D-5143198CD01B}"/>
                    </a:ext>
                  </a:extLst>
                </p:cNvPr>
                <p:cNvSpPr>
                  <a:spLocks/>
                </p:cNvSpPr>
                <p:nvPr/>
              </p:nvSpPr>
              <p:spPr bwMode="auto">
                <a:xfrm>
                  <a:off x="7526338" y="202882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93" name="Freeform 153">
                  <a:extLst>
                    <a:ext uri="{FF2B5EF4-FFF2-40B4-BE49-F238E27FC236}">
                      <a16:creationId xmlns="" xmlns:a16="http://schemas.microsoft.com/office/drawing/2014/main" id="{402EDA54-32B8-4EF1-A62F-B85C048BE1A5}"/>
                    </a:ext>
                  </a:extLst>
                </p:cNvPr>
                <p:cNvSpPr>
                  <a:spLocks/>
                </p:cNvSpPr>
                <p:nvPr/>
              </p:nvSpPr>
              <p:spPr bwMode="auto">
                <a:xfrm>
                  <a:off x="7481888" y="2063750"/>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94" name="Freeform 154">
                  <a:extLst>
                    <a:ext uri="{FF2B5EF4-FFF2-40B4-BE49-F238E27FC236}">
                      <a16:creationId xmlns="" xmlns:a16="http://schemas.microsoft.com/office/drawing/2014/main" id="{3E9CD749-D071-4A14-A07E-5DEA117C139C}"/>
                    </a:ext>
                  </a:extLst>
                </p:cNvPr>
                <p:cNvSpPr>
                  <a:spLocks/>
                </p:cNvSpPr>
                <p:nvPr/>
              </p:nvSpPr>
              <p:spPr bwMode="auto">
                <a:xfrm>
                  <a:off x="7221538" y="23018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95" name="Freeform 155">
                  <a:extLst>
                    <a:ext uri="{FF2B5EF4-FFF2-40B4-BE49-F238E27FC236}">
                      <a16:creationId xmlns="" xmlns:a16="http://schemas.microsoft.com/office/drawing/2014/main" id="{77C2FA01-198B-41B4-928E-8115E4AA4846}"/>
                    </a:ext>
                  </a:extLst>
                </p:cNvPr>
                <p:cNvSpPr>
                  <a:spLocks/>
                </p:cNvSpPr>
                <p:nvPr/>
              </p:nvSpPr>
              <p:spPr bwMode="auto">
                <a:xfrm>
                  <a:off x="6224407" y="1520027"/>
                  <a:ext cx="2265362" cy="2987675"/>
                </a:xfrm>
                <a:custGeom>
                  <a:avLst/>
                  <a:gdLst/>
                  <a:ahLst/>
                  <a:cxnLst>
                    <a:cxn ang="0">
                      <a:pos x="295" y="351"/>
                    </a:cxn>
                    <a:cxn ang="0">
                      <a:pos x="339" y="296"/>
                    </a:cxn>
                    <a:cxn ang="0">
                      <a:pos x="362" y="265"/>
                    </a:cxn>
                    <a:cxn ang="0">
                      <a:pos x="377" y="249"/>
                    </a:cxn>
                    <a:cxn ang="0">
                      <a:pos x="403" y="224"/>
                    </a:cxn>
                    <a:cxn ang="0">
                      <a:pos x="411" y="216"/>
                    </a:cxn>
                    <a:cxn ang="0">
                      <a:pos x="427" y="202"/>
                    </a:cxn>
                    <a:cxn ang="0">
                      <a:pos x="458" y="180"/>
                    </a:cxn>
                    <a:cxn ang="0">
                      <a:pos x="477" y="162"/>
                    </a:cxn>
                    <a:cxn ang="0">
                      <a:pos x="512" y="134"/>
                    </a:cxn>
                    <a:cxn ang="0">
                      <a:pos x="530" y="124"/>
                    </a:cxn>
                    <a:cxn ang="0">
                      <a:pos x="558" y="106"/>
                    </a:cxn>
                    <a:cxn ang="0">
                      <a:pos x="583" y="94"/>
                    </a:cxn>
                    <a:cxn ang="0">
                      <a:pos x="620" y="71"/>
                    </a:cxn>
                    <a:cxn ang="0">
                      <a:pos x="662" y="54"/>
                    </a:cxn>
                    <a:cxn ang="0">
                      <a:pos x="704" y="40"/>
                    </a:cxn>
                    <a:cxn ang="0">
                      <a:pos x="735" y="30"/>
                    </a:cxn>
                    <a:cxn ang="0">
                      <a:pos x="758" y="25"/>
                    </a:cxn>
                    <a:cxn ang="0">
                      <a:pos x="759" y="26"/>
                    </a:cxn>
                    <a:cxn ang="0">
                      <a:pos x="785" y="19"/>
                    </a:cxn>
                    <a:cxn ang="0">
                      <a:pos x="800" y="15"/>
                    </a:cxn>
                    <a:cxn ang="0">
                      <a:pos x="820" y="12"/>
                    </a:cxn>
                    <a:cxn ang="0">
                      <a:pos x="870" y="10"/>
                    </a:cxn>
                    <a:cxn ang="0">
                      <a:pos x="906" y="8"/>
                    </a:cxn>
                    <a:cxn ang="0">
                      <a:pos x="880" y="2"/>
                    </a:cxn>
                    <a:cxn ang="0">
                      <a:pos x="860" y="3"/>
                    </a:cxn>
                    <a:cxn ang="0">
                      <a:pos x="836" y="3"/>
                    </a:cxn>
                    <a:cxn ang="0">
                      <a:pos x="793" y="6"/>
                    </a:cxn>
                    <a:cxn ang="0">
                      <a:pos x="772" y="11"/>
                    </a:cxn>
                    <a:cxn ang="0">
                      <a:pos x="753" y="14"/>
                    </a:cxn>
                    <a:cxn ang="0">
                      <a:pos x="685" y="33"/>
                    </a:cxn>
                    <a:cxn ang="0">
                      <a:pos x="652" y="43"/>
                    </a:cxn>
                    <a:cxn ang="0">
                      <a:pos x="635" y="50"/>
                    </a:cxn>
                    <a:cxn ang="0">
                      <a:pos x="605" y="64"/>
                    </a:cxn>
                    <a:cxn ang="0">
                      <a:pos x="569" y="81"/>
                    </a:cxn>
                    <a:cxn ang="0">
                      <a:pos x="547" y="90"/>
                    </a:cxn>
                    <a:cxn ang="0">
                      <a:pos x="500" y="120"/>
                    </a:cxn>
                    <a:cxn ang="0">
                      <a:pos x="454" y="152"/>
                    </a:cxn>
                    <a:cxn ang="0">
                      <a:pos x="418" y="183"/>
                    </a:cxn>
                    <a:cxn ang="0">
                      <a:pos x="399" y="199"/>
                    </a:cxn>
                    <a:cxn ang="0">
                      <a:pos x="372" y="223"/>
                    </a:cxn>
                    <a:cxn ang="0">
                      <a:pos x="333" y="260"/>
                    </a:cxn>
                    <a:cxn ang="0">
                      <a:pos x="303" y="297"/>
                    </a:cxn>
                    <a:cxn ang="0">
                      <a:pos x="252" y="360"/>
                    </a:cxn>
                    <a:cxn ang="0">
                      <a:pos x="200" y="442"/>
                    </a:cxn>
                    <a:cxn ang="0">
                      <a:pos x="184" y="468"/>
                    </a:cxn>
                    <a:cxn ang="0">
                      <a:pos x="168" y="498"/>
                    </a:cxn>
                    <a:cxn ang="0">
                      <a:pos x="143" y="549"/>
                    </a:cxn>
                    <a:cxn ang="0">
                      <a:pos x="99" y="648"/>
                    </a:cxn>
                    <a:cxn ang="0">
                      <a:pos x="68" y="741"/>
                    </a:cxn>
                    <a:cxn ang="0">
                      <a:pos x="38" y="844"/>
                    </a:cxn>
                    <a:cxn ang="0">
                      <a:pos x="0" y="1116"/>
                    </a:cxn>
                    <a:cxn ang="0">
                      <a:pos x="9" y="1197"/>
                    </a:cxn>
                    <a:cxn ang="0">
                      <a:pos x="11" y="1180"/>
                    </a:cxn>
                    <a:cxn ang="0">
                      <a:pos x="15" y="1154"/>
                    </a:cxn>
                    <a:cxn ang="0">
                      <a:pos x="18" y="1114"/>
                    </a:cxn>
                    <a:cxn ang="0">
                      <a:pos x="40" y="988"/>
                    </a:cxn>
                    <a:cxn ang="0">
                      <a:pos x="89" y="767"/>
                    </a:cxn>
                    <a:cxn ang="0">
                      <a:pos x="117" y="681"/>
                    </a:cxn>
                    <a:cxn ang="0">
                      <a:pos x="157" y="582"/>
                    </a:cxn>
                    <a:cxn ang="0">
                      <a:pos x="164" y="564"/>
                    </a:cxn>
                    <a:cxn ang="0">
                      <a:pos x="193" y="510"/>
                    </a:cxn>
                    <a:cxn ang="0">
                      <a:pos x="216" y="471"/>
                    </a:cxn>
                  </a:cxnLst>
                  <a:rect l="0" t="0" r="r" b="b"/>
                  <a:pathLst>
                    <a:path w="913" h="1204">
                      <a:moveTo>
                        <a:pt x="243" y="429"/>
                      </a:moveTo>
                      <a:cubicBezTo>
                        <a:pt x="254" y="411"/>
                        <a:pt x="268" y="388"/>
                        <a:pt x="280" y="372"/>
                      </a:cubicBezTo>
                      <a:cubicBezTo>
                        <a:pt x="282" y="368"/>
                        <a:pt x="286" y="362"/>
                        <a:pt x="289" y="357"/>
                      </a:cubicBezTo>
                      <a:cubicBezTo>
                        <a:pt x="291" y="358"/>
                        <a:pt x="291" y="358"/>
                        <a:pt x="291" y="358"/>
                      </a:cubicBezTo>
                      <a:cubicBezTo>
                        <a:pt x="294" y="353"/>
                        <a:pt x="294" y="353"/>
                        <a:pt x="294" y="353"/>
                      </a:cubicBezTo>
                      <a:cubicBezTo>
                        <a:pt x="296" y="351"/>
                        <a:pt x="292" y="356"/>
                        <a:pt x="295" y="354"/>
                      </a:cubicBezTo>
                      <a:cubicBezTo>
                        <a:pt x="295" y="351"/>
                        <a:pt x="295" y="351"/>
                        <a:pt x="295" y="351"/>
                      </a:cubicBezTo>
                      <a:cubicBezTo>
                        <a:pt x="296" y="351"/>
                        <a:pt x="304" y="341"/>
                        <a:pt x="299" y="349"/>
                      </a:cubicBezTo>
                      <a:cubicBezTo>
                        <a:pt x="304" y="343"/>
                        <a:pt x="308" y="338"/>
                        <a:pt x="313" y="332"/>
                      </a:cubicBezTo>
                      <a:cubicBezTo>
                        <a:pt x="316" y="329"/>
                        <a:pt x="313" y="329"/>
                        <a:pt x="317" y="325"/>
                      </a:cubicBezTo>
                      <a:cubicBezTo>
                        <a:pt x="318" y="325"/>
                        <a:pt x="316" y="327"/>
                        <a:pt x="317" y="327"/>
                      </a:cubicBezTo>
                      <a:cubicBezTo>
                        <a:pt x="328" y="316"/>
                        <a:pt x="325" y="311"/>
                        <a:pt x="335" y="300"/>
                      </a:cubicBezTo>
                      <a:cubicBezTo>
                        <a:pt x="334" y="301"/>
                        <a:pt x="334" y="301"/>
                        <a:pt x="334" y="301"/>
                      </a:cubicBezTo>
                      <a:cubicBezTo>
                        <a:pt x="336" y="299"/>
                        <a:pt x="339" y="296"/>
                        <a:pt x="339" y="296"/>
                      </a:cubicBezTo>
                      <a:cubicBezTo>
                        <a:pt x="336" y="296"/>
                        <a:pt x="338" y="298"/>
                        <a:pt x="334" y="301"/>
                      </a:cubicBezTo>
                      <a:cubicBezTo>
                        <a:pt x="333" y="299"/>
                        <a:pt x="337" y="296"/>
                        <a:pt x="336" y="295"/>
                      </a:cubicBezTo>
                      <a:cubicBezTo>
                        <a:pt x="338" y="293"/>
                        <a:pt x="339" y="291"/>
                        <a:pt x="341" y="289"/>
                      </a:cubicBezTo>
                      <a:cubicBezTo>
                        <a:pt x="345" y="286"/>
                        <a:pt x="349" y="280"/>
                        <a:pt x="353" y="278"/>
                      </a:cubicBezTo>
                      <a:cubicBezTo>
                        <a:pt x="354" y="276"/>
                        <a:pt x="355" y="273"/>
                        <a:pt x="358" y="269"/>
                      </a:cubicBezTo>
                      <a:cubicBezTo>
                        <a:pt x="362" y="267"/>
                        <a:pt x="359" y="270"/>
                        <a:pt x="363" y="267"/>
                      </a:cubicBezTo>
                      <a:cubicBezTo>
                        <a:pt x="362" y="265"/>
                        <a:pt x="362" y="265"/>
                        <a:pt x="362" y="265"/>
                      </a:cubicBezTo>
                      <a:cubicBezTo>
                        <a:pt x="365" y="262"/>
                        <a:pt x="365" y="263"/>
                        <a:pt x="365" y="264"/>
                      </a:cubicBezTo>
                      <a:cubicBezTo>
                        <a:pt x="369" y="260"/>
                        <a:pt x="367" y="260"/>
                        <a:pt x="371" y="256"/>
                      </a:cubicBezTo>
                      <a:cubicBezTo>
                        <a:pt x="370" y="259"/>
                        <a:pt x="370" y="259"/>
                        <a:pt x="370" y="259"/>
                      </a:cubicBezTo>
                      <a:cubicBezTo>
                        <a:pt x="373" y="256"/>
                        <a:pt x="374" y="255"/>
                        <a:pt x="378" y="251"/>
                      </a:cubicBezTo>
                      <a:cubicBezTo>
                        <a:pt x="378" y="251"/>
                        <a:pt x="377" y="253"/>
                        <a:pt x="375" y="254"/>
                      </a:cubicBezTo>
                      <a:cubicBezTo>
                        <a:pt x="379" y="253"/>
                        <a:pt x="379" y="250"/>
                        <a:pt x="380" y="248"/>
                      </a:cubicBezTo>
                      <a:cubicBezTo>
                        <a:pt x="379" y="249"/>
                        <a:pt x="376" y="251"/>
                        <a:pt x="377" y="249"/>
                      </a:cubicBezTo>
                      <a:cubicBezTo>
                        <a:pt x="379" y="247"/>
                        <a:pt x="381" y="244"/>
                        <a:pt x="383" y="243"/>
                      </a:cubicBezTo>
                      <a:cubicBezTo>
                        <a:pt x="381" y="246"/>
                        <a:pt x="381" y="246"/>
                        <a:pt x="381" y="246"/>
                      </a:cubicBezTo>
                      <a:cubicBezTo>
                        <a:pt x="385" y="241"/>
                        <a:pt x="383" y="243"/>
                        <a:pt x="388" y="238"/>
                      </a:cubicBezTo>
                      <a:cubicBezTo>
                        <a:pt x="388" y="239"/>
                        <a:pt x="388" y="239"/>
                        <a:pt x="388" y="239"/>
                      </a:cubicBezTo>
                      <a:cubicBezTo>
                        <a:pt x="390" y="235"/>
                        <a:pt x="395" y="232"/>
                        <a:pt x="400" y="227"/>
                      </a:cubicBezTo>
                      <a:cubicBezTo>
                        <a:pt x="399" y="228"/>
                        <a:pt x="399" y="228"/>
                        <a:pt x="399" y="228"/>
                      </a:cubicBezTo>
                      <a:cubicBezTo>
                        <a:pt x="401" y="226"/>
                        <a:pt x="402" y="225"/>
                        <a:pt x="403" y="224"/>
                      </a:cubicBezTo>
                      <a:cubicBezTo>
                        <a:pt x="399" y="226"/>
                        <a:pt x="400" y="225"/>
                        <a:pt x="399" y="224"/>
                      </a:cubicBezTo>
                      <a:cubicBezTo>
                        <a:pt x="404" y="222"/>
                        <a:pt x="403" y="218"/>
                        <a:pt x="410" y="213"/>
                      </a:cubicBezTo>
                      <a:cubicBezTo>
                        <a:pt x="410" y="214"/>
                        <a:pt x="409" y="216"/>
                        <a:pt x="407" y="217"/>
                      </a:cubicBezTo>
                      <a:cubicBezTo>
                        <a:pt x="406" y="220"/>
                        <a:pt x="407" y="221"/>
                        <a:pt x="404" y="225"/>
                      </a:cubicBezTo>
                      <a:cubicBezTo>
                        <a:pt x="406" y="223"/>
                        <a:pt x="408" y="220"/>
                        <a:pt x="408" y="221"/>
                      </a:cubicBezTo>
                      <a:cubicBezTo>
                        <a:pt x="408" y="219"/>
                        <a:pt x="408" y="219"/>
                        <a:pt x="408" y="219"/>
                      </a:cubicBezTo>
                      <a:cubicBezTo>
                        <a:pt x="409" y="218"/>
                        <a:pt x="410" y="217"/>
                        <a:pt x="411" y="216"/>
                      </a:cubicBezTo>
                      <a:cubicBezTo>
                        <a:pt x="411" y="215"/>
                        <a:pt x="408" y="217"/>
                        <a:pt x="410" y="214"/>
                      </a:cubicBezTo>
                      <a:cubicBezTo>
                        <a:pt x="414" y="210"/>
                        <a:pt x="413" y="213"/>
                        <a:pt x="413" y="212"/>
                      </a:cubicBezTo>
                      <a:cubicBezTo>
                        <a:pt x="418" y="208"/>
                        <a:pt x="414" y="209"/>
                        <a:pt x="419" y="205"/>
                      </a:cubicBezTo>
                      <a:cubicBezTo>
                        <a:pt x="419" y="206"/>
                        <a:pt x="418" y="207"/>
                        <a:pt x="418" y="207"/>
                      </a:cubicBezTo>
                      <a:cubicBezTo>
                        <a:pt x="422" y="205"/>
                        <a:pt x="426" y="200"/>
                        <a:pt x="428" y="200"/>
                      </a:cubicBezTo>
                      <a:cubicBezTo>
                        <a:pt x="428" y="201"/>
                        <a:pt x="428" y="201"/>
                        <a:pt x="427" y="202"/>
                      </a:cubicBezTo>
                      <a:cubicBezTo>
                        <a:pt x="427" y="202"/>
                        <a:pt x="427" y="202"/>
                        <a:pt x="427" y="202"/>
                      </a:cubicBezTo>
                      <a:cubicBezTo>
                        <a:pt x="424" y="207"/>
                        <a:pt x="430" y="199"/>
                        <a:pt x="430" y="201"/>
                      </a:cubicBezTo>
                      <a:cubicBezTo>
                        <a:pt x="429" y="201"/>
                        <a:pt x="434" y="197"/>
                        <a:pt x="436" y="195"/>
                      </a:cubicBezTo>
                      <a:cubicBezTo>
                        <a:pt x="435" y="195"/>
                        <a:pt x="435" y="195"/>
                        <a:pt x="435" y="195"/>
                      </a:cubicBezTo>
                      <a:cubicBezTo>
                        <a:pt x="440" y="186"/>
                        <a:pt x="436" y="197"/>
                        <a:pt x="443" y="190"/>
                      </a:cubicBezTo>
                      <a:cubicBezTo>
                        <a:pt x="447" y="186"/>
                        <a:pt x="441" y="192"/>
                        <a:pt x="443" y="189"/>
                      </a:cubicBezTo>
                      <a:cubicBezTo>
                        <a:pt x="446" y="186"/>
                        <a:pt x="448" y="186"/>
                        <a:pt x="452" y="182"/>
                      </a:cubicBezTo>
                      <a:cubicBezTo>
                        <a:pt x="454" y="181"/>
                        <a:pt x="457" y="180"/>
                        <a:pt x="458" y="180"/>
                      </a:cubicBezTo>
                      <a:cubicBezTo>
                        <a:pt x="461" y="178"/>
                        <a:pt x="467" y="174"/>
                        <a:pt x="468" y="172"/>
                      </a:cubicBezTo>
                      <a:cubicBezTo>
                        <a:pt x="462" y="175"/>
                        <a:pt x="464" y="177"/>
                        <a:pt x="457" y="180"/>
                      </a:cubicBezTo>
                      <a:cubicBezTo>
                        <a:pt x="458" y="178"/>
                        <a:pt x="458" y="178"/>
                        <a:pt x="458" y="178"/>
                      </a:cubicBezTo>
                      <a:cubicBezTo>
                        <a:pt x="462" y="174"/>
                        <a:pt x="467" y="170"/>
                        <a:pt x="470" y="168"/>
                      </a:cubicBezTo>
                      <a:cubicBezTo>
                        <a:pt x="469" y="168"/>
                        <a:pt x="469" y="168"/>
                        <a:pt x="469" y="168"/>
                      </a:cubicBezTo>
                      <a:cubicBezTo>
                        <a:pt x="474" y="163"/>
                        <a:pt x="475" y="161"/>
                        <a:pt x="481" y="157"/>
                      </a:cubicBezTo>
                      <a:cubicBezTo>
                        <a:pt x="482" y="157"/>
                        <a:pt x="479" y="160"/>
                        <a:pt x="477" y="162"/>
                      </a:cubicBezTo>
                      <a:cubicBezTo>
                        <a:pt x="481" y="160"/>
                        <a:pt x="480" y="159"/>
                        <a:pt x="486" y="155"/>
                      </a:cubicBezTo>
                      <a:cubicBezTo>
                        <a:pt x="487" y="156"/>
                        <a:pt x="482" y="158"/>
                        <a:pt x="482" y="159"/>
                      </a:cubicBezTo>
                      <a:cubicBezTo>
                        <a:pt x="488" y="154"/>
                        <a:pt x="488" y="154"/>
                        <a:pt x="488" y="154"/>
                      </a:cubicBezTo>
                      <a:cubicBezTo>
                        <a:pt x="488" y="154"/>
                        <a:pt x="488" y="154"/>
                        <a:pt x="488" y="154"/>
                      </a:cubicBezTo>
                      <a:cubicBezTo>
                        <a:pt x="488" y="152"/>
                        <a:pt x="493" y="151"/>
                        <a:pt x="497" y="148"/>
                      </a:cubicBezTo>
                      <a:cubicBezTo>
                        <a:pt x="506" y="141"/>
                        <a:pt x="506" y="139"/>
                        <a:pt x="510" y="134"/>
                      </a:cubicBezTo>
                      <a:cubicBezTo>
                        <a:pt x="512" y="133"/>
                        <a:pt x="513" y="134"/>
                        <a:pt x="512" y="134"/>
                      </a:cubicBezTo>
                      <a:cubicBezTo>
                        <a:pt x="510" y="135"/>
                        <a:pt x="510" y="135"/>
                        <a:pt x="510" y="136"/>
                      </a:cubicBezTo>
                      <a:cubicBezTo>
                        <a:pt x="513" y="134"/>
                        <a:pt x="518" y="133"/>
                        <a:pt x="516" y="135"/>
                      </a:cubicBezTo>
                      <a:cubicBezTo>
                        <a:pt x="521" y="131"/>
                        <a:pt x="514" y="135"/>
                        <a:pt x="517" y="133"/>
                      </a:cubicBezTo>
                      <a:cubicBezTo>
                        <a:pt x="524" y="128"/>
                        <a:pt x="524" y="128"/>
                        <a:pt x="524" y="128"/>
                      </a:cubicBezTo>
                      <a:cubicBezTo>
                        <a:pt x="522" y="128"/>
                        <a:pt x="520" y="130"/>
                        <a:pt x="523" y="127"/>
                      </a:cubicBezTo>
                      <a:cubicBezTo>
                        <a:pt x="526" y="125"/>
                        <a:pt x="527" y="124"/>
                        <a:pt x="531" y="121"/>
                      </a:cubicBezTo>
                      <a:cubicBezTo>
                        <a:pt x="531" y="122"/>
                        <a:pt x="533" y="122"/>
                        <a:pt x="530" y="124"/>
                      </a:cubicBezTo>
                      <a:cubicBezTo>
                        <a:pt x="533" y="123"/>
                        <a:pt x="536" y="121"/>
                        <a:pt x="536" y="119"/>
                      </a:cubicBezTo>
                      <a:cubicBezTo>
                        <a:pt x="531" y="121"/>
                        <a:pt x="543" y="114"/>
                        <a:pt x="539" y="115"/>
                      </a:cubicBezTo>
                      <a:cubicBezTo>
                        <a:pt x="544" y="113"/>
                        <a:pt x="544" y="113"/>
                        <a:pt x="544" y="113"/>
                      </a:cubicBezTo>
                      <a:cubicBezTo>
                        <a:pt x="543" y="114"/>
                        <a:pt x="543" y="114"/>
                        <a:pt x="541" y="115"/>
                      </a:cubicBezTo>
                      <a:cubicBezTo>
                        <a:pt x="543" y="115"/>
                        <a:pt x="545" y="112"/>
                        <a:pt x="546" y="111"/>
                      </a:cubicBezTo>
                      <a:cubicBezTo>
                        <a:pt x="548" y="111"/>
                        <a:pt x="552" y="108"/>
                        <a:pt x="553" y="109"/>
                      </a:cubicBezTo>
                      <a:cubicBezTo>
                        <a:pt x="554" y="108"/>
                        <a:pt x="557" y="106"/>
                        <a:pt x="558" y="106"/>
                      </a:cubicBezTo>
                      <a:cubicBezTo>
                        <a:pt x="560" y="105"/>
                        <a:pt x="558" y="105"/>
                        <a:pt x="559" y="104"/>
                      </a:cubicBezTo>
                      <a:cubicBezTo>
                        <a:pt x="566" y="100"/>
                        <a:pt x="566" y="100"/>
                        <a:pt x="566" y="100"/>
                      </a:cubicBezTo>
                      <a:cubicBezTo>
                        <a:pt x="567" y="101"/>
                        <a:pt x="568" y="102"/>
                        <a:pt x="567" y="103"/>
                      </a:cubicBezTo>
                      <a:cubicBezTo>
                        <a:pt x="570" y="101"/>
                        <a:pt x="567" y="101"/>
                        <a:pt x="571" y="98"/>
                      </a:cubicBezTo>
                      <a:cubicBezTo>
                        <a:pt x="570" y="101"/>
                        <a:pt x="577" y="96"/>
                        <a:pt x="575" y="100"/>
                      </a:cubicBezTo>
                      <a:cubicBezTo>
                        <a:pt x="577" y="99"/>
                        <a:pt x="584" y="96"/>
                        <a:pt x="588" y="93"/>
                      </a:cubicBezTo>
                      <a:cubicBezTo>
                        <a:pt x="589" y="91"/>
                        <a:pt x="583" y="95"/>
                        <a:pt x="583" y="94"/>
                      </a:cubicBezTo>
                      <a:cubicBezTo>
                        <a:pt x="593" y="88"/>
                        <a:pt x="592" y="85"/>
                        <a:pt x="601" y="81"/>
                      </a:cubicBezTo>
                      <a:cubicBezTo>
                        <a:pt x="598" y="82"/>
                        <a:pt x="598" y="82"/>
                        <a:pt x="598" y="82"/>
                      </a:cubicBezTo>
                      <a:cubicBezTo>
                        <a:pt x="603" y="79"/>
                        <a:pt x="602" y="80"/>
                        <a:pt x="605" y="77"/>
                      </a:cubicBezTo>
                      <a:cubicBezTo>
                        <a:pt x="604" y="79"/>
                        <a:pt x="612" y="78"/>
                        <a:pt x="620" y="74"/>
                      </a:cubicBezTo>
                      <a:cubicBezTo>
                        <a:pt x="620" y="73"/>
                        <a:pt x="615" y="75"/>
                        <a:pt x="616" y="73"/>
                      </a:cubicBezTo>
                      <a:cubicBezTo>
                        <a:pt x="621" y="70"/>
                        <a:pt x="621" y="70"/>
                        <a:pt x="621" y="70"/>
                      </a:cubicBezTo>
                      <a:cubicBezTo>
                        <a:pt x="622" y="70"/>
                        <a:pt x="621" y="71"/>
                        <a:pt x="620" y="71"/>
                      </a:cubicBezTo>
                      <a:cubicBezTo>
                        <a:pt x="625" y="69"/>
                        <a:pt x="630" y="69"/>
                        <a:pt x="631" y="67"/>
                      </a:cubicBezTo>
                      <a:cubicBezTo>
                        <a:pt x="637" y="67"/>
                        <a:pt x="637" y="67"/>
                        <a:pt x="637" y="67"/>
                      </a:cubicBezTo>
                      <a:cubicBezTo>
                        <a:pt x="634" y="67"/>
                        <a:pt x="634" y="67"/>
                        <a:pt x="634" y="67"/>
                      </a:cubicBezTo>
                      <a:cubicBezTo>
                        <a:pt x="635" y="66"/>
                        <a:pt x="640" y="63"/>
                        <a:pt x="641" y="62"/>
                      </a:cubicBezTo>
                      <a:cubicBezTo>
                        <a:pt x="646" y="59"/>
                        <a:pt x="649" y="59"/>
                        <a:pt x="652" y="59"/>
                      </a:cubicBezTo>
                      <a:cubicBezTo>
                        <a:pt x="651" y="58"/>
                        <a:pt x="648" y="58"/>
                        <a:pt x="652" y="56"/>
                      </a:cubicBezTo>
                      <a:cubicBezTo>
                        <a:pt x="653" y="58"/>
                        <a:pt x="662" y="53"/>
                        <a:pt x="662" y="54"/>
                      </a:cubicBezTo>
                      <a:cubicBezTo>
                        <a:pt x="664" y="54"/>
                        <a:pt x="668" y="53"/>
                        <a:pt x="667" y="52"/>
                      </a:cubicBezTo>
                      <a:cubicBezTo>
                        <a:pt x="668" y="54"/>
                        <a:pt x="668" y="54"/>
                        <a:pt x="668" y="54"/>
                      </a:cubicBezTo>
                      <a:cubicBezTo>
                        <a:pt x="667" y="52"/>
                        <a:pt x="674" y="49"/>
                        <a:pt x="679" y="47"/>
                      </a:cubicBezTo>
                      <a:cubicBezTo>
                        <a:pt x="679" y="50"/>
                        <a:pt x="684" y="45"/>
                        <a:pt x="688" y="46"/>
                      </a:cubicBezTo>
                      <a:cubicBezTo>
                        <a:pt x="688" y="44"/>
                        <a:pt x="696" y="43"/>
                        <a:pt x="697" y="41"/>
                      </a:cubicBezTo>
                      <a:cubicBezTo>
                        <a:pt x="701" y="39"/>
                        <a:pt x="701" y="41"/>
                        <a:pt x="702" y="41"/>
                      </a:cubicBezTo>
                      <a:cubicBezTo>
                        <a:pt x="704" y="40"/>
                        <a:pt x="704" y="40"/>
                        <a:pt x="704" y="40"/>
                      </a:cubicBezTo>
                      <a:cubicBezTo>
                        <a:pt x="706" y="40"/>
                        <a:pt x="713" y="38"/>
                        <a:pt x="718" y="37"/>
                      </a:cubicBezTo>
                      <a:cubicBezTo>
                        <a:pt x="722" y="35"/>
                        <a:pt x="722" y="35"/>
                        <a:pt x="722" y="35"/>
                      </a:cubicBezTo>
                      <a:cubicBezTo>
                        <a:pt x="723" y="35"/>
                        <a:pt x="723" y="35"/>
                        <a:pt x="723" y="35"/>
                      </a:cubicBezTo>
                      <a:cubicBezTo>
                        <a:pt x="724" y="34"/>
                        <a:pt x="727" y="33"/>
                        <a:pt x="725" y="33"/>
                      </a:cubicBezTo>
                      <a:cubicBezTo>
                        <a:pt x="727" y="33"/>
                        <a:pt x="727" y="33"/>
                        <a:pt x="727" y="33"/>
                      </a:cubicBezTo>
                      <a:cubicBezTo>
                        <a:pt x="727" y="31"/>
                        <a:pt x="730" y="31"/>
                        <a:pt x="735" y="29"/>
                      </a:cubicBezTo>
                      <a:cubicBezTo>
                        <a:pt x="736" y="29"/>
                        <a:pt x="736" y="30"/>
                        <a:pt x="735" y="30"/>
                      </a:cubicBezTo>
                      <a:cubicBezTo>
                        <a:pt x="737" y="30"/>
                        <a:pt x="736" y="31"/>
                        <a:pt x="738" y="31"/>
                      </a:cubicBezTo>
                      <a:cubicBezTo>
                        <a:pt x="736" y="31"/>
                        <a:pt x="745" y="26"/>
                        <a:pt x="739" y="27"/>
                      </a:cubicBezTo>
                      <a:cubicBezTo>
                        <a:pt x="738" y="26"/>
                        <a:pt x="741" y="25"/>
                        <a:pt x="744" y="24"/>
                      </a:cubicBezTo>
                      <a:cubicBezTo>
                        <a:pt x="745" y="26"/>
                        <a:pt x="745" y="26"/>
                        <a:pt x="745" y="26"/>
                      </a:cubicBezTo>
                      <a:cubicBezTo>
                        <a:pt x="748" y="23"/>
                        <a:pt x="748" y="23"/>
                        <a:pt x="748" y="23"/>
                      </a:cubicBezTo>
                      <a:cubicBezTo>
                        <a:pt x="751" y="22"/>
                        <a:pt x="753" y="23"/>
                        <a:pt x="756" y="22"/>
                      </a:cubicBezTo>
                      <a:cubicBezTo>
                        <a:pt x="753" y="23"/>
                        <a:pt x="750" y="27"/>
                        <a:pt x="758" y="25"/>
                      </a:cubicBezTo>
                      <a:cubicBezTo>
                        <a:pt x="754" y="26"/>
                        <a:pt x="752" y="28"/>
                        <a:pt x="750" y="28"/>
                      </a:cubicBezTo>
                      <a:cubicBezTo>
                        <a:pt x="752" y="28"/>
                        <a:pt x="752" y="28"/>
                        <a:pt x="750" y="29"/>
                      </a:cubicBezTo>
                      <a:cubicBezTo>
                        <a:pt x="756" y="27"/>
                        <a:pt x="752" y="28"/>
                        <a:pt x="758" y="26"/>
                      </a:cubicBezTo>
                      <a:cubicBezTo>
                        <a:pt x="758" y="28"/>
                        <a:pt x="759" y="28"/>
                        <a:pt x="764" y="27"/>
                      </a:cubicBezTo>
                      <a:cubicBezTo>
                        <a:pt x="760" y="27"/>
                        <a:pt x="760" y="27"/>
                        <a:pt x="760" y="27"/>
                      </a:cubicBezTo>
                      <a:cubicBezTo>
                        <a:pt x="761" y="27"/>
                        <a:pt x="761" y="27"/>
                        <a:pt x="761" y="26"/>
                      </a:cubicBezTo>
                      <a:cubicBezTo>
                        <a:pt x="760" y="27"/>
                        <a:pt x="759" y="26"/>
                        <a:pt x="759" y="26"/>
                      </a:cubicBezTo>
                      <a:cubicBezTo>
                        <a:pt x="760" y="26"/>
                        <a:pt x="765" y="23"/>
                        <a:pt x="766" y="23"/>
                      </a:cubicBezTo>
                      <a:cubicBezTo>
                        <a:pt x="760" y="22"/>
                        <a:pt x="776" y="19"/>
                        <a:pt x="772" y="19"/>
                      </a:cubicBezTo>
                      <a:cubicBezTo>
                        <a:pt x="773" y="18"/>
                        <a:pt x="777" y="17"/>
                        <a:pt x="777" y="18"/>
                      </a:cubicBezTo>
                      <a:cubicBezTo>
                        <a:pt x="772" y="20"/>
                        <a:pt x="781" y="19"/>
                        <a:pt x="781" y="20"/>
                      </a:cubicBezTo>
                      <a:cubicBezTo>
                        <a:pt x="782" y="19"/>
                        <a:pt x="777" y="20"/>
                        <a:pt x="779" y="19"/>
                      </a:cubicBezTo>
                      <a:cubicBezTo>
                        <a:pt x="782" y="18"/>
                        <a:pt x="784" y="19"/>
                        <a:pt x="786" y="19"/>
                      </a:cubicBezTo>
                      <a:cubicBezTo>
                        <a:pt x="785" y="19"/>
                        <a:pt x="785" y="19"/>
                        <a:pt x="785" y="19"/>
                      </a:cubicBezTo>
                      <a:cubicBezTo>
                        <a:pt x="789" y="19"/>
                        <a:pt x="789" y="19"/>
                        <a:pt x="789" y="19"/>
                      </a:cubicBezTo>
                      <a:cubicBezTo>
                        <a:pt x="790" y="18"/>
                        <a:pt x="785" y="19"/>
                        <a:pt x="789" y="17"/>
                      </a:cubicBezTo>
                      <a:cubicBezTo>
                        <a:pt x="790" y="18"/>
                        <a:pt x="794" y="16"/>
                        <a:pt x="794" y="17"/>
                      </a:cubicBezTo>
                      <a:cubicBezTo>
                        <a:pt x="792" y="18"/>
                        <a:pt x="794" y="19"/>
                        <a:pt x="790" y="20"/>
                      </a:cubicBezTo>
                      <a:cubicBezTo>
                        <a:pt x="793" y="20"/>
                        <a:pt x="802" y="18"/>
                        <a:pt x="798" y="17"/>
                      </a:cubicBezTo>
                      <a:cubicBezTo>
                        <a:pt x="802" y="17"/>
                        <a:pt x="802" y="17"/>
                        <a:pt x="802" y="17"/>
                      </a:cubicBezTo>
                      <a:cubicBezTo>
                        <a:pt x="800" y="16"/>
                        <a:pt x="793" y="16"/>
                        <a:pt x="800" y="15"/>
                      </a:cubicBezTo>
                      <a:cubicBezTo>
                        <a:pt x="800" y="15"/>
                        <a:pt x="800" y="15"/>
                        <a:pt x="800" y="15"/>
                      </a:cubicBezTo>
                      <a:cubicBezTo>
                        <a:pt x="805" y="13"/>
                        <a:pt x="805" y="13"/>
                        <a:pt x="805" y="13"/>
                      </a:cubicBezTo>
                      <a:cubicBezTo>
                        <a:pt x="807" y="14"/>
                        <a:pt x="807" y="14"/>
                        <a:pt x="807" y="14"/>
                      </a:cubicBezTo>
                      <a:cubicBezTo>
                        <a:pt x="807" y="13"/>
                        <a:pt x="808" y="13"/>
                        <a:pt x="810" y="13"/>
                      </a:cubicBezTo>
                      <a:cubicBezTo>
                        <a:pt x="810" y="13"/>
                        <a:pt x="812" y="13"/>
                        <a:pt x="812" y="14"/>
                      </a:cubicBezTo>
                      <a:cubicBezTo>
                        <a:pt x="817" y="13"/>
                        <a:pt x="817" y="12"/>
                        <a:pt x="817" y="12"/>
                      </a:cubicBezTo>
                      <a:cubicBezTo>
                        <a:pt x="820" y="11"/>
                        <a:pt x="821" y="11"/>
                        <a:pt x="820" y="12"/>
                      </a:cubicBezTo>
                      <a:cubicBezTo>
                        <a:pt x="824" y="12"/>
                        <a:pt x="831" y="11"/>
                        <a:pt x="834" y="11"/>
                      </a:cubicBezTo>
                      <a:cubicBezTo>
                        <a:pt x="839" y="10"/>
                        <a:pt x="833" y="11"/>
                        <a:pt x="836" y="10"/>
                      </a:cubicBezTo>
                      <a:cubicBezTo>
                        <a:pt x="841" y="12"/>
                        <a:pt x="854" y="9"/>
                        <a:pt x="863" y="8"/>
                      </a:cubicBezTo>
                      <a:cubicBezTo>
                        <a:pt x="860" y="6"/>
                        <a:pt x="865" y="7"/>
                        <a:pt x="867" y="5"/>
                      </a:cubicBezTo>
                      <a:cubicBezTo>
                        <a:pt x="865" y="6"/>
                        <a:pt x="875" y="7"/>
                        <a:pt x="868" y="8"/>
                      </a:cubicBezTo>
                      <a:cubicBezTo>
                        <a:pt x="872" y="7"/>
                        <a:pt x="872" y="7"/>
                        <a:pt x="872" y="7"/>
                      </a:cubicBezTo>
                      <a:cubicBezTo>
                        <a:pt x="876" y="8"/>
                        <a:pt x="865" y="9"/>
                        <a:pt x="870" y="10"/>
                      </a:cubicBezTo>
                      <a:cubicBezTo>
                        <a:pt x="875" y="9"/>
                        <a:pt x="878" y="7"/>
                        <a:pt x="884" y="7"/>
                      </a:cubicBezTo>
                      <a:cubicBezTo>
                        <a:pt x="882" y="9"/>
                        <a:pt x="889" y="7"/>
                        <a:pt x="888" y="9"/>
                      </a:cubicBezTo>
                      <a:cubicBezTo>
                        <a:pt x="887" y="9"/>
                        <a:pt x="885" y="9"/>
                        <a:pt x="883" y="9"/>
                      </a:cubicBezTo>
                      <a:cubicBezTo>
                        <a:pt x="884" y="9"/>
                        <a:pt x="884" y="9"/>
                        <a:pt x="884" y="9"/>
                      </a:cubicBezTo>
                      <a:cubicBezTo>
                        <a:pt x="896" y="9"/>
                        <a:pt x="887" y="7"/>
                        <a:pt x="894" y="6"/>
                      </a:cubicBezTo>
                      <a:cubicBezTo>
                        <a:pt x="901" y="6"/>
                        <a:pt x="899" y="7"/>
                        <a:pt x="900" y="8"/>
                      </a:cubicBezTo>
                      <a:cubicBezTo>
                        <a:pt x="901" y="8"/>
                        <a:pt x="904" y="8"/>
                        <a:pt x="906" y="8"/>
                      </a:cubicBezTo>
                      <a:cubicBezTo>
                        <a:pt x="902" y="9"/>
                        <a:pt x="898" y="7"/>
                        <a:pt x="900" y="6"/>
                      </a:cubicBezTo>
                      <a:cubicBezTo>
                        <a:pt x="903" y="7"/>
                        <a:pt x="911" y="6"/>
                        <a:pt x="913" y="5"/>
                      </a:cubicBezTo>
                      <a:cubicBezTo>
                        <a:pt x="902" y="3"/>
                        <a:pt x="906" y="5"/>
                        <a:pt x="896" y="3"/>
                      </a:cubicBezTo>
                      <a:cubicBezTo>
                        <a:pt x="895" y="4"/>
                        <a:pt x="895" y="5"/>
                        <a:pt x="889" y="5"/>
                      </a:cubicBezTo>
                      <a:cubicBezTo>
                        <a:pt x="893" y="4"/>
                        <a:pt x="889" y="4"/>
                        <a:pt x="888" y="4"/>
                      </a:cubicBezTo>
                      <a:cubicBezTo>
                        <a:pt x="889" y="5"/>
                        <a:pt x="884" y="4"/>
                        <a:pt x="882" y="5"/>
                      </a:cubicBezTo>
                      <a:cubicBezTo>
                        <a:pt x="880" y="4"/>
                        <a:pt x="885" y="2"/>
                        <a:pt x="880" y="2"/>
                      </a:cubicBezTo>
                      <a:cubicBezTo>
                        <a:pt x="879" y="5"/>
                        <a:pt x="879" y="5"/>
                        <a:pt x="879" y="5"/>
                      </a:cubicBezTo>
                      <a:cubicBezTo>
                        <a:pt x="876" y="4"/>
                        <a:pt x="879" y="3"/>
                        <a:pt x="875" y="4"/>
                      </a:cubicBezTo>
                      <a:cubicBezTo>
                        <a:pt x="877" y="2"/>
                        <a:pt x="874" y="2"/>
                        <a:pt x="880" y="1"/>
                      </a:cubicBezTo>
                      <a:cubicBezTo>
                        <a:pt x="872" y="0"/>
                        <a:pt x="868" y="3"/>
                        <a:pt x="862" y="4"/>
                      </a:cubicBezTo>
                      <a:cubicBezTo>
                        <a:pt x="863" y="4"/>
                        <a:pt x="863" y="4"/>
                        <a:pt x="864" y="4"/>
                      </a:cubicBezTo>
                      <a:cubicBezTo>
                        <a:pt x="862" y="4"/>
                        <a:pt x="860" y="4"/>
                        <a:pt x="858" y="5"/>
                      </a:cubicBezTo>
                      <a:cubicBezTo>
                        <a:pt x="854" y="4"/>
                        <a:pt x="861" y="3"/>
                        <a:pt x="860" y="3"/>
                      </a:cubicBezTo>
                      <a:cubicBezTo>
                        <a:pt x="854" y="3"/>
                        <a:pt x="854" y="3"/>
                        <a:pt x="854" y="3"/>
                      </a:cubicBezTo>
                      <a:cubicBezTo>
                        <a:pt x="853" y="3"/>
                        <a:pt x="853" y="3"/>
                        <a:pt x="853" y="3"/>
                      </a:cubicBezTo>
                      <a:cubicBezTo>
                        <a:pt x="852" y="4"/>
                        <a:pt x="850" y="4"/>
                        <a:pt x="850" y="4"/>
                      </a:cubicBezTo>
                      <a:cubicBezTo>
                        <a:pt x="851" y="3"/>
                        <a:pt x="852" y="2"/>
                        <a:pt x="853" y="1"/>
                      </a:cubicBezTo>
                      <a:cubicBezTo>
                        <a:pt x="847" y="3"/>
                        <a:pt x="847" y="3"/>
                        <a:pt x="847" y="3"/>
                      </a:cubicBezTo>
                      <a:cubicBezTo>
                        <a:pt x="847" y="3"/>
                        <a:pt x="841" y="3"/>
                        <a:pt x="846" y="2"/>
                      </a:cubicBezTo>
                      <a:cubicBezTo>
                        <a:pt x="836" y="3"/>
                        <a:pt x="836" y="3"/>
                        <a:pt x="836" y="3"/>
                      </a:cubicBezTo>
                      <a:cubicBezTo>
                        <a:pt x="835" y="2"/>
                        <a:pt x="835" y="2"/>
                        <a:pt x="835" y="2"/>
                      </a:cubicBezTo>
                      <a:cubicBezTo>
                        <a:pt x="832" y="2"/>
                        <a:pt x="832" y="3"/>
                        <a:pt x="835" y="2"/>
                      </a:cubicBezTo>
                      <a:cubicBezTo>
                        <a:pt x="832" y="2"/>
                        <a:pt x="820" y="7"/>
                        <a:pt x="821" y="4"/>
                      </a:cubicBezTo>
                      <a:cubicBezTo>
                        <a:pt x="814" y="6"/>
                        <a:pt x="811" y="6"/>
                        <a:pt x="801" y="8"/>
                      </a:cubicBezTo>
                      <a:cubicBezTo>
                        <a:pt x="808" y="6"/>
                        <a:pt x="793" y="8"/>
                        <a:pt x="800" y="6"/>
                      </a:cubicBezTo>
                      <a:cubicBezTo>
                        <a:pt x="796" y="6"/>
                        <a:pt x="795" y="8"/>
                        <a:pt x="791" y="9"/>
                      </a:cubicBezTo>
                      <a:cubicBezTo>
                        <a:pt x="788" y="9"/>
                        <a:pt x="789" y="7"/>
                        <a:pt x="793" y="6"/>
                      </a:cubicBezTo>
                      <a:cubicBezTo>
                        <a:pt x="789" y="7"/>
                        <a:pt x="789" y="7"/>
                        <a:pt x="789" y="7"/>
                      </a:cubicBezTo>
                      <a:cubicBezTo>
                        <a:pt x="789" y="7"/>
                        <a:pt x="789" y="7"/>
                        <a:pt x="789" y="7"/>
                      </a:cubicBezTo>
                      <a:cubicBezTo>
                        <a:pt x="785" y="9"/>
                        <a:pt x="785" y="9"/>
                        <a:pt x="785" y="9"/>
                      </a:cubicBezTo>
                      <a:cubicBezTo>
                        <a:pt x="781" y="9"/>
                        <a:pt x="784" y="7"/>
                        <a:pt x="780" y="8"/>
                      </a:cubicBezTo>
                      <a:cubicBezTo>
                        <a:pt x="779" y="9"/>
                        <a:pt x="779" y="9"/>
                        <a:pt x="779" y="9"/>
                      </a:cubicBezTo>
                      <a:cubicBezTo>
                        <a:pt x="776" y="9"/>
                        <a:pt x="776" y="9"/>
                        <a:pt x="776" y="9"/>
                      </a:cubicBezTo>
                      <a:cubicBezTo>
                        <a:pt x="777" y="9"/>
                        <a:pt x="775" y="10"/>
                        <a:pt x="772" y="11"/>
                      </a:cubicBezTo>
                      <a:cubicBezTo>
                        <a:pt x="772" y="11"/>
                        <a:pt x="772" y="11"/>
                        <a:pt x="772" y="11"/>
                      </a:cubicBezTo>
                      <a:cubicBezTo>
                        <a:pt x="769" y="12"/>
                        <a:pt x="769" y="12"/>
                        <a:pt x="769" y="12"/>
                      </a:cubicBezTo>
                      <a:cubicBezTo>
                        <a:pt x="772" y="10"/>
                        <a:pt x="765" y="12"/>
                        <a:pt x="767" y="11"/>
                      </a:cubicBezTo>
                      <a:cubicBezTo>
                        <a:pt x="764" y="11"/>
                        <a:pt x="764" y="11"/>
                        <a:pt x="758" y="13"/>
                      </a:cubicBezTo>
                      <a:cubicBezTo>
                        <a:pt x="759" y="14"/>
                        <a:pt x="759" y="14"/>
                        <a:pt x="759" y="14"/>
                      </a:cubicBezTo>
                      <a:cubicBezTo>
                        <a:pt x="752" y="16"/>
                        <a:pt x="759" y="12"/>
                        <a:pt x="753" y="14"/>
                      </a:cubicBezTo>
                      <a:cubicBezTo>
                        <a:pt x="753" y="14"/>
                        <a:pt x="753" y="14"/>
                        <a:pt x="753" y="14"/>
                      </a:cubicBezTo>
                      <a:cubicBezTo>
                        <a:pt x="745" y="15"/>
                        <a:pt x="740" y="19"/>
                        <a:pt x="733" y="19"/>
                      </a:cubicBezTo>
                      <a:cubicBezTo>
                        <a:pt x="737" y="18"/>
                        <a:pt x="735" y="17"/>
                        <a:pt x="735" y="18"/>
                      </a:cubicBezTo>
                      <a:cubicBezTo>
                        <a:pt x="730" y="19"/>
                        <a:pt x="722" y="22"/>
                        <a:pt x="716" y="24"/>
                      </a:cubicBezTo>
                      <a:cubicBezTo>
                        <a:pt x="714" y="24"/>
                        <a:pt x="713" y="23"/>
                        <a:pt x="708" y="24"/>
                      </a:cubicBezTo>
                      <a:cubicBezTo>
                        <a:pt x="704" y="26"/>
                        <a:pt x="703" y="26"/>
                        <a:pt x="702" y="27"/>
                      </a:cubicBezTo>
                      <a:cubicBezTo>
                        <a:pt x="698" y="28"/>
                        <a:pt x="691" y="31"/>
                        <a:pt x="690" y="30"/>
                      </a:cubicBezTo>
                      <a:cubicBezTo>
                        <a:pt x="690" y="31"/>
                        <a:pt x="687" y="31"/>
                        <a:pt x="685" y="33"/>
                      </a:cubicBezTo>
                      <a:cubicBezTo>
                        <a:pt x="684" y="32"/>
                        <a:pt x="684" y="32"/>
                        <a:pt x="684" y="32"/>
                      </a:cubicBezTo>
                      <a:cubicBezTo>
                        <a:pt x="685" y="33"/>
                        <a:pt x="685" y="33"/>
                        <a:pt x="685" y="33"/>
                      </a:cubicBezTo>
                      <a:cubicBezTo>
                        <a:pt x="677" y="33"/>
                        <a:pt x="674" y="38"/>
                        <a:pt x="666" y="39"/>
                      </a:cubicBezTo>
                      <a:cubicBezTo>
                        <a:pt x="667" y="39"/>
                        <a:pt x="667" y="39"/>
                        <a:pt x="667" y="39"/>
                      </a:cubicBezTo>
                      <a:cubicBezTo>
                        <a:pt x="665" y="40"/>
                        <a:pt x="665" y="40"/>
                        <a:pt x="665" y="40"/>
                      </a:cubicBezTo>
                      <a:cubicBezTo>
                        <a:pt x="664" y="40"/>
                        <a:pt x="665" y="39"/>
                        <a:pt x="665" y="38"/>
                      </a:cubicBezTo>
                      <a:cubicBezTo>
                        <a:pt x="661" y="40"/>
                        <a:pt x="656" y="42"/>
                        <a:pt x="652" y="43"/>
                      </a:cubicBezTo>
                      <a:cubicBezTo>
                        <a:pt x="654" y="43"/>
                        <a:pt x="654" y="43"/>
                        <a:pt x="654" y="43"/>
                      </a:cubicBezTo>
                      <a:cubicBezTo>
                        <a:pt x="652" y="44"/>
                        <a:pt x="650" y="46"/>
                        <a:pt x="647" y="47"/>
                      </a:cubicBezTo>
                      <a:cubicBezTo>
                        <a:pt x="651" y="43"/>
                        <a:pt x="642" y="48"/>
                        <a:pt x="641" y="48"/>
                      </a:cubicBezTo>
                      <a:cubicBezTo>
                        <a:pt x="644" y="46"/>
                        <a:pt x="644" y="46"/>
                        <a:pt x="644" y="46"/>
                      </a:cubicBezTo>
                      <a:cubicBezTo>
                        <a:pt x="640" y="48"/>
                        <a:pt x="640" y="48"/>
                        <a:pt x="641" y="49"/>
                      </a:cubicBezTo>
                      <a:cubicBezTo>
                        <a:pt x="636" y="51"/>
                        <a:pt x="636" y="48"/>
                        <a:pt x="632" y="51"/>
                      </a:cubicBezTo>
                      <a:cubicBezTo>
                        <a:pt x="635" y="50"/>
                        <a:pt x="635" y="50"/>
                        <a:pt x="635" y="50"/>
                      </a:cubicBezTo>
                      <a:cubicBezTo>
                        <a:pt x="637" y="50"/>
                        <a:pt x="635" y="52"/>
                        <a:pt x="632" y="53"/>
                      </a:cubicBezTo>
                      <a:cubicBezTo>
                        <a:pt x="632" y="53"/>
                        <a:pt x="630" y="53"/>
                        <a:pt x="632" y="52"/>
                      </a:cubicBezTo>
                      <a:cubicBezTo>
                        <a:pt x="628" y="54"/>
                        <a:pt x="622" y="57"/>
                        <a:pt x="620" y="58"/>
                      </a:cubicBezTo>
                      <a:cubicBezTo>
                        <a:pt x="618" y="58"/>
                        <a:pt x="618" y="57"/>
                        <a:pt x="619" y="57"/>
                      </a:cubicBezTo>
                      <a:cubicBezTo>
                        <a:pt x="611" y="61"/>
                        <a:pt x="616" y="58"/>
                        <a:pt x="608" y="63"/>
                      </a:cubicBezTo>
                      <a:cubicBezTo>
                        <a:pt x="607" y="62"/>
                        <a:pt x="607" y="62"/>
                        <a:pt x="607" y="62"/>
                      </a:cubicBezTo>
                      <a:cubicBezTo>
                        <a:pt x="605" y="64"/>
                        <a:pt x="605" y="64"/>
                        <a:pt x="605" y="64"/>
                      </a:cubicBezTo>
                      <a:cubicBezTo>
                        <a:pt x="600" y="65"/>
                        <a:pt x="600" y="65"/>
                        <a:pt x="600" y="65"/>
                      </a:cubicBezTo>
                      <a:cubicBezTo>
                        <a:pt x="602" y="65"/>
                        <a:pt x="602" y="65"/>
                        <a:pt x="602" y="65"/>
                      </a:cubicBezTo>
                      <a:cubicBezTo>
                        <a:pt x="599" y="67"/>
                        <a:pt x="598" y="68"/>
                        <a:pt x="595" y="69"/>
                      </a:cubicBezTo>
                      <a:cubicBezTo>
                        <a:pt x="595" y="68"/>
                        <a:pt x="595" y="68"/>
                        <a:pt x="595" y="68"/>
                      </a:cubicBezTo>
                      <a:cubicBezTo>
                        <a:pt x="588" y="72"/>
                        <a:pt x="586" y="71"/>
                        <a:pt x="579" y="76"/>
                      </a:cubicBezTo>
                      <a:cubicBezTo>
                        <a:pt x="579" y="76"/>
                        <a:pt x="580" y="75"/>
                        <a:pt x="580" y="74"/>
                      </a:cubicBezTo>
                      <a:cubicBezTo>
                        <a:pt x="574" y="79"/>
                        <a:pt x="575" y="76"/>
                        <a:pt x="569" y="81"/>
                      </a:cubicBezTo>
                      <a:cubicBezTo>
                        <a:pt x="569" y="80"/>
                        <a:pt x="568" y="80"/>
                        <a:pt x="568" y="80"/>
                      </a:cubicBezTo>
                      <a:cubicBezTo>
                        <a:pt x="565" y="82"/>
                        <a:pt x="565" y="82"/>
                        <a:pt x="565" y="82"/>
                      </a:cubicBezTo>
                      <a:cubicBezTo>
                        <a:pt x="565" y="81"/>
                        <a:pt x="565" y="81"/>
                        <a:pt x="565" y="81"/>
                      </a:cubicBezTo>
                      <a:cubicBezTo>
                        <a:pt x="563" y="84"/>
                        <a:pt x="563" y="84"/>
                        <a:pt x="563" y="84"/>
                      </a:cubicBezTo>
                      <a:cubicBezTo>
                        <a:pt x="561" y="84"/>
                        <a:pt x="561" y="84"/>
                        <a:pt x="561" y="84"/>
                      </a:cubicBezTo>
                      <a:cubicBezTo>
                        <a:pt x="560" y="85"/>
                        <a:pt x="560" y="85"/>
                        <a:pt x="560" y="85"/>
                      </a:cubicBezTo>
                      <a:cubicBezTo>
                        <a:pt x="556" y="85"/>
                        <a:pt x="552" y="89"/>
                        <a:pt x="547" y="90"/>
                      </a:cubicBezTo>
                      <a:cubicBezTo>
                        <a:pt x="548" y="91"/>
                        <a:pt x="548" y="91"/>
                        <a:pt x="548" y="91"/>
                      </a:cubicBezTo>
                      <a:cubicBezTo>
                        <a:pt x="539" y="100"/>
                        <a:pt x="522" y="104"/>
                        <a:pt x="510" y="114"/>
                      </a:cubicBezTo>
                      <a:cubicBezTo>
                        <a:pt x="510" y="113"/>
                        <a:pt x="510" y="113"/>
                        <a:pt x="510" y="113"/>
                      </a:cubicBezTo>
                      <a:cubicBezTo>
                        <a:pt x="505" y="118"/>
                        <a:pt x="505" y="118"/>
                        <a:pt x="505" y="118"/>
                      </a:cubicBezTo>
                      <a:cubicBezTo>
                        <a:pt x="502" y="119"/>
                        <a:pt x="507" y="116"/>
                        <a:pt x="505" y="116"/>
                      </a:cubicBezTo>
                      <a:cubicBezTo>
                        <a:pt x="500" y="120"/>
                        <a:pt x="504" y="119"/>
                        <a:pt x="498" y="123"/>
                      </a:cubicBezTo>
                      <a:cubicBezTo>
                        <a:pt x="494" y="125"/>
                        <a:pt x="498" y="122"/>
                        <a:pt x="500" y="120"/>
                      </a:cubicBezTo>
                      <a:cubicBezTo>
                        <a:pt x="494" y="125"/>
                        <a:pt x="485" y="132"/>
                        <a:pt x="481" y="134"/>
                      </a:cubicBezTo>
                      <a:cubicBezTo>
                        <a:pt x="481" y="135"/>
                        <a:pt x="480" y="135"/>
                        <a:pt x="481" y="135"/>
                      </a:cubicBezTo>
                      <a:cubicBezTo>
                        <a:pt x="477" y="138"/>
                        <a:pt x="472" y="142"/>
                        <a:pt x="467" y="145"/>
                      </a:cubicBezTo>
                      <a:cubicBezTo>
                        <a:pt x="467" y="144"/>
                        <a:pt x="468" y="143"/>
                        <a:pt x="469" y="143"/>
                      </a:cubicBezTo>
                      <a:cubicBezTo>
                        <a:pt x="467" y="144"/>
                        <a:pt x="465" y="145"/>
                        <a:pt x="464" y="146"/>
                      </a:cubicBezTo>
                      <a:cubicBezTo>
                        <a:pt x="465" y="144"/>
                        <a:pt x="465" y="144"/>
                        <a:pt x="465" y="144"/>
                      </a:cubicBezTo>
                      <a:cubicBezTo>
                        <a:pt x="462" y="147"/>
                        <a:pt x="456" y="152"/>
                        <a:pt x="454" y="152"/>
                      </a:cubicBezTo>
                      <a:cubicBezTo>
                        <a:pt x="455" y="152"/>
                        <a:pt x="455" y="153"/>
                        <a:pt x="453" y="155"/>
                      </a:cubicBezTo>
                      <a:cubicBezTo>
                        <a:pt x="450" y="155"/>
                        <a:pt x="445" y="162"/>
                        <a:pt x="440" y="165"/>
                      </a:cubicBezTo>
                      <a:cubicBezTo>
                        <a:pt x="440" y="164"/>
                        <a:pt x="444" y="161"/>
                        <a:pt x="443" y="162"/>
                      </a:cubicBezTo>
                      <a:cubicBezTo>
                        <a:pt x="440" y="163"/>
                        <a:pt x="439" y="166"/>
                        <a:pt x="437" y="168"/>
                      </a:cubicBezTo>
                      <a:cubicBezTo>
                        <a:pt x="437" y="167"/>
                        <a:pt x="437" y="167"/>
                        <a:pt x="437" y="167"/>
                      </a:cubicBezTo>
                      <a:cubicBezTo>
                        <a:pt x="427" y="176"/>
                        <a:pt x="427" y="176"/>
                        <a:pt x="427" y="176"/>
                      </a:cubicBezTo>
                      <a:cubicBezTo>
                        <a:pt x="425" y="176"/>
                        <a:pt x="418" y="184"/>
                        <a:pt x="418" y="183"/>
                      </a:cubicBezTo>
                      <a:cubicBezTo>
                        <a:pt x="414" y="186"/>
                        <a:pt x="421" y="181"/>
                        <a:pt x="417" y="185"/>
                      </a:cubicBezTo>
                      <a:cubicBezTo>
                        <a:pt x="415" y="185"/>
                        <a:pt x="413" y="189"/>
                        <a:pt x="412" y="188"/>
                      </a:cubicBezTo>
                      <a:cubicBezTo>
                        <a:pt x="413" y="187"/>
                        <a:pt x="413" y="187"/>
                        <a:pt x="413" y="187"/>
                      </a:cubicBezTo>
                      <a:cubicBezTo>
                        <a:pt x="410" y="190"/>
                        <a:pt x="410" y="190"/>
                        <a:pt x="410" y="190"/>
                      </a:cubicBezTo>
                      <a:cubicBezTo>
                        <a:pt x="411" y="187"/>
                        <a:pt x="411" y="187"/>
                        <a:pt x="411" y="187"/>
                      </a:cubicBezTo>
                      <a:cubicBezTo>
                        <a:pt x="408" y="190"/>
                        <a:pt x="407" y="193"/>
                        <a:pt x="408" y="193"/>
                      </a:cubicBezTo>
                      <a:cubicBezTo>
                        <a:pt x="405" y="195"/>
                        <a:pt x="401" y="199"/>
                        <a:pt x="399" y="199"/>
                      </a:cubicBezTo>
                      <a:cubicBezTo>
                        <a:pt x="400" y="198"/>
                        <a:pt x="400" y="198"/>
                        <a:pt x="400" y="198"/>
                      </a:cubicBezTo>
                      <a:cubicBezTo>
                        <a:pt x="393" y="205"/>
                        <a:pt x="386" y="207"/>
                        <a:pt x="382" y="214"/>
                      </a:cubicBezTo>
                      <a:cubicBezTo>
                        <a:pt x="381" y="214"/>
                        <a:pt x="381" y="214"/>
                        <a:pt x="382" y="213"/>
                      </a:cubicBezTo>
                      <a:cubicBezTo>
                        <a:pt x="378" y="217"/>
                        <a:pt x="378" y="217"/>
                        <a:pt x="378" y="217"/>
                      </a:cubicBezTo>
                      <a:cubicBezTo>
                        <a:pt x="378" y="215"/>
                        <a:pt x="378" y="215"/>
                        <a:pt x="378" y="215"/>
                      </a:cubicBezTo>
                      <a:cubicBezTo>
                        <a:pt x="372" y="223"/>
                        <a:pt x="372" y="223"/>
                        <a:pt x="372" y="223"/>
                      </a:cubicBezTo>
                      <a:cubicBezTo>
                        <a:pt x="372" y="223"/>
                        <a:pt x="372" y="223"/>
                        <a:pt x="372" y="223"/>
                      </a:cubicBezTo>
                      <a:cubicBezTo>
                        <a:pt x="367" y="227"/>
                        <a:pt x="360" y="235"/>
                        <a:pt x="354" y="241"/>
                      </a:cubicBezTo>
                      <a:cubicBezTo>
                        <a:pt x="355" y="240"/>
                        <a:pt x="355" y="240"/>
                        <a:pt x="355" y="240"/>
                      </a:cubicBezTo>
                      <a:cubicBezTo>
                        <a:pt x="349" y="247"/>
                        <a:pt x="348" y="246"/>
                        <a:pt x="344" y="251"/>
                      </a:cubicBezTo>
                      <a:cubicBezTo>
                        <a:pt x="344" y="251"/>
                        <a:pt x="344" y="251"/>
                        <a:pt x="344" y="250"/>
                      </a:cubicBezTo>
                      <a:cubicBezTo>
                        <a:pt x="340" y="255"/>
                        <a:pt x="340" y="255"/>
                        <a:pt x="340" y="255"/>
                      </a:cubicBezTo>
                      <a:cubicBezTo>
                        <a:pt x="340" y="253"/>
                        <a:pt x="340" y="253"/>
                        <a:pt x="340" y="253"/>
                      </a:cubicBezTo>
                      <a:cubicBezTo>
                        <a:pt x="338" y="258"/>
                        <a:pt x="331" y="262"/>
                        <a:pt x="333" y="260"/>
                      </a:cubicBezTo>
                      <a:cubicBezTo>
                        <a:pt x="332" y="263"/>
                        <a:pt x="329" y="266"/>
                        <a:pt x="329" y="267"/>
                      </a:cubicBezTo>
                      <a:cubicBezTo>
                        <a:pt x="325" y="272"/>
                        <a:pt x="328" y="268"/>
                        <a:pt x="325" y="271"/>
                      </a:cubicBezTo>
                      <a:cubicBezTo>
                        <a:pt x="321" y="274"/>
                        <a:pt x="322" y="276"/>
                        <a:pt x="317" y="280"/>
                      </a:cubicBezTo>
                      <a:cubicBezTo>
                        <a:pt x="317" y="280"/>
                        <a:pt x="317" y="280"/>
                        <a:pt x="317" y="280"/>
                      </a:cubicBezTo>
                      <a:cubicBezTo>
                        <a:pt x="315" y="282"/>
                        <a:pt x="314" y="284"/>
                        <a:pt x="311" y="287"/>
                      </a:cubicBezTo>
                      <a:cubicBezTo>
                        <a:pt x="312" y="286"/>
                        <a:pt x="312" y="286"/>
                        <a:pt x="312" y="286"/>
                      </a:cubicBezTo>
                      <a:cubicBezTo>
                        <a:pt x="308" y="292"/>
                        <a:pt x="305" y="291"/>
                        <a:pt x="303" y="297"/>
                      </a:cubicBezTo>
                      <a:cubicBezTo>
                        <a:pt x="301" y="299"/>
                        <a:pt x="298" y="304"/>
                        <a:pt x="297" y="303"/>
                      </a:cubicBezTo>
                      <a:cubicBezTo>
                        <a:pt x="283" y="322"/>
                        <a:pt x="283" y="322"/>
                        <a:pt x="283" y="322"/>
                      </a:cubicBezTo>
                      <a:cubicBezTo>
                        <a:pt x="281" y="322"/>
                        <a:pt x="282" y="324"/>
                        <a:pt x="278" y="327"/>
                      </a:cubicBezTo>
                      <a:cubicBezTo>
                        <a:pt x="279" y="328"/>
                        <a:pt x="279" y="328"/>
                        <a:pt x="279" y="328"/>
                      </a:cubicBezTo>
                      <a:cubicBezTo>
                        <a:pt x="272" y="337"/>
                        <a:pt x="262" y="347"/>
                        <a:pt x="254" y="358"/>
                      </a:cubicBezTo>
                      <a:cubicBezTo>
                        <a:pt x="253" y="357"/>
                        <a:pt x="253" y="357"/>
                        <a:pt x="253" y="357"/>
                      </a:cubicBezTo>
                      <a:cubicBezTo>
                        <a:pt x="252" y="360"/>
                        <a:pt x="252" y="360"/>
                        <a:pt x="252" y="360"/>
                      </a:cubicBezTo>
                      <a:cubicBezTo>
                        <a:pt x="244" y="372"/>
                        <a:pt x="233" y="387"/>
                        <a:pt x="226" y="396"/>
                      </a:cubicBezTo>
                      <a:cubicBezTo>
                        <a:pt x="225" y="400"/>
                        <a:pt x="223" y="405"/>
                        <a:pt x="219" y="410"/>
                      </a:cubicBezTo>
                      <a:cubicBezTo>
                        <a:pt x="219" y="409"/>
                        <a:pt x="219" y="409"/>
                        <a:pt x="219" y="409"/>
                      </a:cubicBezTo>
                      <a:cubicBezTo>
                        <a:pt x="214" y="418"/>
                        <a:pt x="209" y="428"/>
                        <a:pt x="202" y="437"/>
                      </a:cubicBezTo>
                      <a:cubicBezTo>
                        <a:pt x="202" y="436"/>
                        <a:pt x="202" y="437"/>
                        <a:pt x="202" y="436"/>
                      </a:cubicBezTo>
                      <a:cubicBezTo>
                        <a:pt x="202" y="439"/>
                        <a:pt x="199" y="442"/>
                        <a:pt x="197" y="444"/>
                      </a:cubicBezTo>
                      <a:cubicBezTo>
                        <a:pt x="200" y="442"/>
                        <a:pt x="200" y="442"/>
                        <a:pt x="200" y="442"/>
                      </a:cubicBezTo>
                      <a:cubicBezTo>
                        <a:pt x="199" y="445"/>
                        <a:pt x="196" y="448"/>
                        <a:pt x="194" y="449"/>
                      </a:cubicBezTo>
                      <a:cubicBezTo>
                        <a:pt x="192" y="454"/>
                        <a:pt x="192" y="454"/>
                        <a:pt x="192" y="454"/>
                      </a:cubicBezTo>
                      <a:cubicBezTo>
                        <a:pt x="192" y="455"/>
                        <a:pt x="192" y="455"/>
                        <a:pt x="192" y="455"/>
                      </a:cubicBezTo>
                      <a:cubicBezTo>
                        <a:pt x="192" y="456"/>
                        <a:pt x="192" y="456"/>
                        <a:pt x="192" y="456"/>
                      </a:cubicBezTo>
                      <a:cubicBezTo>
                        <a:pt x="189" y="458"/>
                        <a:pt x="189" y="458"/>
                        <a:pt x="189" y="458"/>
                      </a:cubicBezTo>
                      <a:cubicBezTo>
                        <a:pt x="189" y="459"/>
                        <a:pt x="186" y="465"/>
                        <a:pt x="186" y="467"/>
                      </a:cubicBezTo>
                      <a:cubicBezTo>
                        <a:pt x="185" y="467"/>
                        <a:pt x="182" y="471"/>
                        <a:pt x="184" y="468"/>
                      </a:cubicBezTo>
                      <a:cubicBezTo>
                        <a:pt x="175" y="484"/>
                        <a:pt x="175" y="484"/>
                        <a:pt x="175" y="484"/>
                      </a:cubicBezTo>
                      <a:cubicBezTo>
                        <a:pt x="176" y="482"/>
                        <a:pt x="176" y="482"/>
                        <a:pt x="176" y="482"/>
                      </a:cubicBezTo>
                      <a:cubicBezTo>
                        <a:pt x="178" y="482"/>
                        <a:pt x="175" y="487"/>
                        <a:pt x="174" y="489"/>
                      </a:cubicBezTo>
                      <a:cubicBezTo>
                        <a:pt x="175" y="486"/>
                        <a:pt x="172" y="488"/>
                        <a:pt x="171" y="490"/>
                      </a:cubicBezTo>
                      <a:cubicBezTo>
                        <a:pt x="170" y="492"/>
                        <a:pt x="173" y="488"/>
                        <a:pt x="173" y="489"/>
                      </a:cubicBezTo>
                      <a:cubicBezTo>
                        <a:pt x="172" y="493"/>
                        <a:pt x="169" y="499"/>
                        <a:pt x="168" y="500"/>
                      </a:cubicBezTo>
                      <a:cubicBezTo>
                        <a:pt x="168" y="498"/>
                        <a:pt x="168" y="498"/>
                        <a:pt x="168" y="498"/>
                      </a:cubicBezTo>
                      <a:cubicBezTo>
                        <a:pt x="167" y="502"/>
                        <a:pt x="164" y="503"/>
                        <a:pt x="162" y="507"/>
                      </a:cubicBezTo>
                      <a:cubicBezTo>
                        <a:pt x="161" y="511"/>
                        <a:pt x="159" y="513"/>
                        <a:pt x="161" y="513"/>
                      </a:cubicBezTo>
                      <a:cubicBezTo>
                        <a:pt x="159" y="518"/>
                        <a:pt x="159" y="514"/>
                        <a:pt x="158" y="516"/>
                      </a:cubicBezTo>
                      <a:cubicBezTo>
                        <a:pt x="158" y="518"/>
                        <a:pt x="154" y="525"/>
                        <a:pt x="153" y="525"/>
                      </a:cubicBezTo>
                      <a:cubicBezTo>
                        <a:pt x="153" y="529"/>
                        <a:pt x="145" y="538"/>
                        <a:pt x="147" y="540"/>
                      </a:cubicBezTo>
                      <a:cubicBezTo>
                        <a:pt x="143" y="544"/>
                        <a:pt x="143" y="544"/>
                        <a:pt x="143" y="544"/>
                      </a:cubicBezTo>
                      <a:cubicBezTo>
                        <a:pt x="144" y="544"/>
                        <a:pt x="145" y="545"/>
                        <a:pt x="143" y="549"/>
                      </a:cubicBezTo>
                      <a:cubicBezTo>
                        <a:pt x="141" y="552"/>
                        <a:pt x="141" y="551"/>
                        <a:pt x="140" y="551"/>
                      </a:cubicBezTo>
                      <a:cubicBezTo>
                        <a:pt x="141" y="554"/>
                        <a:pt x="141" y="554"/>
                        <a:pt x="141" y="554"/>
                      </a:cubicBezTo>
                      <a:cubicBezTo>
                        <a:pt x="130" y="571"/>
                        <a:pt x="121" y="596"/>
                        <a:pt x="111" y="615"/>
                      </a:cubicBezTo>
                      <a:cubicBezTo>
                        <a:pt x="107" y="624"/>
                        <a:pt x="104" y="636"/>
                        <a:pt x="99" y="647"/>
                      </a:cubicBezTo>
                      <a:cubicBezTo>
                        <a:pt x="100" y="645"/>
                        <a:pt x="100" y="645"/>
                        <a:pt x="100" y="645"/>
                      </a:cubicBezTo>
                      <a:cubicBezTo>
                        <a:pt x="95" y="656"/>
                        <a:pt x="95" y="656"/>
                        <a:pt x="95" y="656"/>
                      </a:cubicBezTo>
                      <a:cubicBezTo>
                        <a:pt x="99" y="648"/>
                        <a:pt x="99" y="648"/>
                        <a:pt x="99" y="648"/>
                      </a:cubicBezTo>
                      <a:cubicBezTo>
                        <a:pt x="98" y="651"/>
                        <a:pt x="98" y="653"/>
                        <a:pt x="97" y="655"/>
                      </a:cubicBezTo>
                      <a:cubicBezTo>
                        <a:pt x="92" y="666"/>
                        <a:pt x="85" y="681"/>
                        <a:pt x="81" y="696"/>
                      </a:cubicBezTo>
                      <a:cubicBezTo>
                        <a:pt x="80" y="706"/>
                        <a:pt x="77" y="702"/>
                        <a:pt x="76" y="711"/>
                      </a:cubicBezTo>
                      <a:cubicBezTo>
                        <a:pt x="76" y="710"/>
                        <a:pt x="76" y="710"/>
                        <a:pt x="76" y="709"/>
                      </a:cubicBezTo>
                      <a:cubicBezTo>
                        <a:pt x="73" y="719"/>
                        <a:pt x="72" y="725"/>
                        <a:pt x="70" y="735"/>
                      </a:cubicBezTo>
                      <a:cubicBezTo>
                        <a:pt x="68" y="733"/>
                        <a:pt x="68" y="741"/>
                        <a:pt x="67" y="740"/>
                      </a:cubicBezTo>
                      <a:cubicBezTo>
                        <a:pt x="68" y="741"/>
                        <a:pt x="68" y="741"/>
                        <a:pt x="68" y="741"/>
                      </a:cubicBezTo>
                      <a:cubicBezTo>
                        <a:pt x="67" y="743"/>
                        <a:pt x="65" y="748"/>
                        <a:pt x="65" y="747"/>
                      </a:cubicBezTo>
                      <a:cubicBezTo>
                        <a:pt x="64" y="752"/>
                        <a:pt x="64" y="752"/>
                        <a:pt x="64" y="752"/>
                      </a:cubicBezTo>
                      <a:cubicBezTo>
                        <a:pt x="63" y="752"/>
                        <a:pt x="63" y="752"/>
                        <a:pt x="63" y="752"/>
                      </a:cubicBezTo>
                      <a:cubicBezTo>
                        <a:pt x="62" y="757"/>
                        <a:pt x="59" y="770"/>
                        <a:pt x="56" y="772"/>
                      </a:cubicBezTo>
                      <a:cubicBezTo>
                        <a:pt x="53" y="787"/>
                        <a:pt x="47" y="809"/>
                        <a:pt x="42" y="827"/>
                      </a:cubicBezTo>
                      <a:cubicBezTo>
                        <a:pt x="43" y="830"/>
                        <a:pt x="41" y="835"/>
                        <a:pt x="40" y="839"/>
                      </a:cubicBezTo>
                      <a:cubicBezTo>
                        <a:pt x="38" y="844"/>
                        <a:pt x="38" y="844"/>
                        <a:pt x="38" y="844"/>
                      </a:cubicBezTo>
                      <a:cubicBezTo>
                        <a:pt x="38" y="848"/>
                        <a:pt x="38" y="853"/>
                        <a:pt x="36" y="856"/>
                      </a:cubicBezTo>
                      <a:cubicBezTo>
                        <a:pt x="36" y="856"/>
                        <a:pt x="36" y="856"/>
                        <a:pt x="36" y="856"/>
                      </a:cubicBezTo>
                      <a:cubicBezTo>
                        <a:pt x="36" y="860"/>
                        <a:pt x="34" y="864"/>
                        <a:pt x="34" y="868"/>
                      </a:cubicBezTo>
                      <a:cubicBezTo>
                        <a:pt x="33" y="873"/>
                        <a:pt x="32" y="877"/>
                        <a:pt x="31" y="876"/>
                      </a:cubicBezTo>
                      <a:cubicBezTo>
                        <a:pt x="33" y="877"/>
                        <a:pt x="29" y="886"/>
                        <a:pt x="29" y="886"/>
                      </a:cubicBezTo>
                      <a:cubicBezTo>
                        <a:pt x="29" y="886"/>
                        <a:pt x="15" y="946"/>
                        <a:pt x="7" y="1014"/>
                      </a:cubicBezTo>
                      <a:cubicBezTo>
                        <a:pt x="3" y="1049"/>
                        <a:pt x="1" y="1085"/>
                        <a:pt x="0" y="1116"/>
                      </a:cubicBezTo>
                      <a:cubicBezTo>
                        <a:pt x="0" y="1148"/>
                        <a:pt x="1" y="1175"/>
                        <a:pt x="4" y="1189"/>
                      </a:cubicBezTo>
                      <a:cubicBezTo>
                        <a:pt x="5" y="1191"/>
                        <a:pt x="5" y="1197"/>
                        <a:pt x="6" y="1195"/>
                      </a:cubicBezTo>
                      <a:cubicBezTo>
                        <a:pt x="7" y="1199"/>
                        <a:pt x="5" y="1201"/>
                        <a:pt x="6" y="1202"/>
                      </a:cubicBezTo>
                      <a:cubicBezTo>
                        <a:pt x="7" y="1196"/>
                        <a:pt x="9" y="1204"/>
                        <a:pt x="10" y="1198"/>
                      </a:cubicBezTo>
                      <a:cubicBezTo>
                        <a:pt x="10" y="1202"/>
                        <a:pt x="10" y="1202"/>
                        <a:pt x="10" y="1202"/>
                      </a:cubicBezTo>
                      <a:cubicBezTo>
                        <a:pt x="11" y="1203"/>
                        <a:pt x="9" y="1197"/>
                        <a:pt x="11" y="1198"/>
                      </a:cubicBezTo>
                      <a:cubicBezTo>
                        <a:pt x="9" y="1197"/>
                        <a:pt x="9" y="1197"/>
                        <a:pt x="9" y="1197"/>
                      </a:cubicBezTo>
                      <a:cubicBezTo>
                        <a:pt x="9" y="1194"/>
                        <a:pt x="9" y="1192"/>
                        <a:pt x="10" y="1191"/>
                      </a:cubicBezTo>
                      <a:cubicBezTo>
                        <a:pt x="9" y="1188"/>
                        <a:pt x="7" y="1186"/>
                        <a:pt x="8" y="1180"/>
                      </a:cubicBezTo>
                      <a:cubicBezTo>
                        <a:pt x="8" y="1182"/>
                        <a:pt x="8" y="1182"/>
                        <a:pt x="8" y="1182"/>
                      </a:cubicBezTo>
                      <a:cubicBezTo>
                        <a:pt x="8" y="1176"/>
                        <a:pt x="9" y="1178"/>
                        <a:pt x="10" y="1177"/>
                      </a:cubicBezTo>
                      <a:cubicBezTo>
                        <a:pt x="10" y="1178"/>
                        <a:pt x="10" y="1178"/>
                        <a:pt x="10" y="1178"/>
                      </a:cubicBezTo>
                      <a:cubicBezTo>
                        <a:pt x="11" y="1174"/>
                        <a:pt x="11" y="1174"/>
                        <a:pt x="11" y="1174"/>
                      </a:cubicBezTo>
                      <a:cubicBezTo>
                        <a:pt x="10" y="1177"/>
                        <a:pt x="11" y="1183"/>
                        <a:pt x="11" y="1180"/>
                      </a:cubicBezTo>
                      <a:cubicBezTo>
                        <a:pt x="12" y="1174"/>
                        <a:pt x="11" y="1182"/>
                        <a:pt x="11" y="1177"/>
                      </a:cubicBezTo>
                      <a:cubicBezTo>
                        <a:pt x="11" y="1174"/>
                        <a:pt x="12" y="1175"/>
                        <a:pt x="12" y="1175"/>
                      </a:cubicBezTo>
                      <a:cubicBezTo>
                        <a:pt x="12" y="1170"/>
                        <a:pt x="12" y="1170"/>
                        <a:pt x="12" y="1170"/>
                      </a:cubicBezTo>
                      <a:cubicBezTo>
                        <a:pt x="13" y="1170"/>
                        <a:pt x="12" y="1173"/>
                        <a:pt x="13" y="1171"/>
                      </a:cubicBezTo>
                      <a:cubicBezTo>
                        <a:pt x="12" y="1164"/>
                        <a:pt x="12" y="1164"/>
                        <a:pt x="12" y="1164"/>
                      </a:cubicBezTo>
                      <a:cubicBezTo>
                        <a:pt x="14" y="1163"/>
                        <a:pt x="11" y="1157"/>
                        <a:pt x="13" y="1154"/>
                      </a:cubicBezTo>
                      <a:cubicBezTo>
                        <a:pt x="14" y="1159"/>
                        <a:pt x="14" y="1153"/>
                        <a:pt x="15" y="1154"/>
                      </a:cubicBezTo>
                      <a:cubicBezTo>
                        <a:pt x="15" y="1142"/>
                        <a:pt x="15" y="1142"/>
                        <a:pt x="15" y="1142"/>
                      </a:cubicBezTo>
                      <a:cubicBezTo>
                        <a:pt x="16" y="1141"/>
                        <a:pt x="16" y="1145"/>
                        <a:pt x="16" y="1144"/>
                      </a:cubicBezTo>
                      <a:cubicBezTo>
                        <a:pt x="16" y="1141"/>
                        <a:pt x="15" y="1140"/>
                        <a:pt x="15" y="1139"/>
                      </a:cubicBezTo>
                      <a:cubicBezTo>
                        <a:pt x="16" y="1138"/>
                        <a:pt x="16" y="1130"/>
                        <a:pt x="17" y="1130"/>
                      </a:cubicBezTo>
                      <a:cubicBezTo>
                        <a:pt x="19" y="1122"/>
                        <a:pt x="15" y="1127"/>
                        <a:pt x="17" y="1119"/>
                      </a:cubicBezTo>
                      <a:cubicBezTo>
                        <a:pt x="18" y="1118"/>
                        <a:pt x="17" y="1125"/>
                        <a:pt x="18" y="1122"/>
                      </a:cubicBezTo>
                      <a:cubicBezTo>
                        <a:pt x="18" y="1114"/>
                        <a:pt x="18" y="1114"/>
                        <a:pt x="18" y="1114"/>
                      </a:cubicBezTo>
                      <a:cubicBezTo>
                        <a:pt x="18" y="1115"/>
                        <a:pt x="19" y="1116"/>
                        <a:pt x="19" y="1119"/>
                      </a:cubicBezTo>
                      <a:cubicBezTo>
                        <a:pt x="21" y="1098"/>
                        <a:pt x="26" y="1087"/>
                        <a:pt x="27" y="1067"/>
                      </a:cubicBezTo>
                      <a:cubicBezTo>
                        <a:pt x="28" y="1065"/>
                        <a:pt x="27" y="1069"/>
                        <a:pt x="28" y="1071"/>
                      </a:cubicBezTo>
                      <a:cubicBezTo>
                        <a:pt x="28" y="1057"/>
                        <a:pt x="32" y="1052"/>
                        <a:pt x="33" y="1040"/>
                      </a:cubicBezTo>
                      <a:cubicBezTo>
                        <a:pt x="32" y="1040"/>
                        <a:pt x="32" y="1040"/>
                        <a:pt x="32" y="1040"/>
                      </a:cubicBezTo>
                      <a:cubicBezTo>
                        <a:pt x="36" y="1024"/>
                        <a:pt x="37" y="1004"/>
                        <a:pt x="41" y="986"/>
                      </a:cubicBezTo>
                      <a:cubicBezTo>
                        <a:pt x="40" y="988"/>
                        <a:pt x="40" y="988"/>
                        <a:pt x="40" y="988"/>
                      </a:cubicBezTo>
                      <a:cubicBezTo>
                        <a:pt x="39" y="985"/>
                        <a:pt x="40" y="981"/>
                        <a:pt x="40" y="978"/>
                      </a:cubicBezTo>
                      <a:cubicBezTo>
                        <a:pt x="40" y="977"/>
                        <a:pt x="41" y="980"/>
                        <a:pt x="42" y="975"/>
                      </a:cubicBezTo>
                      <a:cubicBezTo>
                        <a:pt x="41" y="976"/>
                        <a:pt x="41" y="978"/>
                        <a:pt x="40" y="977"/>
                      </a:cubicBezTo>
                      <a:cubicBezTo>
                        <a:pt x="45" y="962"/>
                        <a:pt x="50" y="928"/>
                        <a:pt x="56" y="903"/>
                      </a:cubicBezTo>
                      <a:cubicBezTo>
                        <a:pt x="62" y="868"/>
                        <a:pt x="72" y="831"/>
                        <a:pt x="81" y="797"/>
                      </a:cubicBezTo>
                      <a:cubicBezTo>
                        <a:pt x="79" y="802"/>
                        <a:pt x="78" y="799"/>
                        <a:pt x="79" y="796"/>
                      </a:cubicBezTo>
                      <a:cubicBezTo>
                        <a:pt x="86" y="786"/>
                        <a:pt x="84" y="777"/>
                        <a:pt x="89" y="767"/>
                      </a:cubicBezTo>
                      <a:cubicBezTo>
                        <a:pt x="94" y="747"/>
                        <a:pt x="103" y="731"/>
                        <a:pt x="106" y="712"/>
                      </a:cubicBezTo>
                      <a:cubicBezTo>
                        <a:pt x="107" y="712"/>
                        <a:pt x="107" y="712"/>
                        <a:pt x="107" y="712"/>
                      </a:cubicBezTo>
                      <a:cubicBezTo>
                        <a:pt x="108" y="710"/>
                        <a:pt x="108" y="709"/>
                        <a:pt x="109" y="706"/>
                      </a:cubicBezTo>
                      <a:cubicBezTo>
                        <a:pt x="109" y="706"/>
                        <a:pt x="109" y="706"/>
                        <a:pt x="109" y="706"/>
                      </a:cubicBezTo>
                      <a:cubicBezTo>
                        <a:pt x="112" y="700"/>
                        <a:pt x="113" y="691"/>
                        <a:pt x="115" y="688"/>
                      </a:cubicBezTo>
                      <a:cubicBezTo>
                        <a:pt x="114" y="687"/>
                        <a:pt x="114" y="687"/>
                        <a:pt x="114" y="687"/>
                      </a:cubicBezTo>
                      <a:cubicBezTo>
                        <a:pt x="116" y="683"/>
                        <a:pt x="116" y="685"/>
                        <a:pt x="117" y="681"/>
                      </a:cubicBezTo>
                      <a:cubicBezTo>
                        <a:pt x="117" y="681"/>
                        <a:pt x="117" y="681"/>
                        <a:pt x="117" y="681"/>
                      </a:cubicBezTo>
                      <a:cubicBezTo>
                        <a:pt x="118" y="676"/>
                        <a:pt x="118" y="676"/>
                        <a:pt x="118" y="676"/>
                      </a:cubicBezTo>
                      <a:cubicBezTo>
                        <a:pt x="120" y="677"/>
                        <a:pt x="122" y="665"/>
                        <a:pt x="124" y="663"/>
                      </a:cubicBezTo>
                      <a:cubicBezTo>
                        <a:pt x="126" y="657"/>
                        <a:pt x="129" y="648"/>
                        <a:pt x="132" y="640"/>
                      </a:cubicBezTo>
                      <a:cubicBezTo>
                        <a:pt x="134" y="639"/>
                        <a:pt x="137" y="630"/>
                        <a:pt x="140" y="624"/>
                      </a:cubicBezTo>
                      <a:cubicBezTo>
                        <a:pt x="145" y="613"/>
                        <a:pt x="151" y="596"/>
                        <a:pt x="158" y="582"/>
                      </a:cubicBezTo>
                      <a:cubicBezTo>
                        <a:pt x="157" y="582"/>
                        <a:pt x="157" y="582"/>
                        <a:pt x="157" y="582"/>
                      </a:cubicBezTo>
                      <a:cubicBezTo>
                        <a:pt x="159" y="578"/>
                        <a:pt x="159" y="578"/>
                        <a:pt x="159" y="578"/>
                      </a:cubicBezTo>
                      <a:cubicBezTo>
                        <a:pt x="159" y="578"/>
                        <a:pt x="159" y="578"/>
                        <a:pt x="159" y="578"/>
                      </a:cubicBezTo>
                      <a:cubicBezTo>
                        <a:pt x="162" y="576"/>
                        <a:pt x="163" y="569"/>
                        <a:pt x="165" y="567"/>
                      </a:cubicBezTo>
                      <a:cubicBezTo>
                        <a:pt x="163" y="568"/>
                        <a:pt x="164" y="569"/>
                        <a:pt x="163" y="572"/>
                      </a:cubicBezTo>
                      <a:cubicBezTo>
                        <a:pt x="161" y="574"/>
                        <a:pt x="161" y="571"/>
                        <a:pt x="163" y="567"/>
                      </a:cubicBezTo>
                      <a:cubicBezTo>
                        <a:pt x="164" y="567"/>
                        <a:pt x="164" y="567"/>
                        <a:pt x="164" y="567"/>
                      </a:cubicBezTo>
                      <a:cubicBezTo>
                        <a:pt x="164" y="564"/>
                        <a:pt x="164" y="564"/>
                        <a:pt x="164" y="564"/>
                      </a:cubicBezTo>
                      <a:cubicBezTo>
                        <a:pt x="165" y="564"/>
                        <a:pt x="167" y="562"/>
                        <a:pt x="168" y="562"/>
                      </a:cubicBezTo>
                      <a:cubicBezTo>
                        <a:pt x="174" y="550"/>
                        <a:pt x="176" y="541"/>
                        <a:pt x="183" y="528"/>
                      </a:cubicBezTo>
                      <a:cubicBezTo>
                        <a:pt x="183" y="530"/>
                        <a:pt x="187" y="519"/>
                        <a:pt x="188" y="523"/>
                      </a:cubicBezTo>
                      <a:cubicBezTo>
                        <a:pt x="191" y="515"/>
                        <a:pt x="186" y="523"/>
                        <a:pt x="186" y="519"/>
                      </a:cubicBezTo>
                      <a:cubicBezTo>
                        <a:pt x="188" y="517"/>
                        <a:pt x="188" y="515"/>
                        <a:pt x="189" y="515"/>
                      </a:cubicBezTo>
                      <a:cubicBezTo>
                        <a:pt x="189" y="516"/>
                        <a:pt x="191" y="513"/>
                        <a:pt x="190" y="515"/>
                      </a:cubicBezTo>
                      <a:cubicBezTo>
                        <a:pt x="193" y="510"/>
                        <a:pt x="193" y="510"/>
                        <a:pt x="193" y="510"/>
                      </a:cubicBezTo>
                      <a:cubicBezTo>
                        <a:pt x="193" y="510"/>
                        <a:pt x="193" y="511"/>
                        <a:pt x="193" y="512"/>
                      </a:cubicBezTo>
                      <a:cubicBezTo>
                        <a:pt x="197" y="501"/>
                        <a:pt x="203" y="494"/>
                        <a:pt x="207" y="485"/>
                      </a:cubicBezTo>
                      <a:cubicBezTo>
                        <a:pt x="207" y="484"/>
                        <a:pt x="205" y="488"/>
                        <a:pt x="205" y="487"/>
                      </a:cubicBezTo>
                      <a:cubicBezTo>
                        <a:pt x="209" y="478"/>
                        <a:pt x="211" y="480"/>
                        <a:pt x="215" y="471"/>
                      </a:cubicBezTo>
                      <a:cubicBezTo>
                        <a:pt x="214" y="473"/>
                        <a:pt x="214" y="473"/>
                        <a:pt x="214" y="473"/>
                      </a:cubicBezTo>
                      <a:cubicBezTo>
                        <a:pt x="215" y="470"/>
                        <a:pt x="215" y="469"/>
                        <a:pt x="219" y="465"/>
                      </a:cubicBezTo>
                      <a:cubicBezTo>
                        <a:pt x="220" y="465"/>
                        <a:pt x="217" y="469"/>
                        <a:pt x="216" y="471"/>
                      </a:cubicBezTo>
                      <a:cubicBezTo>
                        <a:pt x="218" y="468"/>
                        <a:pt x="223" y="461"/>
                        <a:pt x="220" y="462"/>
                      </a:cubicBezTo>
                      <a:cubicBezTo>
                        <a:pt x="222" y="459"/>
                        <a:pt x="224" y="458"/>
                        <a:pt x="225" y="456"/>
                      </a:cubicBezTo>
                      <a:cubicBezTo>
                        <a:pt x="225" y="456"/>
                        <a:pt x="223" y="459"/>
                        <a:pt x="223" y="457"/>
                      </a:cubicBezTo>
                      <a:cubicBezTo>
                        <a:pt x="227" y="452"/>
                        <a:pt x="231" y="444"/>
                        <a:pt x="235" y="439"/>
                      </a:cubicBezTo>
                      <a:cubicBezTo>
                        <a:pt x="235" y="439"/>
                        <a:pt x="236" y="439"/>
                        <a:pt x="236" y="439"/>
                      </a:cubicBezTo>
                      <a:cubicBezTo>
                        <a:pt x="238" y="434"/>
                        <a:pt x="239" y="436"/>
                        <a:pt x="243" y="42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96" name="Freeform 156">
                  <a:extLst>
                    <a:ext uri="{FF2B5EF4-FFF2-40B4-BE49-F238E27FC236}">
                      <a16:creationId xmlns="" xmlns:a16="http://schemas.microsoft.com/office/drawing/2014/main" id="{50756DC8-1192-4F2E-BDD1-82790D8F1912}"/>
                    </a:ext>
                  </a:extLst>
                </p:cNvPr>
                <p:cNvSpPr>
                  <a:spLocks/>
                </p:cNvSpPr>
                <p:nvPr/>
              </p:nvSpPr>
              <p:spPr bwMode="auto">
                <a:xfrm>
                  <a:off x="7526338" y="2025650"/>
                  <a:ext cx="7937" cy="7938"/>
                </a:xfrm>
                <a:custGeom>
                  <a:avLst/>
                  <a:gdLst/>
                  <a:ahLst/>
                  <a:cxnLst>
                    <a:cxn ang="0">
                      <a:pos x="3" y="0"/>
                    </a:cxn>
                    <a:cxn ang="0">
                      <a:pos x="0" y="1"/>
                    </a:cxn>
                    <a:cxn ang="0">
                      <a:pos x="0" y="3"/>
                    </a:cxn>
                    <a:cxn ang="0">
                      <a:pos x="3" y="0"/>
                    </a:cxn>
                  </a:cxnLst>
                  <a:rect l="0" t="0" r="r" b="b"/>
                  <a:pathLst>
                    <a:path w="3" h="3">
                      <a:moveTo>
                        <a:pt x="3" y="0"/>
                      </a:moveTo>
                      <a:cubicBezTo>
                        <a:pt x="0" y="1"/>
                        <a:pt x="0" y="1"/>
                        <a:pt x="0" y="1"/>
                      </a:cubicBezTo>
                      <a:cubicBezTo>
                        <a:pt x="1" y="2"/>
                        <a:pt x="1" y="2"/>
                        <a:pt x="0" y="3"/>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97" name="Freeform 157">
                  <a:extLst>
                    <a:ext uri="{FF2B5EF4-FFF2-40B4-BE49-F238E27FC236}">
                      <a16:creationId xmlns="" xmlns:a16="http://schemas.microsoft.com/office/drawing/2014/main" id="{A61C24A7-336B-40D8-BE37-3F70838522D3}"/>
                    </a:ext>
                  </a:extLst>
                </p:cNvPr>
                <p:cNvSpPr>
                  <a:spLocks/>
                </p:cNvSpPr>
                <p:nvPr/>
              </p:nvSpPr>
              <p:spPr bwMode="auto">
                <a:xfrm>
                  <a:off x="7278688" y="2239963"/>
                  <a:ext cx="1587" cy="1588"/>
                </a:xfrm>
                <a:custGeom>
                  <a:avLst/>
                  <a:gdLst/>
                  <a:ahLst/>
                  <a:cxnLst>
                    <a:cxn ang="0">
                      <a:pos x="0" y="0"/>
                    </a:cxn>
                    <a:cxn ang="0">
                      <a:pos x="0" y="1"/>
                    </a:cxn>
                    <a:cxn ang="0">
                      <a:pos x="0" y="0"/>
                    </a:cxn>
                  </a:cxnLst>
                  <a:rect l="0" t="0" r="r" b="b"/>
                  <a:pathLst>
                    <a:path h="1">
                      <a:moveTo>
                        <a:pt x="0" y="0"/>
                      </a:moveTo>
                      <a:cubicBezTo>
                        <a:pt x="0" y="0"/>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98" name="Freeform 158">
                  <a:extLst>
                    <a:ext uri="{FF2B5EF4-FFF2-40B4-BE49-F238E27FC236}">
                      <a16:creationId xmlns="" xmlns:a16="http://schemas.microsoft.com/office/drawing/2014/main" id="{C818FC0D-9267-4EF4-8C7D-E74D22F506D9}"/>
                    </a:ext>
                  </a:extLst>
                </p:cNvPr>
                <p:cNvSpPr>
                  <a:spLocks/>
                </p:cNvSpPr>
                <p:nvPr/>
              </p:nvSpPr>
              <p:spPr bwMode="auto">
                <a:xfrm>
                  <a:off x="7221538" y="2297113"/>
                  <a:ext cx="7937" cy="4763"/>
                </a:xfrm>
                <a:custGeom>
                  <a:avLst/>
                  <a:gdLst/>
                  <a:ahLst/>
                  <a:cxnLst>
                    <a:cxn ang="0">
                      <a:pos x="2" y="2"/>
                    </a:cxn>
                    <a:cxn ang="0">
                      <a:pos x="0" y="2"/>
                    </a:cxn>
                    <a:cxn ang="0">
                      <a:pos x="2" y="2"/>
                    </a:cxn>
                  </a:cxnLst>
                  <a:rect l="0" t="0" r="r" b="b"/>
                  <a:pathLst>
                    <a:path w="3" h="2">
                      <a:moveTo>
                        <a:pt x="2" y="2"/>
                      </a:moveTo>
                      <a:cubicBezTo>
                        <a:pt x="3" y="0"/>
                        <a:pt x="1" y="1"/>
                        <a:pt x="0" y="2"/>
                      </a:cubicBezTo>
                      <a:cubicBezTo>
                        <a:pt x="1" y="2"/>
                        <a:pt x="1" y="2"/>
                        <a:pt x="2"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99" name="Freeform 159">
                  <a:extLst>
                    <a:ext uri="{FF2B5EF4-FFF2-40B4-BE49-F238E27FC236}">
                      <a16:creationId xmlns="" xmlns:a16="http://schemas.microsoft.com/office/drawing/2014/main" id="{D8759440-DCED-46A6-8035-B224B4917797}"/>
                    </a:ext>
                  </a:extLst>
                </p:cNvPr>
                <p:cNvSpPr>
                  <a:spLocks/>
                </p:cNvSpPr>
                <p:nvPr/>
              </p:nvSpPr>
              <p:spPr bwMode="auto">
                <a:xfrm>
                  <a:off x="7685088" y="1916113"/>
                  <a:ext cx="3175" cy="1588"/>
                </a:xfrm>
                <a:custGeom>
                  <a:avLst/>
                  <a:gdLst/>
                  <a:ahLst/>
                  <a:cxnLst>
                    <a:cxn ang="0">
                      <a:pos x="1" y="0"/>
                    </a:cxn>
                    <a:cxn ang="0">
                      <a:pos x="0" y="0"/>
                    </a:cxn>
                    <a:cxn ang="0">
                      <a:pos x="1" y="0"/>
                    </a:cxn>
                  </a:cxnLst>
                  <a:rect l="0" t="0" r="r" b="b"/>
                  <a:pathLst>
                    <a:path w="1">
                      <a:moveTo>
                        <a:pt x="1" y="0"/>
                      </a:moveTo>
                      <a:cubicBezTo>
                        <a:pt x="0" y="0"/>
                        <a:pt x="0" y="0"/>
                        <a:pt x="0"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00" name="Freeform 160">
                  <a:extLst>
                    <a:ext uri="{FF2B5EF4-FFF2-40B4-BE49-F238E27FC236}">
                      <a16:creationId xmlns="" xmlns:a16="http://schemas.microsoft.com/office/drawing/2014/main" id="{7D730283-7B86-4D74-B088-F5BAE0D69C11}"/>
                    </a:ext>
                  </a:extLst>
                </p:cNvPr>
                <p:cNvSpPr>
                  <a:spLocks/>
                </p:cNvSpPr>
                <p:nvPr/>
              </p:nvSpPr>
              <p:spPr bwMode="auto">
                <a:xfrm>
                  <a:off x="8167688" y="1717675"/>
                  <a:ext cx="1587"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01" name="Freeform 161">
                  <a:extLst>
                    <a:ext uri="{FF2B5EF4-FFF2-40B4-BE49-F238E27FC236}">
                      <a16:creationId xmlns="" xmlns:a16="http://schemas.microsoft.com/office/drawing/2014/main" id="{DB72B0C4-A76F-4B3A-9AF3-0ECB3FAC81FA}"/>
                    </a:ext>
                  </a:extLst>
                </p:cNvPr>
                <p:cNvSpPr>
                  <a:spLocks/>
                </p:cNvSpPr>
                <p:nvPr/>
              </p:nvSpPr>
              <p:spPr bwMode="auto">
                <a:xfrm>
                  <a:off x="8132763" y="1720850"/>
                  <a:ext cx="6350" cy="1588"/>
                </a:xfrm>
                <a:custGeom>
                  <a:avLst/>
                  <a:gdLst/>
                  <a:ahLst/>
                  <a:cxnLst>
                    <a:cxn ang="0">
                      <a:pos x="3" y="0"/>
                    </a:cxn>
                    <a:cxn ang="0">
                      <a:pos x="0" y="1"/>
                    </a:cxn>
                    <a:cxn ang="0">
                      <a:pos x="3" y="0"/>
                    </a:cxn>
                  </a:cxnLst>
                  <a:rect l="0" t="0" r="r" b="b"/>
                  <a:pathLst>
                    <a:path w="3" h="1">
                      <a:moveTo>
                        <a:pt x="3" y="0"/>
                      </a:moveTo>
                      <a:cubicBezTo>
                        <a:pt x="2" y="0"/>
                        <a:pt x="1" y="1"/>
                        <a:pt x="0" y="1"/>
                      </a:cubicBezTo>
                      <a:cubicBezTo>
                        <a:pt x="1" y="1"/>
                        <a:pt x="2" y="1"/>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02" name="Freeform 162">
                  <a:extLst>
                    <a:ext uri="{FF2B5EF4-FFF2-40B4-BE49-F238E27FC236}">
                      <a16:creationId xmlns="" xmlns:a16="http://schemas.microsoft.com/office/drawing/2014/main" id="{338B5E40-AB33-4222-995D-DE4D5B0BBB45}"/>
                    </a:ext>
                  </a:extLst>
                </p:cNvPr>
                <p:cNvSpPr>
                  <a:spLocks/>
                </p:cNvSpPr>
                <p:nvPr/>
              </p:nvSpPr>
              <p:spPr bwMode="auto">
                <a:xfrm>
                  <a:off x="7577138" y="1984375"/>
                  <a:ext cx="4762" cy="4763"/>
                </a:xfrm>
                <a:custGeom>
                  <a:avLst/>
                  <a:gdLst/>
                  <a:ahLst/>
                  <a:cxnLst>
                    <a:cxn ang="0">
                      <a:pos x="2" y="0"/>
                    </a:cxn>
                    <a:cxn ang="0">
                      <a:pos x="0" y="2"/>
                    </a:cxn>
                    <a:cxn ang="0">
                      <a:pos x="2" y="0"/>
                    </a:cxn>
                  </a:cxnLst>
                  <a:rect l="0" t="0" r="r" b="b"/>
                  <a:pathLst>
                    <a:path w="2" h="2">
                      <a:moveTo>
                        <a:pt x="2" y="0"/>
                      </a:moveTo>
                      <a:cubicBezTo>
                        <a:pt x="1" y="1"/>
                        <a:pt x="1" y="1"/>
                        <a:pt x="0" y="2"/>
                      </a:cubicBezTo>
                      <a:cubicBezTo>
                        <a:pt x="1" y="1"/>
                        <a:pt x="2"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03" name="Freeform 163">
                  <a:extLst>
                    <a:ext uri="{FF2B5EF4-FFF2-40B4-BE49-F238E27FC236}">
                      <a16:creationId xmlns="" xmlns:a16="http://schemas.microsoft.com/office/drawing/2014/main" id="{2E3D0BEE-7FAF-4519-926B-4E48D3833E05}"/>
                    </a:ext>
                  </a:extLst>
                </p:cNvPr>
                <p:cNvSpPr>
                  <a:spLocks/>
                </p:cNvSpPr>
                <p:nvPr/>
              </p:nvSpPr>
              <p:spPr bwMode="auto">
                <a:xfrm>
                  <a:off x="8120063" y="1725613"/>
                  <a:ext cx="7937" cy="3175"/>
                </a:xfrm>
                <a:custGeom>
                  <a:avLst/>
                  <a:gdLst/>
                  <a:ahLst/>
                  <a:cxnLst>
                    <a:cxn ang="0">
                      <a:pos x="3" y="0"/>
                    </a:cxn>
                    <a:cxn ang="0">
                      <a:pos x="0" y="1"/>
                    </a:cxn>
                    <a:cxn ang="0">
                      <a:pos x="0" y="1"/>
                    </a:cxn>
                    <a:cxn ang="0">
                      <a:pos x="3" y="0"/>
                    </a:cxn>
                  </a:cxnLst>
                  <a:rect l="0" t="0" r="r" b="b"/>
                  <a:pathLst>
                    <a:path w="3" h="1">
                      <a:moveTo>
                        <a:pt x="3" y="0"/>
                      </a:moveTo>
                      <a:cubicBezTo>
                        <a:pt x="0" y="1"/>
                        <a:pt x="0" y="1"/>
                        <a:pt x="0" y="1"/>
                      </a:cubicBezTo>
                      <a:cubicBezTo>
                        <a:pt x="0" y="1"/>
                        <a:pt x="0" y="1"/>
                        <a:pt x="0" y="1"/>
                      </a:cubicBez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04" name="Freeform 164">
                  <a:extLst>
                    <a:ext uri="{FF2B5EF4-FFF2-40B4-BE49-F238E27FC236}">
                      <a16:creationId xmlns="" xmlns:a16="http://schemas.microsoft.com/office/drawing/2014/main" id="{78C50DD5-D1EB-4E1C-BDFE-CF76B08B0B91}"/>
                    </a:ext>
                  </a:extLst>
                </p:cNvPr>
                <p:cNvSpPr>
                  <a:spLocks/>
                </p:cNvSpPr>
                <p:nvPr/>
              </p:nvSpPr>
              <p:spPr bwMode="auto">
                <a:xfrm>
                  <a:off x="8167688" y="1716088"/>
                  <a:ext cx="9525" cy="1588"/>
                </a:xfrm>
                <a:custGeom>
                  <a:avLst/>
                  <a:gdLst/>
                  <a:ahLst/>
                  <a:cxnLst>
                    <a:cxn ang="0">
                      <a:pos x="4" y="0"/>
                    </a:cxn>
                    <a:cxn ang="0">
                      <a:pos x="0" y="1"/>
                    </a:cxn>
                    <a:cxn ang="0">
                      <a:pos x="4" y="0"/>
                    </a:cxn>
                  </a:cxnLst>
                  <a:rect l="0" t="0" r="r" b="b"/>
                  <a:pathLst>
                    <a:path w="4" h="1">
                      <a:moveTo>
                        <a:pt x="4" y="0"/>
                      </a:moveTo>
                      <a:cubicBezTo>
                        <a:pt x="3" y="1"/>
                        <a:pt x="1" y="1"/>
                        <a:pt x="0" y="1"/>
                      </a:cubicBezTo>
                      <a:cubicBezTo>
                        <a:pt x="2" y="1"/>
                        <a:pt x="3" y="1"/>
                        <a:pt x="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05" name="Freeform 165">
                  <a:extLst>
                    <a:ext uri="{FF2B5EF4-FFF2-40B4-BE49-F238E27FC236}">
                      <a16:creationId xmlns="" xmlns:a16="http://schemas.microsoft.com/office/drawing/2014/main" id="{D4EBF888-EB42-4830-A7DC-462E4B8CB9B4}"/>
                    </a:ext>
                  </a:extLst>
                </p:cNvPr>
                <p:cNvSpPr>
                  <a:spLocks/>
                </p:cNvSpPr>
                <p:nvPr/>
              </p:nvSpPr>
              <p:spPr bwMode="auto">
                <a:xfrm>
                  <a:off x="7850188" y="1822450"/>
                  <a:ext cx="4762" cy="4763"/>
                </a:xfrm>
                <a:custGeom>
                  <a:avLst/>
                  <a:gdLst/>
                  <a:ahLst/>
                  <a:cxnLst>
                    <a:cxn ang="0">
                      <a:pos x="2" y="0"/>
                    </a:cxn>
                    <a:cxn ang="0">
                      <a:pos x="2" y="1"/>
                    </a:cxn>
                    <a:cxn ang="0">
                      <a:pos x="2" y="0"/>
                    </a:cxn>
                  </a:cxnLst>
                  <a:rect l="0" t="0" r="r" b="b"/>
                  <a:pathLst>
                    <a:path w="2" h="2">
                      <a:moveTo>
                        <a:pt x="2" y="0"/>
                      </a:moveTo>
                      <a:cubicBezTo>
                        <a:pt x="2" y="1"/>
                        <a:pt x="2" y="1"/>
                        <a:pt x="2" y="1"/>
                      </a:cubicBezTo>
                      <a:cubicBezTo>
                        <a:pt x="0" y="2"/>
                        <a:pt x="1" y="1"/>
                        <a:pt x="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06" name="Freeform 166">
                  <a:extLst>
                    <a:ext uri="{FF2B5EF4-FFF2-40B4-BE49-F238E27FC236}">
                      <a16:creationId xmlns="" xmlns:a16="http://schemas.microsoft.com/office/drawing/2014/main" id="{504ADFE2-E1DD-4479-BECC-6B635A6B4F2D}"/>
                    </a:ext>
                  </a:extLst>
                </p:cNvPr>
                <p:cNvSpPr>
                  <a:spLocks/>
                </p:cNvSpPr>
                <p:nvPr/>
              </p:nvSpPr>
              <p:spPr bwMode="auto">
                <a:xfrm>
                  <a:off x="8094663" y="1738313"/>
                  <a:ext cx="3175" cy="1588"/>
                </a:xfrm>
                <a:custGeom>
                  <a:avLst/>
                  <a:gdLst/>
                  <a:ahLst/>
                  <a:cxnLst>
                    <a:cxn ang="0">
                      <a:pos x="2" y="0"/>
                    </a:cxn>
                    <a:cxn ang="0">
                      <a:pos x="2" y="0"/>
                    </a:cxn>
                    <a:cxn ang="0">
                      <a:pos x="0" y="1"/>
                    </a:cxn>
                    <a:cxn ang="0">
                      <a:pos x="2" y="0"/>
                    </a:cxn>
                  </a:cxnLst>
                  <a:rect l="0" t="0" r="r" b="b"/>
                  <a:pathLst>
                    <a:path w="2" h="1">
                      <a:moveTo>
                        <a:pt x="2" y="0"/>
                      </a:moveTo>
                      <a:lnTo>
                        <a:pt x="2" y="0"/>
                      </a:lnTo>
                      <a:lnTo>
                        <a:pt x="0" y="1"/>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07" name="Freeform 167">
                  <a:extLst>
                    <a:ext uri="{FF2B5EF4-FFF2-40B4-BE49-F238E27FC236}">
                      <a16:creationId xmlns="" xmlns:a16="http://schemas.microsoft.com/office/drawing/2014/main" id="{F2093330-A29A-4309-AFAB-D853263C6889}"/>
                    </a:ext>
                  </a:extLst>
                </p:cNvPr>
                <p:cNvSpPr>
                  <a:spLocks/>
                </p:cNvSpPr>
                <p:nvPr/>
              </p:nvSpPr>
              <p:spPr bwMode="auto">
                <a:xfrm>
                  <a:off x="8204200" y="1711325"/>
                  <a:ext cx="4762" cy="1588"/>
                </a:xfrm>
                <a:custGeom>
                  <a:avLst/>
                  <a:gdLst/>
                  <a:ahLst/>
                  <a:cxnLst>
                    <a:cxn ang="0">
                      <a:pos x="1" y="0"/>
                    </a:cxn>
                    <a:cxn ang="0">
                      <a:pos x="0" y="0"/>
                    </a:cxn>
                    <a:cxn ang="0">
                      <a:pos x="2" y="0"/>
                    </a:cxn>
                    <a:cxn ang="0">
                      <a:pos x="1" y="0"/>
                    </a:cxn>
                  </a:cxnLst>
                  <a:rect l="0" t="0" r="r" b="b"/>
                  <a:pathLst>
                    <a:path w="2">
                      <a:moveTo>
                        <a:pt x="1" y="0"/>
                      </a:moveTo>
                      <a:cubicBezTo>
                        <a:pt x="1" y="0"/>
                        <a:pt x="0" y="0"/>
                        <a:pt x="0" y="0"/>
                      </a:cubicBezTo>
                      <a:cubicBezTo>
                        <a:pt x="2" y="0"/>
                        <a:pt x="2" y="0"/>
                        <a:pt x="2" y="0"/>
                      </a:cubicBezTo>
                      <a:cubicBezTo>
                        <a:pt x="1" y="0"/>
                        <a:pt x="1" y="0"/>
                        <a:pt x="1"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408" name="Freeform 168">
                  <a:extLst>
                    <a:ext uri="{FF2B5EF4-FFF2-40B4-BE49-F238E27FC236}">
                      <a16:creationId xmlns="" xmlns:a16="http://schemas.microsoft.com/office/drawing/2014/main" id="{44B5B29A-EB5B-4BED-95BD-21B527B4D314}"/>
                    </a:ext>
                  </a:extLst>
                </p:cNvPr>
                <p:cNvSpPr>
                  <a:spLocks/>
                </p:cNvSpPr>
                <p:nvPr/>
              </p:nvSpPr>
              <p:spPr bwMode="auto">
                <a:xfrm>
                  <a:off x="7956550" y="1779588"/>
                  <a:ext cx="1587" cy="4763"/>
                </a:xfrm>
                <a:custGeom>
                  <a:avLst/>
                  <a:gdLst/>
                  <a:ahLst/>
                  <a:cxnLst>
                    <a:cxn ang="0">
                      <a:pos x="1" y="2"/>
                    </a:cxn>
                    <a:cxn ang="0">
                      <a:pos x="1" y="0"/>
                    </a:cxn>
                    <a:cxn ang="0">
                      <a:pos x="1" y="2"/>
                    </a:cxn>
                  </a:cxnLst>
                  <a:rect l="0" t="0" r="r" b="b"/>
                  <a:pathLst>
                    <a:path w="1" h="2">
                      <a:moveTo>
                        <a:pt x="1" y="2"/>
                      </a:moveTo>
                      <a:cubicBezTo>
                        <a:pt x="1" y="1"/>
                        <a:pt x="1" y="1"/>
                        <a:pt x="1" y="0"/>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grpSp>
          <p:nvGrpSpPr>
            <p:cNvPr id="346" name="Group 607">
              <a:extLst>
                <a:ext uri="{FF2B5EF4-FFF2-40B4-BE49-F238E27FC236}">
                  <a16:creationId xmlns="" xmlns:a16="http://schemas.microsoft.com/office/drawing/2014/main" id="{B96D55BC-E12F-4074-BCDD-6BBE06C4AC17}"/>
                </a:ext>
              </a:extLst>
            </p:cNvPr>
            <p:cNvGrpSpPr/>
            <p:nvPr/>
          </p:nvGrpSpPr>
          <p:grpSpPr>
            <a:xfrm rot="806963">
              <a:off x="2008129" y="1047000"/>
              <a:ext cx="1683483" cy="1691701"/>
              <a:chOff x="4391025" y="1189038"/>
              <a:chExt cx="1952625" cy="1962150"/>
            </a:xfrm>
          </p:grpSpPr>
          <p:sp>
            <p:nvSpPr>
              <p:cNvPr id="347" name="Freeform 6">
                <a:extLst>
                  <a:ext uri="{FF2B5EF4-FFF2-40B4-BE49-F238E27FC236}">
                    <a16:creationId xmlns="" xmlns:a16="http://schemas.microsoft.com/office/drawing/2014/main" id="{23AD4921-5CCD-4CC0-84BA-12522D6446EF}"/>
                  </a:ext>
                </a:extLst>
              </p:cNvPr>
              <p:cNvSpPr>
                <a:spLocks/>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48" name="Freeform 7">
                <a:extLst>
                  <a:ext uri="{FF2B5EF4-FFF2-40B4-BE49-F238E27FC236}">
                    <a16:creationId xmlns="" xmlns:a16="http://schemas.microsoft.com/office/drawing/2014/main" id="{B16E3EA7-F748-489F-A3E0-40DF8BFE092A}"/>
                  </a:ext>
                </a:extLst>
              </p:cNvPr>
              <p:cNvSpPr>
                <a:spLocks/>
              </p:cNvSpPr>
              <p:nvPr/>
            </p:nvSpPr>
            <p:spPr bwMode="auto">
              <a:xfrm>
                <a:off x="4856162" y="2362200"/>
                <a:ext cx="342900" cy="342900"/>
              </a:xfrm>
              <a:custGeom>
                <a:avLst/>
                <a:gdLst/>
                <a:ahLst/>
                <a:cxnLst>
                  <a:cxn ang="0">
                    <a:pos x="0" y="54"/>
                  </a:cxn>
                  <a:cxn ang="0">
                    <a:pos x="164" y="216"/>
                  </a:cxn>
                  <a:cxn ang="0">
                    <a:pos x="216" y="163"/>
                  </a:cxn>
                  <a:cxn ang="0">
                    <a:pos x="52" y="0"/>
                  </a:cxn>
                  <a:cxn ang="0">
                    <a:pos x="0" y="54"/>
                  </a:cxn>
                </a:cxnLst>
                <a:rect l="0" t="0" r="r" b="b"/>
                <a:pathLst>
                  <a:path w="216" h="216">
                    <a:moveTo>
                      <a:pt x="0" y="54"/>
                    </a:moveTo>
                    <a:lnTo>
                      <a:pt x="164" y="216"/>
                    </a:lnTo>
                    <a:lnTo>
                      <a:pt x="216" y="163"/>
                    </a:lnTo>
                    <a:lnTo>
                      <a:pt x="52" y="0"/>
                    </a:lnTo>
                    <a:lnTo>
                      <a:pt x="0" y="54"/>
                    </a:lnTo>
                  </a:path>
                </a:pathLst>
              </a:custGeom>
              <a:no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49" name="Freeform 8">
                <a:extLst>
                  <a:ext uri="{FF2B5EF4-FFF2-40B4-BE49-F238E27FC236}">
                    <a16:creationId xmlns="" xmlns:a16="http://schemas.microsoft.com/office/drawing/2014/main" id="{833B987C-9540-407D-99F8-56B12F652F27}"/>
                  </a:ext>
                </a:extLst>
              </p:cNvPr>
              <p:cNvSpPr>
                <a:spLocks/>
              </p:cNvSpPr>
              <p:nvPr/>
            </p:nvSpPr>
            <p:spPr bwMode="auto">
              <a:xfrm>
                <a:off x="4391025" y="1874838"/>
                <a:ext cx="1284288" cy="1276350"/>
              </a:xfrm>
              <a:custGeom>
                <a:avLst/>
                <a:gdLst/>
                <a:ahLst/>
                <a:cxnLst>
                  <a:cxn ang="0">
                    <a:pos x="1114" y="270"/>
                  </a:cxn>
                  <a:cxn ang="0">
                    <a:pos x="140" y="268"/>
                  </a:cxn>
                  <a:cxn ang="0">
                    <a:pos x="0" y="479"/>
                  </a:cxn>
                  <a:cxn ang="0">
                    <a:pos x="766" y="624"/>
                  </a:cxn>
                  <a:cxn ang="0">
                    <a:pos x="922" y="1388"/>
                  </a:cxn>
                  <a:cxn ang="0">
                    <a:pos x="1130" y="1245"/>
                  </a:cxn>
                  <a:cxn ang="0">
                    <a:pos x="1114" y="270"/>
                  </a:cxn>
                </a:cxnLst>
                <a:rect l="0" t="0" r="r" b="b"/>
                <a:pathLst>
                  <a:path w="1395" h="1388">
                    <a:moveTo>
                      <a:pt x="1114" y="270"/>
                    </a:moveTo>
                    <a:cubicBezTo>
                      <a:pt x="841" y="1"/>
                      <a:pt x="405" y="0"/>
                      <a:pt x="140" y="268"/>
                    </a:cubicBezTo>
                    <a:cubicBezTo>
                      <a:pt x="79" y="331"/>
                      <a:pt x="32" y="402"/>
                      <a:pt x="0" y="479"/>
                    </a:cubicBezTo>
                    <a:cubicBezTo>
                      <a:pt x="251" y="369"/>
                      <a:pt x="556" y="417"/>
                      <a:pt x="766" y="624"/>
                    </a:cubicBezTo>
                    <a:cubicBezTo>
                      <a:pt x="976" y="831"/>
                      <a:pt x="1028" y="1136"/>
                      <a:pt x="922" y="1388"/>
                    </a:cubicBezTo>
                    <a:cubicBezTo>
                      <a:pt x="998" y="1355"/>
                      <a:pt x="1069" y="1307"/>
                      <a:pt x="1130" y="1245"/>
                    </a:cubicBezTo>
                    <a:cubicBezTo>
                      <a:pt x="1395" y="976"/>
                      <a:pt x="1388" y="540"/>
                      <a:pt x="1114" y="270"/>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50" name="Freeform 10">
                <a:extLst>
                  <a:ext uri="{FF2B5EF4-FFF2-40B4-BE49-F238E27FC236}">
                    <a16:creationId xmlns="" xmlns:a16="http://schemas.microsoft.com/office/drawing/2014/main" id="{63D5E850-0618-4D23-8F78-D04A64E8243E}"/>
                  </a:ext>
                </a:extLst>
              </p:cNvPr>
              <p:cNvSpPr>
                <a:spLocks/>
              </p:cNvSpPr>
              <p:nvPr/>
            </p:nvSpPr>
            <p:spPr bwMode="auto">
              <a:xfrm>
                <a:off x="4854575" y="1189038"/>
                <a:ext cx="1489075" cy="1501775"/>
              </a:xfrm>
              <a:custGeom>
                <a:avLst/>
                <a:gdLst/>
                <a:ahLst/>
                <a:cxnLst>
                  <a:cxn ang="0">
                    <a:pos x="462" y="557"/>
                  </a:cxn>
                  <a:cxn ang="0">
                    <a:pos x="0" y="1288"/>
                  </a:cxn>
                  <a:cxn ang="0">
                    <a:pos x="201" y="1433"/>
                  </a:cxn>
                  <a:cxn ang="0">
                    <a:pos x="349" y="1632"/>
                  </a:cxn>
                  <a:cxn ang="0">
                    <a:pos x="1073" y="1160"/>
                  </a:cxn>
                  <a:cxn ang="0">
                    <a:pos x="1589" y="24"/>
                  </a:cxn>
                  <a:cxn ang="0">
                    <a:pos x="462" y="557"/>
                  </a:cxn>
                </a:cxnLst>
                <a:rect l="0" t="0" r="r" b="b"/>
                <a:pathLst>
                  <a:path w="1618" h="1632">
                    <a:moveTo>
                      <a:pt x="462" y="557"/>
                    </a:moveTo>
                    <a:cubicBezTo>
                      <a:pt x="236" y="786"/>
                      <a:pt x="78" y="1044"/>
                      <a:pt x="0" y="1288"/>
                    </a:cubicBezTo>
                    <a:cubicBezTo>
                      <a:pt x="72" y="1325"/>
                      <a:pt x="140" y="1373"/>
                      <a:pt x="201" y="1433"/>
                    </a:cubicBezTo>
                    <a:cubicBezTo>
                      <a:pt x="262" y="1493"/>
                      <a:pt x="311" y="1560"/>
                      <a:pt x="349" y="1632"/>
                    </a:cubicBezTo>
                    <a:cubicBezTo>
                      <a:pt x="591" y="1550"/>
                      <a:pt x="847" y="1389"/>
                      <a:pt x="1073" y="1160"/>
                    </a:cubicBezTo>
                    <a:cubicBezTo>
                      <a:pt x="1432" y="796"/>
                      <a:pt x="1618" y="358"/>
                      <a:pt x="1589" y="24"/>
                    </a:cubicBezTo>
                    <a:cubicBezTo>
                      <a:pt x="1255" y="0"/>
                      <a:pt x="820" y="193"/>
                      <a:pt x="462" y="557"/>
                    </a:cubicBezTo>
                  </a:path>
                </a:pathLst>
              </a:custGeom>
              <a:solidFill>
                <a:schemeClr val="tx1">
                  <a:lumMod val="10000"/>
                  <a:lumOff val="90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51" name="Freeform 11">
                <a:extLst>
                  <a:ext uri="{FF2B5EF4-FFF2-40B4-BE49-F238E27FC236}">
                    <a16:creationId xmlns="" xmlns:a16="http://schemas.microsoft.com/office/drawing/2014/main" id="{E0FC1F57-5D6D-4679-B0A2-95FEF155EA39}"/>
                  </a:ext>
                </a:extLst>
              </p:cNvPr>
              <p:cNvSpPr>
                <a:spLocks/>
              </p:cNvSpPr>
              <p:nvPr/>
            </p:nvSpPr>
            <p:spPr bwMode="auto">
              <a:xfrm>
                <a:off x="5029200" y="1208088"/>
                <a:ext cx="1314450" cy="1482725"/>
              </a:xfrm>
              <a:custGeom>
                <a:avLst/>
                <a:gdLst/>
                <a:ahLst/>
                <a:cxnLst>
                  <a:cxn ang="0">
                    <a:pos x="1399" y="2"/>
                  </a:cxn>
                  <a:cxn ang="0">
                    <a:pos x="0" y="1401"/>
                  </a:cxn>
                  <a:cxn ang="0">
                    <a:pos x="11" y="1411"/>
                  </a:cxn>
                  <a:cxn ang="0">
                    <a:pos x="159" y="1610"/>
                  </a:cxn>
                  <a:cxn ang="0">
                    <a:pos x="883" y="1138"/>
                  </a:cxn>
                  <a:cxn ang="0">
                    <a:pos x="1399" y="2"/>
                  </a:cxn>
                </a:cxnLst>
                <a:rect l="0" t="0" r="r" b="b"/>
                <a:pathLst>
                  <a:path w="1428" h="1610">
                    <a:moveTo>
                      <a:pt x="1399" y="2"/>
                    </a:moveTo>
                    <a:cubicBezTo>
                      <a:pt x="1361" y="0"/>
                      <a:pt x="0" y="1401"/>
                      <a:pt x="0" y="1401"/>
                    </a:cubicBezTo>
                    <a:cubicBezTo>
                      <a:pt x="4" y="1405"/>
                      <a:pt x="7" y="1408"/>
                      <a:pt x="11" y="1411"/>
                    </a:cubicBezTo>
                    <a:cubicBezTo>
                      <a:pt x="72" y="1471"/>
                      <a:pt x="121" y="1538"/>
                      <a:pt x="159" y="1610"/>
                    </a:cubicBezTo>
                    <a:cubicBezTo>
                      <a:pt x="401" y="1528"/>
                      <a:pt x="657" y="1367"/>
                      <a:pt x="883" y="1138"/>
                    </a:cubicBezTo>
                    <a:cubicBezTo>
                      <a:pt x="1242" y="774"/>
                      <a:pt x="1428" y="336"/>
                      <a:pt x="1399" y="2"/>
                    </a:cubicBezTo>
                  </a:path>
                </a:pathLst>
              </a:custGeom>
              <a:solidFill>
                <a:srgbClr val="CFCFCF"/>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52" name="Freeform 12">
                <a:extLst>
                  <a:ext uri="{FF2B5EF4-FFF2-40B4-BE49-F238E27FC236}">
                    <a16:creationId xmlns="" xmlns:a16="http://schemas.microsoft.com/office/drawing/2014/main" id="{BCDEC49C-C60A-418F-9A81-818012E98865}"/>
                  </a:ext>
                </a:extLst>
              </p:cNvPr>
              <p:cNvSpPr>
                <a:spLocks/>
              </p:cNvSpPr>
              <p:nvPr/>
            </p:nvSpPr>
            <p:spPr bwMode="auto">
              <a:xfrm>
                <a:off x="4814887" y="2097088"/>
                <a:ext cx="630238" cy="638175"/>
              </a:xfrm>
              <a:custGeom>
                <a:avLst/>
                <a:gdLst/>
                <a:ahLst/>
                <a:cxnLst>
                  <a:cxn ang="0">
                    <a:pos x="276" y="282"/>
                  </a:cxn>
                  <a:cxn ang="0">
                    <a:pos x="0" y="694"/>
                  </a:cxn>
                  <a:cxn ang="0">
                    <a:pos x="407" y="411"/>
                  </a:cxn>
                  <a:cxn ang="0">
                    <a:pos x="684" y="0"/>
                  </a:cxn>
                  <a:cxn ang="0">
                    <a:pos x="276" y="282"/>
                  </a:cxn>
                </a:cxnLst>
                <a:rect l="0" t="0" r="r" b="b"/>
                <a:pathLst>
                  <a:path w="684" h="694">
                    <a:moveTo>
                      <a:pt x="276" y="282"/>
                    </a:moveTo>
                    <a:cubicBezTo>
                      <a:pt x="127" y="433"/>
                      <a:pt x="24" y="591"/>
                      <a:pt x="0" y="694"/>
                    </a:cubicBezTo>
                    <a:cubicBezTo>
                      <a:pt x="102" y="668"/>
                      <a:pt x="258" y="563"/>
                      <a:pt x="407" y="411"/>
                    </a:cubicBezTo>
                    <a:cubicBezTo>
                      <a:pt x="556" y="260"/>
                      <a:pt x="659" y="103"/>
                      <a:pt x="684" y="0"/>
                    </a:cubicBezTo>
                    <a:cubicBezTo>
                      <a:pt x="581" y="26"/>
                      <a:pt x="425" y="131"/>
                      <a:pt x="276" y="282"/>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53" name="Freeform 23">
                <a:extLst>
                  <a:ext uri="{FF2B5EF4-FFF2-40B4-BE49-F238E27FC236}">
                    <a16:creationId xmlns="" xmlns:a16="http://schemas.microsoft.com/office/drawing/2014/main" id="{0347A85F-FC8D-4404-A6B2-306FB28E5F92}"/>
                  </a:ext>
                </a:extLst>
              </p:cNvPr>
              <p:cNvSpPr>
                <a:spLocks/>
              </p:cNvSpPr>
              <p:nvPr/>
            </p:nvSpPr>
            <p:spPr bwMode="auto">
              <a:xfrm>
                <a:off x="5737225" y="1328738"/>
                <a:ext cx="468313" cy="468313"/>
              </a:xfrm>
              <a:custGeom>
                <a:avLst/>
                <a:gdLst/>
                <a:ahLst/>
                <a:cxnLst>
                  <a:cxn ang="0">
                    <a:pos x="57" y="0"/>
                  </a:cxn>
                  <a:cxn ang="0">
                    <a:pos x="2" y="28"/>
                  </a:cxn>
                  <a:cxn ang="0">
                    <a:pos x="479" y="509"/>
                  </a:cxn>
                  <a:cxn ang="0">
                    <a:pos x="509" y="446"/>
                  </a:cxn>
                  <a:cxn ang="0">
                    <a:pos x="57" y="0"/>
                  </a:cxn>
                </a:cxnLst>
                <a:rect l="0" t="0" r="r" b="b"/>
                <a:pathLst>
                  <a:path w="509" h="509">
                    <a:moveTo>
                      <a:pt x="57" y="0"/>
                    </a:moveTo>
                    <a:cubicBezTo>
                      <a:pt x="24" y="15"/>
                      <a:pt x="2" y="28"/>
                      <a:pt x="2" y="28"/>
                    </a:cubicBezTo>
                    <a:cubicBezTo>
                      <a:pt x="0" y="28"/>
                      <a:pt x="288" y="254"/>
                      <a:pt x="479" y="509"/>
                    </a:cubicBezTo>
                    <a:cubicBezTo>
                      <a:pt x="479" y="509"/>
                      <a:pt x="503" y="462"/>
                      <a:pt x="509" y="446"/>
                    </a:cubicBezTo>
                    <a:cubicBezTo>
                      <a:pt x="505" y="287"/>
                      <a:pt x="274" y="7"/>
                      <a:pt x="57" y="0"/>
                    </a:cubicBezTo>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54" name="Freeform 31">
                <a:extLst>
                  <a:ext uri="{FF2B5EF4-FFF2-40B4-BE49-F238E27FC236}">
                    <a16:creationId xmlns="" xmlns:a16="http://schemas.microsoft.com/office/drawing/2014/main" id="{D65186C5-5C50-48B0-80B8-F4CE6E582122}"/>
                  </a:ext>
                </a:extLst>
              </p:cNvPr>
              <p:cNvSpPr>
                <a:spLocks/>
              </p:cNvSpPr>
              <p:nvPr/>
            </p:nvSpPr>
            <p:spPr bwMode="auto">
              <a:xfrm>
                <a:off x="6318250" y="12192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55" name="Oval 32">
                <a:extLst>
                  <a:ext uri="{FF2B5EF4-FFF2-40B4-BE49-F238E27FC236}">
                    <a16:creationId xmlns="" xmlns:a16="http://schemas.microsoft.com/office/drawing/2014/main" id="{9F259EEF-FAFE-4CE0-ADDB-BEA7BAD84160}"/>
                  </a:ext>
                </a:extLst>
              </p:cNvPr>
              <p:cNvSpPr>
                <a:spLocks noChangeArrowheads="1"/>
              </p:cNvSpPr>
              <p:nvPr/>
            </p:nvSpPr>
            <p:spPr bwMode="auto">
              <a:xfrm>
                <a:off x="6318250" y="1220788"/>
                <a:ext cx="1588" cy="1588"/>
              </a:xfrm>
              <a:prstGeom prst="ellipse">
                <a:avLst/>
              </a:pr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56" name="Freeform 33">
                <a:extLst>
                  <a:ext uri="{FF2B5EF4-FFF2-40B4-BE49-F238E27FC236}">
                    <a16:creationId xmlns="" xmlns:a16="http://schemas.microsoft.com/office/drawing/2014/main" id="{FD50CA66-F13E-47C6-BB09-7E0C2C779497}"/>
                  </a:ext>
                </a:extLst>
              </p:cNvPr>
              <p:cNvSpPr>
                <a:spLocks/>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57" name="Oval 34">
                <a:extLst>
                  <a:ext uri="{FF2B5EF4-FFF2-40B4-BE49-F238E27FC236}">
                    <a16:creationId xmlns="" xmlns:a16="http://schemas.microsoft.com/office/drawing/2014/main" id="{DE4DA088-8BDE-46A8-A8A0-8EB5AC5766C1}"/>
                  </a:ext>
                </a:extLst>
              </p:cNvPr>
              <p:cNvSpPr>
                <a:spLocks noChangeArrowheads="1"/>
              </p:cNvSpPr>
              <p:nvPr/>
            </p:nvSpPr>
            <p:spPr bwMode="auto">
              <a:xfrm>
                <a:off x="6318250" y="1220788"/>
                <a:ext cx="1588" cy="1588"/>
              </a:xfrm>
              <a:prstGeom prst="ellipse">
                <a:avLst/>
              </a:pr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58" name="Freeform 35">
                <a:extLst>
                  <a:ext uri="{FF2B5EF4-FFF2-40B4-BE49-F238E27FC236}">
                    <a16:creationId xmlns="" xmlns:a16="http://schemas.microsoft.com/office/drawing/2014/main" id="{0DFFFDD3-8441-4902-98B1-14554D6180B8}"/>
                  </a:ext>
                </a:extLst>
              </p:cNvPr>
              <p:cNvSpPr>
                <a:spLocks/>
              </p:cNvSpPr>
              <p:nvPr/>
            </p:nvSpPr>
            <p:spPr bwMode="auto">
              <a:xfrm>
                <a:off x="6318250" y="12207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59" name="Freeform 36">
                <a:extLst>
                  <a:ext uri="{FF2B5EF4-FFF2-40B4-BE49-F238E27FC236}">
                    <a16:creationId xmlns="" xmlns:a16="http://schemas.microsoft.com/office/drawing/2014/main" id="{01493456-98D5-4EC6-BACF-1403A00F6F21}"/>
                  </a:ext>
                </a:extLst>
              </p:cNvPr>
              <p:cNvSpPr>
                <a:spLocks/>
              </p:cNvSpPr>
              <p:nvPr/>
            </p:nvSpPr>
            <p:spPr bwMode="auto">
              <a:xfrm>
                <a:off x="6318250" y="1222375"/>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60" name="Freeform 37">
                <a:extLst>
                  <a:ext uri="{FF2B5EF4-FFF2-40B4-BE49-F238E27FC236}">
                    <a16:creationId xmlns="" xmlns:a16="http://schemas.microsoft.com/office/drawing/2014/main" id="{2B93356C-8D0B-45F8-A9B6-DC2ADD9A49AF}"/>
                  </a:ext>
                </a:extLst>
              </p:cNvPr>
              <p:cNvSpPr>
                <a:spLocks noEditPoints="1"/>
              </p:cNvSpPr>
              <p:nvPr/>
            </p:nvSpPr>
            <p:spPr bwMode="auto">
              <a:xfrm>
                <a:off x="6316662" y="1222375"/>
                <a:ext cx="4763" cy="115888"/>
              </a:xfrm>
              <a:custGeom>
                <a:avLst/>
                <a:gdLst/>
                <a:ahLst/>
                <a:cxnLst>
                  <a:cxn ang="0">
                    <a:pos x="1" y="0"/>
                  </a:cxn>
                  <a:cxn ang="0">
                    <a:pos x="3" y="62"/>
                  </a:cxn>
                  <a:cxn ang="0">
                    <a:pos x="0" y="126"/>
                  </a:cxn>
                  <a:cxn ang="0">
                    <a:pos x="1" y="0"/>
                  </a:cxn>
                  <a:cxn ang="0">
                    <a:pos x="1" y="0"/>
                  </a:cxn>
                  <a:cxn ang="0">
                    <a:pos x="1" y="0"/>
                  </a:cxn>
                  <a:cxn ang="0">
                    <a:pos x="1" y="0"/>
                  </a:cxn>
                  <a:cxn ang="0">
                    <a:pos x="1" y="0"/>
                  </a:cxn>
                  <a:cxn ang="0">
                    <a:pos x="1" y="0"/>
                  </a:cxn>
                </a:cxnLst>
                <a:rect l="0" t="0" r="r" b="b"/>
                <a:pathLst>
                  <a:path w="4" h="126">
                    <a:moveTo>
                      <a:pt x="1" y="0"/>
                    </a:moveTo>
                    <a:cubicBezTo>
                      <a:pt x="2" y="20"/>
                      <a:pt x="3" y="41"/>
                      <a:pt x="3" y="62"/>
                    </a:cubicBezTo>
                    <a:cubicBezTo>
                      <a:pt x="3" y="83"/>
                      <a:pt x="2" y="104"/>
                      <a:pt x="0" y="126"/>
                    </a:cubicBezTo>
                    <a:cubicBezTo>
                      <a:pt x="4" y="83"/>
                      <a:pt x="4" y="41"/>
                      <a:pt x="1" y="0"/>
                    </a:cubicBezTo>
                    <a:moveTo>
                      <a:pt x="1" y="0"/>
                    </a:moveTo>
                    <a:cubicBezTo>
                      <a:pt x="1" y="0"/>
                      <a:pt x="1" y="0"/>
                      <a:pt x="1" y="0"/>
                    </a:cubicBezTo>
                    <a:cubicBezTo>
                      <a:pt x="1" y="0"/>
                      <a:pt x="1" y="0"/>
                      <a:pt x="1" y="0"/>
                    </a:cubicBezTo>
                    <a:cubicBezTo>
                      <a:pt x="1" y="0"/>
                      <a:pt x="1" y="0"/>
                      <a:pt x="1" y="0"/>
                    </a:cubicBezTo>
                    <a:cubicBezTo>
                      <a:pt x="1" y="0"/>
                      <a:pt x="1" y="0"/>
                      <a:pt x="1"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61" name="Freeform 38">
                <a:extLst>
                  <a:ext uri="{FF2B5EF4-FFF2-40B4-BE49-F238E27FC236}">
                    <a16:creationId xmlns="" xmlns:a16="http://schemas.microsoft.com/office/drawing/2014/main" id="{4C336A78-A76B-49D7-92C9-E769BF43E7FA}"/>
                  </a:ext>
                </a:extLst>
              </p:cNvPr>
              <p:cNvSpPr>
                <a:spLocks/>
              </p:cNvSpPr>
              <p:nvPr/>
            </p:nvSpPr>
            <p:spPr bwMode="auto">
              <a:xfrm>
                <a:off x="6316662" y="1211263"/>
                <a:ext cx="3175" cy="68263"/>
              </a:xfrm>
              <a:custGeom>
                <a:avLst/>
                <a:gdLst/>
                <a:ahLst/>
                <a:cxnLst>
                  <a:cxn ang="0">
                    <a:pos x="1" y="0"/>
                  </a:cxn>
                  <a:cxn ang="0">
                    <a:pos x="0" y="0"/>
                  </a:cxn>
                  <a:cxn ang="0">
                    <a:pos x="1" y="1"/>
                  </a:cxn>
                  <a:cxn ang="0">
                    <a:pos x="4" y="74"/>
                  </a:cxn>
                  <a:cxn ang="0">
                    <a:pos x="2" y="12"/>
                  </a:cxn>
                  <a:cxn ang="0">
                    <a:pos x="2" y="12"/>
                  </a:cxn>
                  <a:cxn ang="0">
                    <a:pos x="2" y="12"/>
                  </a:cxn>
                  <a:cxn ang="0">
                    <a:pos x="2" y="12"/>
                  </a:cxn>
                  <a:cxn ang="0">
                    <a:pos x="2" y="12"/>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1"/>
                  </a:cxn>
                  <a:cxn ang="0">
                    <a:pos x="2" y="10"/>
                  </a:cxn>
                  <a:cxn ang="0">
                    <a:pos x="2" y="10"/>
                  </a:cxn>
                  <a:cxn ang="0">
                    <a:pos x="2" y="10"/>
                  </a:cxn>
                  <a:cxn ang="0">
                    <a:pos x="2" y="10"/>
                  </a:cxn>
                  <a:cxn ang="0">
                    <a:pos x="1" y="0"/>
                  </a:cxn>
                  <a:cxn ang="0">
                    <a:pos x="1" y="0"/>
                  </a:cxn>
                </a:cxnLst>
                <a:rect l="0" t="0" r="r" b="b"/>
                <a:pathLst>
                  <a:path w="4" h="74">
                    <a:moveTo>
                      <a:pt x="1" y="0"/>
                    </a:moveTo>
                    <a:cubicBezTo>
                      <a:pt x="1" y="0"/>
                      <a:pt x="0" y="0"/>
                      <a:pt x="0" y="0"/>
                    </a:cubicBezTo>
                    <a:cubicBezTo>
                      <a:pt x="0" y="0"/>
                      <a:pt x="1" y="1"/>
                      <a:pt x="1" y="1"/>
                    </a:cubicBezTo>
                    <a:cubicBezTo>
                      <a:pt x="3" y="25"/>
                      <a:pt x="4" y="49"/>
                      <a:pt x="4" y="74"/>
                    </a:cubicBezTo>
                    <a:cubicBezTo>
                      <a:pt x="4" y="53"/>
                      <a:pt x="3" y="32"/>
                      <a:pt x="2" y="12"/>
                    </a:cubicBezTo>
                    <a:cubicBezTo>
                      <a:pt x="2" y="12"/>
                      <a:pt x="2" y="12"/>
                      <a:pt x="2" y="12"/>
                    </a:cubicBezTo>
                    <a:cubicBezTo>
                      <a:pt x="2" y="12"/>
                      <a:pt x="2" y="12"/>
                      <a:pt x="2" y="12"/>
                    </a:cubicBezTo>
                    <a:cubicBezTo>
                      <a:pt x="2" y="12"/>
                      <a:pt x="2" y="12"/>
                      <a:pt x="2" y="12"/>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2" y="7"/>
                      <a:pt x="1" y="4"/>
                      <a:pt x="1" y="0"/>
                    </a:cubicBezTo>
                    <a:cubicBezTo>
                      <a:pt x="1" y="0"/>
                      <a:pt x="1" y="0"/>
                      <a:pt x="1" y="0"/>
                    </a:cubicBezTo>
                  </a:path>
                </a:pathLst>
              </a:custGeom>
              <a:solidFill>
                <a:srgbClr val="B7352B"/>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62" name="Freeform 40">
                <a:extLst>
                  <a:ext uri="{FF2B5EF4-FFF2-40B4-BE49-F238E27FC236}">
                    <a16:creationId xmlns="" xmlns:a16="http://schemas.microsoft.com/office/drawing/2014/main" id="{2E431673-2FA8-4355-93A4-584EDA37590D}"/>
                  </a:ext>
                </a:extLst>
              </p:cNvPr>
              <p:cNvSpPr>
                <a:spLocks/>
              </p:cNvSpPr>
              <p:nvPr/>
            </p:nvSpPr>
            <p:spPr bwMode="auto">
              <a:xfrm>
                <a:off x="6316662" y="1338263"/>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63" name="Freeform 41">
                <a:extLst>
                  <a:ext uri="{FF2B5EF4-FFF2-40B4-BE49-F238E27FC236}">
                    <a16:creationId xmlns="" xmlns:a16="http://schemas.microsoft.com/office/drawing/2014/main" id="{C5D4D288-EF04-49EB-ACE2-600551173CBD}"/>
                  </a:ext>
                </a:extLst>
              </p:cNvPr>
              <p:cNvSpPr>
                <a:spLocks noEditPoints="1"/>
              </p:cNvSpPr>
              <p:nvPr/>
            </p:nvSpPr>
            <p:spPr bwMode="auto">
              <a:xfrm>
                <a:off x="5175250" y="1797050"/>
                <a:ext cx="1001713" cy="893763"/>
              </a:xfrm>
              <a:custGeom>
                <a:avLst/>
                <a:gdLst/>
                <a:ahLst/>
                <a:cxnLst>
                  <a:cxn ang="0">
                    <a:pos x="72" y="943"/>
                  </a:cxn>
                  <a:cxn ang="0">
                    <a:pos x="0" y="970"/>
                  </a:cxn>
                  <a:cxn ang="0">
                    <a:pos x="0" y="970"/>
                  </a:cxn>
                  <a:cxn ang="0">
                    <a:pos x="72" y="943"/>
                  </a:cxn>
                  <a:cxn ang="0">
                    <a:pos x="72" y="943"/>
                  </a:cxn>
                  <a:cxn ang="0">
                    <a:pos x="1088" y="0"/>
                  </a:cxn>
                  <a:cxn ang="0">
                    <a:pos x="724" y="498"/>
                  </a:cxn>
                  <a:cxn ang="0">
                    <a:pos x="1088" y="0"/>
                  </a:cxn>
                  <a:cxn ang="0">
                    <a:pos x="1088" y="0"/>
                  </a:cxn>
                </a:cxnLst>
                <a:rect l="0" t="0" r="r" b="b"/>
                <a:pathLst>
                  <a:path w="1088" h="970">
                    <a:moveTo>
                      <a:pt x="72" y="943"/>
                    </a:moveTo>
                    <a:cubicBezTo>
                      <a:pt x="48" y="953"/>
                      <a:pt x="24" y="962"/>
                      <a:pt x="0" y="970"/>
                    </a:cubicBezTo>
                    <a:cubicBezTo>
                      <a:pt x="0" y="970"/>
                      <a:pt x="0" y="970"/>
                      <a:pt x="0" y="970"/>
                    </a:cubicBezTo>
                    <a:cubicBezTo>
                      <a:pt x="24" y="962"/>
                      <a:pt x="48" y="953"/>
                      <a:pt x="72" y="943"/>
                    </a:cubicBezTo>
                    <a:cubicBezTo>
                      <a:pt x="72" y="943"/>
                      <a:pt x="72" y="943"/>
                      <a:pt x="72" y="943"/>
                    </a:cubicBezTo>
                    <a:moveTo>
                      <a:pt x="1088" y="0"/>
                    </a:moveTo>
                    <a:cubicBezTo>
                      <a:pt x="1001" y="170"/>
                      <a:pt x="879" y="341"/>
                      <a:pt x="724" y="498"/>
                    </a:cubicBezTo>
                    <a:cubicBezTo>
                      <a:pt x="879" y="341"/>
                      <a:pt x="1001" y="170"/>
                      <a:pt x="1088" y="0"/>
                    </a:cubicBezTo>
                    <a:cubicBezTo>
                      <a:pt x="1088" y="0"/>
                      <a:pt x="1088" y="0"/>
                      <a:pt x="1088" y="0"/>
                    </a:cubicBezTo>
                  </a:path>
                </a:pathLst>
              </a:custGeom>
              <a:solidFill>
                <a:srgbClr val="C6C6C6"/>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64" name="Freeform 42">
                <a:extLst>
                  <a:ext uri="{FF2B5EF4-FFF2-40B4-BE49-F238E27FC236}">
                    <a16:creationId xmlns="" xmlns:a16="http://schemas.microsoft.com/office/drawing/2014/main" id="{672BAD11-B21E-40D6-892D-7F7B91FE3FD6}"/>
                  </a:ext>
                </a:extLst>
              </p:cNvPr>
              <p:cNvSpPr>
                <a:spLocks/>
              </p:cNvSpPr>
              <p:nvPr/>
            </p:nvSpPr>
            <p:spPr bwMode="auto">
              <a:xfrm>
                <a:off x="5241925" y="2493963"/>
                <a:ext cx="317500" cy="171450"/>
              </a:xfrm>
              <a:custGeom>
                <a:avLst/>
                <a:gdLst/>
                <a:ahLst/>
                <a:cxnLst>
                  <a:cxn ang="0">
                    <a:pos x="344" y="0"/>
                  </a:cxn>
                  <a:cxn ang="0">
                    <a:pos x="0" y="186"/>
                  </a:cxn>
                  <a:cxn ang="0">
                    <a:pos x="0" y="186"/>
                  </a:cxn>
                  <a:cxn ang="0">
                    <a:pos x="344" y="0"/>
                  </a:cxn>
                </a:cxnLst>
                <a:rect l="0" t="0" r="r" b="b"/>
                <a:pathLst>
                  <a:path w="344" h="186">
                    <a:moveTo>
                      <a:pt x="344" y="0"/>
                    </a:moveTo>
                    <a:cubicBezTo>
                      <a:pt x="230" y="79"/>
                      <a:pt x="114" y="141"/>
                      <a:pt x="0" y="186"/>
                    </a:cubicBezTo>
                    <a:cubicBezTo>
                      <a:pt x="0" y="186"/>
                      <a:pt x="0" y="186"/>
                      <a:pt x="0" y="186"/>
                    </a:cubicBezTo>
                    <a:cubicBezTo>
                      <a:pt x="114" y="141"/>
                      <a:pt x="230" y="79"/>
                      <a:pt x="344" y="0"/>
                    </a:cubicBezTo>
                  </a:path>
                </a:pathLst>
              </a:custGeom>
              <a:solidFill>
                <a:srgbClr val="264561"/>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sp>
            <p:nvSpPr>
              <p:cNvPr id="365" name="Freeform 14">
                <a:extLst>
                  <a:ext uri="{FF2B5EF4-FFF2-40B4-BE49-F238E27FC236}">
                    <a16:creationId xmlns="" xmlns:a16="http://schemas.microsoft.com/office/drawing/2014/main" id="{62EA6CF5-C5EE-4A6E-A676-19F5DE9AD8AB}"/>
                  </a:ext>
                </a:extLst>
              </p:cNvPr>
              <p:cNvSpPr>
                <a:spLocks/>
              </p:cNvSpPr>
              <p:nvPr/>
            </p:nvSpPr>
            <p:spPr bwMode="auto">
              <a:xfrm>
                <a:off x="5788023" y="1203327"/>
                <a:ext cx="541338" cy="539750"/>
              </a:xfrm>
              <a:custGeom>
                <a:avLst/>
                <a:gdLst/>
                <a:ahLst/>
                <a:cxnLst>
                  <a:cxn ang="0">
                    <a:pos x="0" y="142"/>
                  </a:cxn>
                  <a:cxn ang="0">
                    <a:pos x="233" y="357"/>
                  </a:cxn>
                  <a:cxn ang="0">
                    <a:pos x="452" y="587"/>
                  </a:cxn>
                  <a:cxn ang="0">
                    <a:pos x="573" y="12"/>
                  </a:cxn>
                  <a:cxn ang="0">
                    <a:pos x="0" y="142"/>
                  </a:cxn>
                </a:cxnLst>
                <a:rect l="0" t="0" r="r" b="b"/>
                <a:pathLst>
                  <a:path w="588" h="587">
                    <a:moveTo>
                      <a:pt x="0" y="142"/>
                    </a:moveTo>
                    <a:cubicBezTo>
                      <a:pt x="79" y="210"/>
                      <a:pt x="157" y="281"/>
                      <a:pt x="233" y="357"/>
                    </a:cubicBezTo>
                    <a:cubicBezTo>
                      <a:pt x="310" y="433"/>
                      <a:pt x="383" y="510"/>
                      <a:pt x="452" y="587"/>
                    </a:cubicBezTo>
                    <a:cubicBezTo>
                      <a:pt x="546" y="384"/>
                      <a:pt x="588" y="184"/>
                      <a:pt x="573" y="12"/>
                    </a:cubicBezTo>
                    <a:cubicBezTo>
                      <a:pt x="401" y="0"/>
                      <a:pt x="202" y="45"/>
                      <a:pt x="0" y="142"/>
                    </a:cubicBezTo>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a:lnSpc>
                    <a:spcPct val="120000"/>
                  </a:lnSpc>
                </a:pPr>
                <a:endParaRPr lang="en-US" dirty="0">
                  <a:ea typeface="微软雅黑" panose="020B0503020204020204" pitchFamily="34" charset="-122"/>
                  <a:cs typeface="+mn-ea"/>
                  <a:sym typeface="+mn-lt"/>
                </a:endParaRPr>
              </a:p>
            </p:txBody>
          </p:sp>
        </p:grpSp>
      </p:grpSp>
      <p:sp>
        <p:nvSpPr>
          <p:cNvPr id="488" name="Text Placeholder 3">
            <a:extLst>
              <a:ext uri="{FF2B5EF4-FFF2-40B4-BE49-F238E27FC236}">
                <a16:creationId xmlns="" xmlns:a16="http://schemas.microsoft.com/office/drawing/2014/main" id="{025FBA58-8EB3-4C74-8D0E-C2282B71EE7E}"/>
              </a:ext>
            </a:extLst>
          </p:cNvPr>
          <p:cNvSpPr txBox="1">
            <a:spLocks/>
          </p:cNvSpPr>
          <p:nvPr/>
        </p:nvSpPr>
        <p:spPr>
          <a:xfrm>
            <a:off x="4266647" y="4289245"/>
            <a:ext cx="155491" cy="413639"/>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20000"/>
              </a:lnSpc>
              <a:spcBef>
                <a:spcPct val="0"/>
              </a:spcBef>
              <a:buClrTx/>
              <a:buSzTx/>
              <a:buFont typeface="Arial" pitchFamily="34" charset="0"/>
              <a:buNone/>
              <a:tabLst/>
              <a:defRPr/>
            </a:pPr>
            <a:r>
              <a:rPr lang="en-US" sz="2400" b="0" dirty="0">
                <a:solidFill>
                  <a:schemeClr val="tx1"/>
                </a:solidFill>
                <a:ea typeface="微软雅黑" panose="020B0503020204020204" pitchFamily="34" charset="-122"/>
                <a:cs typeface="+mn-ea"/>
                <a:sym typeface="+mn-lt"/>
              </a:rPr>
              <a:t>1</a:t>
            </a:r>
            <a:endParaRPr kumimoji="0" lang="en-US" sz="2400" b="0" i="0" u="none" strike="noStrike" kern="1200" cap="none" spc="0" normalizeH="0" baseline="0" noProof="0" dirty="0">
              <a:ln>
                <a:noFill/>
              </a:ln>
              <a:solidFill>
                <a:schemeClr val="tx1"/>
              </a:solidFill>
              <a:effectLst/>
              <a:uLnTx/>
              <a:uFillTx/>
              <a:ea typeface="微软雅黑" panose="020B0503020204020204" pitchFamily="34" charset="-122"/>
              <a:cs typeface="+mn-ea"/>
              <a:sym typeface="+mn-lt"/>
            </a:endParaRPr>
          </a:p>
        </p:txBody>
      </p:sp>
      <p:sp>
        <p:nvSpPr>
          <p:cNvPr id="493" name="Text Placeholder 3">
            <a:extLst>
              <a:ext uri="{FF2B5EF4-FFF2-40B4-BE49-F238E27FC236}">
                <a16:creationId xmlns="" xmlns:a16="http://schemas.microsoft.com/office/drawing/2014/main" id="{FF4F6577-ACA6-464C-9F25-2F13F54E946F}"/>
              </a:ext>
            </a:extLst>
          </p:cNvPr>
          <p:cNvSpPr txBox="1">
            <a:spLocks/>
          </p:cNvSpPr>
          <p:nvPr/>
        </p:nvSpPr>
        <p:spPr>
          <a:xfrm>
            <a:off x="7338279" y="4170921"/>
            <a:ext cx="182742" cy="482568"/>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20000"/>
              </a:lnSpc>
              <a:spcBef>
                <a:spcPct val="0"/>
              </a:spcBef>
              <a:buClrTx/>
              <a:buSzTx/>
              <a:buFont typeface="Arial" pitchFamily="34" charset="0"/>
              <a:buNone/>
              <a:tabLst/>
              <a:defRPr/>
            </a:pPr>
            <a:r>
              <a:rPr lang="en-US" altLang="zh-TW" b="0" dirty="0">
                <a:solidFill>
                  <a:schemeClr val="tx1"/>
                </a:solidFill>
                <a:ea typeface="微软雅黑" panose="020B0503020204020204" pitchFamily="34" charset="-122"/>
                <a:cs typeface="+mn-ea"/>
                <a:sym typeface="+mn-lt"/>
              </a:rPr>
              <a:t>2</a:t>
            </a:r>
            <a:endParaRPr kumimoji="0" lang="en-US" b="0" i="0" u="none" strike="noStrike" kern="1200" cap="none" spc="0" normalizeH="0" baseline="0" noProof="0" dirty="0">
              <a:ln>
                <a:noFill/>
              </a:ln>
              <a:solidFill>
                <a:schemeClr val="tx1"/>
              </a:solidFill>
              <a:effectLst/>
              <a:uLnTx/>
              <a:uFillTx/>
              <a:ea typeface="微软雅黑" panose="020B0503020204020204" pitchFamily="34" charset="-122"/>
              <a:cs typeface="+mn-ea"/>
              <a:sym typeface="+mn-lt"/>
            </a:endParaRPr>
          </a:p>
        </p:txBody>
      </p:sp>
      <p:sp>
        <p:nvSpPr>
          <p:cNvPr id="497" name="TextBox 12"/>
          <p:cNvSpPr txBox="1"/>
          <p:nvPr/>
        </p:nvSpPr>
        <p:spPr>
          <a:xfrm>
            <a:off x="4365377" y="1085795"/>
            <a:ext cx="3288080" cy="430887"/>
          </a:xfrm>
          <a:prstGeom prst="rect">
            <a:avLst/>
          </a:prstGeom>
          <a:noFill/>
        </p:spPr>
        <p:txBody>
          <a:bodyPr wrap="none" rtlCol="0">
            <a:spAutoFit/>
          </a:bodyPr>
          <a:lstStyle/>
          <a:p>
            <a:pPr algn="ctr">
              <a:spcAft>
                <a:spcPts val="600"/>
              </a:spcAft>
            </a:pPr>
            <a:r>
              <a:rPr lang="en-US" altLang="zh-TW" sz="2200" b="1" dirty="0">
                <a:solidFill>
                  <a:srgbClr val="875607"/>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Ⅲ</a:t>
            </a:r>
            <a:r>
              <a:rPr lang="zh-TW" altLang="en-US" sz="2200" b="1" dirty="0">
                <a:solidFill>
                  <a:srgbClr val="875607"/>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教師專業發展實踐方案</a:t>
            </a:r>
            <a:endParaRPr lang="en-GB" b="1" dirty="0">
              <a:solidFill>
                <a:srgbClr val="F39C1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498" name="橢圓 497"/>
          <p:cNvSpPr/>
          <p:nvPr/>
        </p:nvSpPr>
        <p:spPr>
          <a:xfrm>
            <a:off x="5045437" y="3283657"/>
            <a:ext cx="1403001" cy="1373320"/>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accent4">
              <a:tint val="40000"/>
              <a:alpha val="90000"/>
              <a:hueOff val="7675946"/>
              <a:satOff val="-40841"/>
              <a:lumOff val="-2327"/>
              <a:alphaOff val="0"/>
            </a:schemeClr>
          </a:lnRef>
          <a:fillRef idx="1">
            <a:scrgbClr r="0" g="0" b="0"/>
          </a:fillRef>
          <a:effectRef idx="0">
            <a:schemeClr val="accent4">
              <a:tint val="40000"/>
              <a:alpha val="90000"/>
              <a:hueOff val="7675946"/>
              <a:satOff val="-40841"/>
              <a:lumOff val="-2327"/>
              <a:alphaOff val="0"/>
            </a:schemeClr>
          </a:effectRef>
          <a:fontRef idx="minor">
            <a:schemeClr val="dk1">
              <a:hueOff val="0"/>
              <a:satOff val="0"/>
              <a:lumOff val="0"/>
              <a:alphaOff val="0"/>
            </a:schemeClr>
          </a:fontRef>
        </p:style>
      </p:sp>
      <p:sp>
        <p:nvSpPr>
          <p:cNvPr id="500" name="圓角矩形 499"/>
          <p:cNvSpPr/>
          <p:nvPr/>
        </p:nvSpPr>
        <p:spPr>
          <a:xfrm>
            <a:off x="315786" y="1192421"/>
            <a:ext cx="3551632" cy="631203"/>
          </a:xfrm>
          <a:prstGeom prst="roundRect">
            <a:avLst/>
          </a:prstGeom>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zh-TW" altLang="en-US" sz="2000" b="1" dirty="0">
                <a:solidFill>
                  <a:schemeClr val="bg1">
                    <a:lumMod val="9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地方輔導群增能工作坊</a:t>
            </a:r>
            <a:r>
              <a:rPr lang="en-US" altLang="zh-TW" sz="2000" b="1" dirty="0">
                <a:solidFill>
                  <a:schemeClr val="bg1">
                    <a:lumMod val="9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p>
          <a:p>
            <a:pPr algn="ctr">
              <a:defRPr/>
            </a:pPr>
            <a:r>
              <a:rPr lang="zh-TW" altLang="en-US" sz="2000" b="1" dirty="0">
                <a:solidFill>
                  <a:schemeClr val="bg1">
                    <a:lumMod val="9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地方輔導群到校諮詢輔導</a:t>
            </a:r>
            <a:r>
              <a:rPr lang="en-US" altLang="zh-TW" sz="2000" b="1" dirty="0">
                <a:solidFill>
                  <a:schemeClr val="bg1">
                    <a:lumMod val="9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p>
        </p:txBody>
      </p:sp>
      <p:sp>
        <p:nvSpPr>
          <p:cNvPr id="501" name="圓角矩形 500"/>
          <p:cNvSpPr/>
          <p:nvPr/>
        </p:nvSpPr>
        <p:spPr>
          <a:xfrm>
            <a:off x="8134212" y="1216220"/>
            <a:ext cx="3669281" cy="649287"/>
          </a:xfrm>
          <a:prstGeom prst="roundRect">
            <a:avLst/>
          </a:prstGeom>
          <a:ln/>
        </p:spPr>
        <p:style>
          <a:lnRef idx="1">
            <a:schemeClr val="accent4"/>
          </a:lnRef>
          <a:fillRef idx="3">
            <a:schemeClr val="accent4"/>
          </a:fillRef>
          <a:effectRef idx="2">
            <a:schemeClr val="accent4"/>
          </a:effectRef>
          <a:fontRef idx="minor">
            <a:schemeClr val="lt1"/>
          </a:fontRef>
        </p:style>
        <p:txBody>
          <a:bodyPr lIns="0" rIns="0" anchor="ctr"/>
          <a:lstStyle/>
          <a:p>
            <a:pPr algn="ctr">
              <a:defRPr/>
            </a:pPr>
            <a:r>
              <a:rPr lang="zh-TW" altLang="en-US" sz="2000" b="1" dirty="0">
                <a:solidFill>
                  <a:schemeClr val="bg1">
                    <a:lumMod val="9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地方輔導群工作會議</a:t>
            </a:r>
            <a:r>
              <a:rPr lang="en-US" altLang="zh-TW" sz="2000" b="1" dirty="0">
                <a:solidFill>
                  <a:schemeClr val="bg1">
                    <a:lumMod val="9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p>
        </p:txBody>
      </p:sp>
      <p:graphicFrame>
        <p:nvGraphicFramePr>
          <p:cNvPr id="503" name="圖表 502"/>
          <p:cNvGraphicFramePr/>
          <p:nvPr>
            <p:extLst>
              <p:ext uri="{D42A27DB-BD31-4B8C-83A1-F6EECF244321}">
                <p14:modId xmlns:p14="http://schemas.microsoft.com/office/powerpoint/2010/main" val="2716664159"/>
              </p:ext>
            </p:extLst>
          </p:nvPr>
        </p:nvGraphicFramePr>
        <p:xfrm>
          <a:off x="8148006" y="3598517"/>
          <a:ext cx="2784902" cy="18779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4" name="資料庫圖表 503">
            <a:extLst>
              <a:ext uri="{FF2B5EF4-FFF2-40B4-BE49-F238E27FC236}">
                <a16:creationId xmlns="" xmlns:a16="http://schemas.microsoft.com/office/drawing/2014/main" id="{5335BA67-6AAD-48A8-9CD6-17EDEA9BDAAF}"/>
              </a:ext>
            </a:extLst>
          </p:cNvPr>
          <p:cNvGraphicFramePr/>
          <p:nvPr>
            <p:extLst>
              <p:ext uri="{D42A27DB-BD31-4B8C-83A1-F6EECF244321}">
                <p14:modId xmlns:p14="http://schemas.microsoft.com/office/powerpoint/2010/main" val="1056508261"/>
              </p:ext>
            </p:extLst>
          </p:nvPr>
        </p:nvGraphicFramePr>
        <p:xfrm>
          <a:off x="10208419" y="2558193"/>
          <a:ext cx="1946272" cy="13597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1" name="內容版面配置區 2"/>
          <p:cNvSpPr txBox="1">
            <a:spLocks/>
          </p:cNvSpPr>
          <p:nvPr/>
        </p:nvSpPr>
        <p:spPr>
          <a:xfrm>
            <a:off x="4263395" y="1447922"/>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0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0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0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0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0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0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0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0665316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0000">
                                          <p:cBhvr additive="base">
                                            <p:cTn id="7" dur="25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8" dur="25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14:presetBounceEnd="40000">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14:bounceEnd="40000">
                                          <p:cBhvr additive="base">
                                            <p:cTn id="12" dur="25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13" dur="25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14:presetBounceEnd="40000">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14:bounceEnd="40000">
                                          <p:cBhvr additive="base">
                                            <p:cTn id="17" dur="250" fill="hold"/>
                                            <p:tgtEl>
                                              <p:spTgt spid="52"/>
                                            </p:tgtEl>
                                            <p:attrNameLst>
                                              <p:attrName>ppt_x</p:attrName>
                                            </p:attrNameLst>
                                          </p:cBhvr>
                                          <p:tavLst>
                                            <p:tav tm="0">
                                              <p:val>
                                                <p:strVal val="#ppt_x"/>
                                              </p:val>
                                            </p:tav>
                                            <p:tav tm="100000">
                                              <p:val>
                                                <p:strVal val="#ppt_x"/>
                                              </p:val>
                                            </p:tav>
                                          </p:tavLst>
                                        </p:anim>
                                        <p:anim calcmode="lin" valueType="num" p14:bounceEnd="40000">
                                          <p:cBhvr additive="base">
                                            <p:cTn id="18" dur="250" fill="hold"/>
                                            <p:tgtEl>
                                              <p:spTgt spid="52"/>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14:presetBounceEnd="40000">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14:bounceEnd="40000">
                                          <p:cBhvr additive="base">
                                            <p:cTn id="22" dur="25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23" dur="250" fill="hold"/>
                                            <p:tgtEl>
                                              <p:spTgt spid="56"/>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14:presetBounceEnd="40000">
                                      <p:stCondLst>
                                        <p:cond delay="0"/>
                                      </p:stCondLst>
                                      <p:childTnLst>
                                        <p:set>
                                          <p:cBhvr>
                                            <p:cTn id="26" dur="1" fill="hold">
                                              <p:stCondLst>
                                                <p:cond delay="0"/>
                                              </p:stCondLst>
                                            </p:cTn>
                                            <p:tgtEl>
                                              <p:spTgt spid="200"/>
                                            </p:tgtEl>
                                            <p:attrNameLst>
                                              <p:attrName>style.visibility</p:attrName>
                                            </p:attrNameLst>
                                          </p:cBhvr>
                                          <p:to>
                                            <p:strVal val="visible"/>
                                          </p:to>
                                        </p:set>
                                        <p:anim calcmode="lin" valueType="num" p14:bounceEnd="40000">
                                          <p:cBhvr additive="base">
                                            <p:cTn id="27" dur="250" fill="hold"/>
                                            <p:tgtEl>
                                              <p:spTgt spid="200"/>
                                            </p:tgtEl>
                                            <p:attrNameLst>
                                              <p:attrName>ppt_x</p:attrName>
                                            </p:attrNameLst>
                                          </p:cBhvr>
                                          <p:tavLst>
                                            <p:tav tm="0">
                                              <p:val>
                                                <p:strVal val="#ppt_x"/>
                                              </p:val>
                                            </p:tav>
                                            <p:tav tm="100000">
                                              <p:val>
                                                <p:strVal val="#ppt_x"/>
                                              </p:val>
                                            </p:tav>
                                          </p:tavLst>
                                        </p:anim>
                                        <p:anim calcmode="lin" valueType="num" p14:bounceEnd="40000">
                                          <p:cBhvr additive="base">
                                            <p:cTn id="28" dur="250" fill="hold"/>
                                            <p:tgtEl>
                                              <p:spTgt spid="200"/>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nodeType="afterEffect" p14:presetBounceEnd="40000">
                                      <p:stCondLst>
                                        <p:cond delay="0"/>
                                      </p:stCondLst>
                                      <p:childTnLst>
                                        <p:set>
                                          <p:cBhvr>
                                            <p:cTn id="31" dur="1" fill="hold">
                                              <p:stCondLst>
                                                <p:cond delay="0"/>
                                              </p:stCondLst>
                                            </p:cTn>
                                            <p:tgtEl>
                                              <p:spTgt spid="344"/>
                                            </p:tgtEl>
                                            <p:attrNameLst>
                                              <p:attrName>style.visibility</p:attrName>
                                            </p:attrNameLst>
                                          </p:cBhvr>
                                          <p:to>
                                            <p:strVal val="visible"/>
                                          </p:to>
                                        </p:set>
                                        <p:anim calcmode="lin" valueType="num" p14:bounceEnd="40000">
                                          <p:cBhvr additive="base">
                                            <p:cTn id="32" dur="250" fill="hold"/>
                                            <p:tgtEl>
                                              <p:spTgt spid="344"/>
                                            </p:tgtEl>
                                            <p:attrNameLst>
                                              <p:attrName>ppt_x</p:attrName>
                                            </p:attrNameLst>
                                          </p:cBhvr>
                                          <p:tavLst>
                                            <p:tav tm="0">
                                              <p:val>
                                                <p:strVal val="#ppt_x"/>
                                              </p:val>
                                            </p:tav>
                                            <p:tav tm="100000">
                                              <p:val>
                                                <p:strVal val="#ppt_x"/>
                                              </p:val>
                                            </p:tav>
                                          </p:tavLst>
                                        </p:anim>
                                        <p:anim calcmode="lin" valueType="num" p14:bounceEnd="40000">
                                          <p:cBhvr additive="base">
                                            <p:cTn id="33" dur="250" fill="hold"/>
                                            <p:tgtEl>
                                              <p:spTgt spid="34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14:presetBounceEnd="40000">
                                      <p:stCondLst>
                                        <p:cond delay="0"/>
                                      </p:stCondLst>
                                      <p:childTnLst>
                                        <p:set>
                                          <p:cBhvr>
                                            <p:cTn id="36" dur="1" fill="hold">
                                              <p:stCondLst>
                                                <p:cond delay="0"/>
                                              </p:stCondLst>
                                            </p:cTn>
                                            <p:tgtEl>
                                              <p:spTgt spid="488"/>
                                            </p:tgtEl>
                                            <p:attrNameLst>
                                              <p:attrName>style.visibility</p:attrName>
                                            </p:attrNameLst>
                                          </p:cBhvr>
                                          <p:to>
                                            <p:strVal val="visible"/>
                                          </p:to>
                                        </p:set>
                                        <p:anim calcmode="lin" valueType="num" p14:bounceEnd="40000">
                                          <p:cBhvr additive="base">
                                            <p:cTn id="37" dur="250" fill="hold"/>
                                            <p:tgtEl>
                                              <p:spTgt spid="488"/>
                                            </p:tgtEl>
                                            <p:attrNameLst>
                                              <p:attrName>ppt_x</p:attrName>
                                            </p:attrNameLst>
                                          </p:cBhvr>
                                          <p:tavLst>
                                            <p:tav tm="0">
                                              <p:val>
                                                <p:strVal val="#ppt_x"/>
                                              </p:val>
                                            </p:tav>
                                            <p:tav tm="100000">
                                              <p:val>
                                                <p:strVal val="#ppt_x"/>
                                              </p:val>
                                            </p:tav>
                                          </p:tavLst>
                                        </p:anim>
                                        <p:anim calcmode="lin" valueType="num" p14:bounceEnd="40000">
                                          <p:cBhvr additive="base">
                                            <p:cTn id="38" dur="250" fill="hold"/>
                                            <p:tgtEl>
                                              <p:spTgt spid="488"/>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14:presetBounceEnd="40000">
                                      <p:stCondLst>
                                        <p:cond delay="0"/>
                                      </p:stCondLst>
                                      <p:childTnLst>
                                        <p:set>
                                          <p:cBhvr>
                                            <p:cTn id="41" dur="1" fill="hold">
                                              <p:stCondLst>
                                                <p:cond delay="0"/>
                                              </p:stCondLst>
                                            </p:cTn>
                                            <p:tgtEl>
                                              <p:spTgt spid="493"/>
                                            </p:tgtEl>
                                            <p:attrNameLst>
                                              <p:attrName>style.visibility</p:attrName>
                                            </p:attrNameLst>
                                          </p:cBhvr>
                                          <p:to>
                                            <p:strVal val="visible"/>
                                          </p:to>
                                        </p:set>
                                        <p:anim calcmode="lin" valueType="num" p14:bounceEnd="40000">
                                          <p:cBhvr additive="base">
                                            <p:cTn id="42" dur="250" fill="hold"/>
                                            <p:tgtEl>
                                              <p:spTgt spid="493"/>
                                            </p:tgtEl>
                                            <p:attrNameLst>
                                              <p:attrName>ppt_x</p:attrName>
                                            </p:attrNameLst>
                                          </p:cBhvr>
                                          <p:tavLst>
                                            <p:tav tm="0">
                                              <p:val>
                                                <p:strVal val="#ppt_x"/>
                                              </p:val>
                                            </p:tav>
                                            <p:tav tm="100000">
                                              <p:val>
                                                <p:strVal val="#ppt_x"/>
                                              </p:val>
                                            </p:tav>
                                          </p:tavLst>
                                        </p:anim>
                                        <p:anim calcmode="lin" valueType="num" p14:bounceEnd="40000">
                                          <p:cBhvr additive="base">
                                            <p:cTn id="43" dur="250" fill="hold"/>
                                            <p:tgtEl>
                                              <p:spTgt spid="493"/>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97"/>
                                            </p:tgtEl>
                                            <p:attrNameLst>
                                              <p:attrName>style.visibility</p:attrName>
                                            </p:attrNameLst>
                                          </p:cBhvr>
                                          <p:to>
                                            <p:strVal val="visible"/>
                                          </p:to>
                                        </p:set>
                                        <p:animEffect transition="in" filter="fade">
                                          <p:cBhvr>
                                            <p:cTn id="46" dur="1000"/>
                                            <p:tgtEl>
                                              <p:spTgt spid="497"/>
                                            </p:tgtEl>
                                          </p:cBhvr>
                                        </p:animEffect>
                                        <p:anim calcmode="lin" valueType="num">
                                          <p:cBhvr>
                                            <p:cTn id="47" dur="1000" fill="hold"/>
                                            <p:tgtEl>
                                              <p:spTgt spid="497"/>
                                            </p:tgtEl>
                                            <p:attrNameLst>
                                              <p:attrName>ppt_x</p:attrName>
                                            </p:attrNameLst>
                                          </p:cBhvr>
                                          <p:tavLst>
                                            <p:tav tm="0">
                                              <p:val>
                                                <p:strVal val="#ppt_x"/>
                                              </p:val>
                                            </p:tav>
                                            <p:tav tm="100000">
                                              <p:val>
                                                <p:strVal val="#ppt_x"/>
                                              </p:val>
                                            </p:tav>
                                          </p:tavLst>
                                        </p:anim>
                                        <p:anim calcmode="lin" valueType="num">
                                          <p:cBhvr>
                                            <p:cTn id="48" dur="1000" fill="hold"/>
                                            <p:tgtEl>
                                              <p:spTgt spid="497"/>
                                            </p:tgtEl>
                                            <p:attrNameLst>
                                              <p:attrName>ppt_y</p:attrName>
                                            </p:attrNameLst>
                                          </p:cBhvr>
                                          <p:tavLst>
                                            <p:tav tm="0">
                                              <p:val>
                                                <p:strVal val="#ppt_y+.1"/>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9"/>
                                            </p:tgtEl>
                                            <p:attrNameLst>
                                              <p:attrName>style.visibility</p:attrName>
                                            </p:attrNameLst>
                                          </p:cBhvr>
                                          <p:to>
                                            <p:strVal val="visible"/>
                                          </p:to>
                                        </p:set>
                                        <p:anim calcmode="lin" valueType="num">
                                          <p:cBhvr additive="base">
                                            <p:cTn id="51" dur="500" fill="hold"/>
                                            <p:tgtEl>
                                              <p:spTgt spid="499"/>
                                            </p:tgtEl>
                                            <p:attrNameLst>
                                              <p:attrName>ppt_x</p:attrName>
                                            </p:attrNameLst>
                                          </p:cBhvr>
                                          <p:tavLst>
                                            <p:tav tm="0">
                                              <p:val>
                                                <p:strVal val="#ppt_x"/>
                                              </p:val>
                                            </p:tav>
                                            <p:tav tm="100000">
                                              <p:val>
                                                <p:strVal val="#ppt_x"/>
                                              </p:val>
                                            </p:tav>
                                          </p:tavLst>
                                        </p:anim>
                                        <p:anim calcmode="lin" valueType="num">
                                          <p:cBhvr additive="base">
                                            <p:cTn id="52" dur="500" fill="hold"/>
                                            <p:tgtEl>
                                              <p:spTgt spid="499"/>
                                            </p:tgtEl>
                                            <p:attrNameLst>
                                              <p:attrName>ppt_y</p:attrName>
                                            </p:attrNameLst>
                                          </p:cBhvr>
                                          <p:tavLst>
                                            <p:tav tm="0">
                                              <p:val>
                                                <p:strVal val="1+#ppt_h/2"/>
                                              </p:val>
                                            </p:tav>
                                            <p:tav tm="100000">
                                              <p:val>
                                                <p:strVal val="#ppt_y"/>
                                              </p:val>
                                            </p:tav>
                                          </p:tavLst>
                                        </p:anim>
                                      </p:childTnLst>
                                    </p:cTn>
                                  </p:par>
                                  <p:par>
                                    <p:cTn id="53" presetID="22" presetClass="entr" presetSubtype="4" fill="hold" grpId="0" nodeType="withEffect">
                                      <p:stCondLst>
                                        <p:cond delay="0"/>
                                      </p:stCondLst>
                                      <p:childTnLst>
                                        <p:set>
                                          <p:cBhvr>
                                            <p:cTn id="54" dur="1" fill="hold">
                                              <p:stCondLst>
                                                <p:cond delay="0"/>
                                              </p:stCondLst>
                                            </p:cTn>
                                            <p:tgtEl>
                                              <p:spTgt spid="500"/>
                                            </p:tgtEl>
                                            <p:attrNameLst>
                                              <p:attrName>style.visibility</p:attrName>
                                            </p:attrNameLst>
                                          </p:cBhvr>
                                          <p:to>
                                            <p:strVal val="visible"/>
                                          </p:to>
                                        </p:set>
                                        <p:animEffect transition="in" filter="wipe(down)">
                                          <p:cBhvr>
                                            <p:cTn id="55" dur="500"/>
                                            <p:tgtEl>
                                              <p:spTgt spid="50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01"/>
                                            </p:tgtEl>
                                            <p:attrNameLst>
                                              <p:attrName>style.visibility</p:attrName>
                                            </p:attrNameLst>
                                          </p:cBhvr>
                                          <p:to>
                                            <p:strVal val="visible"/>
                                          </p:to>
                                        </p:set>
                                        <p:animEffect transition="in" filter="wipe(down)">
                                          <p:cBhvr>
                                            <p:cTn id="58" dur="500"/>
                                            <p:tgtEl>
                                              <p:spTgt spid="501"/>
                                            </p:tgtEl>
                                          </p:cBhvr>
                                        </p:animEffect>
                                      </p:childTnLst>
                                    </p:cTn>
                                  </p:par>
                                  <p:par>
                                    <p:cTn id="59" presetID="2" presetClass="entr" presetSubtype="4" fill="hold" grpId="0" nodeType="withEffect">
                                      <p:stCondLst>
                                        <p:cond delay="0"/>
                                      </p:stCondLst>
                                      <p:childTnLst>
                                        <p:set>
                                          <p:cBhvr>
                                            <p:cTn id="60" dur="1" fill="hold">
                                              <p:stCondLst>
                                                <p:cond delay="0"/>
                                              </p:stCondLst>
                                            </p:cTn>
                                            <p:tgtEl>
                                              <p:spTgt spid="502"/>
                                            </p:tgtEl>
                                            <p:attrNameLst>
                                              <p:attrName>style.visibility</p:attrName>
                                            </p:attrNameLst>
                                          </p:cBhvr>
                                          <p:to>
                                            <p:strVal val="visible"/>
                                          </p:to>
                                        </p:set>
                                        <p:anim calcmode="lin" valueType="num">
                                          <p:cBhvr additive="base">
                                            <p:cTn id="61" dur="500" fill="hold"/>
                                            <p:tgtEl>
                                              <p:spTgt spid="502"/>
                                            </p:tgtEl>
                                            <p:attrNameLst>
                                              <p:attrName>ppt_x</p:attrName>
                                            </p:attrNameLst>
                                          </p:cBhvr>
                                          <p:tavLst>
                                            <p:tav tm="0">
                                              <p:val>
                                                <p:strVal val="#ppt_x"/>
                                              </p:val>
                                            </p:tav>
                                            <p:tav tm="100000">
                                              <p:val>
                                                <p:strVal val="#ppt_x"/>
                                              </p:val>
                                            </p:tav>
                                          </p:tavLst>
                                        </p:anim>
                                        <p:anim calcmode="lin" valueType="num">
                                          <p:cBhvr additive="base">
                                            <p:cTn id="62" dur="500" fill="hold"/>
                                            <p:tgtEl>
                                              <p:spTgt spid="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animBg="1"/>
          <p:bldP spid="499" grpId="0" animBg="1"/>
          <p:bldP spid="488" grpId="0"/>
          <p:bldP spid="493" grpId="0"/>
          <p:bldP spid="497" grpId="0"/>
          <p:bldP spid="500" grpId="0" animBg="1"/>
          <p:bldP spid="50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250" fill="hold"/>
                                            <p:tgtEl>
                                              <p:spTgt spid="29"/>
                                            </p:tgtEl>
                                            <p:attrNameLst>
                                              <p:attrName>ppt_x</p:attrName>
                                            </p:attrNameLst>
                                          </p:cBhvr>
                                          <p:tavLst>
                                            <p:tav tm="0">
                                              <p:val>
                                                <p:strVal val="#ppt_x"/>
                                              </p:val>
                                            </p:tav>
                                            <p:tav tm="100000">
                                              <p:val>
                                                <p:strVal val="#ppt_x"/>
                                              </p:val>
                                            </p:tav>
                                          </p:tavLst>
                                        </p:anim>
                                        <p:anim calcmode="lin" valueType="num">
                                          <p:cBhvr additive="base">
                                            <p:cTn id="8" dur="25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250" fill="hold"/>
                                            <p:tgtEl>
                                              <p:spTgt spid="48"/>
                                            </p:tgtEl>
                                            <p:attrNameLst>
                                              <p:attrName>ppt_x</p:attrName>
                                            </p:attrNameLst>
                                          </p:cBhvr>
                                          <p:tavLst>
                                            <p:tav tm="0">
                                              <p:val>
                                                <p:strVal val="#ppt_x"/>
                                              </p:val>
                                            </p:tav>
                                            <p:tav tm="100000">
                                              <p:val>
                                                <p:strVal val="#ppt_x"/>
                                              </p:val>
                                            </p:tav>
                                          </p:tavLst>
                                        </p:anim>
                                        <p:anim calcmode="lin" valueType="num">
                                          <p:cBhvr additive="base">
                                            <p:cTn id="13" dur="25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250" fill="hold"/>
                                            <p:tgtEl>
                                              <p:spTgt spid="52"/>
                                            </p:tgtEl>
                                            <p:attrNameLst>
                                              <p:attrName>ppt_x</p:attrName>
                                            </p:attrNameLst>
                                          </p:cBhvr>
                                          <p:tavLst>
                                            <p:tav tm="0">
                                              <p:val>
                                                <p:strVal val="#ppt_x"/>
                                              </p:val>
                                            </p:tav>
                                            <p:tav tm="100000">
                                              <p:val>
                                                <p:strVal val="#ppt_x"/>
                                              </p:val>
                                            </p:tav>
                                          </p:tavLst>
                                        </p:anim>
                                        <p:anim calcmode="lin" valueType="num">
                                          <p:cBhvr additive="base">
                                            <p:cTn id="18" dur="250" fill="hold"/>
                                            <p:tgtEl>
                                              <p:spTgt spid="52"/>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250" fill="hold"/>
                                            <p:tgtEl>
                                              <p:spTgt spid="56"/>
                                            </p:tgtEl>
                                            <p:attrNameLst>
                                              <p:attrName>ppt_x</p:attrName>
                                            </p:attrNameLst>
                                          </p:cBhvr>
                                          <p:tavLst>
                                            <p:tav tm="0">
                                              <p:val>
                                                <p:strVal val="#ppt_x"/>
                                              </p:val>
                                            </p:tav>
                                            <p:tav tm="100000">
                                              <p:val>
                                                <p:strVal val="#ppt_x"/>
                                              </p:val>
                                            </p:tav>
                                          </p:tavLst>
                                        </p:anim>
                                        <p:anim calcmode="lin" valueType="num">
                                          <p:cBhvr additive="base">
                                            <p:cTn id="23" dur="250" fill="hold"/>
                                            <p:tgtEl>
                                              <p:spTgt spid="56"/>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200"/>
                                            </p:tgtEl>
                                            <p:attrNameLst>
                                              <p:attrName>style.visibility</p:attrName>
                                            </p:attrNameLst>
                                          </p:cBhvr>
                                          <p:to>
                                            <p:strVal val="visible"/>
                                          </p:to>
                                        </p:set>
                                        <p:anim calcmode="lin" valueType="num">
                                          <p:cBhvr additive="base">
                                            <p:cTn id="27" dur="250" fill="hold"/>
                                            <p:tgtEl>
                                              <p:spTgt spid="200"/>
                                            </p:tgtEl>
                                            <p:attrNameLst>
                                              <p:attrName>ppt_x</p:attrName>
                                            </p:attrNameLst>
                                          </p:cBhvr>
                                          <p:tavLst>
                                            <p:tav tm="0">
                                              <p:val>
                                                <p:strVal val="#ppt_x"/>
                                              </p:val>
                                            </p:tav>
                                            <p:tav tm="100000">
                                              <p:val>
                                                <p:strVal val="#ppt_x"/>
                                              </p:val>
                                            </p:tav>
                                          </p:tavLst>
                                        </p:anim>
                                        <p:anim calcmode="lin" valueType="num">
                                          <p:cBhvr additive="base">
                                            <p:cTn id="28" dur="250" fill="hold"/>
                                            <p:tgtEl>
                                              <p:spTgt spid="200"/>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nodeType="afterEffect">
                                      <p:stCondLst>
                                        <p:cond delay="0"/>
                                      </p:stCondLst>
                                      <p:childTnLst>
                                        <p:set>
                                          <p:cBhvr>
                                            <p:cTn id="31" dur="1" fill="hold">
                                              <p:stCondLst>
                                                <p:cond delay="0"/>
                                              </p:stCondLst>
                                            </p:cTn>
                                            <p:tgtEl>
                                              <p:spTgt spid="344"/>
                                            </p:tgtEl>
                                            <p:attrNameLst>
                                              <p:attrName>style.visibility</p:attrName>
                                            </p:attrNameLst>
                                          </p:cBhvr>
                                          <p:to>
                                            <p:strVal val="visible"/>
                                          </p:to>
                                        </p:set>
                                        <p:anim calcmode="lin" valueType="num">
                                          <p:cBhvr additive="base">
                                            <p:cTn id="32" dur="250" fill="hold"/>
                                            <p:tgtEl>
                                              <p:spTgt spid="344"/>
                                            </p:tgtEl>
                                            <p:attrNameLst>
                                              <p:attrName>ppt_x</p:attrName>
                                            </p:attrNameLst>
                                          </p:cBhvr>
                                          <p:tavLst>
                                            <p:tav tm="0">
                                              <p:val>
                                                <p:strVal val="#ppt_x"/>
                                              </p:val>
                                            </p:tav>
                                            <p:tav tm="100000">
                                              <p:val>
                                                <p:strVal val="#ppt_x"/>
                                              </p:val>
                                            </p:tav>
                                          </p:tavLst>
                                        </p:anim>
                                        <p:anim calcmode="lin" valueType="num">
                                          <p:cBhvr additive="base">
                                            <p:cTn id="33" dur="250" fill="hold"/>
                                            <p:tgtEl>
                                              <p:spTgt spid="34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488"/>
                                            </p:tgtEl>
                                            <p:attrNameLst>
                                              <p:attrName>style.visibility</p:attrName>
                                            </p:attrNameLst>
                                          </p:cBhvr>
                                          <p:to>
                                            <p:strVal val="visible"/>
                                          </p:to>
                                        </p:set>
                                        <p:anim calcmode="lin" valueType="num">
                                          <p:cBhvr additive="base">
                                            <p:cTn id="37" dur="250" fill="hold"/>
                                            <p:tgtEl>
                                              <p:spTgt spid="488"/>
                                            </p:tgtEl>
                                            <p:attrNameLst>
                                              <p:attrName>ppt_x</p:attrName>
                                            </p:attrNameLst>
                                          </p:cBhvr>
                                          <p:tavLst>
                                            <p:tav tm="0">
                                              <p:val>
                                                <p:strVal val="#ppt_x"/>
                                              </p:val>
                                            </p:tav>
                                            <p:tav tm="100000">
                                              <p:val>
                                                <p:strVal val="#ppt_x"/>
                                              </p:val>
                                            </p:tav>
                                          </p:tavLst>
                                        </p:anim>
                                        <p:anim calcmode="lin" valueType="num">
                                          <p:cBhvr additive="base">
                                            <p:cTn id="38" dur="250" fill="hold"/>
                                            <p:tgtEl>
                                              <p:spTgt spid="488"/>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493"/>
                                            </p:tgtEl>
                                            <p:attrNameLst>
                                              <p:attrName>style.visibility</p:attrName>
                                            </p:attrNameLst>
                                          </p:cBhvr>
                                          <p:to>
                                            <p:strVal val="visible"/>
                                          </p:to>
                                        </p:set>
                                        <p:anim calcmode="lin" valueType="num">
                                          <p:cBhvr additive="base">
                                            <p:cTn id="42" dur="250" fill="hold"/>
                                            <p:tgtEl>
                                              <p:spTgt spid="493"/>
                                            </p:tgtEl>
                                            <p:attrNameLst>
                                              <p:attrName>ppt_x</p:attrName>
                                            </p:attrNameLst>
                                          </p:cBhvr>
                                          <p:tavLst>
                                            <p:tav tm="0">
                                              <p:val>
                                                <p:strVal val="#ppt_x"/>
                                              </p:val>
                                            </p:tav>
                                            <p:tav tm="100000">
                                              <p:val>
                                                <p:strVal val="#ppt_x"/>
                                              </p:val>
                                            </p:tav>
                                          </p:tavLst>
                                        </p:anim>
                                        <p:anim calcmode="lin" valueType="num">
                                          <p:cBhvr additive="base">
                                            <p:cTn id="43" dur="250" fill="hold"/>
                                            <p:tgtEl>
                                              <p:spTgt spid="493"/>
                                            </p:tgtEl>
                                            <p:attrNameLst>
                                              <p:attrName>ppt_y</p:attrName>
                                            </p:attrNameLst>
                                          </p:cBhvr>
                                          <p:tavLst>
                                            <p:tav tm="0">
                                              <p:val>
                                                <p:strVal val="1+#ppt_h/2"/>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97"/>
                                            </p:tgtEl>
                                            <p:attrNameLst>
                                              <p:attrName>style.visibility</p:attrName>
                                            </p:attrNameLst>
                                          </p:cBhvr>
                                          <p:to>
                                            <p:strVal val="visible"/>
                                          </p:to>
                                        </p:set>
                                        <p:animEffect transition="in" filter="fade">
                                          <p:cBhvr>
                                            <p:cTn id="46" dur="1000"/>
                                            <p:tgtEl>
                                              <p:spTgt spid="497"/>
                                            </p:tgtEl>
                                          </p:cBhvr>
                                        </p:animEffect>
                                        <p:anim calcmode="lin" valueType="num">
                                          <p:cBhvr>
                                            <p:cTn id="47" dur="1000" fill="hold"/>
                                            <p:tgtEl>
                                              <p:spTgt spid="497"/>
                                            </p:tgtEl>
                                            <p:attrNameLst>
                                              <p:attrName>ppt_x</p:attrName>
                                            </p:attrNameLst>
                                          </p:cBhvr>
                                          <p:tavLst>
                                            <p:tav tm="0">
                                              <p:val>
                                                <p:strVal val="#ppt_x"/>
                                              </p:val>
                                            </p:tav>
                                            <p:tav tm="100000">
                                              <p:val>
                                                <p:strVal val="#ppt_x"/>
                                              </p:val>
                                            </p:tav>
                                          </p:tavLst>
                                        </p:anim>
                                        <p:anim calcmode="lin" valueType="num">
                                          <p:cBhvr>
                                            <p:cTn id="48" dur="1000" fill="hold"/>
                                            <p:tgtEl>
                                              <p:spTgt spid="497"/>
                                            </p:tgtEl>
                                            <p:attrNameLst>
                                              <p:attrName>ppt_y</p:attrName>
                                            </p:attrNameLst>
                                          </p:cBhvr>
                                          <p:tavLst>
                                            <p:tav tm="0">
                                              <p:val>
                                                <p:strVal val="#ppt_y+.1"/>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9"/>
                                            </p:tgtEl>
                                            <p:attrNameLst>
                                              <p:attrName>style.visibility</p:attrName>
                                            </p:attrNameLst>
                                          </p:cBhvr>
                                          <p:to>
                                            <p:strVal val="visible"/>
                                          </p:to>
                                        </p:set>
                                        <p:anim calcmode="lin" valueType="num">
                                          <p:cBhvr additive="base">
                                            <p:cTn id="51" dur="500" fill="hold"/>
                                            <p:tgtEl>
                                              <p:spTgt spid="499"/>
                                            </p:tgtEl>
                                            <p:attrNameLst>
                                              <p:attrName>ppt_x</p:attrName>
                                            </p:attrNameLst>
                                          </p:cBhvr>
                                          <p:tavLst>
                                            <p:tav tm="0">
                                              <p:val>
                                                <p:strVal val="#ppt_x"/>
                                              </p:val>
                                            </p:tav>
                                            <p:tav tm="100000">
                                              <p:val>
                                                <p:strVal val="#ppt_x"/>
                                              </p:val>
                                            </p:tav>
                                          </p:tavLst>
                                        </p:anim>
                                        <p:anim calcmode="lin" valueType="num">
                                          <p:cBhvr additive="base">
                                            <p:cTn id="52" dur="500" fill="hold"/>
                                            <p:tgtEl>
                                              <p:spTgt spid="499"/>
                                            </p:tgtEl>
                                            <p:attrNameLst>
                                              <p:attrName>ppt_y</p:attrName>
                                            </p:attrNameLst>
                                          </p:cBhvr>
                                          <p:tavLst>
                                            <p:tav tm="0">
                                              <p:val>
                                                <p:strVal val="1+#ppt_h/2"/>
                                              </p:val>
                                            </p:tav>
                                            <p:tav tm="100000">
                                              <p:val>
                                                <p:strVal val="#ppt_y"/>
                                              </p:val>
                                            </p:tav>
                                          </p:tavLst>
                                        </p:anim>
                                      </p:childTnLst>
                                    </p:cTn>
                                  </p:par>
                                  <p:par>
                                    <p:cTn id="53" presetID="22" presetClass="entr" presetSubtype="4" fill="hold" grpId="0" nodeType="withEffect">
                                      <p:stCondLst>
                                        <p:cond delay="0"/>
                                      </p:stCondLst>
                                      <p:childTnLst>
                                        <p:set>
                                          <p:cBhvr>
                                            <p:cTn id="54" dur="1" fill="hold">
                                              <p:stCondLst>
                                                <p:cond delay="0"/>
                                              </p:stCondLst>
                                            </p:cTn>
                                            <p:tgtEl>
                                              <p:spTgt spid="500"/>
                                            </p:tgtEl>
                                            <p:attrNameLst>
                                              <p:attrName>style.visibility</p:attrName>
                                            </p:attrNameLst>
                                          </p:cBhvr>
                                          <p:to>
                                            <p:strVal val="visible"/>
                                          </p:to>
                                        </p:set>
                                        <p:animEffect transition="in" filter="wipe(down)">
                                          <p:cBhvr>
                                            <p:cTn id="55" dur="500"/>
                                            <p:tgtEl>
                                              <p:spTgt spid="50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01"/>
                                            </p:tgtEl>
                                            <p:attrNameLst>
                                              <p:attrName>style.visibility</p:attrName>
                                            </p:attrNameLst>
                                          </p:cBhvr>
                                          <p:to>
                                            <p:strVal val="visible"/>
                                          </p:to>
                                        </p:set>
                                        <p:animEffect transition="in" filter="wipe(down)">
                                          <p:cBhvr>
                                            <p:cTn id="58" dur="500"/>
                                            <p:tgtEl>
                                              <p:spTgt spid="501"/>
                                            </p:tgtEl>
                                          </p:cBhvr>
                                        </p:animEffect>
                                      </p:childTnLst>
                                    </p:cTn>
                                  </p:par>
                                  <p:par>
                                    <p:cTn id="59" presetID="2" presetClass="entr" presetSubtype="4" fill="hold" grpId="0" nodeType="withEffect">
                                      <p:stCondLst>
                                        <p:cond delay="0"/>
                                      </p:stCondLst>
                                      <p:childTnLst>
                                        <p:set>
                                          <p:cBhvr>
                                            <p:cTn id="60" dur="1" fill="hold">
                                              <p:stCondLst>
                                                <p:cond delay="0"/>
                                              </p:stCondLst>
                                            </p:cTn>
                                            <p:tgtEl>
                                              <p:spTgt spid="502"/>
                                            </p:tgtEl>
                                            <p:attrNameLst>
                                              <p:attrName>style.visibility</p:attrName>
                                            </p:attrNameLst>
                                          </p:cBhvr>
                                          <p:to>
                                            <p:strVal val="visible"/>
                                          </p:to>
                                        </p:set>
                                        <p:anim calcmode="lin" valueType="num">
                                          <p:cBhvr additive="base">
                                            <p:cTn id="61" dur="500" fill="hold"/>
                                            <p:tgtEl>
                                              <p:spTgt spid="502"/>
                                            </p:tgtEl>
                                            <p:attrNameLst>
                                              <p:attrName>ppt_x</p:attrName>
                                            </p:attrNameLst>
                                          </p:cBhvr>
                                          <p:tavLst>
                                            <p:tav tm="0">
                                              <p:val>
                                                <p:strVal val="#ppt_x"/>
                                              </p:val>
                                            </p:tav>
                                            <p:tav tm="100000">
                                              <p:val>
                                                <p:strVal val="#ppt_x"/>
                                              </p:val>
                                            </p:tav>
                                          </p:tavLst>
                                        </p:anim>
                                        <p:anim calcmode="lin" valueType="num">
                                          <p:cBhvr additive="base">
                                            <p:cTn id="62" dur="500" fill="hold"/>
                                            <p:tgtEl>
                                              <p:spTgt spid="5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0" animBg="1"/>
          <p:bldP spid="499" grpId="0" animBg="1"/>
          <p:bldP spid="488" grpId="0"/>
          <p:bldP spid="493" grpId="0"/>
          <p:bldP spid="497" grpId="0"/>
          <p:bldP spid="500" grpId="0" animBg="1"/>
          <p:bldP spid="501"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3DA0BB7-265A-403C-9275-D587AB510EDC}" type="slidenum">
              <a:rPr lang="zh-TW" altLang="en-US" smtClean="0"/>
              <a:pPr/>
              <a:t>23</a:t>
            </a:fld>
            <a:endParaRPr lang="zh-TW" altLang="en-US"/>
          </a:p>
        </p:txBody>
      </p:sp>
      <p:graphicFrame>
        <p:nvGraphicFramePr>
          <p:cNvPr id="2" name="表格 1"/>
          <p:cNvGraphicFramePr>
            <a:graphicFrameLocks noGrp="1"/>
          </p:cNvGraphicFramePr>
          <p:nvPr>
            <p:extLst>
              <p:ext uri="{D42A27DB-BD31-4B8C-83A1-F6EECF244321}">
                <p14:modId xmlns:p14="http://schemas.microsoft.com/office/powerpoint/2010/main" val="3481277957"/>
              </p:ext>
            </p:extLst>
          </p:nvPr>
        </p:nvGraphicFramePr>
        <p:xfrm>
          <a:off x="0" y="515390"/>
          <a:ext cx="12191999" cy="6309360"/>
        </p:xfrm>
        <a:graphic>
          <a:graphicData uri="http://schemas.openxmlformats.org/drawingml/2006/table">
            <a:tbl>
              <a:tblPr firstRow="1" firstCol="1" bandRow="1">
                <a:tableStyleId>{5C22544A-7EE6-4342-B048-85BDC9FD1C3A}</a:tableStyleId>
              </a:tblPr>
              <a:tblGrid>
                <a:gridCol w="1365818">
                  <a:extLst>
                    <a:ext uri="{9D8B030D-6E8A-4147-A177-3AD203B41FA5}">
                      <a16:colId xmlns="" xmlns:a16="http://schemas.microsoft.com/office/drawing/2014/main" val="4126591005"/>
                    </a:ext>
                  </a:extLst>
                </a:gridCol>
                <a:gridCol w="4719098">
                  <a:extLst>
                    <a:ext uri="{9D8B030D-6E8A-4147-A177-3AD203B41FA5}">
                      <a16:colId xmlns="" xmlns:a16="http://schemas.microsoft.com/office/drawing/2014/main" val="3701194775"/>
                    </a:ext>
                  </a:extLst>
                </a:gridCol>
                <a:gridCol w="5040767">
                  <a:extLst>
                    <a:ext uri="{9D8B030D-6E8A-4147-A177-3AD203B41FA5}">
                      <a16:colId xmlns="" xmlns:a16="http://schemas.microsoft.com/office/drawing/2014/main" val="3566999969"/>
                    </a:ext>
                  </a:extLst>
                </a:gridCol>
                <a:gridCol w="1066316">
                  <a:extLst>
                    <a:ext uri="{9D8B030D-6E8A-4147-A177-3AD203B41FA5}">
                      <a16:colId xmlns="" xmlns:a16="http://schemas.microsoft.com/office/drawing/2014/main" val="4280097158"/>
                    </a:ext>
                  </a:extLst>
                </a:gridCol>
              </a:tblGrid>
              <a:tr h="135618">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領域</a:t>
                      </a:r>
                      <a:r>
                        <a:rPr lang="en-US" sz="1200" b="1" kern="100" dirty="0">
                          <a:effectLst/>
                          <a:latin typeface="微軟正黑體" panose="020B0604030504040204" pitchFamily="34" charset="-120"/>
                          <a:ea typeface="微軟正黑體" panose="020B0604030504040204" pitchFamily="34" charset="-120"/>
                        </a:rPr>
                        <a:t>/</a:t>
                      </a:r>
                      <a:r>
                        <a:rPr lang="zh-TW" sz="1200" b="1" kern="100" dirty="0">
                          <a:effectLst/>
                          <a:latin typeface="微軟正黑體" panose="020B0604030504040204" pitchFamily="34" charset="-120"/>
                          <a:ea typeface="微軟正黑體" panose="020B0604030504040204" pitchFamily="34" charset="-120"/>
                        </a:rPr>
                        <a:t>議題輔導小組</a:t>
                      </a:r>
                    </a:p>
                  </a:txBody>
                  <a:tcPr marL="30514" marR="30514" marT="0" marB="0" anchor="ctr"/>
                </a:tc>
                <a:tc gridSpan="2">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推動重點概述</a:t>
                      </a:r>
                    </a:p>
                  </a:txBody>
                  <a:tcPr marL="30514" marR="30514" marT="0" marB="0" anchor="ctr"/>
                </a:tc>
                <a:tc hMerge="1">
                  <a:txBody>
                    <a:bodyPr/>
                    <a:lstStyle/>
                    <a:p>
                      <a:pPr algn="ctr">
                        <a:spcAft>
                          <a:spcPts val="0"/>
                        </a:spcAft>
                      </a:pPr>
                      <a:endParaRPr lang="zh-TW" sz="800" kern="100" dirty="0">
                        <a:effectLst/>
                        <a:latin typeface="微軟正黑體" panose="020B0604030504040204" pitchFamily="34" charset="-120"/>
                        <a:ea typeface="微軟正黑體" panose="020B0604030504040204" pitchFamily="34" charset="-120"/>
                      </a:endParaRPr>
                    </a:p>
                  </a:txBody>
                  <a:tcPr marL="30514" marR="30514" marT="0" marB="0" anchor="ctr"/>
                </a:tc>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經費預算</a:t>
                      </a:r>
                    </a:p>
                  </a:txBody>
                  <a:tcPr marL="30514" marR="30514" marT="0" marB="0" anchor="ctr"/>
                </a:tc>
                <a:extLst>
                  <a:ext uri="{0D108BD9-81ED-4DB2-BD59-A6C34878D82A}">
                    <a16:rowId xmlns="" xmlns:a16="http://schemas.microsoft.com/office/drawing/2014/main" val="4267616835"/>
                  </a:ext>
                </a:extLst>
              </a:tr>
              <a:tr h="339045">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語文－國語文</a:t>
                      </a:r>
                    </a:p>
                  </a:txBody>
                  <a:tcPr marL="30514" marR="30514" marT="0" marB="0" anchor="ctr"/>
                </a:tc>
                <a:tc>
                  <a:txBody>
                    <a:bodyPr/>
                    <a:lstStyle/>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1.</a:t>
                      </a:r>
                      <a:r>
                        <a:rPr lang="zh-TW" altLang="zh-TW" sz="1200" b="1" kern="100" dirty="0">
                          <a:effectLst/>
                          <a:latin typeface="微軟正黑體" panose="020B0604030504040204" pitchFamily="34" charset="-120"/>
                          <a:ea typeface="微軟正黑體" panose="020B0604030504040204" pitchFamily="34" charset="-120"/>
                        </a:rPr>
                        <a:t>共備共學增能工作坊</a:t>
                      </a:r>
                    </a:p>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2.</a:t>
                      </a:r>
                      <a:r>
                        <a:rPr lang="zh-TW" altLang="zh-TW" sz="1200" b="1" kern="100" dirty="0">
                          <a:effectLst/>
                          <a:latin typeface="微軟正黑體" panose="020B0604030504040204" pitchFamily="34" charset="-120"/>
                          <a:ea typeface="微軟正黑體" panose="020B0604030504040204" pitchFamily="34" charset="-120"/>
                        </a:rPr>
                        <a:t>到校陪伴服務</a:t>
                      </a:r>
                    </a:p>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3.</a:t>
                      </a:r>
                      <a:r>
                        <a:rPr lang="zh-TW" altLang="zh-TW" sz="1200" b="1" kern="100" dirty="0">
                          <a:effectLst/>
                          <a:latin typeface="微軟正黑體" panose="020B0604030504040204" pitchFamily="34" charset="-120"/>
                          <a:ea typeface="微軟正黑體" panose="020B0604030504040204" pitchFamily="34" charset="-120"/>
                        </a:rPr>
                        <a:t>國中升</a:t>
                      </a:r>
                      <a:r>
                        <a:rPr lang="en-US" altLang="zh-TW" sz="1200" b="1" kern="100" dirty="0">
                          <a:effectLst/>
                          <a:latin typeface="微軟正黑體" panose="020B0604030504040204" pitchFamily="34" charset="-120"/>
                          <a:ea typeface="微軟正黑體" panose="020B0604030504040204" pitchFamily="34" charset="-120"/>
                        </a:rPr>
                        <a:t>A</a:t>
                      </a:r>
                      <a:r>
                        <a:rPr lang="zh-TW" altLang="zh-TW" sz="1200" b="1" kern="100" dirty="0">
                          <a:effectLst/>
                          <a:latin typeface="微軟正黑體" panose="020B0604030504040204" pitchFamily="34" charset="-120"/>
                          <a:ea typeface="微軟正黑體" panose="020B0604030504040204" pitchFamily="34" charset="-120"/>
                        </a:rPr>
                        <a:t>調降</a:t>
                      </a:r>
                      <a:r>
                        <a:rPr lang="en-US" altLang="zh-TW" sz="1200" b="1" kern="100" dirty="0">
                          <a:effectLst/>
                          <a:latin typeface="微軟正黑體" panose="020B0604030504040204" pitchFamily="34" charset="-120"/>
                          <a:ea typeface="微軟正黑體" panose="020B0604030504040204" pitchFamily="34" charset="-120"/>
                        </a:rPr>
                        <a:t>C</a:t>
                      </a:r>
                      <a:r>
                        <a:rPr lang="zh-TW" altLang="zh-TW" sz="1200" b="1" kern="100" dirty="0">
                          <a:effectLst/>
                          <a:latin typeface="微軟正黑體" panose="020B0604030504040204" pitchFamily="34" charset="-120"/>
                          <a:ea typeface="微軟正黑體" panose="020B0604030504040204" pitchFamily="34" charset="-120"/>
                        </a:rPr>
                        <a:t>調教學工作坊</a:t>
                      </a:r>
                    </a:p>
                  </a:txBody>
                  <a:tcPr marL="30514" marR="30514" marT="0" marB="0" anchor="ctr"/>
                </a:tc>
                <a:tc>
                  <a:txBody>
                    <a:bodyPr/>
                    <a:lstStyle/>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4. </a:t>
                      </a:r>
                      <a:r>
                        <a:rPr lang="zh-TW" sz="1200" b="1" kern="100" dirty="0">
                          <a:effectLst/>
                          <a:latin typeface="微軟正黑體" panose="020B0604030504040204" pitchFamily="34" charset="-120"/>
                          <a:ea typeface="微軟正黑體" panose="020B0604030504040204" pitchFamily="34" charset="-120"/>
                        </a:rPr>
                        <a:t>從讀到寫研習</a:t>
                      </a:r>
                    </a:p>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5. </a:t>
                      </a:r>
                      <a:r>
                        <a:rPr lang="zh-TW" sz="1200" b="1" kern="100" dirty="0">
                          <a:effectLst/>
                          <a:latin typeface="微軟正黑體" panose="020B0604030504040204" pitchFamily="34" charset="-120"/>
                          <a:ea typeface="微軟正黑體" panose="020B0604030504040204" pitchFamily="34" charset="-120"/>
                        </a:rPr>
                        <a:t>定期及不定期領域時間到團研討</a:t>
                      </a: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200,000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2191144254"/>
                  </a:ext>
                </a:extLst>
              </a:tr>
              <a:tr h="470520">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語文－英語文</a:t>
                      </a:r>
                    </a:p>
                  </a:txBody>
                  <a:tcPr marL="30514" marR="30514" marT="0" marB="0" anchor="ctr"/>
                </a:tc>
                <a:tc>
                  <a:txBody>
                    <a:bodyPr/>
                    <a:lstStyle/>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1.</a:t>
                      </a:r>
                      <a:r>
                        <a:rPr lang="zh-TW" altLang="zh-TW" sz="1200" b="1" kern="100" dirty="0">
                          <a:effectLst/>
                          <a:latin typeface="微軟正黑體" panose="020B0604030504040204" pitchFamily="34" charset="-120"/>
                          <a:ea typeface="微軟正黑體" panose="020B0604030504040204" pitchFamily="34" charset="-120"/>
                        </a:rPr>
                        <a:t>校訂課程模組設計與核心素養導向教學評量共同命題工作坊</a:t>
                      </a:r>
                    </a:p>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2.</a:t>
                      </a:r>
                      <a:r>
                        <a:rPr lang="zh-TW" altLang="zh-TW" sz="1200" b="1" kern="100" dirty="0">
                          <a:effectLst/>
                          <a:latin typeface="微軟正黑體" panose="020B0604030504040204" pitchFamily="34" charset="-120"/>
                          <a:ea typeface="微軟正黑體" panose="020B0604030504040204" pitchFamily="34" charset="-120"/>
                        </a:rPr>
                        <a:t>到校陪伴服務</a:t>
                      </a:r>
                    </a:p>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3.</a:t>
                      </a:r>
                      <a:r>
                        <a:rPr lang="zh-TW" altLang="zh-TW" sz="1200" b="1" kern="100" dirty="0">
                          <a:effectLst/>
                          <a:latin typeface="微軟正黑體" panose="020B0604030504040204" pitchFamily="34" charset="-120"/>
                          <a:ea typeface="微軟正黑體" panose="020B0604030504040204" pitchFamily="34" charset="-120"/>
                        </a:rPr>
                        <a:t>素養導向紙筆評量優良試題徵選</a:t>
                      </a:r>
                    </a:p>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4.108</a:t>
                      </a:r>
                      <a:r>
                        <a:rPr lang="zh-TW" altLang="zh-TW" sz="1200" b="1" kern="100" dirty="0">
                          <a:effectLst/>
                          <a:latin typeface="微軟正黑體" panose="020B0604030504040204" pitchFamily="34" charset="-120"/>
                          <a:ea typeface="微軟正黑體" panose="020B0604030504040204" pitchFamily="34" charset="-120"/>
                        </a:rPr>
                        <a:t>課綱英語文課程綱要宣講</a:t>
                      </a:r>
                    </a:p>
                  </a:txBody>
                  <a:tcPr marL="30514" marR="30514" marT="0" marB="0" anchor="ctr"/>
                </a:tc>
                <a:tc>
                  <a:txBody>
                    <a:bodyPr/>
                    <a:lstStyle/>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5.108</a:t>
                      </a:r>
                      <a:r>
                        <a:rPr lang="zh-TW" sz="1200" b="1" kern="100" dirty="0">
                          <a:effectLst/>
                          <a:latin typeface="微軟正黑體" panose="020B0604030504040204" pitchFamily="34" charset="-120"/>
                          <a:ea typeface="微軟正黑體" panose="020B0604030504040204" pitchFamily="34" charset="-120"/>
                        </a:rPr>
                        <a:t>課綱國中英語課程計畫撰寫與素養導向教學設計工作坊</a:t>
                      </a:r>
                    </a:p>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6.</a:t>
                      </a:r>
                      <a:r>
                        <a:rPr lang="zh-TW" sz="1200" b="1" kern="100" dirty="0">
                          <a:effectLst/>
                          <a:latin typeface="微軟正黑體" panose="020B0604030504040204" pitchFamily="34" charset="-120"/>
                          <a:ea typeface="微軟正黑體" panose="020B0604030504040204" pitchFamily="34" charset="-120"/>
                        </a:rPr>
                        <a:t>英語口說教學策略與多元評量設計</a:t>
                      </a:r>
                    </a:p>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7.</a:t>
                      </a:r>
                      <a:r>
                        <a:rPr lang="zh-TW" sz="1200" b="1" kern="100" dirty="0">
                          <a:effectLst/>
                          <a:latin typeface="微軟正黑體" panose="020B0604030504040204" pitchFamily="34" charset="-120"/>
                          <a:ea typeface="微軟正黑體" panose="020B0604030504040204" pitchFamily="34" charset="-120"/>
                        </a:rPr>
                        <a:t>英語變變變</a:t>
                      </a:r>
                      <a:r>
                        <a:rPr lang="en-US" sz="1200" b="1" kern="100" dirty="0">
                          <a:effectLst/>
                          <a:latin typeface="微軟正黑體" panose="020B0604030504040204" pitchFamily="34" charset="-120"/>
                          <a:ea typeface="微軟正黑體" panose="020B0604030504040204" pitchFamily="34" charset="-120"/>
                        </a:rPr>
                        <a:t>-</a:t>
                      </a:r>
                      <a:r>
                        <a:rPr lang="zh-TW" sz="1200" b="1" kern="100" dirty="0">
                          <a:effectLst/>
                          <a:latin typeface="微軟正黑體" panose="020B0604030504040204" pitchFamily="34" charset="-120"/>
                          <a:ea typeface="微軟正黑體" panose="020B0604030504040204" pitchFamily="34" charset="-120"/>
                        </a:rPr>
                        <a:t>課程轉化與教學實踐工作坊</a:t>
                      </a: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200,000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1459590870"/>
                  </a:ext>
                </a:extLst>
              </a:tr>
              <a:tr h="203427">
                <a:tc>
                  <a:txBody>
                    <a:bodyPr/>
                    <a:lstStyle/>
                    <a:p>
                      <a:pPr algn="ctr">
                        <a:spcAft>
                          <a:spcPts val="0"/>
                        </a:spcAft>
                      </a:pPr>
                      <a:r>
                        <a:rPr lang="zh-TW" sz="1200" b="1" kern="100">
                          <a:effectLst/>
                          <a:latin typeface="微軟正黑體" panose="020B0604030504040204" pitchFamily="34" charset="-120"/>
                          <a:ea typeface="微軟正黑體" panose="020B0604030504040204" pitchFamily="34" charset="-120"/>
                        </a:rPr>
                        <a:t>語文－本土語</a:t>
                      </a:r>
                    </a:p>
                  </a:txBody>
                  <a:tcPr marL="30514" marR="30514" marT="0" marB="0" anchor="ctr"/>
                </a:tc>
                <a:tc>
                  <a:txBody>
                    <a:bodyPr/>
                    <a:lstStyle/>
                    <a:p>
                      <a:pPr>
                        <a:spcAft>
                          <a:spcPts val="0"/>
                        </a:spcAft>
                      </a:pPr>
                      <a:r>
                        <a:rPr lang="en-US" altLang="zh-TW" sz="1200" b="1" kern="100" dirty="0">
                          <a:effectLst/>
                          <a:latin typeface="微軟正黑體" panose="020B0604030504040204" pitchFamily="34" charset="-120"/>
                          <a:ea typeface="微軟正黑體" panose="020B0604030504040204" pitchFamily="34" charset="-120"/>
                        </a:rPr>
                        <a:t>1.</a:t>
                      </a:r>
                      <a:r>
                        <a:rPr lang="zh-TW" altLang="zh-TW" sz="1200" b="1" kern="100" dirty="0">
                          <a:effectLst/>
                          <a:latin typeface="微軟正黑體" panose="020B0604030504040204" pitchFamily="34" charset="-120"/>
                          <a:ea typeface="微軟正黑體" panose="020B0604030504040204" pitchFamily="34" charset="-120"/>
                        </a:rPr>
                        <a:t>輔導團團員會議</a:t>
                      </a:r>
                    </a:p>
                    <a:p>
                      <a:pPr>
                        <a:spcAft>
                          <a:spcPts val="0"/>
                        </a:spcAft>
                      </a:pPr>
                      <a:r>
                        <a:rPr lang="en-US" altLang="zh-TW" sz="1200" b="1" kern="100" dirty="0">
                          <a:effectLst/>
                          <a:latin typeface="微軟正黑體" panose="020B0604030504040204" pitchFamily="34" charset="-120"/>
                          <a:ea typeface="微軟正黑體" panose="020B0604030504040204" pitchFamily="34" charset="-120"/>
                        </a:rPr>
                        <a:t>2.</a:t>
                      </a:r>
                      <a:r>
                        <a:rPr lang="zh-TW" altLang="zh-TW" sz="1200" b="1" kern="100" dirty="0">
                          <a:effectLst/>
                          <a:latin typeface="微軟正黑體" panose="020B0604030504040204" pitchFamily="34" charset="-120"/>
                          <a:ea typeface="微軟正黑體" panose="020B0604030504040204" pitchFamily="34" charset="-120"/>
                        </a:rPr>
                        <a:t>核心素養導向教學設計實作研習</a:t>
                      </a:r>
                    </a:p>
                  </a:txBody>
                  <a:tcPr marL="30514" marR="30514" marT="0" marB="0" anchor="ctr"/>
                </a:tc>
                <a:tc>
                  <a:txBody>
                    <a:bodyPr/>
                    <a:lstStyle/>
                    <a:p>
                      <a:pPr algn="l">
                        <a:spcAft>
                          <a:spcPts val="0"/>
                        </a:spcAft>
                      </a:pPr>
                      <a:r>
                        <a:rPr lang="en-US" sz="1200" b="1" kern="100" dirty="0">
                          <a:effectLst/>
                          <a:latin typeface="微軟正黑體" panose="020B0604030504040204" pitchFamily="34" charset="-120"/>
                          <a:ea typeface="微軟正黑體" panose="020B0604030504040204" pitchFamily="34" charset="-120"/>
                        </a:rPr>
                        <a:t>3.</a:t>
                      </a:r>
                      <a:r>
                        <a:rPr lang="zh-TW" sz="1200" b="1" kern="100" dirty="0">
                          <a:effectLst/>
                          <a:latin typeface="微軟正黑體" panose="020B0604030504040204" pitchFamily="34" charset="-120"/>
                          <a:ea typeface="微軟正黑體" panose="020B0604030504040204" pitchFamily="34" charset="-120"/>
                        </a:rPr>
                        <a:t>有備而來─本土語言主題式共備工作坊</a:t>
                      </a: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100,000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2821060571"/>
                  </a:ext>
                </a:extLst>
              </a:tr>
              <a:tr h="406853">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數學</a:t>
                      </a:r>
                    </a:p>
                  </a:txBody>
                  <a:tcPr marL="30514" marR="30514" marT="0" marB="0" anchor="ctr"/>
                </a:tc>
                <a:tc>
                  <a:txBody>
                    <a:bodyPr/>
                    <a:lstStyle/>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1.</a:t>
                      </a:r>
                      <a:r>
                        <a:rPr lang="zh-TW" altLang="zh-TW" sz="1200" b="1" kern="100" dirty="0">
                          <a:effectLst/>
                          <a:latin typeface="微軟正黑體" panose="020B0604030504040204" pitchFamily="34" charset="-120"/>
                          <a:ea typeface="微軟正黑體" panose="020B0604030504040204" pitchFamily="34" charset="-120"/>
                        </a:rPr>
                        <a:t>有效教學工作坊</a:t>
                      </a:r>
                      <a:r>
                        <a:rPr lang="en-US" altLang="zh-TW" sz="1200" b="1" kern="100" dirty="0">
                          <a:effectLst/>
                          <a:latin typeface="微軟正黑體" panose="020B0604030504040204" pitchFamily="34" charset="-120"/>
                          <a:ea typeface="微軟正黑體" panose="020B0604030504040204" pitchFamily="34" charset="-120"/>
                        </a:rPr>
                        <a:t>-</a:t>
                      </a:r>
                      <a:r>
                        <a:rPr lang="zh-TW" altLang="zh-TW" sz="1200" b="1" kern="100" dirty="0">
                          <a:effectLst/>
                          <a:latin typeface="微軟正黑體" panose="020B0604030504040204" pitchFamily="34" charset="-120"/>
                          <a:ea typeface="微軟正黑體" panose="020B0604030504040204" pitchFamily="34" charset="-120"/>
                        </a:rPr>
                        <a:t>共備增能</a:t>
                      </a:r>
                      <a:r>
                        <a:rPr lang="en-US" altLang="zh-TW" sz="1200" b="1" kern="100" dirty="0">
                          <a:effectLst/>
                          <a:latin typeface="微軟正黑體" panose="020B0604030504040204" pitchFamily="34" charset="-120"/>
                          <a:ea typeface="微軟正黑體" panose="020B0604030504040204" pitchFamily="34" charset="-120"/>
                        </a:rPr>
                        <a:t>-</a:t>
                      </a:r>
                      <a:r>
                        <a:rPr lang="zh-TW" altLang="zh-TW" sz="1200" b="1" kern="100" dirty="0">
                          <a:effectLst/>
                          <a:latin typeface="微軟正黑體" panose="020B0604030504040204" pitchFamily="34" charset="-120"/>
                          <a:ea typeface="微軟正黑體" panose="020B0604030504040204" pitchFamily="34" charset="-120"/>
                        </a:rPr>
                        <a:t>國中</a:t>
                      </a:r>
                    </a:p>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2.</a:t>
                      </a:r>
                      <a:r>
                        <a:rPr lang="zh-TW" altLang="zh-TW" sz="1200" b="1" kern="100" dirty="0">
                          <a:effectLst/>
                          <a:latin typeface="微軟正黑體" panose="020B0604030504040204" pitchFamily="34" charset="-120"/>
                          <a:ea typeface="微軟正黑體" panose="020B0604030504040204" pitchFamily="34" charset="-120"/>
                        </a:rPr>
                        <a:t>數學領域課程綱要研習</a:t>
                      </a:r>
                    </a:p>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3.</a:t>
                      </a:r>
                      <a:r>
                        <a:rPr lang="zh-TW" altLang="zh-TW" sz="1200" b="1" kern="100" dirty="0">
                          <a:effectLst/>
                          <a:latin typeface="微軟正黑體" panose="020B0604030504040204" pitchFamily="34" charset="-120"/>
                          <a:ea typeface="微軟正黑體" panose="020B0604030504040204" pitchFamily="34" charset="-120"/>
                        </a:rPr>
                        <a:t>「數學素養</a:t>
                      </a:r>
                      <a:r>
                        <a:rPr lang="en-US" altLang="zh-TW" sz="1200" b="1" kern="100" dirty="0">
                          <a:effectLst/>
                          <a:latin typeface="微軟正黑體" panose="020B0604030504040204" pitchFamily="34" charset="-120"/>
                          <a:ea typeface="微軟正黑體" panose="020B0604030504040204" pitchFamily="34" charset="-120"/>
                        </a:rPr>
                        <a:t>Easy GO</a:t>
                      </a:r>
                      <a:r>
                        <a:rPr lang="zh-TW" altLang="zh-TW" sz="1200" b="1" kern="100" dirty="0">
                          <a:effectLst/>
                          <a:latin typeface="微軟正黑體" panose="020B0604030504040204" pitchFamily="34" charset="-120"/>
                          <a:ea typeface="微軟正黑體" panose="020B0604030504040204" pitchFamily="34" charset="-120"/>
                        </a:rPr>
                        <a:t>」</a:t>
                      </a:r>
                      <a:r>
                        <a:rPr lang="en-US" altLang="zh-TW" sz="1200" b="1" kern="100" dirty="0">
                          <a:effectLst/>
                          <a:latin typeface="微軟正黑體" panose="020B0604030504040204" pitchFamily="34" charset="-120"/>
                          <a:ea typeface="微軟正黑體" panose="020B0604030504040204" pitchFamily="34" charset="-120"/>
                        </a:rPr>
                        <a:t>-</a:t>
                      </a:r>
                      <a:r>
                        <a:rPr lang="zh-TW" altLang="zh-TW" sz="1200" b="1" kern="100" dirty="0">
                          <a:effectLst/>
                          <a:latin typeface="微軟正黑體" panose="020B0604030504040204" pitchFamily="34" charset="-120"/>
                          <a:ea typeface="微軟正黑體" panose="020B0604030504040204" pitchFamily="34" charset="-120"/>
                        </a:rPr>
                        <a:t>數學素養與你同行</a:t>
                      </a:r>
                    </a:p>
                  </a:txBody>
                  <a:tcPr marL="30514" marR="30514" marT="0" marB="0" anchor="ctr"/>
                </a:tc>
                <a:tc>
                  <a:txBody>
                    <a:bodyPr/>
                    <a:lstStyle/>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4.</a:t>
                      </a:r>
                      <a:r>
                        <a:rPr lang="zh-TW" sz="1200" b="1" kern="100" dirty="0">
                          <a:effectLst/>
                          <a:latin typeface="微軟正黑體" panose="020B0604030504040204" pitchFamily="34" charset="-120"/>
                          <a:ea typeface="微軟正黑體" panose="020B0604030504040204" pitchFamily="34" charset="-120"/>
                        </a:rPr>
                        <a:t>數學共備工作坊</a:t>
                      </a:r>
                    </a:p>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5.</a:t>
                      </a:r>
                      <a:r>
                        <a:rPr lang="zh-TW" sz="1200" b="1" kern="100" dirty="0">
                          <a:effectLst/>
                          <a:latin typeface="微軟正黑體" panose="020B0604030504040204" pitchFamily="34" charset="-120"/>
                          <a:ea typeface="微軟正黑體" panose="020B0604030504040204" pitchFamily="34" charset="-120"/>
                        </a:rPr>
                        <a:t>到校陪伴實施計畫</a:t>
                      </a:r>
                      <a:r>
                        <a:rPr lang="en-US" sz="1200" b="1" kern="100" dirty="0">
                          <a:effectLst/>
                          <a:latin typeface="微軟正黑體" panose="020B0604030504040204" pitchFamily="34" charset="-120"/>
                          <a:ea typeface="微軟正黑體" panose="020B0604030504040204" pitchFamily="34" charset="-120"/>
                        </a:rPr>
                        <a:t>-</a:t>
                      </a:r>
                      <a:r>
                        <a:rPr lang="zh-TW" sz="1200" b="1" kern="100" dirty="0">
                          <a:effectLst/>
                          <a:latin typeface="微軟正黑體" panose="020B0604030504040204" pitchFamily="34" charset="-120"/>
                          <a:ea typeface="微軟正黑體" panose="020B0604030504040204" pitchFamily="34" charset="-120"/>
                        </a:rPr>
                        <a:t>國中小</a:t>
                      </a:r>
                    </a:p>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6.</a:t>
                      </a:r>
                      <a:r>
                        <a:rPr lang="zh-TW" sz="1200" b="1" kern="100" dirty="0">
                          <a:effectLst/>
                          <a:latin typeface="微軟正黑體" panose="020B0604030504040204" pitchFamily="34" charset="-120"/>
                          <a:ea typeface="微軟正黑體" panose="020B0604030504040204" pitchFamily="34" charset="-120"/>
                        </a:rPr>
                        <a:t>數學素養導向評量工作坊</a:t>
                      </a: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200,000</a:t>
                      </a:r>
                    </a:p>
                    <a:p>
                      <a:pPr algn="r">
                        <a:lnSpc>
                          <a:spcPts val="1200"/>
                        </a:lnSpc>
                        <a:spcAft>
                          <a:spcPts val="0"/>
                        </a:spcAft>
                      </a:pPr>
                      <a:r>
                        <a:rPr lang="en-US" altLang="zh-TW" sz="1200" b="1" kern="100" dirty="0">
                          <a:effectLst/>
                          <a:latin typeface="微軟正黑體" panose="020B0604030504040204" pitchFamily="34" charset="-120"/>
                          <a:ea typeface="微軟正黑體" panose="020B0604030504040204" pitchFamily="34" charset="-120"/>
                        </a:rPr>
                        <a:t>12,500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3487913978"/>
                  </a:ext>
                </a:extLst>
              </a:tr>
              <a:tr h="678089">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健康與體育</a:t>
                      </a:r>
                    </a:p>
                  </a:txBody>
                  <a:tcPr marL="30514" marR="30514" marT="0" marB="0" anchor="ctr"/>
                </a:tc>
                <a:tc>
                  <a:txBody>
                    <a:bodyPr/>
                    <a:lstStyle/>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1.</a:t>
                      </a:r>
                      <a:r>
                        <a:rPr lang="zh-TW" altLang="zh-TW" sz="1200" b="1" kern="100" dirty="0">
                          <a:effectLst/>
                          <a:latin typeface="微軟正黑體" panose="020B0604030504040204" pitchFamily="34" charset="-120"/>
                          <a:ea typeface="微軟正黑體" panose="020B0604030504040204" pitchFamily="34" charset="-120"/>
                        </a:rPr>
                        <a:t>素養導向教學設計與評量策略發展工作坊</a:t>
                      </a:r>
                    </a:p>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2.</a:t>
                      </a:r>
                      <a:r>
                        <a:rPr lang="zh-TW" altLang="zh-TW" sz="1200" b="1" kern="100" dirty="0">
                          <a:effectLst/>
                          <a:latin typeface="微軟正黑體" panose="020B0604030504040204" pitchFamily="34" charset="-120"/>
                          <a:ea typeface="微軟正黑體" panose="020B0604030504040204" pitchFamily="34" charset="-120"/>
                        </a:rPr>
                        <a:t>深化金南高屏十二年國教素養導工作坊</a:t>
                      </a:r>
                    </a:p>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3.</a:t>
                      </a:r>
                      <a:r>
                        <a:rPr lang="zh-TW" altLang="zh-TW" sz="1200" b="1" kern="100" dirty="0">
                          <a:effectLst/>
                          <a:latin typeface="微軟正黑體" panose="020B0604030504040204" pitchFamily="34" charset="-120"/>
                          <a:ea typeface="微軟正黑體" panose="020B0604030504040204" pitchFamily="34" charset="-120"/>
                        </a:rPr>
                        <a:t>精進課程海洋議題共學工作坊</a:t>
                      </a:r>
                    </a:p>
                    <a:p>
                      <a:pPr marL="63500" indent="-63500" algn="just">
                        <a:spcAft>
                          <a:spcPts val="0"/>
                        </a:spcAft>
                      </a:pPr>
                      <a:r>
                        <a:rPr lang="en-US" altLang="zh-TW" sz="1200" b="1" kern="100" dirty="0">
                          <a:effectLst/>
                          <a:latin typeface="微軟正黑體" panose="020B0604030504040204" pitchFamily="34" charset="-120"/>
                          <a:ea typeface="微軟正黑體" panose="020B0604030504040204" pitchFamily="34" charset="-120"/>
                        </a:rPr>
                        <a:t>4.</a:t>
                      </a:r>
                      <a:r>
                        <a:rPr lang="zh-TW" altLang="zh-TW" sz="1200" b="1" kern="100" dirty="0">
                          <a:effectLst/>
                          <a:latin typeface="微軟正黑體" panose="020B0604030504040204" pitchFamily="34" charset="-120"/>
                          <a:ea typeface="微軟正黑體" panose="020B0604030504040204" pitchFamily="34" charset="-120"/>
                        </a:rPr>
                        <a:t>跨領域素養導向課程設計增能工作坊</a:t>
                      </a:r>
                      <a:endParaRPr lang="en-US" altLang="zh-TW" sz="1200" b="1" kern="100" dirty="0">
                        <a:effectLst/>
                        <a:latin typeface="微軟正黑體" panose="020B0604030504040204" pitchFamily="34" charset="-120"/>
                        <a:ea typeface="微軟正黑體" panose="020B0604030504040204" pitchFamily="34" charset="-120"/>
                      </a:endParaRPr>
                    </a:p>
                    <a:p>
                      <a:pPr marL="63500" marR="0" lvl="0" indent="-63500" algn="just" defTabSz="914400" rtl="0" eaLnBrk="1" fontAlgn="auto" latinLnBrk="0" hangingPunct="1">
                        <a:lnSpc>
                          <a:spcPct val="100000"/>
                        </a:lnSpc>
                        <a:spcBef>
                          <a:spcPts val="0"/>
                        </a:spcBef>
                        <a:spcAft>
                          <a:spcPts val="0"/>
                        </a:spcAft>
                        <a:buClrTx/>
                        <a:buSzTx/>
                        <a:buFontTx/>
                        <a:buNone/>
                        <a:tabLst/>
                        <a:defRPr/>
                      </a:pPr>
                      <a:r>
                        <a:rPr lang="en-US" altLang="zh-TW" sz="1200" b="1" kern="100" dirty="0">
                          <a:effectLst/>
                          <a:latin typeface="微軟正黑體" panose="020B0604030504040204" pitchFamily="34" charset="-120"/>
                          <a:ea typeface="微軟正黑體" panose="020B0604030504040204" pitchFamily="34" charset="-120"/>
                        </a:rPr>
                        <a:t>5.</a:t>
                      </a:r>
                      <a:r>
                        <a:rPr lang="zh-TW" altLang="zh-TW" sz="1200" b="1" kern="100" dirty="0">
                          <a:effectLst/>
                          <a:latin typeface="微軟正黑體" panose="020B0604030504040204" pitchFamily="34" charset="-120"/>
                          <a:ea typeface="微軟正黑體" panose="020B0604030504040204" pitchFamily="34" charset="-120"/>
                        </a:rPr>
                        <a:t>到校陪伴實施計畫</a:t>
                      </a:r>
                      <a:r>
                        <a:rPr lang="en-US" altLang="zh-TW" sz="1200" b="1" kern="100" dirty="0">
                          <a:effectLst/>
                          <a:latin typeface="微軟正黑體" panose="020B0604030504040204" pitchFamily="34" charset="-120"/>
                          <a:ea typeface="微軟正黑體" panose="020B0604030504040204" pitchFamily="34" charset="-120"/>
                        </a:rPr>
                        <a:t>-</a:t>
                      </a:r>
                      <a:r>
                        <a:rPr lang="zh-TW" altLang="zh-TW" sz="1200" b="1" kern="100" dirty="0">
                          <a:effectLst/>
                          <a:latin typeface="微軟正黑體" panose="020B0604030504040204" pitchFamily="34" charset="-120"/>
                          <a:ea typeface="微軟正黑體" panose="020B0604030504040204" pitchFamily="34" charset="-120"/>
                        </a:rPr>
                        <a:t>國中小</a:t>
                      </a:r>
                    </a:p>
                  </a:txBody>
                  <a:tcPr marL="30514" marR="30514" marT="0" marB="0" anchor="ctr"/>
                </a:tc>
                <a:tc>
                  <a:txBody>
                    <a:bodyPr/>
                    <a:lstStyle/>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6.</a:t>
                      </a:r>
                      <a:r>
                        <a:rPr lang="zh-TW" sz="1200" b="1" kern="100" dirty="0">
                          <a:effectLst/>
                          <a:latin typeface="微軟正黑體" panose="020B0604030504040204" pitchFamily="34" charset="-120"/>
                          <a:ea typeface="微軟正黑體" panose="020B0604030504040204" pitchFamily="34" charset="-120"/>
                        </a:rPr>
                        <a:t>國中健康教育教學專業共備社群</a:t>
                      </a:r>
                      <a:endParaRPr lang="zh-TW" sz="1200" b="1" dirty="0">
                        <a:effectLst/>
                        <a:latin typeface="微軟正黑體" panose="020B0604030504040204" pitchFamily="34" charset="-120"/>
                        <a:ea typeface="微軟正黑體" panose="020B0604030504040204" pitchFamily="34" charset="-120"/>
                      </a:endParaRPr>
                    </a:p>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7.</a:t>
                      </a:r>
                      <a:r>
                        <a:rPr lang="zh-TW" sz="1200" b="1" kern="100" dirty="0">
                          <a:effectLst/>
                          <a:latin typeface="微軟正黑體" panose="020B0604030504040204" pitchFamily="34" charset="-120"/>
                          <a:ea typeface="微軟正黑體" panose="020B0604030504040204" pitchFamily="34" charset="-120"/>
                        </a:rPr>
                        <a:t>健康教育素養導向教學策略增能研習</a:t>
                      </a:r>
                      <a:endParaRPr lang="zh-TW" sz="1200" b="1" dirty="0">
                        <a:effectLst/>
                        <a:latin typeface="微軟正黑體" panose="020B0604030504040204" pitchFamily="34" charset="-120"/>
                        <a:ea typeface="微軟正黑體" panose="020B0604030504040204" pitchFamily="34" charset="-120"/>
                      </a:endParaRPr>
                    </a:p>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8.</a:t>
                      </a:r>
                      <a:r>
                        <a:rPr lang="zh-TW" sz="1200" b="1" kern="100" dirty="0">
                          <a:effectLst/>
                          <a:latin typeface="微軟正黑體" panose="020B0604030504040204" pitchFamily="34" charset="-120"/>
                          <a:ea typeface="微軟正黑體" panose="020B0604030504040204" pitchFamily="34" charset="-120"/>
                        </a:rPr>
                        <a:t>提升國中小健康教育非專長授課教師教學增能研習</a:t>
                      </a:r>
                    </a:p>
                    <a:p>
                      <a:pPr marL="63500" indent="-63500" algn="l">
                        <a:spcAft>
                          <a:spcPts val="0"/>
                        </a:spcAft>
                      </a:pPr>
                      <a:r>
                        <a:rPr lang="en-US" sz="1200" b="1" kern="100" dirty="0">
                          <a:effectLst/>
                          <a:latin typeface="微軟正黑體" panose="020B0604030504040204" pitchFamily="34" charset="-120"/>
                          <a:ea typeface="微軟正黑體" panose="020B0604030504040204" pitchFamily="34" charset="-120"/>
                        </a:rPr>
                        <a:t>9.</a:t>
                      </a:r>
                      <a:r>
                        <a:rPr lang="zh-TW" sz="1200" b="1" kern="100" dirty="0">
                          <a:effectLst/>
                          <a:latin typeface="微軟正黑體" panose="020B0604030504040204" pitchFamily="34" charset="-120"/>
                          <a:ea typeface="微軟正黑體" panose="020B0604030504040204" pitchFamily="34" charset="-120"/>
                        </a:rPr>
                        <a:t>策略聯盟增能活動</a:t>
                      </a: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200,000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1939013752"/>
                  </a:ext>
                </a:extLst>
              </a:tr>
              <a:tr h="406853">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自然與</a:t>
                      </a:r>
                      <a:endParaRPr lang="en-US" altLang="zh-TW" sz="1200" b="1" kern="100" dirty="0">
                        <a:effectLst/>
                        <a:latin typeface="微軟正黑體" panose="020B0604030504040204" pitchFamily="34" charset="-120"/>
                        <a:ea typeface="微軟正黑體" panose="020B0604030504040204" pitchFamily="34" charset="-120"/>
                      </a:endParaRPr>
                    </a:p>
                    <a:p>
                      <a:pPr algn="ctr">
                        <a:spcAft>
                          <a:spcPts val="0"/>
                        </a:spcAft>
                      </a:pPr>
                      <a:r>
                        <a:rPr lang="zh-TW" sz="1200" b="1" kern="100" dirty="0">
                          <a:effectLst/>
                          <a:latin typeface="微軟正黑體" panose="020B0604030504040204" pitchFamily="34" charset="-120"/>
                          <a:ea typeface="微軟正黑體" panose="020B0604030504040204" pitchFamily="34" charset="-120"/>
                        </a:rPr>
                        <a:t>生活科技</a:t>
                      </a:r>
                    </a:p>
                  </a:txBody>
                  <a:tcPr marL="30514" marR="30514" marT="0" marB="0" anchor="ctr"/>
                </a:tc>
                <a:tc>
                  <a:txBody>
                    <a:bodyPr/>
                    <a:lstStyle/>
                    <a:p>
                      <a:pPr marL="127000" indent="-127000" algn="l">
                        <a:spcAft>
                          <a:spcPts val="0"/>
                        </a:spcAft>
                      </a:pPr>
                      <a:r>
                        <a:rPr lang="en-US" altLang="zh-TW" sz="1200" b="1" kern="0" dirty="0">
                          <a:effectLst/>
                          <a:latin typeface="微軟正黑體" panose="020B0604030504040204" pitchFamily="34" charset="-120"/>
                          <a:ea typeface="微軟正黑體" panose="020B0604030504040204" pitchFamily="34" charset="-120"/>
                        </a:rPr>
                        <a:t>1.</a:t>
                      </a:r>
                      <a:r>
                        <a:rPr lang="zh-TW" altLang="zh-TW" sz="1200" b="1" kern="0" dirty="0">
                          <a:effectLst/>
                          <a:latin typeface="微軟正黑體" panose="020B0604030504040204" pitchFamily="34" charset="-120"/>
                          <a:ea typeface="微軟正黑體" panose="020B0604030504040204" pitchFamily="34" charset="-120"/>
                        </a:rPr>
                        <a:t>國中小鄉土科學</a:t>
                      </a:r>
                      <a:r>
                        <a:rPr lang="en-US" altLang="zh-TW" sz="1200" b="1" kern="0" dirty="0">
                          <a:effectLst/>
                          <a:latin typeface="微軟正黑體" panose="020B0604030504040204" pitchFamily="34" charset="-120"/>
                          <a:ea typeface="微軟正黑體" panose="020B0604030504040204" pitchFamily="34" charset="-120"/>
                        </a:rPr>
                        <a:t>-</a:t>
                      </a:r>
                      <a:r>
                        <a:rPr lang="zh-TW" altLang="zh-TW" sz="1200" b="1" kern="0" dirty="0">
                          <a:effectLst/>
                          <a:latin typeface="微軟正黑體" panose="020B0604030504040204" pitchFamily="34" charset="-120"/>
                          <a:ea typeface="微軟正黑體" panose="020B0604030504040204" pitchFamily="34" charset="-120"/>
                        </a:rPr>
                        <a:t>家鄉氣象面面觀科學課程設計工作坊</a:t>
                      </a:r>
                      <a:endParaRPr lang="zh-TW" altLang="zh-TW" sz="1200" b="1" kern="100" dirty="0">
                        <a:effectLst/>
                        <a:latin typeface="微軟正黑體" panose="020B0604030504040204" pitchFamily="34" charset="-120"/>
                        <a:ea typeface="微軟正黑體" panose="020B0604030504040204" pitchFamily="34" charset="-120"/>
                      </a:endParaRPr>
                    </a:p>
                    <a:p>
                      <a:pPr algn="just">
                        <a:spcAft>
                          <a:spcPts val="0"/>
                        </a:spcAft>
                      </a:pPr>
                      <a:r>
                        <a:rPr lang="en-US" altLang="zh-TW" sz="1200" b="1" kern="0" dirty="0">
                          <a:effectLst/>
                          <a:latin typeface="微軟正黑體" panose="020B0604030504040204" pitchFamily="34" charset="-120"/>
                          <a:ea typeface="微軟正黑體" panose="020B0604030504040204" pitchFamily="34" charset="-120"/>
                        </a:rPr>
                        <a:t>2.</a:t>
                      </a:r>
                      <a:r>
                        <a:rPr lang="zh-TW" altLang="zh-TW" sz="1200" b="1" kern="0" dirty="0">
                          <a:effectLst/>
                          <a:latin typeface="微軟正黑體" panose="020B0604030504040204" pitchFamily="34" charset="-120"/>
                          <a:ea typeface="微軟正黑體" panose="020B0604030504040204" pitchFamily="34" charset="-120"/>
                        </a:rPr>
                        <a:t>國中小『科學展覽專題探究與評析』</a:t>
                      </a:r>
                      <a:endParaRPr lang="zh-TW" altLang="zh-TW" sz="1200" b="1" kern="100" dirty="0">
                        <a:effectLst/>
                        <a:latin typeface="微軟正黑體" panose="020B0604030504040204" pitchFamily="34" charset="-120"/>
                        <a:ea typeface="微軟正黑體" panose="020B0604030504040204" pitchFamily="34" charset="-120"/>
                      </a:endParaRPr>
                    </a:p>
                    <a:p>
                      <a:pPr algn="just">
                        <a:spcAft>
                          <a:spcPts val="0"/>
                        </a:spcAft>
                      </a:pPr>
                      <a:r>
                        <a:rPr lang="en-US" altLang="zh-TW" sz="1200" b="1" kern="0" dirty="0">
                          <a:effectLst/>
                          <a:latin typeface="微軟正黑體" panose="020B0604030504040204" pitchFamily="34" charset="-120"/>
                          <a:ea typeface="微軟正黑體" panose="020B0604030504040204" pitchFamily="34" charset="-120"/>
                        </a:rPr>
                        <a:t>3.</a:t>
                      </a:r>
                      <a:r>
                        <a:rPr lang="zh-TW" altLang="zh-TW" sz="1200" b="1" kern="0" dirty="0">
                          <a:effectLst/>
                          <a:latin typeface="微軟正黑體" panose="020B0604030504040204" pitchFamily="34" charset="-120"/>
                          <a:ea typeface="微軟正黑體" panose="020B0604030504040204" pitchFamily="34" charset="-120"/>
                        </a:rPr>
                        <a:t>國中小『生活化主題科學課程設計工作坊』</a:t>
                      </a:r>
                      <a:endParaRPr lang="zh-TW" altLang="zh-TW" sz="1200" b="1" kern="100" dirty="0">
                        <a:effectLst/>
                        <a:latin typeface="微軟正黑體" panose="020B0604030504040204" pitchFamily="34" charset="-120"/>
                        <a:ea typeface="微軟正黑體" panose="020B0604030504040204" pitchFamily="34" charset="-120"/>
                      </a:endParaRPr>
                    </a:p>
                  </a:txBody>
                  <a:tcPr marL="30514" marR="30514" marT="0" marB="0"/>
                </a:tc>
                <a:tc>
                  <a:txBody>
                    <a:bodyPr/>
                    <a:lstStyle/>
                    <a:p>
                      <a:pPr marL="127000" indent="-127000" algn="l">
                        <a:spcAft>
                          <a:spcPts val="0"/>
                        </a:spcAft>
                      </a:pPr>
                      <a:r>
                        <a:rPr lang="en-US" sz="1200" b="1" kern="0" dirty="0">
                          <a:effectLst/>
                          <a:latin typeface="微軟正黑體" panose="020B0604030504040204" pitchFamily="34" charset="-120"/>
                          <a:ea typeface="微軟正黑體" panose="020B0604030504040204" pitchFamily="34" charset="-120"/>
                        </a:rPr>
                        <a:t>4.</a:t>
                      </a:r>
                      <a:r>
                        <a:rPr lang="zh-TW" sz="1200" b="1" kern="0" dirty="0">
                          <a:effectLst/>
                          <a:latin typeface="微軟正黑體" panose="020B0604030504040204" pitchFamily="34" charset="-120"/>
                          <a:ea typeface="微軟正黑體" panose="020B0604030504040204" pitchFamily="34" charset="-120"/>
                        </a:rPr>
                        <a:t>輔導員典範傳承</a:t>
                      </a:r>
                      <a:r>
                        <a:rPr lang="en-US" sz="1200" b="1" kern="0" dirty="0">
                          <a:effectLst/>
                          <a:latin typeface="微軟正黑體" panose="020B0604030504040204" pitchFamily="34" charset="-120"/>
                          <a:ea typeface="微軟正黑體" panose="020B0604030504040204" pitchFamily="34" charset="-120"/>
                        </a:rPr>
                        <a:t>-</a:t>
                      </a:r>
                      <a:r>
                        <a:rPr lang="zh-TW" sz="1200" b="1" kern="0" dirty="0">
                          <a:effectLst/>
                          <a:latin typeface="微軟正黑體" panose="020B0604030504040204" pitchFamily="34" charset="-120"/>
                          <a:ea typeface="微軟正黑體" panose="020B0604030504040204" pitchFamily="34" charset="-120"/>
                        </a:rPr>
                        <a:t>【跨縣市自然體驗實地情境學習、專業交流工作坊】</a:t>
                      </a:r>
                      <a:endParaRPr lang="zh-TW" sz="1200" b="1" kern="100" dirty="0">
                        <a:effectLst/>
                        <a:latin typeface="微軟正黑體" panose="020B0604030504040204" pitchFamily="34" charset="-120"/>
                        <a:ea typeface="微軟正黑體" panose="020B0604030504040204" pitchFamily="34" charset="-120"/>
                      </a:endParaRPr>
                    </a:p>
                    <a:p>
                      <a:pPr marL="127000" indent="-127000" algn="l">
                        <a:spcAft>
                          <a:spcPts val="0"/>
                        </a:spcAft>
                      </a:pPr>
                      <a:r>
                        <a:rPr lang="en-US" sz="1200" b="1" kern="0" dirty="0">
                          <a:effectLst/>
                          <a:latin typeface="微軟正黑體" panose="020B0604030504040204" pitchFamily="34" charset="-120"/>
                          <a:ea typeface="微軟正黑體" panose="020B0604030504040204" pitchFamily="34" charset="-120"/>
                        </a:rPr>
                        <a:t>5.</a:t>
                      </a:r>
                      <a:r>
                        <a:rPr lang="zh-TW" sz="1200" b="1" kern="0" dirty="0">
                          <a:effectLst/>
                          <a:latin typeface="微軟正黑體" panose="020B0604030504040204" pitchFamily="34" charset="-120"/>
                          <a:ea typeface="微軟正黑體" panose="020B0604030504040204" pitchFamily="34" charset="-120"/>
                        </a:rPr>
                        <a:t>國中小輔導員專業對話暨課程設計增能工作坊</a:t>
                      </a:r>
                      <a:endParaRPr lang="zh-TW" sz="1200" b="1" kern="100" dirty="0">
                        <a:effectLst/>
                        <a:latin typeface="微軟正黑體" panose="020B0604030504040204" pitchFamily="34" charset="-120"/>
                        <a:ea typeface="微軟正黑體" panose="020B0604030504040204" pitchFamily="34" charset="-120"/>
                      </a:endParaRPr>
                    </a:p>
                    <a:p>
                      <a:pPr algn="l">
                        <a:spcAft>
                          <a:spcPts val="0"/>
                        </a:spcAft>
                      </a:pPr>
                      <a:r>
                        <a:rPr lang="en-US" sz="1200" b="1" kern="0" dirty="0">
                          <a:effectLst/>
                          <a:latin typeface="微軟正黑體" panose="020B0604030504040204" pitchFamily="34" charset="-120"/>
                          <a:ea typeface="微軟正黑體" panose="020B0604030504040204" pitchFamily="34" charset="-120"/>
                        </a:rPr>
                        <a:t>6.</a:t>
                      </a:r>
                      <a:r>
                        <a:rPr lang="zh-TW" sz="1200" b="1" kern="0" dirty="0">
                          <a:effectLst/>
                          <a:latin typeface="微軟正黑體" panose="020B0604030504040204" pitchFamily="34" charset="-120"/>
                          <a:ea typeface="微軟正黑體" panose="020B0604030504040204" pitchFamily="34" charset="-120"/>
                        </a:rPr>
                        <a:t>國中小自然到校陪伴</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200,000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51216191"/>
                  </a:ext>
                </a:extLst>
              </a:tr>
              <a:tr h="406853">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社會</a:t>
                      </a:r>
                    </a:p>
                  </a:txBody>
                  <a:tcPr marL="30514" marR="30514" marT="0" marB="0" anchor="ctr"/>
                </a:tc>
                <a:tc>
                  <a:txBody>
                    <a:bodyPr/>
                    <a:lstStyle/>
                    <a:p>
                      <a:pPr marL="127000" indent="-127000" algn="just">
                        <a:spcAft>
                          <a:spcPts val="0"/>
                        </a:spcAft>
                      </a:pPr>
                      <a:r>
                        <a:rPr lang="en-US" altLang="zh-TW" sz="1200" b="1" kern="0" dirty="0">
                          <a:effectLst/>
                          <a:latin typeface="微軟正黑體" panose="020B0604030504040204" pitchFamily="34" charset="-120"/>
                          <a:ea typeface="微軟正黑體" panose="020B0604030504040204" pitchFamily="34" charset="-120"/>
                        </a:rPr>
                        <a:t>1.</a:t>
                      </a:r>
                      <a:r>
                        <a:rPr lang="zh-TW" altLang="zh-TW" sz="1200" b="1" kern="0" dirty="0">
                          <a:effectLst/>
                          <a:latin typeface="微軟正黑體" panose="020B0604030504040204" pitchFamily="34" charset="-120"/>
                          <a:ea typeface="微軟正黑體" panose="020B0604030504040204" pitchFamily="34" charset="-120"/>
                        </a:rPr>
                        <a:t>國中社會領域教師專業成長研習</a:t>
                      </a:r>
                      <a:r>
                        <a:rPr lang="en-US" altLang="zh-TW" sz="1200" b="1" kern="0" dirty="0">
                          <a:effectLst/>
                          <a:latin typeface="微軟正黑體" panose="020B0604030504040204" pitchFamily="34" charset="-120"/>
                          <a:ea typeface="微軟正黑體" panose="020B0604030504040204" pitchFamily="34" charset="-120"/>
                        </a:rPr>
                        <a:t>-</a:t>
                      </a:r>
                      <a:r>
                        <a:rPr lang="zh-TW" altLang="zh-TW" sz="1200" b="1" kern="0" dirty="0">
                          <a:effectLst/>
                          <a:latin typeface="微軟正黑體" panose="020B0604030504040204" pitchFamily="34" charset="-120"/>
                          <a:ea typeface="微軟正黑體" panose="020B0604030504040204" pitchFamily="34" charset="-120"/>
                        </a:rPr>
                        <a:t>專題課程探究</a:t>
                      </a:r>
                      <a:endParaRPr lang="zh-TW" altLang="zh-TW" sz="1200" b="1" kern="100" dirty="0">
                        <a:effectLst/>
                        <a:latin typeface="微軟正黑體" panose="020B0604030504040204" pitchFamily="34" charset="-120"/>
                        <a:ea typeface="微軟正黑體" panose="020B0604030504040204" pitchFamily="34" charset="-120"/>
                      </a:endParaRPr>
                    </a:p>
                    <a:p>
                      <a:pPr marL="127000" indent="-127000" algn="just">
                        <a:spcAft>
                          <a:spcPts val="0"/>
                        </a:spcAft>
                      </a:pPr>
                      <a:r>
                        <a:rPr lang="en-US" altLang="zh-TW" sz="1200" b="1" kern="0" dirty="0">
                          <a:effectLst/>
                          <a:latin typeface="微軟正黑體" panose="020B0604030504040204" pitchFamily="34" charset="-120"/>
                          <a:ea typeface="微軟正黑體" panose="020B0604030504040204" pitchFamily="34" charset="-120"/>
                        </a:rPr>
                        <a:t>2.</a:t>
                      </a:r>
                      <a:r>
                        <a:rPr lang="zh-TW" altLang="zh-TW" sz="1200" b="1" kern="0" dirty="0">
                          <a:effectLst/>
                          <a:latin typeface="微軟正黑體" panose="020B0604030504040204" pitchFamily="34" charset="-120"/>
                          <a:ea typeface="微軟正黑體" panose="020B0604030504040204" pitchFamily="34" charset="-120"/>
                        </a:rPr>
                        <a:t>國中社會領域教師專業成長研習</a:t>
                      </a:r>
                      <a:endParaRPr lang="zh-TW" altLang="zh-TW" sz="1200" b="1" kern="100" dirty="0">
                        <a:effectLst/>
                        <a:latin typeface="微軟正黑體" panose="020B0604030504040204" pitchFamily="34" charset="-120"/>
                        <a:ea typeface="微軟正黑體" panose="020B0604030504040204" pitchFamily="34" charset="-120"/>
                      </a:endParaRPr>
                    </a:p>
                    <a:p>
                      <a:pPr marL="127000" indent="-127000" algn="just">
                        <a:spcAft>
                          <a:spcPts val="0"/>
                        </a:spcAft>
                      </a:pPr>
                      <a:r>
                        <a:rPr lang="en-US" altLang="zh-TW" sz="1200" b="1" kern="0" dirty="0">
                          <a:effectLst/>
                          <a:latin typeface="微軟正黑體" panose="020B0604030504040204" pitchFamily="34" charset="-120"/>
                          <a:ea typeface="微軟正黑體" panose="020B0604030504040204" pitchFamily="34" charset="-120"/>
                        </a:rPr>
                        <a:t>3.</a:t>
                      </a:r>
                      <a:r>
                        <a:rPr lang="zh-TW" altLang="zh-TW" sz="1200" b="1" kern="0" dirty="0">
                          <a:effectLst/>
                          <a:latin typeface="微軟正黑體" panose="020B0604030504040204" pitchFamily="34" charset="-120"/>
                          <a:ea typeface="微軟正黑體" panose="020B0604030504040204" pitchFamily="34" charset="-120"/>
                        </a:rPr>
                        <a:t>國小社會有效教學</a:t>
                      </a:r>
                      <a:r>
                        <a:rPr lang="en-US" altLang="zh-TW" sz="1200" b="1" kern="0" dirty="0">
                          <a:effectLst/>
                          <a:latin typeface="微軟正黑體" panose="020B0604030504040204" pitchFamily="34" charset="-120"/>
                          <a:ea typeface="微軟正黑體" panose="020B0604030504040204" pitchFamily="34" charset="-120"/>
                        </a:rPr>
                        <a:t>/</a:t>
                      </a:r>
                      <a:r>
                        <a:rPr lang="zh-TW" altLang="zh-TW" sz="1200" b="1" kern="0" dirty="0">
                          <a:effectLst/>
                          <a:latin typeface="微軟正黑體" panose="020B0604030504040204" pitchFamily="34" charset="-120"/>
                          <a:ea typeface="微軟正黑體" panose="020B0604030504040204" pitchFamily="34" charset="-120"/>
                        </a:rPr>
                        <a:t>適性教學策略運用與實作</a:t>
                      </a:r>
                      <a:endParaRPr lang="zh-TW" alt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tc>
                  <a:txBody>
                    <a:bodyPr/>
                    <a:lstStyle/>
                    <a:p>
                      <a:pPr marL="127000" indent="-127000" algn="l">
                        <a:spcAft>
                          <a:spcPts val="0"/>
                        </a:spcAft>
                      </a:pPr>
                      <a:r>
                        <a:rPr lang="en-US" sz="1200" b="1" kern="0" dirty="0">
                          <a:effectLst/>
                          <a:latin typeface="微軟正黑體" panose="020B0604030504040204" pitchFamily="34" charset="-120"/>
                          <a:ea typeface="微軟正黑體" panose="020B0604030504040204" pitchFamily="34" charset="-120"/>
                        </a:rPr>
                        <a:t>4.</a:t>
                      </a:r>
                      <a:r>
                        <a:rPr lang="zh-TW" sz="1200" b="1" kern="0" dirty="0">
                          <a:effectLst/>
                          <a:latin typeface="微軟正黑體" panose="020B0604030504040204" pitchFamily="34" charset="-120"/>
                          <a:ea typeface="微軟正黑體" panose="020B0604030504040204" pitchFamily="34" charset="-120"/>
                        </a:rPr>
                        <a:t>國中小社會「到校陪伴諮詢服務」計畫</a:t>
                      </a:r>
                      <a:endParaRPr lang="zh-TW" sz="1200" b="1" kern="100" dirty="0">
                        <a:effectLst/>
                        <a:latin typeface="微軟正黑體" panose="020B0604030504040204" pitchFamily="34" charset="-120"/>
                        <a:ea typeface="微軟正黑體" panose="020B0604030504040204" pitchFamily="34" charset="-120"/>
                      </a:endParaRPr>
                    </a:p>
                    <a:p>
                      <a:pPr marL="127000" indent="-127000" algn="l">
                        <a:spcAft>
                          <a:spcPts val="0"/>
                        </a:spcAft>
                      </a:pPr>
                      <a:r>
                        <a:rPr lang="en-US" sz="1200" b="1" kern="0" dirty="0">
                          <a:effectLst/>
                          <a:latin typeface="微軟正黑體" panose="020B0604030504040204" pitchFamily="34" charset="-120"/>
                          <a:ea typeface="微軟正黑體" panose="020B0604030504040204" pitchFamily="34" charset="-120"/>
                        </a:rPr>
                        <a:t>5.</a:t>
                      </a:r>
                      <a:r>
                        <a:rPr lang="zh-TW" altLang="en-US" sz="1200" b="1" kern="0" dirty="0">
                          <a:effectLst/>
                          <a:latin typeface="微軟正黑體" panose="020B0604030504040204" pitchFamily="34" charset="-120"/>
                          <a:ea typeface="微軟正黑體" panose="020B0604030504040204" pitchFamily="34" charset="-120"/>
                        </a:rPr>
                        <a:t>國小社會</a:t>
                      </a:r>
                      <a:r>
                        <a:rPr lang="zh-TW" sz="1200" b="1" kern="0" dirty="0">
                          <a:effectLst/>
                          <a:latin typeface="微軟正黑體" panose="020B0604030504040204" pitchFamily="34" charset="-120"/>
                          <a:ea typeface="微軟正黑體" panose="020B0604030504040204" pitchFamily="34" charset="-120"/>
                        </a:rPr>
                        <a:t>領綱素養導讀及實踐</a:t>
                      </a:r>
                      <a:endParaRPr lang="zh-TW" sz="1200" b="1" kern="100" dirty="0">
                        <a:effectLst/>
                        <a:latin typeface="微軟正黑體" panose="020B0604030504040204" pitchFamily="34" charset="-120"/>
                        <a:ea typeface="微軟正黑體" panose="020B0604030504040204" pitchFamily="34" charset="-120"/>
                      </a:endParaRPr>
                    </a:p>
                    <a:p>
                      <a:pPr marL="127000" indent="-127000" algn="l">
                        <a:spcAft>
                          <a:spcPts val="0"/>
                        </a:spcAft>
                      </a:pPr>
                      <a:r>
                        <a:rPr lang="en-US" sz="1200" b="1" kern="0" dirty="0">
                          <a:effectLst/>
                          <a:latin typeface="微軟正黑體" panose="020B0604030504040204" pitchFamily="34" charset="-120"/>
                          <a:ea typeface="微軟正黑體" panose="020B0604030504040204" pitchFamily="34" charset="-120"/>
                        </a:rPr>
                        <a:t>6.</a:t>
                      </a:r>
                      <a:r>
                        <a:rPr lang="zh-TW" altLang="en-US" sz="1200" b="1" kern="0" dirty="0">
                          <a:effectLst/>
                          <a:latin typeface="微軟正黑體" panose="020B0604030504040204" pitchFamily="34" charset="-120"/>
                          <a:ea typeface="微軟正黑體" panose="020B0604030504040204" pitchFamily="34" charset="-120"/>
                        </a:rPr>
                        <a:t>國小社會</a:t>
                      </a:r>
                      <a:r>
                        <a:rPr lang="zh-TW" sz="1200" b="1" kern="0" dirty="0">
                          <a:effectLst/>
                          <a:latin typeface="微軟正黑體" panose="020B0604030504040204" pitchFamily="34" charset="-120"/>
                          <a:ea typeface="微軟正黑體" panose="020B0604030504040204" pitchFamily="34" charset="-120"/>
                        </a:rPr>
                        <a:t>素養導向教學與評量</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200,000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1470636657"/>
                  </a:ext>
                </a:extLst>
              </a:tr>
              <a:tr h="271236">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藝術與人文</a:t>
                      </a:r>
                    </a:p>
                  </a:txBody>
                  <a:tcPr marL="30514" marR="30514" marT="0" marB="0" anchor="ctr"/>
                </a:tc>
                <a:tc>
                  <a:txBody>
                    <a:bodyPr/>
                    <a:lstStyle/>
                    <a:p>
                      <a:pPr marL="127000" indent="-127000" algn="just">
                        <a:spcAft>
                          <a:spcPts val="0"/>
                        </a:spcAft>
                      </a:pPr>
                      <a:r>
                        <a:rPr lang="en-US" altLang="zh-TW" sz="1200" b="1" kern="0" dirty="0">
                          <a:effectLst/>
                          <a:latin typeface="微軟正黑體" panose="020B0604030504040204" pitchFamily="34" charset="-120"/>
                          <a:ea typeface="微軟正黑體" panose="020B0604030504040204" pitchFamily="34" charset="-120"/>
                        </a:rPr>
                        <a:t>1.</a:t>
                      </a:r>
                      <a:r>
                        <a:rPr lang="zh-TW" altLang="zh-TW" sz="1200" b="1" kern="0" dirty="0">
                          <a:effectLst/>
                          <a:latin typeface="微軟正黑體" panose="020B0604030504040204" pitchFamily="34" charset="-120"/>
                          <a:ea typeface="微軟正黑體" panose="020B0604030504040204" pitchFamily="34" charset="-120"/>
                        </a:rPr>
                        <a:t>領綱解析與轉化工作坊</a:t>
                      </a:r>
                      <a:endParaRPr lang="zh-TW" altLang="zh-TW" sz="1200" b="1" kern="100" dirty="0">
                        <a:effectLst/>
                        <a:latin typeface="微軟正黑體" panose="020B0604030504040204" pitchFamily="34" charset="-120"/>
                        <a:ea typeface="微軟正黑體" panose="020B0604030504040204" pitchFamily="34" charset="-120"/>
                      </a:endParaRPr>
                    </a:p>
                    <a:p>
                      <a:pPr marL="127000" indent="-127000" algn="just">
                        <a:spcAft>
                          <a:spcPts val="0"/>
                        </a:spcAft>
                      </a:pPr>
                      <a:r>
                        <a:rPr lang="en-US" altLang="zh-TW" sz="1200" b="1" kern="0" dirty="0">
                          <a:effectLst/>
                          <a:latin typeface="微軟正黑體" panose="020B0604030504040204" pitchFamily="34" charset="-120"/>
                          <a:ea typeface="微軟正黑體" panose="020B0604030504040204" pitchFamily="34" charset="-120"/>
                        </a:rPr>
                        <a:t>2.</a:t>
                      </a:r>
                      <a:r>
                        <a:rPr lang="en-US" altLang="zh-TW" sz="1200" b="1" u="none" strike="noStrike" kern="0" dirty="0">
                          <a:effectLst/>
                          <a:latin typeface="微軟正黑體" panose="020B0604030504040204" pitchFamily="34" charset="-120"/>
                          <a:ea typeface="微軟正黑體" panose="020B0604030504040204" pitchFamily="34" charset="-120"/>
                        </a:rPr>
                        <a:t>素養導向音樂教學工作坊</a:t>
                      </a:r>
                      <a:endParaRPr lang="zh-TW" alt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tc>
                  <a:txBody>
                    <a:bodyPr/>
                    <a:lstStyle/>
                    <a:p>
                      <a:pPr marL="127000" indent="-127000" algn="l">
                        <a:spcAft>
                          <a:spcPts val="0"/>
                        </a:spcAft>
                      </a:pPr>
                      <a:r>
                        <a:rPr lang="en-US" sz="1200" b="1" kern="0" dirty="0">
                          <a:effectLst/>
                          <a:latin typeface="微軟正黑體" panose="020B0604030504040204" pitchFamily="34" charset="-120"/>
                          <a:ea typeface="微軟正黑體" panose="020B0604030504040204" pitchFamily="34" charset="-120"/>
                        </a:rPr>
                        <a:t>3.</a:t>
                      </a:r>
                      <a:r>
                        <a:rPr lang="zh-TW" sz="1200" b="1" kern="0" dirty="0">
                          <a:effectLst/>
                          <a:latin typeface="微軟正黑體" panose="020B0604030504040204" pitchFamily="34" charset="-120"/>
                          <a:ea typeface="微軟正黑體" panose="020B0604030504040204" pitchFamily="34" charset="-120"/>
                        </a:rPr>
                        <a:t>跨域美感教學設計工作坊</a:t>
                      </a:r>
                      <a:endParaRPr lang="zh-TW" sz="1200" b="1" kern="100" dirty="0">
                        <a:effectLst/>
                        <a:latin typeface="微軟正黑體" panose="020B0604030504040204" pitchFamily="34" charset="-120"/>
                        <a:ea typeface="微軟正黑體" panose="020B0604030504040204" pitchFamily="34" charset="-120"/>
                      </a:endParaRPr>
                    </a:p>
                    <a:p>
                      <a:pPr marL="127000" indent="-127000" algn="l">
                        <a:spcAft>
                          <a:spcPts val="0"/>
                        </a:spcAft>
                      </a:pPr>
                      <a:r>
                        <a:rPr lang="en-US" sz="1200" b="1" kern="0" dirty="0">
                          <a:effectLst/>
                          <a:latin typeface="微軟正黑體" panose="020B0604030504040204" pitchFamily="34" charset="-120"/>
                          <a:ea typeface="微軟正黑體" panose="020B0604030504040204" pitchFamily="34" charset="-120"/>
                        </a:rPr>
                        <a:t>4.</a:t>
                      </a:r>
                      <a:r>
                        <a:rPr lang="en-US" sz="1200" b="1" u="none" strike="noStrike" kern="0" dirty="0">
                          <a:effectLst/>
                          <a:latin typeface="微軟正黑體" panose="020B0604030504040204" pitchFamily="34" charset="-120"/>
                          <a:ea typeface="微軟正黑體" panose="020B0604030504040204" pitchFamily="34" charset="-120"/>
                        </a:rPr>
                        <a:t>到校陪伴諮詢服務</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200,000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2365733783"/>
                  </a:ext>
                </a:extLst>
              </a:tr>
              <a:tr h="271236">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綜合活動</a:t>
                      </a:r>
                    </a:p>
                  </a:txBody>
                  <a:tcPr marL="30514" marR="30514" marT="0" marB="0" anchor="ctr"/>
                </a:tc>
                <a:tc>
                  <a:txBody>
                    <a:bodyPr/>
                    <a:lstStyle/>
                    <a:p>
                      <a:pPr algn="just">
                        <a:spcAft>
                          <a:spcPts val="0"/>
                        </a:spcAft>
                      </a:pPr>
                      <a:r>
                        <a:rPr lang="en-US" altLang="zh-TW" sz="1200" b="1" kern="100" dirty="0">
                          <a:effectLst/>
                          <a:latin typeface="微軟正黑體" panose="020B0604030504040204" pitchFamily="34" charset="-120"/>
                          <a:ea typeface="微軟正黑體" panose="020B0604030504040204" pitchFamily="34" charset="-120"/>
                        </a:rPr>
                        <a:t>1.</a:t>
                      </a:r>
                      <a:r>
                        <a:rPr lang="zh-TW" altLang="zh-TW" sz="1200" b="1" kern="100" dirty="0">
                          <a:effectLst/>
                          <a:latin typeface="微軟正黑體" panose="020B0604030504040204" pitchFamily="34" charset="-120"/>
                          <a:ea typeface="微軟正黑體" panose="020B0604030504040204" pitchFamily="34" charset="-120"/>
                        </a:rPr>
                        <a:t>綜合領域團員增能暨素養導向課程研發工作坊</a:t>
                      </a:r>
                    </a:p>
                    <a:p>
                      <a:pPr algn="just">
                        <a:spcAft>
                          <a:spcPts val="0"/>
                        </a:spcAft>
                      </a:pPr>
                      <a:r>
                        <a:rPr lang="en-US" altLang="zh-TW" sz="1200" b="1" kern="100" dirty="0">
                          <a:effectLst/>
                          <a:latin typeface="微軟正黑體" panose="020B0604030504040204" pitchFamily="34" charset="-120"/>
                          <a:ea typeface="微軟正黑體" panose="020B0604030504040204" pitchFamily="34" charset="-120"/>
                        </a:rPr>
                        <a:t>2.</a:t>
                      </a:r>
                      <a:r>
                        <a:rPr lang="zh-TW" altLang="zh-TW" sz="1200" b="1" kern="100" dirty="0">
                          <a:effectLst/>
                          <a:latin typeface="微軟正黑體" panose="020B0604030504040204" pitchFamily="34" charset="-120"/>
                          <a:ea typeface="微軟正黑體" panose="020B0604030504040204" pitchFamily="34" charset="-120"/>
                        </a:rPr>
                        <a:t>綜合活動輔導團到校陪伴輔導實施計畫</a:t>
                      </a:r>
                    </a:p>
                  </a:txBody>
                  <a:tcPr marL="30514" marR="30514" marT="0" marB="0"/>
                </a:tc>
                <a:tc>
                  <a:txBody>
                    <a:bodyPr/>
                    <a:lstStyle/>
                    <a:p>
                      <a:pPr algn="l">
                        <a:spcAft>
                          <a:spcPts val="0"/>
                        </a:spcAft>
                      </a:pPr>
                      <a:r>
                        <a:rPr lang="en-US" sz="1200" b="1" kern="100" dirty="0">
                          <a:effectLst/>
                          <a:latin typeface="微軟正黑體" panose="020B0604030504040204" pitchFamily="34" charset="-120"/>
                          <a:ea typeface="微軟正黑體" panose="020B0604030504040204" pitchFamily="34" charset="-120"/>
                        </a:rPr>
                        <a:t>3.</a:t>
                      </a:r>
                      <a:r>
                        <a:rPr lang="zh-TW" sz="1200" b="1" kern="100" dirty="0">
                          <a:effectLst/>
                          <a:latin typeface="微軟正黑體" panose="020B0604030504040204" pitchFamily="34" charset="-120"/>
                          <a:ea typeface="微軟正黑體" panose="020B0604030504040204" pitchFamily="34" charset="-120"/>
                        </a:rPr>
                        <a:t>綜合團員與各校領域召集人共備增能學習社群</a:t>
                      </a:r>
                    </a:p>
                    <a:p>
                      <a:pPr algn="l">
                        <a:spcAft>
                          <a:spcPts val="0"/>
                        </a:spcAft>
                      </a:pPr>
                      <a:r>
                        <a:rPr lang="en-US" sz="1200" b="1" kern="100" dirty="0">
                          <a:effectLst/>
                          <a:latin typeface="微軟正黑體" panose="020B0604030504040204" pitchFamily="34" charset="-120"/>
                          <a:ea typeface="微軟正黑體" panose="020B0604030504040204" pitchFamily="34" charset="-120"/>
                        </a:rPr>
                        <a:t>4.</a:t>
                      </a:r>
                      <a:r>
                        <a:rPr lang="zh-TW" sz="1200" b="1" kern="100" dirty="0">
                          <a:effectLst/>
                          <a:latin typeface="微軟正黑體" panose="020B0604030504040204" pitchFamily="34" charset="-120"/>
                          <a:ea typeface="微軟正黑體" panose="020B0604030504040204" pitchFamily="34" charset="-120"/>
                        </a:rPr>
                        <a:t>綜合活動全縣領域教師增能工作坊</a:t>
                      </a: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200,000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2154585314"/>
                  </a:ext>
                </a:extLst>
              </a:tr>
              <a:tr h="135618">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生活課程</a:t>
                      </a:r>
                    </a:p>
                  </a:txBody>
                  <a:tcPr marL="30514" marR="30514"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200" b="1" kern="100" dirty="0">
                          <a:effectLst/>
                          <a:latin typeface="微軟正黑體" panose="020B0604030504040204" pitchFamily="34" charset="-120"/>
                          <a:ea typeface="微軟正黑體" panose="020B0604030504040204" pitchFamily="34" charset="-120"/>
                        </a:rPr>
                        <a:t>1.12</a:t>
                      </a:r>
                      <a:r>
                        <a:rPr lang="zh-TW" altLang="zh-TW" sz="1200" b="1" kern="100" dirty="0">
                          <a:effectLst/>
                          <a:latin typeface="微軟正黑體" panose="020B0604030504040204" pitchFamily="34" charset="-120"/>
                          <a:ea typeface="微軟正黑體" panose="020B0604030504040204" pitchFamily="34" charset="-120"/>
                        </a:rPr>
                        <a:t>年國民教育生活課程初任</a:t>
                      </a:r>
                      <a:r>
                        <a:rPr lang="en-US" altLang="zh-TW" sz="1200" b="1" kern="100" dirty="0">
                          <a:effectLst/>
                          <a:latin typeface="微軟正黑體" panose="020B0604030504040204" pitchFamily="34" charset="-120"/>
                          <a:ea typeface="微軟正黑體" panose="020B0604030504040204" pitchFamily="34" charset="-120"/>
                        </a:rPr>
                        <a:t>(</a:t>
                      </a:r>
                      <a:r>
                        <a:rPr lang="zh-TW" altLang="zh-TW" sz="1200" b="1" kern="100" dirty="0">
                          <a:effectLst/>
                          <a:latin typeface="微軟正黑體" panose="020B0604030504040204" pitchFamily="34" charset="-120"/>
                          <a:ea typeface="微軟正黑體" panose="020B0604030504040204" pitchFamily="34" charset="-120"/>
                        </a:rPr>
                        <a:t>階</a:t>
                      </a:r>
                      <a:r>
                        <a:rPr lang="en-US" altLang="zh-TW" sz="1200" b="1" kern="100" dirty="0">
                          <a:effectLst/>
                          <a:latin typeface="微軟正黑體" panose="020B0604030504040204" pitchFamily="34" charset="-120"/>
                          <a:ea typeface="微軟正黑體" panose="020B0604030504040204" pitchFamily="34" charset="-120"/>
                        </a:rPr>
                        <a:t>)</a:t>
                      </a:r>
                      <a:r>
                        <a:rPr lang="zh-TW" altLang="zh-TW" sz="1200" b="1" kern="100" dirty="0">
                          <a:effectLst/>
                          <a:latin typeface="微軟正黑體" panose="020B0604030504040204" pitchFamily="34" charset="-120"/>
                          <a:ea typeface="微軟正黑體" panose="020B0604030504040204" pitchFamily="34" charset="-120"/>
                        </a:rPr>
                        <a:t>教師研習</a:t>
                      </a:r>
                    </a:p>
                  </a:txBody>
                  <a:tcPr marL="30514" marR="30514" marT="0" marB="0" anchor="ctr"/>
                </a:tc>
                <a:tc>
                  <a:txBody>
                    <a:bodyPr/>
                    <a:lstStyle/>
                    <a:p>
                      <a:pPr algn="l">
                        <a:spcAft>
                          <a:spcPts val="0"/>
                        </a:spcAft>
                      </a:pPr>
                      <a:r>
                        <a:rPr lang="en-US" sz="1200" b="1" kern="100" dirty="0">
                          <a:effectLst/>
                          <a:latin typeface="微軟正黑體" panose="020B0604030504040204" pitchFamily="34" charset="-120"/>
                          <a:ea typeface="微軟正黑體" panose="020B0604030504040204" pitchFamily="34" charset="-120"/>
                        </a:rPr>
                        <a:t>2.</a:t>
                      </a:r>
                      <a:r>
                        <a:rPr lang="zh-TW" sz="1200" b="1" kern="100" dirty="0">
                          <a:effectLst/>
                          <a:latin typeface="微軟正黑體" panose="020B0604030504040204" pitchFamily="34" charset="-120"/>
                          <a:ea typeface="微軟正黑體" panose="020B0604030504040204" pitchFamily="34" charset="-120"/>
                        </a:rPr>
                        <a:t>生活課程蹲點暨到校陪伴課程共備工作坊</a:t>
                      </a: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100,000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2388748836"/>
                  </a:ext>
                </a:extLst>
              </a:tr>
              <a:tr h="474662">
                <a:tc>
                  <a:txBody>
                    <a:bodyPr/>
                    <a:lstStyle/>
                    <a:p>
                      <a:pPr algn="ctr">
                        <a:spcAft>
                          <a:spcPts val="0"/>
                        </a:spcAft>
                      </a:pPr>
                      <a:r>
                        <a:rPr lang="zh-TW" sz="1200" b="1" kern="100" dirty="0">
                          <a:effectLst/>
                          <a:latin typeface="微軟正黑體" panose="020B0604030504040204" pitchFamily="34" charset="-120"/>
                          <a:ea typeface="微軟正黑體" panose="020B0604030504040204" pitchFamily="34" charset="-120"/>
                        </a:rPr>
                        <a:t>科技領域</a:t>
                      </a:r>
                    </a:p>
                  </a:txBody>
                  <a:tcPr marL="30514" marR="30514" marT="0" marB="0" anchor="ctr"/>
                </a:tc>
                <a:tc>
                  <a:txBody>
                    <a:bodyPr/>
                    <a:lstStyle/>
                    <a:p>
                      <a:pPr algn="just">
                        <a:spcAft>
                          <a:spcPts val="0"/>
                        </a:spcAft>
                      </a:pPr>
                      <a:r>
                        <a:rPr lang="en-US" altLang="zh-TW" sz="1200" b="1" kern="100" dirty="0">
                          <a:effectLst/>
                          <a:latin typeface="微軟正黑體" panose="020B0604030504040204" pitchFamily="34" charset="-120"/>
                          <a:ea typeface="微軟正黑體" panose="020B0604030504040204" pitchFamily="34" charset="-120"/>
                        </a:rPr>
                        <a:t>1.</a:t>
                      </a:r>
                      <a:r>
                        <a:rPr lang="zh-TW" altLang="zh-TW" sz="1200" b="1" kern="100" dirty="0">
                          <a:effectLst/>
                          <a:latin typeface="微軟正黑體" panose="020B0604030504040204" pitchFamily="34" charset="-120"/>
                          <a:ea typeface="微軟正黑體" panose="020B0604030504040204" pitchFamily="34" charset="-120"/>
                        </a:rPr>
                        <a:t>科技領綱宣導及素養導向教學研習</a:t>
                      </a:r>
                    </a:p>
                    <a:p>
                      <a:pPr algn="just">
                        <a:spcAft>
                          <a:spcPts val="0"/>
                        </a:spcAft>
                      </a:pPr>
                      <a:r>
                        <a:rPr lang="en-US" altLang="zh-TW" sz="1200" b="1" kern="100" dirty="0">
                          <a:effectLst/>
                          <a:latin typeface="微軟正黑體" panose="020B0604030504040204" pitchFamily="34" charset="-120"/>
                          <a:ea typeface="微軟正黑體" panose="020B0604030504040204" pitchFamily="34" charset="-120"/>
                        </a:rPr>
                        <a:t>2.</a:t>
                      </a:r>
                      <a:r>
                        <a:rPr lang="zh-TW" altLang="zh-TW" sz="1200" b="1" kern="100" dirty="0">
                          <a:effectLst/>
                          <a:latin typeface="微軟正黑體" panose="020B0604030504040204" pitchFamily="34" charset="-120"/>
                          <a:ea typeface="微軟正黑體" panose="020B0604030504040204" pitchFamily="34" charset="-120"/>
                        </a:rPr>
                        <a:t>有效教學實作工作坊暨非專長授課教師增能研習</a:t>
                      </a:r>
                      <a:r>
                        <a:rPr lang="en-US" altLang="zh-TW" sz="1200" b="1" kern="100" dirty="0">
                          <a:effectLst/>
                          <a:latin typeface="微軟正黑體" panose="020B0604030504040204" pitchFamily="34" charset="-120"/>
                          <a:ea typeface="微軟正黑體" panose="020B0604030504040204" pitchFamily="34" charset="-120"/>
                        </a:rPr>
                        <a:t>(</a:t>
                      </a:r>
                      <a:r>
                        <a:rPr lang="zh-TW" altLang="zh-TW" sz="1200" b="1" kern="100" dirty="0">
                          <a:effectLst/>
                          <a:latin typeface="微軟正黑體" panose="020B0604030504040204" pitchFamily="34" charset="-120"/>
                          <a:ea typeface="微軟正黑體" panose="020B0604030504040204" pitchFamily="34" charset="-120"/>
                        </a:rPr>
                        <a:t>一</a:t>
                      </a:r>
                      <a:r>
                        <a:rPr lang="en-US" altLang="zh-TW" sz="1200" b="1" kern="100" dirty="0">
                          <a:effectLst/>
                          <a:latin typeface="微軟正黑體" panose="020B0604030504040204" pitchFamily="34" charset="-120"/>
                          <a:ea typeface="微軟正黑體" panose="020B0604030504040204" pitchFamily="34" charset="-120"/>
                        </a:rPr>
                        <a:t>)</a:t>
                      </a:r>
                      <a:endParaRPr lang="zh-TW" altLang="zh-TW" sz="1200" b="1" kern="100" dirty="0">
                        <a:effectLst/>
                        <a:latin typeface="微軟正黑體" panose="020B0604030504040204" pitchFamily="34" charset="-120"/>
                        <a:ea typeface="微軟正黑體" panose="020B0604030504040204" pitchFamily="34" charset="-120"/>
                      </a:endParaRPr>
                    </a:p>
                    <a:p>
                      <a:pPr algn="just">
                        <a:spcAft>
                          <a:spcPts val="0"/>
                        </a:spcAft>
                      </a:pPr>
                      <a:r>
                        <a:rPr lang="en-US" altLang="zh-TW" sz="1200" b="1" kern="100" dirty="0">
                          <a:effectLst/>
                          <a:latin typeface="微軟正黑體" panose="020B0604030504040204" pitchFamily="34" charset="-120"/>
                          <a:ea typeface="微軟正黑體" panose="020B0604030504040204" pitchFamily="34" charset="-120"/>
                        </a:rPr>
                        <a:t>3.</a:t>
                      </a:r>
                      <a:r>
                        <a:rPr lang="zh-TW" altLang="zh-TW" sz="1200" b="1" kern="100" dirty="0">
                          <a:effectLst/>
                          <a:latin typeface="微軟正黑體" panose="020B0604030504040204" pitchFamily="34" charset="-120"/>
                          <a:ea typeface="微軟正黑體" panose="020B0604030504040204" pitchFamily="34" charset="-120"/>
                        </a:rPr>
                        <a:t>有效教學實作工作坊暨非專長授課教師增能研習</a:t>
                      </a:r>
                      <a:r>
                        <a:rPr lang="en-US" altLang="zh-TW" sz="1200" b="1" kern="100" dirty="0">
                          <a:effectLst/>
                          <a:latin typeface="微軟正黑體" panose="020B0604030504040204" pitchFamily="34" charset="-120"/>
                          <a:ea typeface="微軟正黑體" panose="020B0604030504040204" pitchFamily="34" charset="-120"/>
                        </a:rPr>
                        <a:t>(</a:t>
                      </a:r>
                      <a:r>
                        <a:rPr lang="zh-TW" altLang="zh-TW" sz="1200" b="1" kern="100" dirty="0">
                          <a:effectLst/>
                          <a:latin typeface="微軟正黑體" panose="020B0604030504040204" pitchFamily="34" charset="-120"/>
                          <a:ea typeface="微軟正黑體" panose="020B0604030504040204" pitchFamily="34" charset="-120"/>
                        </a:rPr>
                        <a:t>二</a:t>
                      </a:r>
                      <a:r>
                        <a:rPr lang="en-US" altLang="zh-TW" sz="1200" b="1" kern="100" dirty="0">
                          <a:effectLst/>
                          <a:latin typeface="微軟正黑體" panose="020B0604030504040204" pitchFamily="34" charset="-120"/>
                          <a:ea typeface="微軟正黑體" panose="020B0604030504040204" pitchFamily="34" charset="-120"/>
                        </a:rPr>
                        <a:t>)</a:t>
                      </a:r>
                      <a:endParaRPr lang="zh-TW" altLang="zh-TW" sz="1200" b="1" kern="100" dirty="0">
                        <a:effectLst/>
                        <a:latin typeface="微軟正黑體" panose="020B0604030504040204" pitchFamily="34" charset="-120"/>
                        <a:ea typeface="微軟正黑體" panose="020B0604030504040204" pitchFamily="34" charset="-120"/>
                      </a:endParaRPr>
                    </a:p>
                    <a:p>
                      <a:pPr algn="just">
                        <a:spcAft>
                          <a:spcPts val="0"/>
                        </a:spcAft>
                      </a:pPr>
                      <a:r>
                        <a:rPr lang="en-US" altLang="zh-TW" sz="1200" b="1" kern="100" dirty="0">
                          <a:effectLst/>
                          <a:latin typeface="微軟正黑體" panose="020B0604030504040204" pitchFamily="34" charset="-120"/>
                          <a:ea typeface="微軟正黑體" panose="020B0604030504040204" pitchFamily="34" charset="-120"/>
                        </a:rPr>
                        <a:t>4.</a:t>
                      </a:r>
                      <a:r>
                        <a:rPr lang="zh-TW" altLang="zh-TW" sz="1200" b="1" kern="100" dirty="0">
                          <a:effectLst/>
                          <a:latin typeface="微軟正黑體" panose="020B0604030504040204" pitchFamily="34" charset="-120"/>
                          <a:ea typeface="微軟正黑體" panose="020B0604030504040204" pitchFamily="34" charset="-120"/>
                        </a:rPr>
                        <a:t>科技領域課程計畫撰寫增能研習</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tc>
                  <a:txBody>
                    <a:bodyPr/>
                    <a:lstStyle/>
                    <a:p>
                      <a:pPr algn="l">
                        <a:spcAft>
                          <a:spcPts val="0"/>
                        </a:spcAft>
                      </a:pPr>
                      <a:r>
                        <a:rPr lang="en-US" sz="1200" b="1" kern="100" dirty="0">
                          <a:effectLst/>
                          <a:latin typeface="微軟正黑體" panose="020B0604030504040204" pitchFamily="34" charset="-120"/>
                          <a:ea typeface="微軟正黑體" panose="020B0604030504040204" pitchFamily="34" charset="-120"/>
                        </a:rPr>
                        <a:t>5.</a:t>
                      </a:r>
                      <a:r>
                        <a:rPr lang="zh-TW" sz="1200" b="1" kern="100" dirty="0">
                          <a:effectLst/>
                          <a:latin typeface="微軟正黑體" panose="020B0604030504040204" pitchFamily="34" charset="-120"/>
                          <a:ea typeface="微軟正黑體" panose="020B0604030504040204" pitchFamily="34" charset="-120"/>
                        </a:rPr>
                        <a:t>科技領域到校陪伴</a:t>
                      </a:r>
                    </a:p>
                    <a:p>
                      <a:pPr algn="l">
                        <a:spcAft>
                          <a:spcPts val="0"/>
                        </a:spcAft>
                      </a:pPr>
                      <a:r>
                        <a:rPr lang="en-US" sz="1200" b="1" kern="100" dirty="0">
                          <a:effectLst/>
                          <a:latin typeface="微軟正黑體" panose="020B0604030504040204" pitchFamily="34" charset="-120"/>
                          <a:ea typeface="微軟正黑體" panose="020B0604030504040204" pitchFamily="34" charset="-120"/>
                        </a:rPr>
                        <a:t>6.</a:t>
                      </a:r>
                      <a:r>
                        <a:rPr lang="zh-TW" sz="1200" b="1" kern="100" dirty="0">
                          <a:effectLst/>
                          <a:latin typeface="微軟正黑體" panose="020B0604030504040204" pitchFamily="34" charset="-120"/>
                          <a:ea typeface="微軟正黑體" panose="020B0604030504040204" pitchFamily="34" charset="-120"/>
                        </a:rPr>
                        <a:t>課程發展與輔導員增能工作坊</a:t>
                      </a:r>
                    </a:p>
                    <a:p>
                      <a:pPr algn="l">
                        <a:spcAft>
                          <a:spcPts val="0"/>
                        </a:spcAft>
                      </a:pPr>
                      <a:r>
                        <a:rPr lang="en-US" sz="1200" b="1" kern="100" dirty="0">
                          <a:effectLst/>
                          <a:latin typeface="微軟正黑體" panose="020B0604030504040204" pitchFamily="34" charset="-120"/>
                          <a:ea typeface="微軟正黑體" panose="020B0604030504040204" pitchFamily="34" charset="-120"/>
                        </a:rPr>
                        <a:t>7.</a:t>
                      </a:r>
                      <a:r>
                        <a:rPr lang="zh-TW" sz="1200" b="1" kern="100" dirty="0">
                          <a:effectLst/>
                          <a:latin typeface="微軟正黑體" panose="020B0604030504040204" pitchFamily="34" charset="-120"/>
                          <a:ea typeface="微軟正黑體" panose="020B0604030504040204" pitchFamily="34" charset="-120"/>
                        </a:rPr>
                        <a:t>教師專業社群</a:t>
                      </a:r>
                    </a:p>
                  </a:txBody>
                  <a:tcPr marL="30514" marR="30514" marT="0" marB="0"/>
                </a:tc>
                <a:tc>
                  <a:txBody>
                    <a:bodyPr/>
                    <a:lstStyle/>
                    <a:p>
                      <a:pPr algn="r">
                        <a:lnSpc>
                          <a:spcPts val="1200"/>
                        </a:lnSpc>
                        <a:spcAft>
                          <a:spcPts val="0"/>
                        </a:spcAft>
                      </a:pPr>
                      <a:r>
                        <a:rPr lang="en-US" sz="1200" b="1" kern="100" dirty="0">
                          <a:effectLst/>
                          <a:latin typeface="微軟正黑體" panose="020B0604030504040204" pitchFamily="34" charset="-120"/>
                          <a:ea typeface="微軟正黑體" panose="020B0604030504040204" pitchFamily="34" charset="-120"/>
                        </a:rPr>
                        <a:t>200,000</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tc>
                <a:extLst>
                  <a:ext uri="{0D108BD9-81ED-4DB2-BD59-A6C34878D82A}">
                    <a16:rowId xmlns="" xmlns:a16="http://schemas.microsoft.com/office/drawing/2014/main" val="2270369895"/>
                  </a:ext>
                </a:extLst>
              </a:tr>
              <a:tr h="192125">
                <a:tc>
                  <a:txBody>
                    <a:bodyPr/>
                    <a:lstStyle/>
                    <a:p>
                      <a:pPr algn="just">
                        <a:spcAft>
                          <a:spcPts val="0"/>
                        </a:spcAft>
                      </a:pPr>
                      <a:r>
                        <a:rPr lang="en-US" sz="1200" b="1" kern="100" dirty="0">
                          <a:effectLst/>
                          <a:latin typeface="微軟正黑體" panose="020B0604030504040204" pitchFamily="34" charset="-120"/>
                          <a:ea typeface="微軟正黑體" panose="020B0604030504040204" pitchFamily="34" charset="-120"/>
                        </a:rPr>
                        <a:t> </a:t>
                      </a:r>
                      <a:endParaRPr lang="zh-TW" sz="1200" b="1" kern="100" dirty="0">
                        <a:effectLst/>
                        <a:latin typeface="微軟正黑體" panose="020B0604030504040204" pitchFamily="34" charset="-120"/>
                        <a:ea typeface="微軟正黑體" panose="020B0604030504040204" pitchFamily="34" charset="-120"/>
                      </a:endParaRPr>
                    </a:p>
                  </a:txBody>
                  <a:tcPr marL="30514" marR="30514" marT="0" marB="0" anchor="ctr">
                    <a:solidFill>
                      <a:srgbClr val="C00000"/>
                    </a:solidFill>
                  </a:tcPr>
                </a:tc>
                <a:tc gridSpan="2">
                  <a:txBody>
                    <a:bodyPr/>
                    <a:lstStyle/>
                    <a:p>
                      <a:pPr algn="ctr">
                        <a:spcAft>
                          <a:spcPts val="0"/>
                        </a:spcAft>
                      </a:pPr>
                      <a:r>
                        <a:rPr lang="en-US" sz="1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59</a:t>
                      </a:r>
                      <a:r>
                        <a:rPr lang="zh-TW" altLang="en-US" sz="1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場</a:t>
                      </a:r>
                      <a:endParaRPr lang="zh-TW" sz="18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txBody>
                  <a:tcPr marL="30514" marR="30514" marT="0" marB="0" anchor="ctr">
                    <a:solidFill>
                      <a:srgbClr val="C00000"/>
                    </a:solidFill>
                  </a:tcPr>
                </a:tc>
                <a:tc hMerge="1">
                  <a:txBody>
                    <a:bodyPr/>
                    <a:lstStyle/>
                    <a:p>
                      <a:pPr algn="just">
                        <a:spcAft>
                          <a:spcPts val="0"/>
                        </a:spcAft>
                      </a:pPr>
                      <a:endParaRPr lang="zh-TW" sz="1200" kern="100" dirty="0">
                        <a:effectLst/>
                        <a:latin typeface="微軟正黑體" panose="020B0604030504040204" pitchFamily="34" charset="-120"/>
                        <a:ea typeface="微軟正黑體" panose="020B0604030504040204" pitchFamily="34" charset="-120"/>
                      </a:endParaRPr>
                    </a:p>
                  </a:txBody>
                  <a:tcPr marL="30514" marR="30514" marT="0" marB="0" anchor="ctr"/>
                </a:tc>
                <a:tc>
                  <a:txBody>
                    <a:bodyPr/>
                    <a:lstStyle/>
                    <a:p>
                      <a:pPr algn="r">
                        <a:spcAft>
                          <a:spcPts val="0"/>
                        </a:spcAft>
                      </a:pPr>
                      <a:r>
                        <a:rPr lang="en-US" sz="1200" b="1" kern="100" dirty="0">
                          <a:solidFill>
                            <a:srgbClr val="FFFF00"/>
                          </a:solidFill>
                          <a:effectLst/>
                          <a:latin typeface="微軟正黑體" panose="020B0604030504040204" pitchFamily="34" charset="-120"/>
                          <a:ea typeface="微軟正黑體" panose="020B0604030504040204" pitchFamily="34" charset="-120"/>
                        </a:rPr>
                        <a:t>2,012,500</a:t>
                      </a:r>
                      <a:endParaRPr lang="zh-TW" sz="1200" b="1" kern="100" dirty="0">
                        <a:solidFill>
                          <a:srgbClr val="FFFF00"/>
                        </a:solidFill>
                        <a:effectLst/>
                        <a:latin typeface="微軟正黑體" panose="020B0604030504040204" pitchFamily="34" charset="-120"/>
                        <a:ea typeface="微軟正黑體" panose="020B0604030504040204" pitchFamily="34" charset="-120"/>
                      </a:endParaRPr>
                    </a:p>
                  </a:txBody>
                  <a:tcPr marL="30514" marR="30514" marT="0" marB="0" anchor="ctr">
                    <a:solidFill>
                      <a:srgbClr val="C00000"/>
                    </a:solidFill>
                  </a:tcPr>
                </a:tc>
                <a:extLst>
                  <a:ext uri="{0D108BD9-81ED-4DB2-BD59-A6C34878D82A}">
                    <a16:rowId xmlns="" xmlns:a16="http://schemas.microsoft.com/office/drawing/2014/main" val="559220165"/>
                  </a:ext>
                </a:extLst>
              </a:tr>
            </a:tbl>
          </a:graphicData>
        </a:graphic>
      </p:graphicFrame>
      <p:sp>
        <p:nvSpPr>
          <p:cNvPr id="6" name="TextBox 63"/>
          <p:cNvSpPr txBox="1"/>
          <p:nvPr/>
        </p:nvSpPr>
        <p:spPr>
          <a:xfrm>
            <a:off x="0" y="484"/>
            <a:ext cx="12192000" cy="461665"/>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學年度精進教學專業與課程品質整體推動計畫─各學習領域小組計畫 </a:t>
            </a:r>
            <a:r>
              <a:rPr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a:t>
            </a:r>
            <a:endPar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動作按鈕: 首頁 4">
            <a:hlinkClick r:id="rId2" action="ppaction://hlinksldjump" highlightClick="1"/>
          </p:cNvPr>
          <p:cNvSpPr/>
          <p:nvPr/>
        </p:nvSpPr>
        <p:spPr>
          <a:xfrm>
            <a:off x="11729257" y="11334"/>
            <a:ext cx="462741" cy="481593"/>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98987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資料庫圖表 66"/>
          <p:cNvGraphicFramePr/>
          <p:nvPr>
            <p:extLst>
              <p:ext uri="{D42A27DB-BD31-4B8C-83A1-F6EECF244321}">
                <p14:modId xmlns:p14="http://schemas.microsoft.com/office/powerpoint/2010/main" val="2918456014"/>
              </p:ext>
            </p:extLst>
          </p:nvPr>
        </p:nvGraphicFramePr>
        <p:xfrm>
          <a:off x="3049387" y="1611783"/>
          <a:ext cx="8188160" cy="474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63"/>
          <p:cNvSpPr txBox="1"/>
          <p:nvPr/>
        </p:nvSpPr>
        <p:spPr>
          <a:xfrm>
            <a:off x="2588965" y="352768"/>
            <a:ext cx="8992976" cy="677108"/>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肆、金門縣</a:t>
            </a:r>
            <a:r>
              <a:rPr lang="en-US" altLang="zh-TW"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學年度整體推動計畫方向</a:t>
            </a:r>
          </a:p>
        </p:txBody>
      </p:sp>
      <p:sp>
        <p:nvSpPr>
          <p:cNvPr id="17" name="矩形 16"/>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8" name="標題 1"/>
          <p:cNvSpPr>
            <a:spLocks noGrp="1"/>
          </p:cNvSpPr>
          <p:nvPr>
            <p:ph type="title"/>
          </p:nvPr>
        </p:nvSpPr>
        <p:spPr>
          <a:xfrm>
            <a:off x="1856932" y="4898221"/>
            <a:ext cx="1399128" cy="347996"/>
          </a:xfrm>
        </p:spPr>
        <p:txBody>
          <a:bodyPr>
            <a:normAutofit fontScale="90000"/>
          </a:bodyPr>
          <a:lstStyle/>
          <a:p>
            <a:pPr algn="ctr"/>
            <a:r>
              <a:rPr lang="zh-TW" altLang="en-US" sz="1600" b="1" dirty="0">
                <a:latin typeface="微軟正黑體" panose="020B0604030504040204" pitchFamily="34" charset="-120"/>
                <a:ea typeface="微軟正黑體" panose="020B0604030504040204" pitchFamily="34" charset="-120"/>
              </a:rPr>
              <a:t>精進教學計畫</a:t>
            </a:r>
            <a:r>
              <a:rPr lang="en-US" altLang="zh-TW" sz="1600" b="1" dirty="0">
                <a:latin typeface="微軟正黑體" panose="020B0604030504040204" pitchFamily="34" charset="-120"/>
                <a:ea typeface="微軟正黑體" panose="020B0604030504040204" pitchFamily="34" charset="-120"/>
              </a:rPr>
              <a:t/>
            </a:r>
            <a:br>
              <a:rPr lang="en-US" altLang="zh-TW" sz="1600" b="1" dirty="0">
                <a:latin typeface="微軟正黑體" panose="020B0604030504040204" pitchFamily="34" charset="-120"/>
                <a:ea typeface="微軟正黑體" panose="020B0604030504040204" pitchFamily="34" charset="-120"/>
              </a:rPr>
            </a:br>
            <a:r>
              <a:rPr lang="en-US" altLang="zh-TW" sz="1600" b="1" dirty="0">
                <a:latin typeface="微軟正黑體" panose="020B0604030504040204" pitchFamily="34" charset="-120"/>
                <a:ea typeface="微軟正黑體" panose="020B0604030504040204" pitchFamily="34" charset="-120"/>
              </a:rPr>
              <a:t>V.S.</a:t>
            </a:r>
            <a:r>
              <a:rPr lang="zh-TW" altLang="en-US" sz="1600" b="1" dirty="0">
                <a:latin typeface="微軟正黑體" panose="020B0604030504040204" pitchFamily="34" charset="-120"/>
                <a:ea typeface="微軟正黑體" panose="020B0604030504040204" pitchFamily="34" charset="-120"/>
              </a:rPr>
              <a:t>新課綱推動</a:t>
            </a:r>
          </a:p>
        </p:txBody>
      </p:sp>
      <p:sp>
        <p:nvSpPr>
          <p:cNvPr id="39" name="圓角矩形 38"/>
          <p:cNvSpPr/>
          <p:nvPr/>
        </p:nvSpPr>
        <p:spPr>
          <a:xfrm>
            <a:off x="1821456" y="3856292"/>
            <a:ext cx="1470081" cy="9804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1600" b="1" dirty="0">
                <a:latin typeface="微軟正黑體" panose="020B0604030504040204" pitchFamily="34" charset="-120"/>
                <a:ea typeface="微軟正黑體" panose="020B0604030504040204" pitchFamily="34" charset="-120"/>
              </a:rPr>
              <a:t>新課綱推動</a:t>
            </a:r>
          </a:p>
        </p:txBody>
      </p:sp>
      <p:sp>
        <p:nvSpPr>
          <p:cNvPr id="40" name="向下箭號圖說文字 39"/>
          <p:cNvSpPr/>
          <p:nvPr/>
        </p:nvSpPr>
        <p:spPr>
          <a:xfrm>
            <a:off x="1801570" y="2583047"/>
            <a:ext cx="1470081" cy="1287498"/>
          </a:xfrm>
          <a:prstGeom prst="downArrow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精進教學計畫</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zh-TW" altLang="en-US" sz="1600" b="1" dirty="0">
                <a:solidFill>
                  <a:schemeClr val="tx1"/>
                </a:solidFill>
                <a:latin typeface="微軟正黑體" panose="020B0604030504040204" pitchFamily="34" charset="-120"/>
                <a:ea typeface="微軟正黑體" panose="020B0604030504040204" pitchFamily="34" charset="-120"/>
              </a:rPr>
              <a:t>教師專業發展</a:t>
            </a:r>
          </a:p>
        </p:txBody>
      </p:sp>
      <p:sp>
        <p:nvSpPr>
          <p:cNvPr id="41" name="向右箭號圖說文字 40"/>
          <p:cNvSpPr/>
          <p:nvPr/>
        </p:nvSpPr>
        <p:spPr>
          <a:xfrm>
            <a:off x="559568" y="3759904"/>
            <a:ext cx="1429852" cy="1206640"/>
          </a:xfrm>
          <a:prstGeom prst="rightArrowCallou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1600" b="1" dirty="0">
                <a:solidFill>
                  <a:srgbClr val="FF0000"/>
                </a:solidFill>
                <a:latin typeface="微軟正黑體" panose="020B0604030504040204" pitchFamily="34" charset="-120"/>
                <a:ea typeface="微軟正黑體" panose="020B0604030504040204" pitchFamily="34" charset="-120"/>
              </a:rPr>
              <a:t>種子講師研習</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zh-TW" altLang="en-US" sz="1600" b="1" dirty="0">
                <a:solidFill>
                  <a:schemeClr val="tx1"/>
                </a:solidFill>
                <a:latin typeface="微軟正黑體" panose="020B0604030504040204" pitchFamily="34" charset="-120"/>
                <a:ea typeface="微軟正黑體" panose="020B0604030504040204" pitchFamily="34" charset="-120"/>
              </a:rPr>
              <a:t>產出人力資源</a:t>
            </a:r>
          </a:p>
        </p:txBody>
      </p:sp>
      <p:sp>
        <p:nvSpPr>
          <p:cNvPr id="42" name="向右箭號圖說文字 41"/>
          <p:cNvSpPr/>
          <p:nvPr/>
        </p:nvSpPr>
        <p:spPr>
          <a:xfrm flipH="1">
            <a:off x="3106272" y="3759902"/>
            <a:ext cx="1397888" cy="1206641"/>
          </a:xfrm>
          <a:prstGeom prst="rightArrow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sz="1600" b="1" dirty="0">
                <a:solidFill>
                  <a:srgbClr val="FF0000"/>
                </a:solidFill>
                <a:latin typeface="微軟正黑體" panose="020B0604030504040204" pitchFamily="34" charset="-120"/>
                <a:ea typeface="微軟正黑體" panose="020B0604030504040204" pitchFamily="34" charset="-120"/>
              </a:rPr>
              <a:t>配套</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a:r>
              <a:rPr lang="zh-TW" altLang="en-US" sz="1600" b="1" dirty="0">
                <a:solidFill>
                  <a:srgbClr val="FF0000"/>
                </a:solidFill>
                <a:latin typeface="微軟正黑體" panose="020B0604030504040204" pitchFamily="34" charset="-120"/>
                <a:ea typeface="微軟正黑體" panose="020B0604030504040204" pitchFamily="34" charset="-120"/>
              </a:rPr>
              <a:t>措施</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a:r>
              <a:rPr lang="zh-TW" altLang="en-US" sz="1600" b="1" dirty="0">
                <a:solidFill>
                  <a:srgbClr val="FF0000"/>
                </a:solidFill>
                <a:latin typeface="微軟正黑體" panose="020B0604030504040204" pitchFamily="34" charset="-120"/>
                <a:ea typeface="微軟正黑體" panose="020B0604030504040204" pitchFamily="34" charset="-120"/>
              </a:rPr>
              <a:t>健全行</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a:r>
              <a:rPr lang="zh-TW" altLang="en-US" sz="1600" b="1" dirty="0">
                <a:solidFill>
                  <a:srgbClr val="FF0000"/>
                </a:solidFill>
                <a:latin typeface="微軟正黑體" panose="020B0604030504040204" pitchFamily="34" charset="-120"/>
                <a:ea typeface="微軟正黑體" panose="020B0604030504040204" pitchFamily="34" charset="-120"/>
              </a:rPr>
              <a:t>政體系</a:t>
            </a:r>
          </a:p>
        </p:txBody>
      </p:sp>
      <p:cxnSp>
        <p:nvCxnSpPr>
          <p:cNvPr id="43" name="直線單箭頭接點 42"/>
          <p:cNvCxnSpPr/>
          <p:nvPr/>
        </p:nvCxnSpPr>
        <p:spPr>
          <a:xfrm flipV="1">
            <a:off x="1472262" y="3411536"/>
            <a:ext cx="349194" cy="348366"/>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flipH="1" flipV="1">
            <a:off x="3274236" y="3429614"/>
            <a:ext cx="333871" cy="365191"/>
          </a:xfrm>
          <a:prstGeom prst="straightConnector1">
            <a:avLst/>
          </a:prstGeom>
          <a:ln w="76200">
            <a:tailEnd type="triangle"/>
          </a:ln>
        </p:spPr>
        <p:style>
          <a:lnRef idx="3">
            <a:schemeClr val="accent4"/>
          </a:lnRef>
          <a:fillRef idx="0">
            <a:schemeClr val="accent4"/>
          </a:fillRef>
          <a:effectRef idx="2">
            <a:schemeClr val="accent4"/>
          </a:effectRef>
          <a:fontRef idx="minor">
            <a:schemeClr val="tx1"/>
          </a:fontRef>
        </p:style>
      </p:cxnSp>
      <p:sp>
        <p:nvSpPr>
          <p:cNvPr id="45" name="文字方塊 44"/>
          <p:cNvSpPr txBox="1"/>
          <p:nvPr/>
        </p:nvSpPr>
        <p:spPr>
          <a:xfrm>
            <a:off x="569602" y="2734877"/>
            <a:ext cx="933762" cy="584775"/>
          </a:xfrm>
          <a:prstGeom prst="rect">
            <a:avLst/>
          </a:prstGeom>
          <a:noFill/>
          <a:ln w="57150">
            <a:solidFill>
              <a:srgbClr val="49A4A9"/>
            </a:solidFill>
          </a:ln>
        </p:spPr>
        <p:txBody>
          <a:bodyPr wrap="square" rtlCol="0">
            <a:spAutoFit/>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rPr>
              <a:t>人力資源運用</a:t>
            </a:r>
          </a:p>
        </p:txBody>
      </p:sp>
      <p:sp>
        <p:nvSpPr>
          <p:cNvPr id="46" name="文字方塊 45"/>
          <p:cNvSpPr txBox="1"/>
          <p:nvPr/>
        </p:nvSpPr>
        <p:spPr>
          <a:xfrm>
            <a:off x="3608107" y="2717601"/>
            <a:ext cx="896054" cy="584775"/>
          </a:xfrm>
          <a:prstGeom prst="rect">
            <a:avLst/>
          </a:prstGeom>
          <a:noFill/>
          <a:ln w="57150">
            <a:solidFill>
              <a:srgbClr val="49A4A9"/>
            </a:solidFill>
          </a:ln>
        </p:spPr>
        <p:txBody>
          <a:bodyPr wrap="square" rtlCol="0">
            <a:spAutoFit/>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rPr>
              <a:t>周延法</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algn="ctr"/>
            <a:r>
              <a:rPr lang="zh-TW" altLang="en-US" sz="1600" b="1" dirty="0">
                <a:solidFill>
                  <a:srgbClr val="FF0000"/>
                </a:solidFill>
                <a:latin typeface="微軟正黑體" panose="020B0604030504040204" pitchFamily="34" charset="-120"/>
                <a:ea typeface="微軟正黑體" panose="020B0604030504040204" pitchFamily="34" charset="-120"/>
              </a:rPr>
              <a:t>規配套</a:t>
            </a:r>
            <a:endParaRPr lang="en-US" altLang="zh-TW" sz="1600" b="1" dirty="0">
              <a:solidFill>
                <a:srgbClr val="FF0000"/>
              </a:solidFill>
              <a:latin typeface="微軟正黑體" panose="020B0604030504040204" pitchFamily="34" charset="-120"/>
              <a:ea typeface="微軟正黑體" panose="020B0604030504040204" pitchFamily="34" charset="-120"/>
            </a:endParaRPr>
          </a:p>
        </p:txBody>
      </p:sp>
      <p:sp>
        <p:nvSpPr>
          <p:cNvPr id="47" name="文字方塊 46"/>
          <p:cNvSpPr txBox="1"/>
          <p:nvPr/>
        </p:nvSpPr>
        <p:spPr>
          <a:xfrm>
            <a:off x="2307588" y="3257201"/>
            <a:ext cx="430887" cy="502702"/>
          </a:xfrm>
          <a:prstGeom prst="rect">
            <a:avLst/>
          </a:prstGeom>
          <a:noFill/>
        </p:spPr>
        <p:txBody>
          <a:bodyPr vert="eaVert" wrap="none" rtlCol="0">
            <a:spAutoFit/>
          </a:bodyPr>
          <a:lstStyle/>
          <a:p>
            <a:r>
              <a:rPr lang="zh-TW" altLang="en-US" sz="1600" b="1" dirty="0">
                <a:latin typeface="微軟正黑體" panose="020B0604030504040204" pitchFamily="34" charset="-120"/>
                <a:ea typeface="微軟正黑體" panose="020B0604030504040204" pitchFamily="34" charset="-120"/>
              </a:rPr>
              <a:t>支持</a:t>
            </a:r>
          </a:p>
        </p:txBody>
      </p:sp>
      <p:sp>
        <p:nvSpPr>
          <p:cNvPr id="48" name="文字方塊 47"/>
          <p:cNvSpPr txBox="1"/>
          <p:nvPr/>
        </p:nvSpPr>
        <p:spPr>
          <a:xfrm>
            <a:off x="3157731" y="4155999"/>
            <a:ext cx="644430" cy="338554"/>
          </a:xfrm>
          <a:prstGeom prst="rect">
            <a:avLst/>
          </a:prstGeom>
          <a:noFill/>
        </p:spPr>
        <p:txBody>
          <a:bodyPr wrap="square" rtlCol="0">
            <a:spAutoFit/>
          </a:bodyPr>
          <a:lstStyle/>
          <a:p>
            <a:r>
              <a:rPr lang="zh-TW" altLang="en-US" sz="1600" b="1" dirty="0">
                <a:latin typeface="微軟正黑體" panose="020B0604030504040204" pitchFamily="34" charset="-120"/>
                <a:ea typeface="微軟正黑體" panose="020B0604030504040204" pitchFamily="34" charset="-120"/>
              </a:rPr>
              <a:t>支持</a:t>
            </a:r>
          </a:p>
        </p:txBody>
      </p:sp>
      <p:sp>
        <p:nvSpPr>
          <p:cNvPr id="49" name="文字方塊 48"/>
          <p:cNvSpPr txBox="1"/>
          <p:nvPr/>
        </p:nvSpPr>
        <p:spPr>
          <a:xfrm>
            <a:off x="1407686" y="4183234"/>
            <a:ext cx="976892" cy="338554"/>
          </a:xfrm>
          <a:prstGeom prst="rect">
            <a:avLst/>
          </a:prstGeom>
          <a:noFill/>
        </p:spPr>
        <p:txBody>
          <a:bodyPr wrap="square" rtlCol="0">
            <a:spAutoFit/>
          </a:bodyPr>
          <a:lstStyle/>
          <a:p>
            <a:r>
              <a:rPr lang="zh-TW" altLang="en-US" sz="1600" b="1" dirty="0">
                <a:latin typeface="微軟正黑體" panose="020B0604030504040204" pitchFamily="34" charset="-120"/>
                <a:ea typeface="微軟正黑體" panose="020B0604030504040204" pitchFamily="34" charset="-120"/>
              </a:rPr>
              <a:t>支持</a:t>
            </a:r>
          </a:p>
        </p:txBody>
      </p:sp>
      <p:graphicFrame>
        <p:nvGraphicFramePr>
          <p:cNvPr id="63" name="資料庫圖表 62"/>
          <p:cNvGraphicFramePr/>
          <p:nvPr>
            <p:extLst>
              <p:ext uri="{D42A27DB-BD31-4B8C-83A1-F6EECF244321}">
                <p14:modId xmlns:p14="http://schemas.microsoft.com/office/powerpoint/2010/main" val="12855979"/>
              </p:ext>
            </p:extLst>
          </p:nvPr>
        </p:nvGraphicFramePr>
        <p:xfrm>
          <a:off x="8386785" y="1901630"/>
          <a:ext cx="3160031" cy="23499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6714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63"/>
          <p:cNvSpPr txBox="1"/>
          <p:nvPr/>
        </p:nvSpPr>
        <p:spPr>
          <a:xfrm>
            <a:off x="2588965" y="352768"/>
            <a:ext cx="8992976" cy="677108"/>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肆、金門縣</a:t>
            </a:r>
            <a:r>
              <a:rPr lang="en-US" altLang="zh-TW"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學年度整體推動計畫方向</a:t>
            </a:r>
          </a:p>
        </p:txBody>
      </p:sp>
      <p:sp>
        <p:nvSpPr>
          <p:cNvPr id="17" name="矩形 16"/>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8" name="Freeform 3"/>
          <p:cNvSpPr/>
          <p:nvPr/>
        </p:nvSpPr>
        <p:spPr>
          <a:xfrm>
            <a:off x="5430425" y="1070126"/>
            <a:ext cx="2160000" cy="21600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82B732"/>
          </a:solidFill>
          <a:ln w="12700" cap="flat" cmpd="sng" algn="ctr">
            <a:noFill/>
            <a:prstDash val="solid"/>
            <a:miter lim="800000"/>
          </a:ln>
          <a:effectLst/>
        </p:spPr>
        <p:txBody>
          <a:bodyPr spcFirstLastPara="0" vert="horz" wrap="square" lIns="398050" tIns="438741" rIns="398050" bIns="438741"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GB" sz="3300" b="0" i="0" u="none" strike="noStrike" kern="0" cap="none" spc="0" normalizeH="0" baseline="0" noProof="0">
              <a:ln>
                <a:noFill/>
              </a:ln>
              <a:solidFill>
                <a:srgbClr val="FFFFFF"/>
              </a:solidFill>
              <a:effectLst/>
              <a:uLnTx/>
              <a:uFillTx/>
              <a:latin typeface="Arial" panose="020B0604020202020204" pitchFamily="34" charset="0"/>
              <a:ea typeface="微软雅黑"/>
              <a:cs typeface="Arial" panose="020B0604020202020204" pitchFamily="34" charset="0"/>
            </a:endParaRPr>
          </a:p>
        </p:txBody>
      </p:sp>
      <p:sp>
        <p:nvSpPr>
          <p:cNvPr id="19" name="Freeform 4"/>
          <p:cNvSpPr/>
          <p:nvPr/>
        </p:nvSpPr>
        <p:spPr>
          <a:xfrm>
            <a:off x="2985611" y="1070126"/>
            <a:ext cx="2160000" cy="21600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A39E"/>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GB" sz="3600" b="0" i="0" u="none" strike="noStrike" kern="0" cap="none" spc="0" normalizeH="0" baseline="0" noProof="0">
              <a:ln>
                <a:noFill/>
              </a:ln>
              <a:solidFill>
                <a:srgbClr val="FFFFFF"/>
              </a:solidFill>
              <a:effectLst/>
              <a:uLnTx/>
              <a:uFillTx/>
              <a:latin typeface="Arial" panose="020B0604020202020204" pitchFamily="34" charset="0"/>
              <a:ea typeface="微软雅黑"/>
              <a:cs typeface="Arial" panose="020B0604020202020204" pitchFamily="34" charset="0"/>
            </a:endParaRPr>
          </a:p>
        </p:txBody>
      </p:sp>
      <p:sp>
        <p:nvSpPr>
          <p:cNvPr id="20" name="Freeform 5"/>
          <p:cNvSpPr/>
          <p:nvPr/>
        </p:nvSpPr>
        <p:spPr>
          <a:xfrm>
            <a:off x="4213956" y="2870446"/>
            <a:ext cx="2160000" cy="21600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4546A"/>
          </a:solidFill>
          <a:ln w="12700" cap="flat" cmpd="sng" algn="ctr">
            <a:noFill/>
            <a:prstDash val="solid"/>
            <a:miter lim="800000"/>
          </a:ln>
          <a:effectLst/>
        </p:spPr>
        <p:txBody>
          <a:bodyPr spcFirstLastPara="0" vert="horz" wrap="square" lIns="398050" tIns="438741" rIns="398050" bIns="438741"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GB" sz="3300" b="0" i="0" u="none" strike="noStrike" kern="0" cap="none" spc="0" normalizeH="0" baseline="0" noProof="0">
              <a:ln>
                <a:noFill/>
              </a:ln>
              <a:solidFill>
                <a:srgbClr val="FFFFFF"/>
              </a:solidFill>
              <a:effectLst/>
              <a:uLnTx/>
              <a:uFillTx/>
              <a:latin typeface="Arial" panose="020B0604020202020204" pitchFamily="34" charset="0"/>
              <a:ea typeface="微软雅黑"/>
              <a:cs typeface="Arial" panose="020B0604020202020204" pitchFamily="34" charset="0"/>
            </a:endParaRPr>
          </a:p>
        </p:txBody>
      </p:sp>
      <p:sp>
        <p:nvSpPr>
          <p:cNvPr id="21" name="Freeform 6"/>
          <p:cNvSpPr/>
          <p:nvPr/>
        </p:nvSpPr>
        <p:spPr>
          <a:xfrm>
            <a:off x="6510553" y="2906909"/>
            <a:ext cx="2160000" cy="21600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F39C11"/>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GB" sz="3600" b="0" i="0" u="none" strike="noStrike" kern="0" cap="none" spc="0" normalizeH="0" baseline="0" noProof="0">
              <a:ln>
                <a:noFill/>
              </a:ln>
              <a:solidFill>
                <a:srgbClr val="FFFFFF"/>
              </a:solidFill>
              <a:effectLst/>
              <a:uLnTx/>
              <a:uFillTx/>
              <a:latin typeface="Arial" panose="020B0604020202020204" pitchFamily="34" charset="0"/>
              <a:ea typeface="微软雅黑"/>
              <a:cs typeface="Arial" panose="020B0604020202020204" pitchFamily="34" charset="0"/>
            </a:endParaRPr>
          </a:p>
        </p:txBody>
      </p:sp>
      <p:sp>
        <p:nvSpPr>
          <p:cNvPr id="22" name="Freeform 7"/>
          <p:cNvSpPr/>
          <p:nvPr/>
        </p:nvSpPr>
        <p:spPr>
          <a:xfrm>
            <a:off x="5362255" y="4704845"/>
            <a:ext cx="2160000" cy="21600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E23761"/>
          </a:solidFill>
          <a:ln w="12700" cap="flat" cmpd="sng" algn="ctr">
            <a:noFill/>
            <a:prstDash val="solid"/>
            <a:miter lim="800000"/>
          </a:ln>
          <a:effectLst/>
        </p:spPr>
        <p:txBody>
          <a:bodyPr spcFirstLastPara="0" vert="horz" wrap="square" lIns="398050" tIns="438741" rIns="398050" bIns="438741"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GB" sz="3300" b="0" i="0" u="none" strike="noStrike" kern="0" cap="none" spc="0" normalizeH="0" baseline="0" noProof="0">
              <a:ln>
                <a:noFill/>
              </a:ln>
              <a:solidFill>
                <a:srgbClr val="FFFFFF"/>
              </a:solidFill>
              <a:effectLst/>
              <a:uLnTx/>
              <a:uFillTx/>
              <a:latin typeface="Arial" panose="020B0604020202020204" pitchFamily="34" charset="0"/>
              <a:ea typeface="微软雅黑"/>
              <a:cs typeface="Arial" panose="020B0604020202020204" pitchFamily="34" charset="0"/>
            </a:endParaRPr>
          </a:p>
        </p:txBody>
      </p:sp>
      <p:sp>
        <p:nvSpPr>
          <p:cNvPr id="23" name="Freeform 8"/>
          <p:cNvSpPr/>
          <p:nvPr/>
        </p:nvSpPr>
        <p:spPr>
          <a:xfrm>
            <a:off x="3116050" y="4704845"/>
            <a:ext cx="2160000" cy="21600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00A39E"/>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p>
            <a:pPr marL="0" marR="0" lvl="0" indent="0" algn="ctr" defTabSz="1600200" rtl="0" eaLnBrk="1" fontAlgn="auto" latinLnBrk="0" hangingPunct="1">
              <a:lnSpc>
                <a:spcPct val="90000"/>
              </a:lnSpc>
              <a:spcBef>
                <a:spcPct val="0"/>
              </a:spcBef>
              <a:spcAft>
                <a:spcPct val="35000"/>
              </a:spcAft>
              <a:buClrTx/>
              <a:buSzTx/>
              <a:buFontTx/>
              <a:buNone/>
              <a:tabLst/>
              <a:defRPr/>
            </a:pPr>
            <a:endParaRPr kumimoji="0" lang="en-GB" sz="3600" b="0" i="0" u="none" strike="noStrike" kern="0" cap="none" spc="0" normalizeH="0" baseline="0" noProof="0">
              <a:ln>
                <a:noFill/>
              </a:ln>
              <a:solidFill>
                <a:srgbClr val="FFFFFF"/>
              </a:solidFill>
              <a:effectLst/>
              <a:uLnTx/>
              <a:uFillTx/>
              <a:latin typeface="Arial" panose="020B0604020202020204" pitchFamily="34" charset="0"/>
              <a:ea typeface="微软雅黑"/>
              <a:cs typeface="Arial" panose="020B0604020202020204" pitchFamily="34" charset="0"/>
            </a:endParaRPr>
          </a:p>
        </p:txBody>
      </p:sp>
      <p:sp>
        <p:nvSpPr>
          <p:cNvPr id="25" name="TextBox 10"/>
          <p:cNvSpPr txBox="1"/>
          <p:nvPr/>
        </p:nvSpPr>
        <p:spPr>
          <a:xfrm>
            <a:off x="4272326" y="3089209"/>
            <a:ext cx="2031326"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4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展望</a:t>
            </a:r>
            <a:endParaRPr lang="en-US" altLang="zh-TW" sz="4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4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rPr>
              <a:t>與方向</a:t>
            </a:r>
            <a:endParaRPr lang="en-US" altLang="zh-TW" sz="4800" b="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Freeform 15"/>
          <p:cNvSpPr>
            <a:spLocks noEditPoints="1"/>
          </p:cNvSpPr>
          <p:nvPr/>
        </p:nvSpPr>
        <p:spPr bwMode="auto">
          <a:xfrm>
            <a:off x="3835919" y="1138801"/>
            <a:ext cx="459383" cy="516060"/>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16"/>
          <p:cNvSpPr>
            <a:spLocks noEditPoints="1"/>
          </p:cNvSpPr>
          <p:nvPr/>
        </p:nvSpPr>
        <p:spPr bwMode="auto">
          <a:xfrm>
            <a:off x="3960810" y="4843890"/>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17"/>
          <p:cNvSpPr>
            <a:spLocks noEditPoints="1"/>
          </p:cNvSpPr>
          <p:nvPr/>
        </p:nvSpPr>
        <p:spPr bwMode="auto">
          <a:xfrm>
            <a:off x="6216069" y="4865210"/>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4" name="TextBox 10"/>
          <p:cNvSpPr txBox="1"/>
          <p:nvPr/>
        </p:nvSpPr>
        <p:spPr>
          <a:xfrm>
            <a:off x="2976083" y="1636373"/>
            <a:ext cx="2099144"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TW" altLang="en-US" sz="20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建置完善法規</a:t>
            </a:r>
            <a:endParaRPr lang="en-US" altLang="zh-TW" sz="1000" b="1" noProof="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p>
            <a:pPr lvl="1">
              <a:defRPr/>
            </a:pPr>
            <a:r>
              <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公開授課實施辦法</a:t>
            </a:r>
            <a:endPar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1">
              <a:defRPr/>
            </a:pP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薪傳教師輔導辦法</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1">
              <a:defRPr/>
            </a:pP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課發會組織與運作要點</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1">
              <a:defRPr/>
            </a:pP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評量準則補充說明</a:t>
            </a:r>
            <a:endParaRPr lang="en-US" altLang="zh-TW" sz="10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Webdings" panose="05030102010509060703" pitchFamily="18" charset="2"/>
            </a:endParaRPr>
          </a:p>
          <a:p>
            <a:pPr lvl="1">
              <a:defRPr/>
            </a:pP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命題審題機制</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p:txBody>
      </p:sp>
      <p:sp>
        <p:nvSpPr>
          <p:cNvPr id="55" name="TextBox 10"/>
          <p:cNvSpPr txBox="1"/>
          <p:nvPr/>
        </p:nvSpPr>
        <p:spPr>
          <a:xfrm>
            <a:off x="5613237" y="1578801"/>
            <a:ext cx="1818126"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組織行政整合</a:t>
            </a:r>
            <a:endParaRPr lang="en-US" altLang="zh-TW" sz="1000" b="1" noProof="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母語團</a:t>
            </a:r>
            <a:r>
              <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V.S.</a:t>
            </a: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母語指導員</a:t>
            </a:r>
            <a:endPar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自然團</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V.S.</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科教業務</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英語團</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V.S.</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英資中心</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科技團</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V.S.</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自造中心</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科技團</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V.S.</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縣網</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輔導團</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V.S.</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友善校園中心</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p:txBody>
      </p:sp>
      <p:sp>
        <p:nvSpPr>
          <p:cNvPr id="56" name="Freeform 13"/>
          <p:cNvSpPr>
            <a:spLocks noEditPoints="1"/>
          </p:cNvSpPr>
          <p:nvPr/>
        </p:nvSpPr>
        <p:spPr bwMode="auto">
          <a:xfrm>
            <a:off x="6331767" y="1170045"/>
            <a:ext cx="357315" cy="419783"/>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3"/>
          <p:cNvSpPr/>
          <p:nvPr/>
        </p:nvSpPr>
        <p:spPr>
          <a:xfrm>
            <a:off x="1894895" y="2882792"/>
            <a:ext cx="2160000" cy="216000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398050" tIns="438741" rIns="398050" bIns="438741" numCol="1" spcCol="1270" anchor="ctr" anchorCtr="0">
            <a:noAutofit/>
          </a:bodyPr>
          <a:lstStyle/>
          <a:p>
            <a:pPr marL="0" marR="0" lvl="0" indent="0" algn="ctr" defTabSz="1466850" rtl="0" eaLnBrk="1" fontAlgn="auto" latinLnBrk="0" hangingPunct="1">
              <a:lnSpc>
                <a:spcPct val="90000"/>
              </a:lnSpc>
              <a:spcBef>
                <a:spcPct val="0"/>
              </a:spcBef>
              <a:spcAft>
                <a:spcPct val="35000"/>
              </a:spcAft>
              <a:buClrTx/>
              <a:buSzTx/>
              <a:buFontTx/>
              <a:buNone/>
              <a:tabLst/>
              <a:defRPr/>
            </a:pPr>
            <a:endParaRPr kumimoji="0" lang="en-GB" sz="3300" b="0" i="0" u="none" strike="noStrike" kern="0" cap="none" spc="0" normalizeH="0" baseline="0" noProof="0">
              <a:ln>
                <a:noFill/>
              </a:ln>
              <a:solidFill>
                <a:srgbClr val="FFFFFF"/>
              </a:solidFill>
              <a:effectLst/>
              <a:uLnTx/>
              <a:uFillTx/>
              <a:latin typeface="Arial" panose="020B0604020202020204" pitchFamily="34" charset="0"/>
              <a:ea typeface="微软雅黑"/>
              <a:cs typeface="Arial" panose="020B0604020202020204" pitchFamily="34" charset="0"/>
            </a:endParaRPr>
          </a:p>
        </p:txBody>
      </p:sp>
      <p:sp>
        <p:nvSpPr>
          <p:cNvPr id="58" name="TextBox 10"/>
          <p:cNvSpPr txBox="1"/>
          <p:nvPr/>
        </p:nvSpPr>
        <p:spPr>
          <a:xfrm>
            <a:off x="1894895" y="3476083"/>
            <a:ext cx="2165056"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TW" altLang="en-US" sz="20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講師培力團隊</a:t>
            </a:r>
            <a:endParaRPr lang="en-US" altLang="zh-TW" sz="1000" b="1" noProof="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總綱</a:t>
            </a:r>
            <a:r>
              <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領綱</a:t>
            </a:r>
            <a:r>
              <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主題進階</a:t>
            </a:r>
            <a:endPar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初階</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進階</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教學輔導</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素養導向試題</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教師專業學習社群</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課程發展委員會</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p:txBody>
      </p:sp>
      <p:sp>
        <p:nvSpPr>
          <p:cNvPr id="59" name="TextBox 10"/>
          <p:cNvSpPr txBox="1"/>
          <p:nvPr/>
        </p:nvSpPr>
        <p:spPr>
          <a:xfrm>
            <a:off x="6522300" y="3170149"/>
            <a:ext cx="2091572"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TW" altLang="en-US" sz="20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聚焦學力檢核</a:t>
            </a:r>
            <a:endParaRPr lang="en-US" altLang="zh-TW" sz="1000" b="1" noProof="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p>
            <a:pPr marL="171450" lvl="0" indent="-171450">
              <a:buFont typeface="Webdings" panose="05030102010509060703" pitchFamily="18" charset="2"/>
              <a:buChar char="g"/>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規劃有效教學</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適性教學整合策略運用或實作相關活動</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marL="171450" indent="-171450">
              <a:buFont typeface="Webdings" panose="05030102010509060703" pitchFamily="18" charset="2"/>
              <a:buChar char="g"/>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跨階段課程銜接學力整合</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對話教學評量社群</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marL="171450" indent="-171450">
              <a:buFont typeface="Webdings" panose="05030102010509060703" pitchFamily="18" charset="2"/>
              <a:buChar char="g"/>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學力檢測大數據分析</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marL="171450" indent="-171450">
              <a:buFont typeface="Webdings" panose="05030102010509060703" pitchFamily="18" charset="2"/>
              <a:buChar char="g"/>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會考試題分析與教學策略建議</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marL="628650" lvl="1" indent="-171450">
              <a:buFont typeface="Webdings" panose="05030102010509060703" pitchFamily="18" charset="2"/>
              <a:buChar char="g"/>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素養導向命題工作坊</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marL="628650" lvl="1" indent="-171450">
              <a:buFont typeface="Webdings" panose="05030102010509060703" pitchFamily="18" charset="2"/>
              <a:buChar char="g"/>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素養導向試題</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marL="171450" lvl="0" indent="-171450">
              <a:buFont typeface="Webdings" panose="05030102010509060703" pitchFamily="18" charset="2"/>
              <a:buChar char="g"/>
              <a:defRPr/>
            </a:pP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p:txBody>
      </p:sp>
      <p:sp>
        <p:nvSpPr>
          <p:cNvPr id="61" name="Freeform 13"/>
          <p:cNvSpPr>
            <a:spLocks noEditPoints="1"/>
          </p:cNvSpPr>
          <p:nvPr/>
        </p:nvSpPr>
        <p:spPr bwMode="auto">
          <a:xfrm>
            <a:off x="2796237" y="3008293"/>
            <a:ext cx="357315" cy="487736"/>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FCFCFC"/>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62" name="TextBox 10"/>
          <p:cNvSpPr txBox="1"/>
          <p:nvPr/>
        </p:nvSpPr>
        <p:spPr>
          <a:xfrm>
            <a:off x="3057817" y="5365733"/>
            <a:ext cx="2292615"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TW" altLang="en-US" sz="19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計畫</a:t>
            </a:r>
            <a:r>
              <a:rPr kumimoji="0" lang="en-US" altLang="zh-TW" sz="19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TW" altLang="en-US" sz="19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成效審核小組</a:t>
            </a:r>
            <a:endParaRPr lang="en-US" altLang="zh-TW" sz="1900" b="1" noProof="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教師專業學習社群計畫</a:t>
            </a:r>
            <a:r>
              <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成效檢核</a:t>
            </a:r>
            <a:endPar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學校校訂課程計畫</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成效檢核</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揪團共學計畫</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成效檢核</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a:p>
            <a:pPr lvl="0">
              <a:defRPr/>
            </a:pP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其他</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p:txBody>
      </p:sp>
      <p:sp>
        <p:nvSpPr>
          <p:cNvPr id="65" name="TextBox 10"/>
          <p:cNvSpPr txBox="1"/>
          <p:nvPr/>
        </p:nvSpPr>
        <p:spPr>
          <a:xfrm>
            <a:off x="5307537" y="5349196"/>
            <a:ext cx="228288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zh-TW" altLang="en-US" sz="1900" b="1" i="0" u="none" strike="noStrike" kern="1200" cap="none" spc="0" normalizeH="0" baseline="0" noProof="0" dirty="0">
                <a:ln>
                  <a:noFill/>
                </a:ln>
                <a:solidFill>
                  <a:srgbClr val="FCFCFC"/>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Arial" panose="020B0604020202020204" pitchFamily="34" charset="0"/>
              </a:rPr>
              <a:t>離島轉型模式</a:t>
            </a:r>
            <a:endParaRPr lang="en-US" altLang="zh-TW" sz="1900" b="1" noProof="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a:p>
            <a:pPr lvl="0">
              <a:defRPr/>
            </a:pPr>
            <a:r>
              <a:rPr lang="en-US" altLang="zh-TW"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noProof="0"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預算編列保有離島彈性，不求滿編</a:t>
            </a:r>
          </a:p>
          <a:p>
            <a:pPr lvl="0">
              <a:defRPr/>
            </a:pP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各計畫檢核指標項目得以減列</a:t>
            </a:r>
          </a:p>
          <a:p>
            <a:pPr lvl="0">
              <a:defRPr/>
            </a:pP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計畫符應地方需求</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:O</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學力</a:t>
            </a: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X</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工作坊</a:t>
            </a:r>
          </a:p>
          <a:p>
            <a:pPr lvl="0">
              <a:defRPr/>
            </a:pPr>
            <a:r>
              <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a:t>
            </a:r>
            <a:r>
              <a:rPr lang="zh-TW" altLang="en-US"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rPr>
              <a:t> 其他</a:t>
            </a:r>
            <a:endParaRPr lang="en-US" altLang="zh-TW" sz="10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sym typeface="Webdings" panose="05030102010509060703" pitchFamily="18" charset="2"/>
            </a:endParaRPr>
          </a:p>
        </p:txBody>
      </p:sp>
    </p:spTree>
    <p:extLst>
      <p:ext uri="{BB962C8B-B14F-4D97-AF65-F5344CB8AC3E}">
        <p14:creationId xmlns:p14="http://schemas.microsoft.com/office/powerpoint/2010/main" val="51194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500" fill="hold"/>
                                        <p:tgtEl>
                                          <p:spTgt spid="30"/>
                                        </p:tgtEl>
                                        <p:attrNameLst>
                                          <p:attrName>ppt_x</p:attrName>
                                        </p:attrNameLst>
                                      </p:cBhvr>
                                      <p:tavLst>
                                        <p:tav tm="0">
                                          <p:val>
                                            <p:strVal val="#ppt_x"/>
                                          </p:val>
                                        </p:tav>
                                        <p:tav tm="100000">
                                          <p:val>
                                            <p:strVal val="#ppt_x"/>
                                          </p:val>
                                        </p:tav>
                                      </p:tavLst>
                                    </p:anim>
                                    <p:anim calcmode="lin" valueType="num">
                                      <p:cBhvr additive="base">
                                        <p:cTn id="29" dur="500" fill="hold"/>
                                        <p:tgtEl>
                                          <p:spTgt spid="3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ppt_x"/>
                                          </p:val>
                                        </p:tav>
                                        <p:tav tm="100000">
                                          <p:val>
                                            <p:strVal val="#ppt_x"/>
                                          </p:val>
                                        </p:tav>
                                      </p:tavLst>
                                    </p:anim>
                                    <p:anim calcmode="lin" valueType="num">
                                      <p:cBhvr additive="base">
                                        <p:cTn id="37" dur="500" fill="hold"/>
                                        <p:tgtEl>
                                          <p:spTgt spid="3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par>
                                <p:cTn id="51" presetID="16" presetClass="entr" presetSubtype="21" fill="hold" grpId="0" nodeType="with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barn(inVertical)">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anim calcmode="lin" valueType="num">
                                      <p:cBhvr additive="base">
                                        <p:cTn id="58" dur="500" fill="hold"/>
                                        <p:tgtEl>
                                          <p:spTgt spid="56"/>
                                        </p:tgtEl>
                                        <p:attrNameLst>
                                          <p:attrName>ppt_x</p:attrName>
                                        </p:attrNameLst>
                                      </p:cBhvr>
                                      <p:tavLst>
                                        <p:tav tm="0">
                                          <p:val>
                                            <p:strVal val="#ppt_x"/>
                                          </p:val>
                                        </p:tav>
                                        <p:tav tm="100000">
                                          <p:val>
                                            <p:strVal val="#ppt_x"/>
                                          </p:val>
                                        </p:tav>
                                      </p:tavLst>
                                    </p:anim>
                                    <p:anim calcmode="lin" valueType="num">
                                      <p:cBhvr additive="base">
                                        <p:cTn id="59" dur="500" fill="hold"/>
                                        <p:tgtEl>
                                          <p:spTgt spid="56"/>
                                        </p:tgtEl>
                                        <p:attrNameLst>
                                          <p:attrName>ppt_y</p:attrName>
                                        </p:attrNameLst>
                                      </p:cBhvr>
                                      <p:tavLst>
                                        <p:tav tm="0">
                                          <p:val>
                                            <p:strVal val="1+#ppt_h/2"/>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anim calcmode="lin" valueType="num">
                                      <p:cBhvr>
                                        <p:cTn id="63" dur="1000" fill="hold"/>
                                        <p:tgtEl>
                                          <p:spTgt spid="57"/>
                                        </p:tgtEl>
                                        <p:attrNameLst>
                                          <p:attrName>ppt_x</p:attrName>
                                        </p:attrNameLst>
                                      </p:cBhvr>
                                      <p:tavLst>
                                        <p:tav tm="0">
                                          <p:val>
                                            <p:strVal val="#ppt_x"/>
                                          </p:val>
                                        </p:tav>
                                        <p:tav tm="100000">
                                          <p:val>
                                            <p:strVal val="#ppt_x"/>
                                          </p:val>
                                        </p:tav>
                                      </p:tavLst>
                                    </p:anim>
                                    <p:anim calcmode="lin" valueType="num">
                                      <p:cBhvr>
                                        <p:cTn id="64" dur="1000" fill="hold"/>
                                        <p:tgtEl>
                                          <p:spTgt spid="57"/>
                                        </p:tgtEl>
                                        <p:attrNameLst>
                                          <p:attrName>ppt_y</p:attrName>
                                        </p:attrNameLst>
                                      </p:cBhvr>
                                      <p:tavLst>
                                        <p:tav tm="0">
                                          <p:val>
                                            <p:strVal val="#ppt_y+.1"/>
                                          </p:val>
                                        </p:tav>
                                        <p:tav tm="100000">
                                          <p:val>
                                            <p:strVal val="#ppt_y"/>
                                          </p:val>
                                        </p:tav>
                                      </p:tavLst>
                                    </p:anim>
                                  </p:childTnLst>
                                </p:cTn>
                              </p:par>
                              <p:par>
                                <p:cTn id="65" presetID="16" presetClass="entr" presetSubtype="21"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barn(inVertical)">
                                      <p:cBhvr>
                                        <p:cTn id="67" dur="500"/>
                                        <p:tgtEl>
                                          <p:spTgt spid="58"/>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barn(inVertical)">
                                      <p:cBhvr>
                                        <p:cTn id="70" dur="500"/>
                                        <p:tgtEl>
                                          <p:spTgt spid="59"/>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additive="base">
                                        <p:cTn id="75" dur="500" fill="hold"/>
                                        <p:tgtEl>
                                          <p:spTgt spid="61"/>
                                        </p:tgtEl>
                                        <p:attrNameLst>
                                          <p:attrName>ppt_x</p:attrName>
                                        </p:attrNameLst>
                                      </p:cBhvr>
                                      <p:tavLst>
                                        <p:tav tm="0">
                                          <p:val>
                                            <p:strVal val="#ppt_x"/>
                                          </p:val>
                                        </p:tav>
                                        <p:tav tm="100000">
                                          <p:val>
                                            <p:strVal val="#ppt_x"/>
                                          </p:val>
                                        </p:tav>
                                      </p:tavLst>
                                    </p:anim>
                                    <p:anim calcmode="lin" valueType="num">
                                      <p:cBhvr additive="base">
                                        <p:cTn id="76" dur="500" fill="hold"/>
                                        <p:tgtEl>
                                          <p:spTgt spid="61"/>
                                        </p:tgtEl>
                                        <p:attrNameLst>
                                          <p:attrName>ppt_y</p:attrName>
                                        </p:attrNameLst>
                                      </p:cBhvr>
                                      <p:tavLst>
                                        <p:tav tm="0">
                                          <p:val>
                                            <p:strVal val="1+#ppt_h/2"/>
                                          </p:val>
                                        </p:tav>
                                        <p:tav tm="100000">
                                          <p:val>
                                            <p:strVal val="#ppt_y"/>
                                          </p:val>
                                        </p:tav>
                                      </p:tavLst>
                                    </p:anim>
                                  </p:childTnLst>
                                </p:cTn>
                              </p:par>
                              <p:par>
                                <p:cTn id="77" presetID="16" presetClass="entr" presetSubtype="21"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barn(inVertical)">
                                      <p:cBhvr>
                                        <p:cTn id="79" dur="500"/>
                                        <p:tgtEl>
                                          <p:spTgt spid="62"/>
                                        </p:tgtEl>
                                      </p:cBhvr>
                                    </p:animEffect>
                                  </p:childTnLst>
                                </p:cTn>
                              </p:par>
                              <p:par>
                                <p:cTn id="80" presetID="16" presetClass="entr" presetSubtype="21"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barn(inVertical)">
                                      <p:cBhvr>
                                        <p:cTn id="8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5" grpId="0"/>
      <p:bldP spid="29" grpId="0" animBg="1"/>
      <p:bldP spid="30" grpId="0" animBg="1"/>
      <p:bldP spid="31" grpId="0" animBg="1"/>
      <p:bldP spid="34" grpId="0"/>
      <p:bldP spid="55" grpId="0"/>
      <p:bldP spid="56" grpId="0" animBg="1"/>
      <p:bldP spid="57" grpId="0" animBg="1"/>
      <p:bldP spid="58" grpId="0"/>
      <p:bldP spid="59" grpId="0"/>
      <p:bldP spid="61" grpId="0" animBg="1"/>
      <p:bldP spid="62" grpId="0"/>
      <p:bldP spid="6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直線單箭頭接點 98"/>
          <p:cNvCxnSpPr/>
          <p:nvPr/>
        </p:nvCxnSpPr>
        <p:spPr>
          <a:xfrm>
            <a:off x="5676278" y="1615185"/>
            <a:ext cx="0" cy="378203"/>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a:off x="5687509" y="2240892"/>
            <a:ext cx="0" cy="378203"/>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a:xfrm flipV="1">
            <a:off x="2824315" y="2364756"/>
            <a:ext cx="5896897" cy="16146"/>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sp>
        <p:nvSpPr>
          <p:cNvPr id="16" name="TextBox 63"/>
          <p:cNvSpPr txBox="1"/>
          <p:nvPr/>
        </p:nvSpPr>
        <p:spPr>
          <a:xfrm>
            <a:off x="2588965" y="352768"/>
            <a:ext cx="8992976" cy="677108"/>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肆、金門縣</a:t>
            </a:r>
            <a:r>
              <a:rPr lang="en-US" altLang="zh-TW"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學年度整體推動計畫架構</a:t>
            </a:r>
          </a:p>
        </p:txBody>
      </p:sp>
      <p:sp>
        <p:nvSpPr>
          <p:cNvPr id="17" name="矩形 16"/>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4" name="矩形 23"/>
          <p:cNvSpPr/>
          <p:nvPr/>
        </p:nvSpPr>
        <p:spPr>
          <a:xfrm>
            <a:off x="1064637" y="1215076"/>
            <a:ext cx="9682355" cy="461665"/>
          </a:xfrm>
          <a:prstGeom prst="rect">
            <a:avLst/>
          </a:prstGeom>
          <a:solidFill>
            <a:srgbClr val="7FCAC6"/>
          </a:solidFill>
          <a:effectLst>
            <a:outerShdw blurRad="50800" dist="38100" dir="2700000" algn="tl" rotWithShape="0">
              <a:prstClr val="black">
                <a:alpha val="40000"/>
              </a:prstClr>
            </a:outerShdw>
          </a:effectLst>
        </p:spPr>
        <p:txBody>
          <a:bodyPr wrap="square">
            <a:spAutoFit/>
          </a:bodyPr>
          <a:lstStyle/>
          <a:p>
            <a:pPr algn="ct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全人教育：培植全人發展</a:t>
            </a:r>
          </a:p>
        </p:txBody>
      </p:sp>
      <p:sp>
        <p:nvSpPr>
          <p:cNvPr id="26" name="矩形 25"/>
          <p:cNvSpPr/>
          <p:nvPr/>
        </p:nvSpPr>
        <p:spPr>
          <a:xfrm>
            <a:off x="1064638" y="1923009"/>
            <a:ext cx="9682354" cy="369332"/>
          </a:xfrm>
          <a:prstGeom prst="rect">
            <a:avLst/>
          </a:prstGeom>
          <a:solidFill>
            <a:srgbClr val="7FCAC6">
              <a:alpha val="68000"/>
            </a:srgbClr>
          </a:solidFill>
          <a:effectLst>
            <a:outerShdw blurRad="50800" dist="38100" dir="2700000" algn="tl" rotWithShape="0">
              <a:prstClr val="black">
                <a:alpha val="40000"/>
              </a:prstClr>
            </a:outerShdw>
          </a:effectLst>
        </p:spPr>
        <p:txBody>
          <a:bodyPr wrap="square">
            <a:spAutoFit/>
          </a:bodyPr>
          <a:lstStyle/>
          <a:p>
            <a:pPr algn="ctr"/>
            <a:r>
              <a:rPr lang="zh-TW" altLang="en-US" b="1" dirty="0">
                <a:latin typeface="微軟正黑體" panose="020B0604030504040204" pitchFamily="34" charset="-120"/>
                <a:ea typeface="微軟正黑體" panose="020B0604030504040204" pitchFamily="34" charset="-120"/>
              </a:rPr>
              <a:t> 提升學生基本學力</a:t>
            </a:r>
          </a:p>
        </p:txBody>
      </p:sp>
      <p:sp>
        <p:nvSpPr>
          <p:cNvPr id="27" name="矩形 26"/>
          <p:cNvSpPr/>
          <p:nvPr/>
        </p:nvSpPr>
        <p:spPr>
          <a:xfrm>
            <a:off x="2117383" y="2581078"/>
            <a:ext cx="1404000" cy="646331"/>
          </a:xfrm>
          <a:prstGeom prst="rect">
            <a:avLst/>
          </a:prstGeom>
          <a:solidFill>
            <a:srgbClr val="7FCAC6">
              <a:alpha val="45000"/>
            </a:srgbClr>
          </a:solidFill>
          <a:effectLst>
            <a:outerShdw blurRad="50800" dist="38100" dir="2700000" algn="tl" rotWithShape="0">
              <a:prstClr val="black">
                <a:alpha val="40000"/>
              </a:prstClr>
            </a:outerShdw>
          </a:effectLst>
        </p:spPr>
        <p:txBody>
          <a:bodyPr wrap="square" anchor="ctr">
            <a:spAutoFit/>
          </a:bodyPr>
          <a:lstStyle/>
          <a:p>
            <a:pPr algn="ctr"/>
            <a:r>
              <a:rPr lang="zh-TW" altLang="en-US" b="1" dirty="0">
                <a:latin typeface="微軟正黑體" panose="020B0604030504040204" pitchFamily="34" charset="-120"/>
                <a:ea typeface="微軟正黑體" panose="020B0604030504040204" pitchFamily="34" charset="-120"/>
              </a:rPr>
              <a:t>差異化</a:t>
            </a:r>
          </a:p>
          <a:p>
            <a:pPr algn="ctr"/>
            <a:r>
              <a:rPr lang="zh-TW" altLang="en-US" b="1" dirty="0">
                <a:latin typeface="微軟正黑體" panose="020B0604030504040204" pitchFamily="34" charset="-120"/>
                <a:ea typeface="微軟正黑體" panose="020B0604030504040204" pitchFamily="34" charset="-120"/>
              </a:rPr>
              <a:t>教學</a:t>
            </a:r>
          </a:p>
        </p:txBody>
      </p:sp>
      <p:sp>
        <p:nvSpPr>
          <p:cNvPr id="28" name="矩形 27"/>
          <p:cNvSpPr/>
          <p:nvPr/>
        </p:nvSpPr>
        <p:spPr>
          <a:xfrm>
            <a:off x="4993834" y="2582633"/>
            <a:ext cx="1404000" cy="646331"/>
          </a:xfrm>
          <a:prstGeom prst="rect">
            <a:avLst/>
          </a:prstGeom>
          <a:solidFill>
            <a:srgbClr val="7FCAC6">
              <a:alpha val="45000"/>
            </a:srgbClr>
          </a:solidFill>
          <a:effectLst>
            <a:outerShdw blurRad="50800" dist="38100" dir="2700000" algn="tl" rotWithShape="0">
              <a:prstClr val="black">
                <a:alpha val="40000"/>
              </a:prstClr>
            </a:outerShdw>
          </a:effectLst>
        </p:spPr>
        <p:txBody>
          <a:bodyPr wrap="square" anchor="ctr">
            <a:spAutoFit/>
          </a:bodyPr>
          <a:lstStyle/>
          <a:p>
            <a:pPr algn="ctr"/>
            <a:r>
              <a:rPr lang="zh-TW" altLang="en-US" b="1" dirty="0">
                <a:latin typeface="微軟正黑體" panose="020B0604030504040204" pitchFamily="34" charset="-120"/>
                <a:ea typeface="微軟正黑體" panose="020B0604030504040204" pitchFamily="34" charset="-120"/>
              </a:rPr>
              <a:t>素養導向</a:t>
            </a:r>
          </a:p>
          <a:p>
            <a:pPr algn="ctr"/>
            <a:r>
              <a:rPr lang="zh-TW" altLang="en-US" b="1" dirty="0">
                <a:latin typeface="微軟正黑體" panose="020B0604030504040204" pitchFamily="34" charset="-120"/>
                <a:ea typeface="微軟正黑體" panose="020B0604030504040204" pitchFamily="34" charset="-120"/>
              </a:rPr>
              <a:t>教學與評量</a:t>
            </a:r>
          </a:p>
        </p:txBody>
      </p:sp>
      <p:sp>
        <p:nvSpPr>
          <p:cNvPr id="32" name="矩形 31"/>
          <p:cNvSpPr/>
          <p:nvPr/>
        </p:nvSpPr>
        <p:spPr>
          <a:xfrm>
            <a:off x="7918774" y="2590177"/>
            <a:ext cx="1600410" cy="626701"/>
          </a:xfrm>
          <a:prstGeom prst="rect">
            <a:avLst/>
          </a:prstGeom>
          <a:solidFill>
            <a:srgbClr val="7FCAC6">
              <a:alpha val="45000"/>
            </a:srgbClr>
          </a:solidFill>
          <a:effectLst>
            <a:outerShdw blurRad="50800" dist="38100" dir="2700000" algn="tl" rotWithShape="0">
              <a:prstClr val="black">
                <a:alpha val="40000"/>
              </a:prstClr>
            </a:outerShdw>
          </a:effectLst>
        </p:spPr>
        <p:txBody>
          <a:bodyPr wrap="square" tIns="36000" bIns="36000">
            <a:spAutoFit/>
          </a:bodyPr>
          <a:lstStyle/>
          <a:p>
            <a:pPr algn="ctr"/>
            <a:r>
              <a:rPr lang="zh-TW" altLang="en-US" b="1" dirty="0">
                <a:latin typeface="微軟正黑體" panose="020B0604030504040204" pitchFamily="34" charset="-120"/>
                <a:ea typeface="微軟正黑體" panose="020B0604030504040204" pitchFamily="34" charset="-120"/>
              </a:rPr>
              <a:t>學校校本需求</a:t>
            </a:r>
            <a:endParaRPr lang="en-US" altLang="zh-TW" b="1" dirty="0">
              <a:latin typeface="微軟正黑體" panose="020B0604030504040204" pitchFamily="34" charset="-120"/>
              <a:ea typeface="微軟正黑體" panose="020B0604030504040204" pitchFamily="34" charset="-120"/>
            </a:endParaRPr>
          </a:p>
          <a:p>
            <a:pPr algn="ctr"/>
            <a:r>
              <a:rPr lang="zh-TW" altLang="en-US" b="1" dirty="0">
                <a:latin typeface="微軟正黑體" panose="020B0604030504040204" pitchFamily="34" charset="-120"/>
                <a:ea typeface="微軟正黑體" panose="020B0604030504040204" pitchFamily="34" charset="-120"/>
              </a:rPr>
              <a:t>學習者中心</a:t>
            </a:r>
          </a:p>
        </p:txBody>
      </p:sp>
      <p:sp>
        <p:nvSpPr>
          <p:cNvPr id="33" name="矩形 32"/>
          <p:cNvSpPr/>
          <p:nvPr/>
        </p:nvSpPr>
        <p:spPr>
          <a:xfrm>
            <a:off x="2674757"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落實公開授課備說觀議</a:t>
            </a:r>
          </a:p>
        </p:txBody>
      </p:sp>
      <p:sp>
        <p:nvSpPr>
          <p:cNvPr id="35" name="矩形 34"/>
          <p:cNvSpPr/>
          <p:nvPr/>
        </p:nvSpPr>
        <p:spPr>
          <a:xfrm>
            <a:off x="3242735"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提升學生學習成效</a:t>
            </a:r>
          </a:p>
        </p:txBody>
      </p:sp>
      <p:sp>
        <p:nvSpPr>
          <p:cNvPr id="36" name="矩形 35"/>
          <p:cNvSpPr/>
          <p:nvPr/>
        </p:nvSpPr>
        <p:spPr>
          <a:xfrm>
            <a:off x="3798448"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鼓勵教師自主揪團</a:t>
            </a:r>
          </a:p>
        </p:txBody>
      </p:sp>
      <p:sp>
        <p:nvSpPr>
          <p:cNvPr id="37" name="矩形 36"/>
          <p:cNvSpPr/>
          <p:nvPr/>
        </p:nvSpPr>
        <p:spPr>
          <a:xfrm>
            <a:off x="4354161"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推動教師專業社群</a:t>
            </a:r>
          </a:p>
        </p:txBody>
      </p:sp>
      <p:sp>
        <p:nvSpPr>
          <p:cNvPr id="38" name="矩形 37"/>
          <p:cNvSpPr/>
          <p:nvPr/>
        </p:nvSpPr>
        <p:spPr>
          <a:xfrm>
            <a:off x="4904138"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推動領域到校陪伴</a:t>
            </a:r>
          </a:p>
        </p:txBody>
      </p:sp>
      <p:sp>
        <p:nvSpPr>
          <p:cNvPr id="39" name="矩形 38"/>
          <p:cNvSpPr/>
          <p:nvPr/>
        </p:nvSpPr>
        <p:spPr>
          <a:xfrm>
            <a:off x="5454115"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推動科技教學</a:t>
            </a:r>
          </a:p>
        </p:txBody>
      </p:sp>
      <p:sp>
        <p:nvSpPr>
          <p:cNvPr id="40" name="矩形 39"/>
          <p:cNvSpPr/>
          <p:nvPr/>
        </p:nvSpPr>
        <p:spPr>
          <a:xfrm>
            <a:off x="6004092"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善用活化教學資源</a:t>
            </a:r>
          </a:p>
        </p:txBody>
      </p:sp>
      <p:sp>
        <p:nvSpPr>
          <p:cNvPr id="41" name="矩形 40"/>
          <p:cNvSpPr/>
          <p:nvPr/>
        </p:nvSpPr>
        <p:spPr>
          <a:xfrm>
            <a:off x="6554069" y="3662520"/>
            <a:ext cx="430887" cy="2363592"/>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推動補救教學</a:t>
            </a:r>
          </a:p>
        </p:txBody>
      </p:sp>
      <p:sp>
        <p:nvSpPr>
          <p:cNvPr id="42" name="矩形 41"/>
          <p:cNvSpPr/>
          <p:nvPr/>
        </p:nvSpPr>
        <p:spPr>
          <a:xfrm>
            <a:off x="7104046"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推動藝文美感教學</a:t>
            </a:r>
          </a:p>
        </p:txBody>
      </p:sp>
      <p:sp>
        <p:nvSpPr>
          <p:cNvPr id="43" name="矩形 42"/>
          <p:cNvSpPr/>
          <p:nvPr/>
        </p:nvSpPr>
        <p:spPr>
          <a:xfrm>
            <a:off x="7654023"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促進親師生合作關係</a:t>
            </a:r>
          </a:p>
        </p:txBody>
      </p:sp>
      <p:cxnSp>
        <p:nvCxnSpPr>
          <p:cNvPr id="52" name="直線單箭頭接點 51"/>
          <p:cNvCxnSpPr/>
          <p:nvPr/>
        </p:nvCxnSpPr>
        <p:spPr>
          <a:xfrm>
            <a:off x="3597981" y="6314324"/>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p:nvPr/>
        </p:nvCxnSpPr>
        <p:spPr>
          <a:xfrm>
            <a:off x="5498050" y="6207092"/>
            <a:ext cx="0" cy="378203"/>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7338438" y="6330470"/>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3570533" y="6330470"/>
            <a:ext cx="3798000" cy="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a:xfrm flipV="1">
            <a:off x="1197465" y="6183417"/>
            <a:ext cx="9429813" cy="19342"/>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a:off x="2883850" y="6042736"/>
            <a:ext cx="0" cy="19368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67" name="直線接點 66"/>
          <p:cNvCxnSpPr/>
          <p:nvPr/>
        </p:nvCxnSpPr>
        <p:spPr>
          <a:xfrm>
            <a:off x="4018609" y="6043288"/>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a:off x="3458178" y="6043288"/>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p:nvPr/>
        </p:nvCxnSpPr>
        <p:spPr>
          <a:xfrm>
            <a:off x="4569604" y="6039913"/>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5121290" y="6039913"/>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5675424" y="6039913"/>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a:off x="6221797" y="6046335"/>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a:off x="6781980" y="6044445"/>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a:off x="7333668" y="6046335"/>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a:off x="7894402" y="6030081"/>
            <a:ext cx="0" cy="19368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p:nvPr/>
        </p:nvCxnSpPr>
        <p:spPr>
          <a:xfrm>
            <a:off x="2883850" y="3477256"/>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a:off x="5669558" y="3477256"/>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p:nvPr/>
        </p:nvCxnSpPr>
        <p:spPr>
          <a:xfrm>
            <a:off x="6215932" y="3481762"/>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p:nvPr/>
        </p:nvCxnSpPr>
        <p:spPr>
          <a:xfrm>
            <a:off x="6767469" y="3480934"/>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p:nvPr/>
        </p:nvCxnSpPr>
        <p:spPr>
          <a:xfrm>
            <a:off x="5116770" y="3475323"/>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線接點 80"/>
          <p:cNvCxnSpPr/>
          <p:nvPr/>
        </p:nvCxnSpPr>
        <p:spPr>
          <a:xfrm flipV="1">
            <a:off x="1170031" y="3447933"/>
            <a:ext cx="9468403" cy="21254"/>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p:nvPr/>
        </p:nvCxnSpPr>
        <p:spPr>
          <a:xfrm>
            <a:off x="3458178" y="3483063"/>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p:nvPr/>
        </p:nvCxnSpPr>
        <p:spPr>
          <a:xfrm>
            <a:off x="4007452" y="3499236"/>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p:nvPr/>
        </p:nvCxnSpPr>
        <p:spPr>
          <a:xfrm>
            <a:off x="4563165" y="3483064"/>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p:nvPr/>
        </p:nvCxnSpPr>
        <p:spPr>
          <a:xfrm>
            <a:off x="7305099" y="3492797"/>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p:nvPr/>
        </p:nvCxnSpPr>
        <p:spPr>
          <a:xfrm>
            <a:off x="7861443" y="3470817"/>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p:nvPr/>
        </p:nvCxnSpPr>
        <p:spPr>
          <a:xfrm>
            <a:off x="2774813" y="3227409"/>
            <a:ext cx="0" cy="140547"/>
          </a:xfrm>
          <a:prstGeom prst="straightConnector1">
            <a:avLst/>
          </a:prstGeom>
          <a:ln w="57150">
            <a:solidFill>
              <a:srgbClr val="7FCAC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p:nvPr/>
        </p:nvCxnSpPr>
        <p:spPr>
          <a:xfrm>
            <a:off x="5683767" y="3215554"/>
            <a:ext cx="0" cy="270971"/>
          </a:xfrm>
          <a:prstGeom prst="straightConnector1">
            <a:avLst/>
          </a:prstGeom>
          <a:ln w="57150">
            <a:solidFill>
              <a:srgbClr val="7FCAC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p:nvPr/>
        </p:nvCxnSpPr>
        <p:spPr>
          <a:xfrm>
            <a:off x="8732670" y="3207745"/>
            <a:ext cx="0" cy="128278"/>
          </a:xfrm>
          <a:prstGeom prst="straightConnector1">
            <a:avLst/>
          </a:prstGeom>
          <a:ln w="57150">
            <a:solidFill>
              <a:srgbClr val="7FCAC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flipV="1">
            <a:off x="2784716" y="3301262"/>
            <a:ext cx="5933992" cy="33109"/>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a:off x="2824315" y="2355008"/>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p:nvPr/>
        </p:nvCxnSpPr>
        <p:spPr>
          <a:xfrm>
            <a:off x="8718979" y="2356197"/>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a:off x="10746992" y="1472656"/>
            <a:ext cx="889911" cy="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p:nvPr/>
        </p:nvCxnSpPr>
        <p:spPr>
          <a:xfrm>
            <a:off x="11620173" y="1472656"/>
            <a:ext cx="16730" cy="2413831"/>
          </a:xfrm>
          <a:prstGeom prst="straightConnector1">
            <a:avLst/>
          </a:prstGeom>
          <a:ln w="57150">
            <a:solidFill>
              <a:srgbClr val="7FCAC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515003" y="1615185"/>
            <a:ext cx="15939" cy="5060918"/>
          </a:xfrm>
          <a:prstGeom prst="straightConnector1">
            <a:avLst/>
          </a:prstGeom>
          <a:ln w="57150">
            <a:solidFill>
              <a:srgbClr val="EED0E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205300" y="1276631"/>
            <a:ext cx="618939" cy="338554"/>
          </a:xfrm>
          <a:prstGeom prst="rect">
            <a:avLst/>
          </a:prstGeom>
          <a:solidFill>
            <a:srgbClr val="D7E9F5"/>
          </a:solidFill>
          <a:ln w="38100">
            <a:solidFill>
              <a:srgbClr val="EED0E2"/>
            </a:solidFill>
          </a:ln>
        </p:spPr>
        <p:txBody>
          <a:bodyPr vert="horz" wrap="square">
            <a:spAutoFit/>
          </a:bodyPr>
          <a:lstStyle/>
          <a:p>
            <a:pPr algn="ctr"/>
            <a:r>
              <a:rPr lang="zh-TW" altLang="en-US" sz="1600" b="1" dirty="0">
                <a:latin typeface="微軟正黑體" panose="020B0604030504040204" pitchFamily="34" charset="-120"/>
                <a:ea typeface="微軟正黑體" panose="020B0604030504040204" pitchFamily="34" charset="-120"/>
              </a:rPr>
              <a:t>願景</a:t>
            </a:r>
          </a:p>
        </p:txBody>
      </p:sp>
      <p:sp>
        <p:nvSpPr>
          <p:cNvPr id="105" name="矩形 104"/>
          <p:cNvSpPr/>
          <p:nvPr/>
        </p:nvSpPr>
        <p:spPr>
          <a:xfrm>
            <a:off x="205300" y="1938398"/>
            <a:ext cx="618939" cy="338554"/>
          </a:xfrm>
          <a:prstGeom prst="rect">
            <a:avLst/>
          </a:prstGeom>
          <a:solidFill>
            <a:srgbClr val="D7E9F5"/>
          </a:solidFill>
          <a:ln w="38100">
            <a:solidFill>
              <a:srgbClr val="EED0E2"/>
            </a:solidFill>
          </a:ln>
        </p:spPr>
        <p:txBody>
          <a:bodyPr vert="horz" wrap="square">
            <a:spAutoFit/>
          </a:bodyPr>
          <a:lstStyle/>
          <a:p>
            <a:pPr algn="ctr"/>
            <a:r>
              <a:rPr lang="zh-TW" altLang="en-US" sz="1600" b="1" dirty="0">
                <a:latin typeface="微軟正黑體" panose="020B0604030504040204" pitchFamily="34" charset="-120"/>
                <a:ea typeface="微軟正黑體" panose="020B0604030504040204" pitchFamily="34" charset="-120"/>
              </a:rPr>
              <a:t>目標</a:t>
            </a:r>
          </a:p>
        </p:txBody>
      </p:sp>
      <p:sp>
        <p:nvSpPr>
          <p:cNvPr id="106" name="矩形 105"/>
          <p:cNvSpPr/>
          <p:nvPr/>
        </p:nvSpPr>
        <p:spPr>
          <a:xfrm>
            <a:off x="205300" y="2619095"/>
            <a:ext cx="618939" cy="584775"/>
          </a:xfrm>
          <a:prstGeom prst="rect">
            <a:avLst/>
          </a:prstGeom>
          <a:solidFill>
            <a:srgbClr val="D7E9F5"/>
          </a:solidFill>
          <a:ln w="38100">
            <a:solidFill>
              <a:srgbClr val="EED0E2"/>
            </a:solidFill>
          </a:ln>
        </p:spPr>
        <p:txBody>
          <a:bodyPr vert="horz" wrap="square">
            <a:spAutoFit/>
          </a:bodyPr>
          <a:lstStyle/>
          <a:p>
            <a:pPr algn="ctr"/>
            <a:r>
              <a:rPr lang="zh-TW" altLang="en-US" sz="1600" b="1" dirty="0">
                <a:latin typeface="微軟正黑體" panose="020B0604030504040204" pitchFamily="34" charset="-120"/>
                <a:ea typeface="微軟正黑體" panose="020B0604030504040204" pitchFamily="34" charset="-120"/>
              </a:rPr>
              <a:t>課程方向</a:t>
            </a:r>
          </a:p>
        </p:txBody>
      </p:sp>
      <p:sp>
        <p:nvSpPr>
          <p:cNvPr id="107" name="矩形 106"/>
          <p:cNvSpPr/>
          <p:nvPr/>
        </p:nvSpPr>
        <p:spPr>
          <a:xfrm>
            <a:off x="199025" y="4662327"/>
            <a:ext cx="618939" cy="338554"/>
          </a:xfrm>
          <a:prstGeom prst="rect">
            <a:avLst/>
          </a:prstGeom>
          <a:solidFill>
            <a:srgbClr val="D7E9F5"/>
          </a:solidFill>
          <a:ln w="38100">
            <a:solidFill>
              <a:srgbClr val="EED0E2"/>
            </a:solidFill>
          </a:ln>
        </p:spPr>
        <p:txBody>
          <a:bodyPr vert="horz" wrap="square">
            <a:spAutoFit/>
          </a:bodyPr>
          <a:lstStyle/>
          <a:p>
            <a:pPr algn="ctr"/>
            <a:r>
              <a:rPr lang="zh-TW" altLang="en-US" sz="1600" b="1" dirty="0">
                <a:latin typeface="微軟正黑體" panose="020B0604030504040204" pitchFamily="34" charset="-120"/>
                <a:ea typeface="微軟正黑體" panose="020B0604030504040204" pitchFamily="34" charset="-120"/>
              </a:rPr>
              <a:t>行動</a:t>
            </a:r>
          </a:p>
        </p:txBody>
      </p:sp>
      <p:sp>
        <p:nvSpPr>
          <p:cNvPr id="51" name="矩形 50"/>
          <p:cNvSpPr/>
          <p:nvPr/>
        </p:nvSpPr>
        <p:spPr>
          <a:xfrm>
            <a:off x="11447283" y="3886487"/>
            <a:ext cx="387016" cy="2862322"/>
          </a:xfrm>
          <a:prstGeom prst="rect">
            <a:avLst/>
          </a:prstGeom>
          <a:solidFill>
            <a:srgbClr val="ECCDDF">
              <a:alpha val="61000"/>
            </a:srgbClr>
          </a:solidFill>
        </p:spPr>
        <p:txBody>
          <a:bodyPr wrap="square">
            <a:spAutoFit/>
          </a:bodyPr>
          <a:lstStyle/>
          <a:p>
            <a:pPr algn="ctr"/>
            <a:endParaRPr lang="zh-TW" altLang="en-US" b="1" dirty="0">
              <a:solidFill>
                <a:srgbClr val="E86C8E"/>
              </a:solidFill>
              <a:latin typeface="微軟正黑體" panose="020B0604030504040204" pitchFamily="34" charset="-120"/>
              <a:ea typeface="微軟正黑體" panose="020B0604030504040204" pitchFamily="34" charset="-120"/>
            </a:endParaRPr>
          </a:p>
          <a:p>
            <a:pPr algn="ctr"/>
            <a:r>
              <a:rPr lang="zh-TW" altLang="en-US" b="1" dirty="0">
                <a:solidFill>
                  <a:srgbClr val="E86C8E"/>
                </a:solidFill>
                <a:latin typeface="微軟正黑體" panose="020B0604030504040204" pitchFamily="34" charset="-120"/>
                <a:ea typeface="微軟正黑體" panose="020B0604030504040204" pitchFamily="34" charset="-120"/>
              </a:rPr>
              <a:t>深</a:t>
            </a:r>
          </a:p>
          <a:p>
            <a:pPr algn="ctr"/>
            <a:r>
              <a:rPr lang="zh-TW" altLang="en-US" b="1" dirty="0">
                <a:solidFill>
                  <a:srgbClr val="E86C8E"/>
                </a:solidFill>
                <a:latin typeface="微軟正黑體" panose="020B0604030504040204" pitchFamily="34" charset="-120"/>
                <a:ea typeface="微軟正黑體" panose="020B0604030504040204" pitchFamily="34" charset="-120"/>
              </a:rPr>
              <a:t>層</a:t>
            </a:r>
          </a:p>
          <a:p>
            <a:pPr algn="ctr"/>
            <a:r>
              <a:rPr lang="zh-TW" altLang="en-US" b="1" dirty="0">
                <a:solidFill>
                  <a:srgbClr val="E86C8E"/>
                </a:solidFill>
                <a:latin typeface="微軟正黑體" panose="020B0604030504040204" pitchFamily="34" charset="-120"/>
                <a:ea typeface="微軟正黑體" panose="020B0604030504040204" pitchFamily="34" charset="-120"/>
              </a:rPr>
              <a:t>成</a:t>
            </a:r>
          </a:p>
          <a:p>
            <a:pPr algn="ctr"/>
            <a:r>
              <a:rPr lang="zh-TW" altLang="en-US" b="1" dirty="0">
                <a:solidFill>
                  <a:srgbClr val="E86C8E"/>
                </a:solidFill>
                <a:latin typeface="微軟正黑體" panose="020B0604030504040204" pitchFamily="34" charset="-120"/>
                <a:ea typeface="微軟正黑體" panose="020B0604030504040204" pitchFamily="34" charset="-120"/>
              </a:rPr>
              <a:t>效</a:t>
            </a:r>
          </a:p>
          <a:p>
            <a:pPr algn="ctr"/>
            <a:r>
              <a:rPr lang="zh-TW" altLang="en-US" b="1" dirty="0">
                <a:solidFill>
                  <a:srgbClr val="E86C8E"/>
                </a:solidFill>
                <a:latin typeface="微軟正黑體" panose="020B0604030504040204" pitchFamily="34" charset="-120"/>
                <a:ea typeface="微軟正黑體" panose="020B0604030504040204" pitchFamily="34" charset="-120"/>
              </a:rPr>
              <a:t>評</a:t>
            </a:r>
          </a:p>
          <a:p>
            <a:pPr algn="ctr"/>
            <a:r>
              <a:rPr lang="zh-TW" altLang="en-US" b="1" dirty="0">
                <a:solidFill>
                  <a:srgbClr val="E86C8E"/>
                </a:solidFill>
                <a:latin typeface="微軟正黑體" panose="020B0604030504040204" pitchFamily="34" charset="-120"/>
                <a:ea typeface="微軟正黑體" panose="020B0604030504040204" pitchFamily="34" charset="-120"/>
              </a:rPr>
              <a:t>估</a:t>
            </a:r>
          </a:p>
          <a:p>
            <a:pPr algn="ctr"/>
            <a:r>
              <a:rPr lang="zh-TW" altLang="en-US" b="1" dirty="0">
                <a:solidFill>
                  <a:srgbClr val="E86C8E"/>
                </a:solidFill>
                <a:latin typeface="微軟正黑體" panose="020B0604030504040204" pitchFamily="34" charset="-120"/>
                <a:ea typeface="微軟正黑體" panose="020B0604030504040204" pitchFamily="34" charset="-120"/>
              </a:rPr>
              <a:t>及</a:t>
            </a:r>
          </a:p>
          <a:p>
            <a:pPr algn="ctr"/>
            <a:r>
              <a:rPr lang="zh-TW" altLang="en-US" b="1" dirty="0">
                <a:solidFill>
                  <a:srgbClr val="E86C8E"/>
                </a:solidFill>
                <a:latin typeface="微軟正黑體" panose="020B0604030504040204" pitchFamily="34" charset="-120"/>
                <a:ea typeface="微軟正黑體" panose="020B0604030504040204" pitchFamily="34" charset="-120"/>
              </a:rPr>
              <a:t>調</a:t>
            </a:r>
          </a:p>
          <a:p>
            <a:pPr algn="ctr"/>
            <a:r>
              <a:rPr lang="zh-TW" altLang="en-US" b="1" dirty="0">
                <a:solidFill>
                  <a:srgbClr val="E86C8E"/>
                </a:solidFill>
                <a:latin typeface="微軟正黑體" panose="020B0604030504040204" pitchFamily="34" charset="-120"/>
                <a:ea typeface="微軟正黑體" panose="020B0604030504040204" pitchFamily="34" charset="-120"/>
              </a:rPr>
              <a:t>整</a:t>
            </a:r>
          </a:p>
        </p:txBody>
      </p:sp>
      <p:sp>
        <p:nvSpPr>
          <p:cNvPr id="110" name="矩形 109"/>
          <p:cNvSpPr/>
          <p:nvPr/>
        </p:nvSpPr>
        <p:spPr>
          <a:xfrm>
            <a:off x="988372"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精進領域課程與教學</a:t>
            </a:r>
          </a:p>
        </p:txBody>
      </p:sp>
      <p:sp>
        <p:nvSpPr>
          <p:cNvPr id="111" name="矩形 110"/>
          <p:cNvSpPr/>
          <p:nvPr/>
        </p:nvSpPr>
        <p:spPr>
          <a:xfrm>
            <a:off x="1556350"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多元取向教學策略</a:t>
            </a:r>
          </a:p>
        </p:txBody>
      </p:sp>
      <p:sp>
        <p:nvSpPr>
          <p:cNvPr id="112" name="矩形 111"/>
          <p:cNvSpPr/>
          <p:nvPr/>
        </p:nvSpPr>
        <p:spPr>
          <a:xfrm>
            <a:off x="2112063"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課程教學協作</a:t>
            </a:r>
          </a:p>
        </p:txBody>
      </p:sp>
      <p:cxnSp>
        <p:nvCxnSpPr>
          <p:cNvPr id="113" name="直線接點 112"/>
          <p:cNvCxnSpPr/>
          <p:nvPr/>
        </p:nvCxnSpPr>
        <p:spPr>
          <a:xfrm>
            <a:off x="1197465" y="6042736"/>
            <a:ext cx="0" cy="19368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114" name="直線接點 113"/>
          <p:cNvCxnSpPr/>
          <p:nvPr/>
        </p:nvCxnSpPr>
        <p:spPr>
          <a:xfrm>
            <a:off x="2332224" y="6043288"/>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a:off x="1771793" y="6043288"/>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p:nvPr/>
        </p:nvCxnSpPr>
        <p:spPr>
          <a:xfrm>
            <a:off x="1197465" y="3477256"/>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p:nvPr/>
        </p:nvCxnSpPr>
        <p:spPr>
          <a:xfrm>
            <a:off x="1771793" y="3483063"/>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單箭頭接點 117"/>
          <p:cNvCxnSpPr/>
          <p:nvPr/>
        </p:nvCxnSpPr>
        <p:spPr>
          <a:xfrm>
            <a:off x="2321067" y="3499236"/>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sp>
        <p:nvSpPr>
          <p:cNvPr id="119" name="矩形 118"/>
          <p:cNvSpPr/>
          <p:nvPr/>
        </p:nvSpPr>
        <p:spPr>
          <a:xfrm>
            <a:off x="8194756"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加強基礎學科</a:t>
            </a:r>
          </a:p>
        </p:txBody>
      </p:sp>
      <p:sp>
        <p:nvSpPr>
          <p:cNvPr id="120" name="矩形 119"/>
          <p:cNvSpPr/>
          <p:nvPr/>
        </p:nvSpPr>
        <p:spPr>
          <a:xfrm>
            <a:off x="8762734"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善用創新教學方法</a:t>
            </a:r>
          </a:p>
        </p:txBody>
      </p:sp>
      <p:sp>
        <p:nvSpPr>
          <p:cNvPr id="121" name="矩形 120"/>
          <p:cNvSpPr/>
          <p:nvPr/>
        </p:nvSpPr>
        <p:spPr>
          <a:xfrm>
            <a:off x="9318447"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落實適性學習扶助</a:t>
            </a:r>
          </a:p>
        </p:txBody>
      </p:sp>
      <p:cxnSp>
        <p:nvCxnSpPr>
          <p:cNvPr id="122" name="直線接點 121"/>
          <p:cNvCxnSpPr/>
          <p:nvPr/>
        </p:nvCxnSpPr>
        <p:spPr>
          <a:xfrm>
            <a:off x="8403849" y="6032904"/>
            <a:ext cx="0" cy="19368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123" name="直線接點 122"/>
          <p:cNvCxnSpPr/>
          <p:nvPr/>
        </p:nvCxnSpPr>
        <p:spPr>
          <a:xfrm>
            <a:off x="9538608" y="6043288"/>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124" name="直線接點 123"/>
          <p:cNvCxnSpPr/>
          <p:nvPr/>
        </p:nvCxnSpPr>
        <p:spPr>
          <a:xfrm>
            <a:off x="8978177" y="6043288"/>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p:nvPr/>
        </p:nvCxnSpPr>
        <p:spPr>
          <a:xfrm>
            <a:off x="8403849" y="3477256"/>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單箭頭接點 125"/>
          <p:cNvCxnSpPr/>
          <p:nvPr/>
        </p:nvCxnSpPr>
        <p:spPr>
          <a:xfrm>
            <a:off x="8978177" y="3483063"/>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p:nvPr/>
        </p:nvCxnSpPr>
        <p:spPr>
          <a:xfrm>
            <a:off x="9527451" y="3499236"/>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sp>
        <p:nvSpPr>
          <p:cNvPr id="128" name="矩形 127"/>
          <p:cNvSpPr/>
          <p:nvPr/>
        </p:nvSpPr>
        <p:spPr>
          <a:xfrm>
            <a:off x="9873224" y="3662519"/>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素養導向命題與評量</a:t>
            </a:r>
          </a:p>
        </p:txBody>
      </p:sp>
      <p:cxnSp>
        <p:nvCxnSpPr>
          <p:cNvPr id="129" name="直線接點 128"/>
          <p:cNvCxnSpPr/>
          <p:nvPr/>
        </p:nvCxnSpPr>
        <p:spPr>
          <a:xfrm>
            <a:off x="10093385" y="6043288"/>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130" name="直線單箭頭接點 129"/>
          <p:cNvCxnSpPr/>
          <p:nvPr/>
        </p:nvCxnSpPr>
        <p:spPr>
          <a:xfrm>
            <a:off x="10082228" y="3499236"/>
            <a:ext cx="0" cy="262898"/>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sp>
        <p:nvSpPr>
          <p:cNvPr id="131" name="矩形 130"/>
          <p:cNvSpPr/>
          <p:nvPr/>
        </p:nvSpPr>
        <p:spPr>
          <a:xfrm>
            <a:off x="10418273" y="3676320"/>
            <a:ext cx="430887" cy="2363593"/>
          </a:xfrm>
          <a:prstGeom prst="rect">
            <a:avLst/>
          </a:prstGeom>
          <a:solidFill>
            <a:srgbClr val="D7E9F5">
              <a:alpha val="37000"/>
            </a:srgbClr>
          </a:solidFill>
          <a:ln w="38100">
            <a:solidFill>
              <a:srgbClr val="BBE0F2"/>
            </a:solidFill>
          </a:ln>
        </p:spPr>
        <p:txBody>
          <a:bodyPr vert="eaVert" wrap="square">
            <a:spAutoFit/>
          </a:bodyPr>
          <a:lstStyle/>
          <a:p>
            <a:pPr algn="ctr"/>
            <a:r>
              <a:rPr lang="zh-TW" altLang="en-US" sz="1600" b="1" dirty="0">
                <a:latin typeface="微軟正黑體" panose="020B0604030504040204" pitchFamily="34" charset="-120"/>
                <a:ea typeface="微軟正黑體" panose="020B0604030504040204" pitchFamily="34" charset="-120"/>
              </a:rPr>
              <a:t>素養導向教學示例</a:t>
            </a:r>
          </a:p>
        </p:txBody>
      </p:sp>
      <p:cxnSp>
        <p:nvCxnSpPr>
          <p:cNvPr id="132" name="直線接點 131"/>
          <p:cNvCxnSpPr/>
          <p:nvPr/>
        </p:nvCxnSpPr>
        <p:spPr>
          <a:xfrm>
            <a:off x="10638434" y="6057089"/>
            <a:ext cx="0" cy="14567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p:nvPr/>
        </p:nvCxnSpPr>
        <p:spPr>
          <a:xfrm flipH="1">
            <a:off x="10627278" y="3419380"/>
            <a:ext cx="25364" cy="356555"/>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805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直線單箭頭接點 100"/>
          <p:cNvCxnSpPr>
            <a:cxnSpLocks/>
          </p:cNvCxnSpPr>
          <p:nvPr/>
        </p:nvCxnSpPr>
        <p:spPr>
          <a:xfrm>
            <a:off x="11440512" y="1139604"/>
            <a:ext cx="0" cy="2456502"/>
          </a:xfrm>
          <a:prstGeom prst="straightConnector1">
            <a:avLst/>
          </a:prstGeom>
          <a:ln w="57150">
            <a:solidFill>
              <a:srgbClr val="7FCAC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63"/>
          <p:cNvSpPr txBox="1"/>
          <p:nvPr/>
        </p:nvSpPr>
        <p:spPr>
          <a:xfrm>
            <a:off x="2588965" y="352768"/>
            <a:ext cx="8992976" cy="677108"/>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肆、金門縣</a:t>
            </a:r>
            <a:r>
              <a:rPr lang="en-US" altLang="zh-TW"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sz="3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學年度整體推動計畫架構</a:t>
            </a:r>
          </a:p>
        </p:txBody>
      </p:sp>
      <p:sp>
        <p:nvSpPr>
          <p:cNvPr id="17" name="矩形 16"/>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4" name="矩形 43"/>
          <p:cNvSpPr/>
          <p:nvPr/>
        </p:nvSpPr>
        <p:spPr>
          <a:xfrm>
            <a:off x="1005139" y="1158168"/>
            <a:ext cx="3342926" cy="4893647"/>
          </a:xfrm>
          <a:prstGeom prst="rect">
            <a:avLst/>
          </a:prstGeom>
          <a:solidFill>
            <a:srgbClr val="C8C99F">
              <a:alpha val="23000"/>
            </a:srgbClr>
          </a:solidFill>
          <a:ln w="38100">
            <a:noFill/>
          </a:ln>
        </p:spPr>
        <p:txBody>
          <a:bodyPr wrap="square">
            <a:spAutoFit/>
          </a:bodyPr>
          <a:lstStyle/>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十二年國教總綱、領綱、主題進階宣導</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辦理國中小</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課程與教學領導人員專業知能培訓工作坊</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，協助各校發展校訂課程、跨領域教學課程。</a:t>
            </a: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教師專業學習社群召集人培訓</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，深化共備群發展。</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教師專業發展實踐方案專業回饋人才─初階認證、進階實體、進階實務探討研習</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，落實公開授課備說觀議，形塑同儕共學文化。</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整合</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各學習領域計畫辦理全縣備課日共備工作坊</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，進行跨校共備、領域進修增能。</a:t>
            </a: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課程計畫審查人員增能工作坊、課程發展委員會宣導增能工作坊</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，落實課發會組織運作，提升教師課程審查能力。</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協助學校衡酌校內資師需求，申請辦理</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非專長授課教師增能研習</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或</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差異化教學增能系列工作坊</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，提升教學專業。</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鼓勵</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教師自主揪團研習</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及申辦</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新課綱素養導向共備社群</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家長親師合作學習成長研習</a:t>
            </a:r>
            <a:r>
              <a:rPr lang="en-US" altLang="zh-TW"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座談</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發行新課綱教育專刊</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，進行總綱宣導、新課綱認識與教育議題座談。</a:t>
            </a: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初任教師教學導入知能研習</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薪傳教師教學輔導知能研習</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，建置初任教師、薪傳教師課程與教學輔導支持系統。</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校長主任教師資訊素養知能研習</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45" name="矩形 44"/>
          <p:cNvSpPr/>
          <p:nvPr/>
        </p:nvSpPr>
        <p:spPr>
          <a:xfrm>
            <a:off x="4455508" y="1171776"/>
            <a:ext cx="3480767" cy="4893647"/>
          </a:xfrm>
          <a:prstGeom prst="rect">
            <a:avLst/>
          </a:prstGeom>
          <a:solidFill>
            <a:srgbClr val="EBE0EC">
              <a:alpha val="60000"/>
            </a:srgbClr>
          </a:solidFill>
          <a:ln w="38100">
            <a:noFill/>
          </a:ln>
        </p:spPr>
        <p:txBody>
          <a:bodyPr wrap="square">
            <a:spAutoFit/>
          </a:bodyPr>
          <a:lstStyle/>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定期召開</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輔導員團務會議</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教務會議</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期中諮詢輔導會議</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，解決學校新課綱推動困境、</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檢核各校教師專業社群運作</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校本課程發展成效</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訂定及召開</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課程計畫審查備查計畫及會議</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，落實計畫審查。</a:t>
            </a: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典範教師雙向參訪交流教學增能活動</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，跨界教學參訪，學習並轉移優良典範。</a:t>
            </a: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輔導團</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各領域輔導小組到校陪伴支持</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，提供公開授課備說觀議、領域專業知能之分享與建議。</a:t>
            </a:r>
          </a:p>
          <a:p>
            <a:pPr marL="228600" indent="-228600">
              <a:buFont typeface="+mj-lt"/>
              <a:buAutoNum type="arabicPeriod"/>
            </a:pP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辦理「素養導向教學」工作坊</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「素養導向命題工作坊」、「跨階段學力整合對話社群」</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，協助教師提升素養導向教學與評量知能。</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建置全縣素養導向試題題庫，</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發展全縣中小學定期考查命題與審題機制</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，以全縣定期考查統一命題的方式，把關命題品質，協助學生素養紮根。</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建立</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縣內學力檢測結果大數據分析機制</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，利用專業統計數據，協助現場教師發掘學生學習落點，以學習優勢輔助學習劣勢，提升學習成效。</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擬定金門國際教育白皮書，</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發展金門國際教育在地化縣訂課程</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，協助學生奠基本土意識、提升國家認同、涵育國際素養，為世界公民之一份子盡力。</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成立</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精進計畫</a:t>
            </a:r>
            <a:r>
              <a:rPr lang="en-US" altLang="zh-TW"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成效檢核小組</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，把關教專社群、自主揪團申請得符應整體計畫目標，並針對教專社群、自主揪團、校訂課程進行成效檢核。</a:t>
            </a:r>
          </a:p>
        </p:txBody>
      </p:sp>
      <p:sp>
        <p:nvSpPr>
          <p:cNvPr id="46" name="矩形 45"/>
          <p:cNvSpPr/>
          <p:nvPr/>
        </p:nvSpPr>
        <p:spPr>
          <a:xfrm>
            <a:off x="8028010" y="1164517"/>
            <a:ext cx="3122240" cy="4524315"/>
          </a:xfrm>
          <a:prstGeom prst="rect">
            <a:avLst/>
          </a:prstGeom>
          <a:solidFill>
            <a:srgbClr val="E86C8E">
              <a:alpha val="23000"/>
            </a:srgbClr>
          </a:solidFill>
          <a:ln w="38100">
            <a:noFill/>
          </a:ln>
        </p:spPr>
        <p:txBody>
          <a:bodyPr wrap="square">
            <a:spAutoFit/>
          </a:bodyPr>
          <a:lstStyle/>
          <a:p>
            <a:pPr marL="228600" indent="-228600">
              <a:buFont typeface="+mj-lt"/>
              <a:buAutoNum type="arabicPeriod"/>
            </a:pP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建立教師培力系統</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，培植縣內講師人才：</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16000" lvl="1" indent="-216000">
              <a:buFont typeface="Wingdings" panose="05000000000000000000" pitchFamily="2" charset="2"/>
              <a:buChar char="p"/>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總綱、領綱、主題進階種子講師培訓。</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16000" lvl="1" indent="-216000">
              <a:buFont typeface="Wingdings" panose="05000000000000000000" pitchFamily="2" charset="2"/>
              <a:buChar char="p"/>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教師專業發展實踐方案專業回饋人才─初階、進階、教學輔導種子講師培訓。</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16000" lvl="1" indent="-216000">
              <a:buFont typeface="Wingdings" panose="05000000000000000000" pitchFamily="2" charset="2"/>
              <a:buChar char="p"/>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素養導向命題種子講師。</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16000" lvl="1" indent="-216000">
              <a:buFont typeface="Wingdings" panose="05000000000000000000" pitchFamily="2" charset="2"/>
              <a:buChar char="p"/>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課程發展委員會宣導與增能種子講師。</a:t>
            </a:r>
          </a:p>
          <a:p>
            <a:pPr marL="228600" indent="-228600">
              <a:buFont typeface="+mj-lt"/>
              <a:buAutoNum type="arabicPeriod"/>
            </a:pP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周延法規配套</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：擬定公開授課實施辦法、薪傳教師輔導辦法、課發會組織與運作要點、評量準則補充說明，藉由法規之完備協助教師專業發展之推動。</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組織對話整合</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：教專</a:t>
            </a:r>
            <a:r>
              <a:rPr lang="en-US" altLang="zh-TW" sz="1200" b="1" dirty="0" err="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v.s</a:t>
            </a:r>
            <a:r>
              <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輔導團、輔導團</a:t>
            </a:r>
            <a:r>
              <a:rPr lang="en-US" altLang="zh-TW" sz="1200" b="1" dirty="0" err="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v.s</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學習扶助中心、領域團</a:t>
            </a:r>
            <a:r>
              <a:rPr lang="en-US" altLang="zh-TW" sz="1200" b="1" dirty="0" err="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v.s</a:t>
            </a:r>
            <a:r>
              <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各教學資源中心、輔導團</a:t>
            </a:r>
            <a:r>
              <a:rPr lang="en-US" altLang="zh-TW" sz="1200" b="1" dirty="0" err="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v.s</a:t>
            </a:r>
            <a:r>
              <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學管科、領域團</a:t>
            </a:r>
            <a:r>
              <a:rPr lang="en-US" altLang="zh-TW" sz="1200" b="1" dirty="0" err="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v.s</a:t>
            </a:r>
            <a:r>
              <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領域團皆應適時整合對話，做縱向或橫向之聯繫。</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精進與教專整合，推動</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輔導員五合一增能</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精進課堂粉絲團專業實踐分享。</a:t>
            </a:r>
          </a:p>
          <a:p>
            <a:pPr marL="228600" indent="-228600">
              <a:buFont typeface="+mj-lt"/>
              <a:buAutoNum type="arabicPeriod"/>
            </a:pP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藉由</a:t>
            </a: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定期教育視導</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，提供各校提升教師專業發展、落實學生學力教學、國中教學正常化、新課綱推動、公開授課執行之協助與建議。</a:t>
            </a:r>
            <a:endParaRPr lang="en-US" altLang="zh-TW"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228600" indent="-228600">
              <a:buFont typeface="+mj-lt"/>
              <a:buAutoNum type="arabicPeriod"/>
            </a:pPr>
            <a:r>
              <a:rPr lang="zh-TW" altLang="en-US" sz="1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建構離島教師專業發展機制</a:t>
            </a:r>
            <a:r>
              <a:rPr lang="zh-TW" altLang="en-US" sz="1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，形塑組織共學文化。</a:t>
            </a:r>
          </a:p>
        </p:txBody>
      </p:sp>
      <p:sp>
        <p:nvSpPr>
          <p:cNvPr id="47" name="矩形 46"/>
          <p:cNvSpPr/>
          <p:nvPr/>
        </p:nvSpPr>
        <p:spPr>
          <a:xfrm>
            <a:off x="1314193" y="6398317"/>
            <a:ext cx="1404000" cy="338554"/>
          </a:xfrm>
          <a:prstGeom prst="rect">
            <a:avLst/>
          </a:prstGeom>
          <a:solidFill>
            <a:srgbClr val="E86C8E"/>
          </a:solidFill>
          <a:ln w="19050">
            <a:solidFill>
              <a:srgbClr val="FFFFFF"/>
            </a:solidFill>
          </a:ln>
        </p:spPr>
        <p:txBody>
          <a:bodyPr wrap="square">
            <a:spAutoFit/>
          </a:bodyP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教育目標</a:t>
            </a:r>
          </a:p>
        </p:txBody>
      </p:sp>
      <p:sp>
        <p:nvSpPr>
          <p:cNvPr id="48" name="矩形 47"/>
          <p:cNvSpPr/>
          <p:nvPr/>
        </p:nvSpPr>
        <p:spPr>
          <a:xfrm>
            <a:off x="4318842" y="6398317"/>
            <a:ext cx="1404000" cy="338554"/>
          </a:xfrm>
          <a:prstGeom prst="rect">
            <a:avLst/>
          </a:prstGeom>
          <a:solidFill>
            <a:srgbClr val="E86C8E"/>
          </a:solidFill>
          <a:ln w="19050">
            <a:solidFill>
              <a:srgbClr val="FFFFFF"/>
            </a:solidFill>
          </a:ln>
        </p:spPr>
        <p:txBody>
          <a:bodyPr wrap="square">
            <a:spAutoFit/>
          </a:bodyP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教學成效</a:t>
            </a:r>
          </a:p>
        </p:txBody>
      </p:sp>
      <p:sp>
        <p:nvSpPr>
          <p:cNvPr id="49" name="矩形 48"/>
          <p:cNvSpPr/>
          <p:nvPr/>
        </p:nvSpPr>
        <p:spPr>
          <a:xfrm>
            <a:off x="5834878" y="6398317"/>
            <a:ext cx="1404000" cy="338554"/>
          </a:xfrm>
          <a:prstGeom prst="rect">
            <a:avLst/>
          </a:prstGeom>
          <a:solidFill>
            <a:srgbClr val="E86C8E"/>
          </a:solidFill>
          <a:ln w="19050">
            <a:solidFill>
              <a:srgbClr val="FFFFFF"/>
            </a:solidFill>
          </a:ln>
        </p:spPr>
        <p:txBody>
          <a:bodyPr wrap="square">
            <a:spAutoFit/>
          </a:bodyP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多元學習</a:t>
            </a:r>
          </a:p>
        </p:txBody>
      </p:sp>
      <p:sp>
        <p:nvSpPr>
          <p:cNvPr id="50" name="矩形 49"/>
          <p:cNvSpPr/>
          <p:nvPr/>
        </p:nvSpPr>
        <p:spPr>
          <a:xfrm>
            <a:off x="8860415" y="6398317"/>
            <a:ext cx="1404000" cy="338554"/>
          </a:xfrm>
          <a:prstGeom prst="rect">
            <a:avLst/>
          </a:prstGeom>
          <a:solidFill>
            <a:srgbClr val="E86C8E"/>
          </a:solidFill>
          <a:ln w="19050">
            <a:solidFill>
              <a:srgbClr val="FFFFFF"/>
            </a:solidFill>
          </a:ln>
        </p:spPr>
        <p:txBody>
          <a:bodyPr wrap="square">
            <a:spAutoFit/>
          </a:bodyP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在地發展</a:t>
            </a:r>
          </a:p>
        </p:txBody>
      </p:sp>
      <p:cxnSp>
        <p:nvCxnSpPr>
          <p:cNvPr id="64" name="直線接點 63"/>
          <p:cNvCxnSpPr>
            <a:cxnSpLocks/>
          </p:cNvCxnSpPr>
          <p:nvPr/>
        </p:nvCxnSpPr>
        <p:spPr>
          <a:xfrm>
            <a:off x="923187" y="6166641"/>
            <a:ext cx="10517325" cy="0"/>
          </a:xfrm>
          <a:prstGeom prst="line">
            <a:avLst/>
          </a:prstGeom>
          <a:ln w="57150">
            <a:solidFill>
              <a:srgbClr val="7FCAC6"/>
            </a:solidFill>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p:nvPr/>
        </p:nvCxnSpPr>
        <p:spPr>
          <a:xfrm>
            <a:off x="2020836" y="6153429"/>
            <a:ext cx="0" cy="252000"/>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p:nvPr/>
        </p:nvCxnSpPr>
        <p:spPr>
          <a:xfrm>
            <a:off x="5001482" y="6178260"/>
            <a:ext cx="0" cy="252000"/>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p:nvPr/>
        </p:nvCxnSpPr>
        <p:spPr>
          <a:xfrm>
            <a:off x="6566696" y="6175781"/>
            <a:ext cx="0" cy="252000"/>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p:nvPr/>
        </p:nvCxnSpPr>
        <p:spPr>
          <a:xfrm>
            <a:off x="9574733" y="6164605"/>
            <a:ext cx="0" cy="252000"/>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a:cxnSpLocks/>
          </p:cNvCxnSpPr>
          <p:nvPr/>
        </p:nvCxnSpPr>
        <p:spPr>
          <a:xfrm>
            <a:off x="11440512" y="4635620"/>
            <a:ext cx="0" cy="1558469"/>
          </a:xfrm>
          <a:prstGeom prst="straightConnector1">
            <a:avLst/>
          </a:prstGeom>
          <a:ln w="57150">
            <a:solidFill>
              <a:srgbClr val="7FCAC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a:cxnSpLocks/>
          </p:cNvCxnSpPr>
          <p:nvPr/>
        </p:nvCxnSpPr>
        <p:spPr>
          <a:xfrm flipH="1">
            <a:off x="619161" y="1105194"/>
            <a:ext cx="49244" cy="4900521"/>
          </a:xfrm>
          <a:prstGeom prst="straightConnector1">
            <a:avLst/>
          </a:prstGeom>
          <a:ln w="57150">
            <a:solidFill>
              <a:srgbClr val="EED0E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274320" y="2920679"/>
            <a:ext cx="618939" cy="584775"/>
          </a:xfrm>
          <a:prstGeom prst="rect">
            <a:avLst/>
          </a:prstGeom>
          <a:solidFill>
            <a:srgbClr val="D7E9F5"/>
          </a:solidFill>
          <a:ln w="38100">
            <a:solidFill>
              <a:srgbClr val="EED0E2"/>
            </a:solidFill>
          </a:ln>
        </p:spPr>
        <p:txBody>
          <a:bodyPr vert="horz" wrap="square">
            <a:spAutoFit/>
          </a:bodyPr>
          <a:lstStyle/>
          <a:p>
            <a:pPr algn="ctr"/>
            <a:r>
              <a:rPr lang="zh-TW" altLang="en-US" sz="1600" b="1" dirty="0">
                <a:latin typeface="微軟正黑體" panose="020B0604030504040204" pitchFamily="34" charset="-120"/>
                <a:ea typeface="微軟正黑體" panose="020B0604030504040204" pitchFamily="34" charset="-120"/>
              </a:rPr>
              <a:t>具體方案</a:t>
            </a:r>
          </a:p>
        </p:txBody>
      </p:sp>
      <p:sp>
        <p:nvSpPr>
          <p:cNvPr id="109" name="矩形 108"/>
          <p:cNvSpPr/>
          <p:nvPr/>
        </p:nvSpPr>
        <p:spPr>
          <a:xfrm>
            <a:off x="309691" y="5969139"/>
            <a:ext cx="618939" cy="338554"/>
          </a:xfrm>
          <a:prstGeom prst="rect">
            <a:avLst/>
          </a:prstGeom>
          <a:solidFill>
            <a:srgbClr val="D7E9F5"/>
          </a:solidFill>
          <a:ln w="38100">
            <a:solidFill>
              <a:srgbClr val="EED0E2"/>
            </a:solidFill>
          </a:ln>
        </p:spPr>
        <p:txBody>
          <a:bodyPr vert="horz" wrap="square">
            <a:spAutoFit/>
          </a:bodyPr>
          <a:lstStyle/>
          <a:p>
            <a:pPr algn="ctr"/>
            <a:r>
              <a:rPr lang="zh-TW" altLang="en-US" sz="1600" b="1" dirty="0">
                <a:latin typeface="微軟正黑體" panose="020B0604030504040204" pitchFamily="34" charset="-120"/>
                <a:ea typeface="微軟正黑體" panose="020B0604030504040204" pitchFamily="34" charset="-120"/>
              </a:rPr>
              <a:t>成效</a:t>
            </a:r>
          </a:p>
        </p:txBody>
      </p:sp>
      <p:sp>
        <p:nvSpPr>
          <p:cNvPr id="51" name="矩形 50"/>
          <p:cNvSpPr/>
          <p:nvPr/>
        </p:nvSpPr>
        <p:spPr>
          <a:xfrm>
            <a:off x="11247004" y="2026445"/>
            <a:ext cx="387016" cy="3139321"/>
          </a:xfrm>
          <a:prstGeom prst="rect">
            <a:avLst/>
          </a:prstGeom>
          <a:solidFill>
            <a:srgbClr val="ECCDDF">
              <a:alpha val="61000"/>
            </a:srgbClr>
          </a:solidFill>
        </p:spPr>
        <p:txBody>
          <a:bodyPr wrap="square">
            <a:spAutoFit/>
          </a:bodyPr>
          <a:lstStyle/>
          <a:p>
            <a:pPr algn="ctr"/>
            <a:endParaRPr lang="zh-TW" altLang="en-US" b="1" dirty="0">
              <a:solidFill>
                <a:srgbClr val="E86C8E"/>
              </a:solidFill>
              <a:latin typeface="微軟正黑體" panose="020B0604030504040204" pitchFamily="34" charset="-120"/>
              <a:ea typeface="微軟正黑體" panose="020B0604030504040204" pitchFamily="34" charset="-120"/>
            </a:endParaRPr>
          </a:p>
          <a:p>
            <a:pPr algn="ctr"/>
            <a:r>
              <a:rPr lang="zh-TW" altLang="en-US" b="1" dirty="0">
                <a:solidFill>
                  <a:srgbClr val="E86C8E"/>
                </a:solidFill>
                <a:latin typeface="微軟正黑體" panose="020B0604030504040204" pitchFamily="34" charset="-120"/>
                <a:ea typeface="微軟正黑體" panose="020B0604030504040204" pitchFamily="34" charset="-120"/>
              </a:rPr>
              <a:t>深</a:t>
            </a:r>
          </a:p>
          <a:p>
            <a:pPr algn="ctr"/>
            <a:r>
              <a:rPr lang="zh-TW" altLang="en-US" b="1" dirty="0">
                <a:solidFill>
                  <a:srgbClr val="E86C8E"/>
                </a:solidFill>
                <a:latin typeface="微軟正黑體" panose="020B0604030504040204" pitchFamily="34" charset="-120"/>
                <a:ea typeface="微軟正黑體" panose="020B0604030504040204" pitchFamily="34" charset="-120"/>
              </a:rPr>
              <a:t>層</a:t>
            </a:r>
          </a:p>
          <a:p>
            <a:pPr algn="ctr"/>
            <a:r>
              <a:rPr lang="zh-TW" altLang="en-US" b="1" dirty="0">
                <a:solidFill>
                  <a:srgbClr val="E86C8E"/>
                </a:solidFill>
                <a:latin typeface="微軟正黑體" panose="020B0604030504040204" pitchFamily="34" charset="-120"/>
                <a:ea typeface="微軟正黑體" panose="020B0604030504040204" pitchFamily="34" charset="-120"/>
              </a:rPr>
              <a:t>成</a:t>
            </a:r>
          </a:p>
          <a:p>
            <a:pPr algn="ctr"/>
            <a:r>
              <a:rPr lang="zh-TW" altLang="en-US" b="1" dirty="0">
                <a:solidFill>
                  <a:srgbClr val="E86C8E"/>
                </a:solidFill>
                <a:latin typeface="微軟正黑體" panose="020B0604030504040204" pitchFamily="34" charset="-120"/>
                <a:ea typeface="微軟正黑體" panose="020B0604030504040204" pitchFamily="34" charset="-120"/>
              </a:rPr>
              <a:t>效</a:t>
            </a:r>
          </a:p>
          <a:p>
            <a:pPr algn="ctr"/>
            <a:r>
              <a:rPr lang="zh-TW" altLang="en-US" b="1" dirty="0">
                <a:solidFill>
                  <a:srgbClr val="E86C8E"/>
                </a:solidFill>
                <a:latin typeface="微軟正黑體" panose="020B0604030504040204" pitchFamily="34" charset="-120"/>
                <a:ea typeface="微軟正黑體" panose="020B0604030504040204" pitchFamily="34" charset="-120"/>
              </a:rPr>
              <a:t>評</a:t>
            </a:r>
          </a:p>
          <a:p>
            <a:pPr algn="ctr"/>
            <a:r>
              <a:rPr lang="zh-TW" altLang="en-US" b="1" dirty="0">
                <a:solidFill>
                  <a:srgbClr val="E86C8E"/>
                </a:solidFill>
                <a:latin typeface="微軟正黑體" panose="020B0604030504040204" pitchFamily="34" charset="-120"/>
                <a:ea typeface="微軟正黑體" panose="020B0604030504040204" pitchFamily="34" charset="-120"/>
              </a:rPr>
              <a:t>估</a:t>
            </a:r>
          </a:p>
          <a:p>
            <a:pPr algn="ctr"/>
            <a:r>
              <a:rPr lang="zh-TW" altLang="en-US" b="1" dirty="0">
                <a:solidFill>
                  <a:srgbClr val="E86C8E"/>
                </a:solidFill>
                <a:latin typeface="微軟正黑體" panose="020B0604030504040204" pitchFamily="34" charset="-120"/>
                <a:ea typeface="微軟正黑體" panose="020B0604030504040204" pitchFamily="34" charset="-120"/>
              </a:rPr>
              <a:t>及</a:t>
            </a:r>
          </a:p>
          <a:p>
            <a:pPr algn="ctr"/>
            <a:r>
              <a:rPr lang="zh-TW" altLang="en-US" b="1" dirty="0">
                <a:solidFill>
                  <a:srgbClr val="E86C8E"/>
                </a:solidFill>
                <a:latin typeface="微軟正黑體" panose="020B0604030504040204" pitchFamily="34" charset="-120"/>
                <a:ea typeface="微軟正黑體" panose="020B0604030504040204" pitchFamily="34" charset="-120"/>
              </a:rPr>
              <a:t>調</a:t>
            </a:r>
          </a:p>
          <a:p>
            <a:pPr algn="ctr"/>
            <a:r>
              <a:rPr lang="zh-TW" altLang="en-US" b="1" dirty="0">
                <a:solidFill>
                  <a:srgbClr val="E86C8E"/>
                </a:solidFill>
                <a:latin typeface="微軟正黑體" panose="020B0604030504040204" pitchFamily="34" charset="-120"/>
                <a:ea typeface="微軟正黑體" panose="020B0604030504040204" pitchFamily="34" charset="-120"/>
              </a:rPr>
              <a:t>整</a:t>
            </a:r>
            <a:endParaRPr lang="en-US" altLang="zh-TW" b="1" dirty="0">
              <a:solidFill>
                <a:srgbClr val="E86C8E"/>
              </a:solidFill>
              <a:latin typeface="微軟正黑體" panose="020B0604030504040204" pitchFamily="34" charset="-120"/>
              <a:ea typeface="微軟正黑體" panose="020B0604030504040204" pitchFamily="34" charset="-120"/>
            </a:endParaRPr>
          </a:p>
          <a:p>
            <a:pPr algn="ctr"/>
            <a:endParaRPr lang="zh-TW" altLang="en-US" b="1" dirty="0">
              <a:solidFill>
                <a:srgbClr val="E86C8E"/>
              </a:solidFill>
              <a:latin typeface="微軟正黑體" panose="020B0604030504040204" pitchFamily="34" charset="-120"/>
              <a:ea typeface="微軟正黑體" panose="020B0604030504040204" pitchFamily="34" charset="-120"/>
            </a:endParaRPr>
          </a:p>
        </p:txBody>
      </p:sp>
      <p:sp>
        <p:nvSpPr>
          <p:cNvPr id="28" name="矩形 27">
            <a:extLst>
              <a:ext uri="{FF2B5EF4-FFF2-40B4-BE49-F238E27FC236}">
                <a16:creationId xmlns="" xmlns:a16="http://schemas.microsoft.com/office/drawing/2014/main" id="{B2CE41E4-A69A-4DF7-A112-A8B5078AB25B}"/>
              </a:ext>
            </a:extLst>
          </p:cNvPr>
          <p:cNvSpPr/>
          <p:nvPr/>
        </p:nvSpPr>
        <p:spPr>
          <a:xfrm>
            <a:off x="2811874" y="6405429"/>
            <a:ext cx="1404000" cy="338554"/>
          </a:xfrm>
          <a:prstGeom prst="rect">
            <a:avLst/>
          </a:prstGeom>
          <a:solidFill>
            <a:srgbClr val="E86C8E"/>
          </a:solidFill>
          <a:ln w="19050">
            <a:solidFill>
              <a:srgbClr val="FFFFFF"/>
            </a:solidFill>
          </a:ln>
        </p:spPr>
        <p:txBody>
          <a:bodyPr wrap="square">
            <a:spAutoFit/>
          </a:bodyP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教師專業</a:t>
            </a:r>
          </a:p>
        </p:txBody>
      </p:sp>
      <p:cxnSp>
        <p:nvCxnSpPr>
          <p:cNvPr id="29" name="直線單箭頭接點 28">
            <a:extLst>
              <a:ext uri="{FF2B5EF4-FFF2-40B4-BE49-F238E27FC236}">
                <a16:creationId xmlns="" xmlns:a16="http://schemas.microsoft.com/office/drawing/2014/main" id="{DC01DAB6-2E11-41D9-8B49-328EF7FDB72E}"/>
              </a:ext>
            </a:extLst>
          </p:cNvPr>
          <p:cNvCxnSpPr/>
          <p:nvPr/>
        </p:nvCxnSpPr>
        <p:spPr>
          <a:xfrm>
            <a:off x="3518517" y="6160541"/>
            <a:ext cx="0" cy="252000"/>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a:extLst>
              <a:ext uri="{FF2B5EF4-FFF2-40B4-BE49-F238E27FC236}">
                <a16:creationId xmlns="" xmlns:a16="http://schemas.microsoft.com/office/drawing/2014/main" id="{4285B256-AEA3-4D9A-9227-89E716CA9D9E}"/>
              </a:ext>
            </a:extLst>
          </p:cNvPr>
          <p:cNvSpPr/>
          <p:nvPr/>
        </p:nvSpPr>
        <p:spPr>
          <a:xfrm>
            <a:off x="7344379" y="6405429"/>
            <a:ext cx="1404000" cy="338554"/>
          </a:xfrm>
          <a:prstGeom prst="rect">
            <a:avLst/>
          </a:prstGeom>
          <a:solidFill>
            <a:srgbClr val="E86C8E"/>
          </a:solidFill>
          <a:ln w="19050">
            <a:solidFill>
              <a:srgbClr val="FFFFFF"/>
            </a:solidFill>
          </a:ln>
        </p:spPr>
        <p:txBody>
          <a:bodyPr wrap="square">
            <a:spAutoFit/>
          </a:bodyPr>
          <a:lstStyle/>
          <a:p>
            <a:pPr algn="ctr"/>
            <a:r>
              <a:rPr lang="zh-TW" altLang="en-US" sz="1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基本學力</a:t>
            </a:r>
          </a:p>
        </p:txBody>
      </p:sp>
      <p:cxnSp>
        <p:nvCxnSpPr>
          <p:cNvPr id="31" name="直線單箭頭接點 30">
            <a:extLst>
              <a:ext uri="{FF2B5EF4-FFF2-40B4-BE49-F238E27FC236}">
                <a16:creationId xmlns="" xmlns:a16="http://schemas.microsoft.com/office/drawing/2014/main" id="{22598961-36A7-4C83-9773-072ADD64E90B}"/>
              </a:ext>
            </a:extLst>
          </p:cNvPr>
          <p:cNvCxnSpPr/>
          <p:nvPr/>
        </p:nvCxnSpPr>
        <p:spPr>
          <a:xfrm>
            <a:off x="8076197" y="6182893"/>
            <a:ext cx="0" cy="252000"/>
          </a:xfrm>
          <a:prstGeom prst="straightConnector1">
            <a:avLst/>
          </a:prstGeom>
          <a:ln w="57150">
            <a:solidFill>
              <a:srgbClr val="7FCAC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71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948702" y="0"/>
            <a:ext cx="4875168" cy="5275308"/>
          </a:xfrm>
          <a:prstGeom prst="rect">
            <a:avLst/>
          </a:prstGeom>
        </p:spPr>
      </p:pic>
      <p:pic>
        <p:nvPicPr>
          <p:cNvPr id="4" name="图片 3"/>
          <p:cNvPicPr>
            <a:picLocks noChangeAspect="1"/>
          </p:cNvPicPr>
          <p:nvPr/>
        </p:nvPicPr>
        <p:blipFill>
          <a:blip r:embed="rId4"/>
          <a:stretch>
            <a:fillRect/>
          </a:stretch>
        </p:blipFill>
        <p:spPr>
          <a:xfrm>
            <a:off x="927445" y="3445555"/>
            <a:ext cx="1117362" cy="487816"/>
          </a:xfrm>
          <a:prstGeom prst="rect">
            <a:avLst/>
          </a:prstGeom>
        </p:spPr>
      </p:pic>
      <p:pic>
        <p:nvPicPr>
          <p:cNvPr id="5" name="图片 4"/>
          <p:cNvPicPr>
            <a:picLocks noChangeAspect="1"/>
          </p:cNvPicPr>
          <p:nvPr/>
        </p:nvPicPr>
        <p:blipFill>
          <a:blip r:embed="rId5"/>
          <a:stretch>
            <a:fillRect/>
          </a:stretch>
        </p:blipFill>
        <p:spPr>
          <a:xfrm>
            <a:off x="1908153" y="4505937"/>
            <a:ext cx="1886918" cy="1196259"/>
          </a:xfrm>
          <a:prstGeom prst="rect">
            <a:avLst/>
          </a:prstGeom>
        </p:spPr>
      </p:pic>
      <p:pic>
        <p:nvPicPr>
          <p:cNvPr id="6" name="图片 5"/>
          <p:cNvPicPr>
            <a:picLocks noChangeAspect="1"/>
          </p:cNvPicPr>
          <p:nvPr/>
        </p:nvPicPr>
        <p:blipFill>
          <a:blip r:embed="rId6"/>
          <a:stretch>
            <a:fillRect/>
          </a:stretch>
        </p:blipFill>
        <p:spPr>
          <a:xfrm>
            <a:off x="9197407" y="2380343"/>
            <a:ext cx="1769219" cy="875101"/>
          </a:xfrm>
          <a:prstGeom prst="rect">
            <a:avLst/>
          </a:prstGeom>
        </p:spPr>
      </p:pic>
      <p:pic>
        <p:nvPicPr>
          <p:cNvPr id="7" name="图片 6"/>
          <p:cNvPicPr>
            <a:picLocks noChangeAspect="1"/>
          </p:cNvPicPr>
          <p:nvPr/>
        </p:nvPicPr>
        <p:blipFill>
          <a:blip r:embed="rId7"/>
          <a:stretch>
            <a:fillRect/>
          </a:stretch>
        </p:blipFill>
        <p:spPr>
          <a:xfrm>
            <a:off x="1606113" y="1274083"/>
            <a:ext cx="1470916" cy="1966904"/>
          </a:xfrm>
          <a:prstGeom prst="rect">
            <a:avLst/>
          </a:prstGeom>
        </p:spPr>
      </p:pic>
      <p:pic>
        <p:nvPicPr>
          <p:cNvPr id="8" name="图片 7"/>
          <p:cNvPicPr>
            <a:picLocks noChangeAspect="1"/>
          </p:cNvPicPr>
          <p:nvPr/>
        </p:nvPicPr>
        <p:blipFill>
          <a:blip r:embed="rId8"/>
          <a:stretch>
            <a:fillRect/>
          </a:stretch>
        </p:blipFill>
        <p:spPr>
          <a:xfrm>
            <a:off x="8265804" y="4812673"/>
            <a:ext cx="2461961" cy="954202"/>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5728" y="-495762"/>
            <a:ext cx="1938346" cy="1710881"/>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763214" y="5924549"/>
            <a:ext cx="1968394" cy="1737403"/>
          </a:xfrm>
          <a:prstGeom prst="rect">
            <a:avLst/>
          </a:prstGeom>
        </p:spPr>
      </p:pic>
      <p:sp>
        <p:nvSpPr>
          <p:cNvPr id="12" name="标题 1"/>
          <p:cNvSpPr txBox="1">
            <a:spLocks/>
          </p:cNvSpPr>
          <p:nvPr/>
        </p:nvSpPr>
        <p:spPr>
          <a:xfrm>
            <a:off x="4723567" y="3192623"/>
            <a:ext cx="9144000" cy="505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a:ln>
                  <a:noFill/>
                </a:ln>
                <a:solidFill>
                  <a:srgbClr val="FFC000"/>
                </a:solidFill>
                <a:effectLst/>
                <a:uLnTx/>
                <a:uFillTx/>
                <a:latin typeface="Arial"/>
                <a:ea typeface="微软雅黑"/>
                <a:cs typeface="+mj-cs"/>
              </a:rPr>
              <a:t>T</a:t>
            </a:r>
            <a:r>
              <a:rPr kumimoji="0" lang="en-US" altLang="zh-CN" sz="4400" b="1" i="0" u="none" strike="noStrike" kern="1200" cap="none" spc="0" normalizeH="0" baseline="0" noProof="0" dirty="0">
                <a:ln>
                  <a:noFill/>
                </a:ln>
                <a:solidFill>
                  <a:srgbClr val="72BE00"/>
                </a:solidFill>
                <a:effectLst/>
                <a:uLnTx/>
                <a:uFillTx/>
                <a:latin typeface="Arial"/>
                <a:ea typeface="微软雅黑"/>
                <a:cs typeface="+mj-cs"/>
              </a:rPr>
              <a:t>h</a:t>
            </a:r>
            <a:r>
              <a:rPr kumimoji="0" lang="en-US" altLang="zh-CN" sz="4400" b="1" i="0" u="none" strike="noStrike" kern="1200" cap="none" spc="0" normalizeH="0" baseline="0" noProof="0" dirty="0">
                <a:ln>
                  <a:noFill/>
                </a:ln>
                <a:solidFill>
                  <a:srgbClr val="285B76"/>
                </a:solidFill>
                <a:effectLst/>
                <a:uLnTx/>
                <a:uFillTx/>
                <a:latin typeface="Arial"/>
                <a:ea typeface="微软雅黑"/>
                <a:cs typeface="+mj-cs"/>
              </a:rPr>
              <a:t>a</a:t>
            </a:r>
            <a:r>
              <a:rPr kumimoji="0" lang="en-US" altLang="zh-CN" sz="4400" b="1" i="0" u="none" strike="noStrike" kern="1200" cap="none" spc="0" normalizeH="0" baseline="0" noProof="0" dirty="0">
                <a:ln>
                  <a:noFill/>
                </a:ln>
                <a:solidFill>
                  <a:srgbClr val="CD5897"/>
                </a:solidFill>
                <a:effectLst/>
                <a:uLnTx/>
                <a:uFillTx/>
                <a:latin typeface="Arial"/>
                <a:ea typeface="微软雅黑"/>
                <a:cs typeface="+mj-cs"/>
              </a:rPr>
              <a:t>n</a:t>
            </a:r>
            <a:r>
              <a:rPr kumimoji="0" lang="en-US" altLang="zh-CN" sz="4400" b="1" i="0" u="none" strike="noStrike" kern="1200" cap="none" spc="0" normalizeH="0" baseline="0" noProof="0" dirty="0">
                <a:ln>
                  <a:noFill/>
                </a:ln>
                <a:solidFill>
                  <a:srgbClr val="C56D27"/>
                </a:solidFill>
                <a:effectLst/>
                <a:uLnTx/>
                <a:uFillTx/>
                <a:latin typeface="Arial"/>
                <a:ea typeface="微软雅黑"/>
                <a:cs typeface="+mj-cs"/>
              </a:rPr>
              <a:t>k</a:t>
            </a:r>
            <a:r>
              <a:rPr kumimoji="0" lang="en-US" altLang="zh-CN" sz="4400" b="1" i="0" u="none" strike="noStrike" kern="1200" cap="none" spc="0" normalizeH="0" baseline="0" noProof="0" dirty="0">
                <a:ln>
                  <a:noFill/>
                </a:ln>
                <a:solidFill>
                  <a:srgbClr val="FFC000"/>
                </a:solidFill>
                <a:effectLst/>
                <a:uLnTx/>
                <a:uFillTx/>
                <a:latin typeface="Arial"/>
                <a:ea typeface="微软雅黑"/>
                <a:cs typeface="+mj-cs"/>
              </a:rPr>
              <a:t> </a:t>
            </a:r>
            <a:r>
              <a:rPr kumimoji="0" lang="en-US" altLang="zh-CN" sz="4400" b="1" i="0" u="none" strike="noStrike" kern="1200" cap="none" spc="0" normalizeH="0" baseline="0" noProof="0" dirty="0">
                <a:ln>
                  <a:noFill/>
                </a:ln>
                <a:solidFill>
                  <a:srgbClr val="45BCBC"/>
                </a:solidFill>
                <a:effectLst/>
                <a:uLnTx/>
                <a:uFillTx/>
                <a:latin typeface="Arial"/>
                <a:ea typeface="微软雅黑"/>
                <a:cs typeface="+mj-cs"/>
              </a:rPr>
              <a:t>Y</a:t>
            </a:r>
            <a:r>
              <a:rPr kumimoji="0" lang="en-US" altLang="zh-CN" sz="4400" b="1" i="0" u="none" strike="noStrike" kern="1200" cap="none" spc="0" normalizeH="0" baseline="0" noProof="0" dirty="0">
                <a:ln>
                  <a:noFill/>
                </a:ln>
                <a:solidFill>
                  <a:srgbClr val="C56D27"/>
                </a:solidFill>
                <a:effectLst/>
                <a:uLnTx/>
                <a:uFillTx/>
                <a:latin typeface="Arial"/>
                <a:ea typeface="微软雅黑"/>
                <a:cs typeface="+mj-cs"/>
              </a:rPr>
              <a:t>o</a:t>
            </a:r>
            <a:r>
              <a:rPr kumimoji="0" lang="en-US" altLang="zh-CN" sz="4400" b="1" i="0" u="none" strike="noStrike" kern="1200" cap="none" spc="0" normalizeH="0" baseline="0" noProof="0" dirty="0">
                <a:ln>
                  <a:noFill/>
                </a:ln>
                <a:solidFill>
                  <a:srgbClr val="FFC000"/>
                </a:solidFill>
                <a:effectLst/>
                <a:uLnTx/>
                <a:uFillTx/>
                <a:latin typeface="Arial"/>
                <a:ea typeface="微软雅黑"/>
                <a:cs typeface="+mj-cs"/>
              </a:rPr>
              <a:t>u</a:t>
            </a:r>
            <a:endParaRPr kumimoji="0" lang="zh-CN" altLang="en-US" sz="4400" b="1" i="0" u="none" strike="noStrike" kern="1200" cap="none" spc="0" normalizeH="0" baseline="0" noProof="0" dirty="0">
              <a:ln>
                <a:noFill/>
              </a:ln>
              <a:solidFill>
                <a:srgbClr val="7030A0"/>
              </a:solidFill>
              <a:effectLst/>
              <a:uLnTx/>
              <a:uFillTx/>
              <a:latin typeface="Arial"/>
              <a:ea typeface="微软雅黑"/>
              <a:cs typeface="+mj-cs"/>
            </a:endParaRPr>
          </a:p>
        </p:txBody>
      </p:sp>
      <p:pic>
        <p:nvPicPr>
          <p:cNvPr id="11" name="圖片 10" descr="未命名.png"/>
          <p:cNvPicPr>
            <a:picLocks noChangeAspect="1"/>
          </p:cNvPicPr>
          <p:nvPr/>
        </p:nvPicPr>
        <p:blipFill>
          <a:blip r:embed="rId10"/>
          <a:stretch>
            <a:fillRect/>
          </a:stretch>
        </p:blipFill>
        <p:spPr>
          <a:xfrm>
            <a:off x="0" y="1"/>
            <a:ext cx="12192000" cy="6858000"/>
          </a:xfrm>
          <a:prstGeom prst="rect">
            <a:avLst/>
          </a:prstGeom>
        </p:spPr>
      </p:pic>
    </p:spTree>
    <p:extLst>
      <p:ext uri="{BB962C8B-B14F-4D97-AF65-F5344CB8AC3E}">
        <p14:creationId xmlns:p14="http://schemas.microsoft.com/office/powerpoint/2010/main" val="18247596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9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49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0-#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63"/>
          <p:cNvSpPr txBox="1"/>
          <p:nvPr/>
        </p:nvSpPr>
        <p:spPr>
          <a:xfrm>
            <a:off x="2594839" y="285029"/>
            <a:ext cx="8992976" cy="707886"/>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簡報大綱</a:t>
            </a:r>
          </a:p>
        </p:txBody>
      </p:sp>
      <p:sp>
        <p:nvSpPr>
          <p:cNvPr id="11" name="矩形 10"/>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aphicFrame>
        <p:nvGraphicFramePr>
          <p:cNvPr id="12" name="資料庫圖表 11"/>
          <p:cNvGraphicFramePr/>
          <p:nvPr>
            <p:extLst>
              <p:ext uri="{D42A27DB-BD31-4B8C-83A1-F6EECF244321}">
                <p14:modId xmlns:p14="http://schemas.microsoft.com/office/powerpoint/2010/main" val="4249476389"/>
              </p:ext>
            </p:extLst>
          </p:nvPr>
        </p:nvGraphicFramePr>
        <p:xfrm>
          <a:off x="274321" y="1659630"/>
          <a:ext cx="11563718" cy="3217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66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3"/>
          <p:cNvSpPr txBox="1"/>
          <p:nvPr/>
        </p:nvSpPr>
        <p:spPr>
          <a:xfrm>
            <a:off x="2594839" y="285029"/>
            <a:ext cx="8992976" cy="707886"/>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壹、金門中小學現況</a:t>
            </a:r>
          </a:p>
        </p:txBody>
      </p:sp>
      <p:sp>
        <p:nvSpPr>
          <p:cNvPr id="5" name="矩形 4"/>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7" name="图片 2"/>
          <p:cNvPicPr>
            <a:picLocks noChangeAspect="1"/>
          </p:cNvPicPr>
          <p:nvPr/>
        </p:nvPicPr>
        <p:blipFill>
          <a:blip r:embed="rId2"/>
          <a:stretch>
            <a:fillRect/>
          </a:stretch>
        </p:blipFill>
        <p:spPr>
          <a:xfrm>
            <a:off x="10677568" y="3558620"/>
            <a:ext cx="1117362" cy="487816"/>
          </a:xfrm>
          <a:prstGeom prst="rect">
            <a:avLst/>
          </a:prstGeom>
        </p:spPr>
      </p:pic>
      <p:graphicFrame>
        <p:nvGraphicFramePr>
          <p:cNvPr id="15" name="內容版面配置區 4"/>
          <p:cNvGraphicFramePr>
            <a:graphicFrameLocks noGrp="1"/>
          </p:cNvGraphicFramePr>
          <p:nvPr>
            <p:ph idx="1"/>
            <p:extLst>
              <p:ext uri="{D42A27DB-BD31-4B8C-83A1-F6EECF244321}">
                <p14:modId xmlns:p14="http://schemas.microsoft.com/office/powerpoint/2010/main" val="3837710863"/>
              </p:ext>
            </p:extLst>
          </p:nvPr>
        </p:nvGraphicFramePr>
        <p:xfrm>
          <a:off x="143507" y="1120290"/>
          <a:ext cx="6911630" cy="1554480"/>
        </p:xfrm>
        <a:graphic>
          <a:graphicData uri="http://schemas.openxmlformats.org/drawingml/2006/table">
            <a:tbl>
              <a:tblPr firstRow="1" bandRow="1">
                <a:tableStyleId>{5C22544A-7EE6-4342-B048-85BDC9FD1C3A}</a:tableStyleId>
              </a:tblPr>
              <a:tblGrid>
                <a:gridCol w="661905">
                  <a:extLst>
                    <a:ext uri="{9D8B030D-6E8A-4147-A177-3AD203B41FA5}">
                      <a16:colId xmlns="" xmlns:a16="http://schemas.microsoft.com/office/drawing/2014/main" val="20000"/>
                    </a:ext>
                  </a:extLst>
                </a:gridCol>
                <a:gridCol w="1169525">
                  <a:extLst>
                    <a:ext uri="{9D8B030D-6E8A-4147-A177-3AD203B41FA5}">
                      <a16:colId xmlns="" xmlns:a16="http://schemas.microsoft.com/office/drawing/2014/main" val="20001"/>
                    </a:ext>
                  </a:extLst>
                </a:gridCol>
                <a:gridCol w="1077594">
                  <a:extLst>
                    <a:ext uri="{9D8B030D-6E8A-4147-A177-3AD203B41FA5}">
                      <a16:colId xmlns="" xmlns:a16="http://schemas.microsoft.com/office/drawing/2014/main" val="20002"/>
                    </a:ext>
                  </a:extLst>
                </a:gridCol>
                <a:gridCol w="1115566">
                  <a:extLst>
                    <a:ext uri="{9D8B030D-6E8A-4147-A177-3AD203B41FA5}">
                      <a16:colId xmlns="" xmlns:a16="http://schemas.microsoft.com/office/drawing/2014/main" val="217243938"/>
                    </a:ext>
                  </a:extLst>
                </a:gridCol>
                <a:gridCol w="853761">
                  <a:extLst>
                    <a:ext uri="{9D8B030D-6E8A-4147-A177-3AD203B41FA5}">
                      <a16:colId xmlns="" xmlns:a16="http://schemas.microsoft.com/office/drawing/2014/main" val="20003"/>
                    </a:ext>
                  </a:extLst>
                </a:gridCol>
                <a:gridCol w="853761">
                  <a:extLst>
                    <a:ext uri="{9D8B030D-6E8A-4147-A177-3AD203B41FA5}">
                      <a16:colId xmlns="" xmlns:a16="http://schemas.microsoft.com/office/drawing/2014/main" val="20004"/>
                    </a:ext>
                  </a:extLst>
                </a:gridCol>
                <a:gridCol w="1179518">
                  <a:extLst>
                    <a:ext uri="{9D8B030D-6E8A-4147-A177-3AD203B41FA5}">
                      <a16:colId xmlns="" xmlns:a16="http://schemas.microsoft.com/office/drawing/2014/main" val="20007"/>
                    </a:ext>
                  </a:extLst>
                </a:gridCol>
              </a:tblGrid>
              <a:tr h="202926">
                <a:tc>
                  <a:txBody>
                    <a:bodyPr/>
                    <a:lstStyle/>
                    <a:p>
                      <a:pPr algn="ctr"/>
                      <a:endParaRPr lang="zh-TW" altLang="en-US" sz="1200" dirty="0">
                        <a:latin typeface="微軟正黑體" panose="020B0604030504040204" pitchFamily="34" charset="-120"/>
                        <a:ea typeface="微軟正黑體" panose="020B0604030504040204" pitchFamily="34" charset="-120"/>
                      </a:endParaRPr>
                    </a:p>
                  </a:txBody>
                  <a:tcPr anchor="ctr"/>
                </a:tc>
                <a:tc gridSpan="3">
                  <a:txBody>
                    <a:bodyPr/>
                    <a:lstStyle/>
                    <a:p>
                      <a:pPr algn="ctr"/>
                      <a:r>
                        <a:rPr lang="zh-TW" altLang="en-US" sz="1200" dirty="0">
                          <a:latin typeface="微軟正黑體" panose="020B0604030504040204" pitchFamily="34" charset="-120"/>
                          <a:ea typeface="微軟正黑體" panose="020B0604030504040204" pitchFamily="34" charset="-120"/>
                        </a:rPr>
                        <a:t>學校數</a:t>
                      </a:r>
                    </a:p>
                  </a:txBody>
                  <a:tcPr anchor="ctr"/>
                </a:tc>
                <a:tc hMerge="1">
                  <a:txBody>
                    <a:bodyPr/>
                    <a:lstStyle/>
                    <a:p>
                      <a:endParaRPr lang="zh-TW" altLang="en-US" dirty="0"/>
                    </a:p>
                  </a:txBody>
                  <a:tcPr/>
                </a:tc>
                <a:tc hMerge="1">
                  <a:txBody>
                    <a:bodyPr/>
                    <a:lstStyle/>
                    <a:p>
                      <a:endParaRPr lang="zh-TW" altLang="en-US"/>
                    </a:p>
                  </a:txBody>
                  <a:tcPr/>
                </a:tc>
                <a:tc>
                  <a:txBody>
                    <a:bodyPr/>
                    <a:lstStyle/>
                    <a:p>
                      <a:pPr algn="ctr"/>
                      <a:r>
                        <a:rPr lang="zh-TW" altLang="en-US" sz="1200" dirty="0">
                          <a:latin typeface="微軟正黑體" panose="020B0604030504040204" pitchFamily="34" charset="-120"/>
                          <a:ea typeface="微軟正黑體" panose="020B0604030504040204" pitchFamily="34" charset="-120"/>
                        </a:rPr>
                        <a:t>班級數</a:t>
                      </a:r>
                    </a:p>
                  </a:txBody>
                  <a:tcPr anchor="ctr"/>
                </a:tc>
                <a:tc>
                  <a:txBody>
                    <a:bodyPr/>
                    <a:lstStyle/>
                    <a:p>
                      <a:pPr algn="ctr"/>
                      <a:r>
                        <a:rPr lang="zh-TW" altLang="en-US" sz="1200" dirty="0">
                          <a:latin typeface="微軟正黑體" panose="020B0604030504040204" pitchFamily="34" charset="-120"/>
                          <a:ea typeface="微軟正黑體" panose="020B0604030504040204" pitchFamily="34" charset="-120"/>
                        </a:rPr>
                        <a:t>學生數</a:t>
                      </a:r>
                    </a:p>
                  </a:txBody>
                  <a:tcPr anchor="ctr"/>
                </a:tc>
                <a:tc>
                  <a:txBody>
                    <a:bodyPr/>
                    <a:lstStyle/>
                    <a:p>
                      <a:pPr algn="ctr"/>
                      <a:r>
                        <a:rPr lang="zh-TW" altLang="en-US" sz="1200" dirty="0">
                          <a:latin typeface="微軟正黑體" panose="020B0604030504040204" pitchFamily="34" charset="-120"/>
                          <a:ea typeface="微軟正黑體" panose="020B0604030504040204" pitchFamily="34" charset="-120"/>
                        </a:rPr>
                        <a:t>教師數</a:t>
                      </a:r>
                    </a:p>
                  </a:txBody>
                  <a:tcPr anchor="ctr"/>
                </a:tc>
                <a:extLst>
                  <a:ext uri="{0D108BD9-81ED-4DB2-BD59-A6C34878D82A}">
                    <a16:rowId xmlns="" xmlns:a16="http://schemas.microsoft.com/office/drawing/2014/main" val="10000"/>
                  </a:ext>
                </a:extLst>
              </a:tr>
              <a:tr h="155697">
                <a:tc>
                  <a:txBody>
                    <a:bodyPr/>
                    <a:lstStyle/>
                    <a:p>
                      <a:pPr algn="ct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algn="ct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總校數</a:t>
                      </a:r>
                      <a:endPar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algn="ct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不含分校</a:t>
                      </a: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algn="ct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12</a:t>
                      </a: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班以下</a:t>
                      </a:r>
                      <a:endPar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algn="ct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含</a:t>
                      </a: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a:t>
                      </a: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班以下</a:t>
                      </a:r>
                      <a:endPar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含</a:t>
                      </a: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a:t>
                      </a: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總班數</a:t>
                      </a: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algn="ct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總人數</a:t>
                      </a:r>
                    </a:p>
                  </a:txBody>
                  <a:tcPr anchor="ctr"/>
                </a:tc>
                <a:tc>
                  <a:txBody>
                    <a:bodyPr/>
                    <a:lstStyle/>
                    <a:p>
                      <a:pPr algn="ct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總人數</a:t>
                      </a:r>
                    </a:p>
                  </a:txBody>
                  <a:tcPr anchor="ctr"/>
                </a:tc>
                <a:extLst>
                  <a:ext uri="{0D108BD9-81ED-4DB2-BD59-A6C34878D82A}">
                    <a16:rowId xmlns="" xmlns:a16="http://schemas.microsoft.com/office/drawing/2014/main" val="10001"/>
                  </a:ext>
                </a:extLst>
              </a:tr>
              <a:tr h="202926">
                <a:tc>
                  <a:txBody>
                    <a:bodyPr/>
                    <a:lstStyle/>
                    <a:p>
                      <a:pPr algn="ct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國小</a:t>
                      </a:r>
                    </a:p>
                  </a:txBody>
                  <a:tcPr anchor="ctr"/>
                </a:tc>
                <a:tc>
                  <a:txBody>
                    <a:bodyPr/>
                    <a:lstStyle/>
                    <a:p>
                      <a:pPr marL="0" algn="ctr" defTabSz="914400" rtl="0" eaLnBrk="1" latinLnBrk="0" hangingPunct="1"/>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20</a:t>
                      </a: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17</a:t>
                      </a: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algn="ct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14</a:t>
                      </a: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203</a:t>
                      </a: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spcAft>
                          <a:spcPts val="0"/>
                        </a:spcAft>
                      </a:pPr>
                      <a:r>
                        <a:rPr kumimoji="0" 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3,</a:t>
                      </a: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744</a:t>
                      </a:r>
                      <a:endParaRPr kumimoji="0" 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latinLnBrk="0" hangingPunct="1">
                        <a:spcAft>
                          <a:spcPts val="0"/>
                        </a:spcAft>
                      </a:pPr>
                      <a:r>
                        <a:rPr kumimoji="0" 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405</a:t>
                      </a:r>
                      <a:endParaRPr kumimoji="0" 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 xmlns:a16="http://schemas.microsoft.com/office/drawing/2014/main" val="10002"/>
                  </a:ext>
                </a:extLst>
              </a:tr>
              <a:tr h="187317">
                <a:tc>
                  <a:txBody>
                    <a:bodyPr/>
                    <a:lstStyle/>
                    <a:p>
                      <a:pPr algn="ct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國中</a:t>
                      </a:r>
                    </a:p>
                  </a:txBody>
                  <a:tcPr anchor="ctr"/>
                </a:tc>
                <a:tc>
                  <a:txBody>
                    <a:bodyPr/>
                    <a:lstStyle/>
                    <a:p>
                      <a:pPr marL="0" algn="ctr" defTabSz="914400" rtl="0" eaLnBrk="1" latinLnBrk="0" hangingPunct="1">
                        <a:spcAft>
                          <a:spcPts val="0"/>
                        </a:spcAft>
                      </a:pP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5</a:t>
                      </a:r>
                      <a:endParaRPr kumimoji="0" 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latinLnBrk="0" hangingPunct="1">
                        <a:spcAft>
                          <a:spcPts val="0"/>
                        </a:spcAft>
                      </a:pP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3</a:t>
                      </a:r>
                      <a:endParaRPr kumimoji="0" 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algn="ct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a:t>
                      </a: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latinLnBrk="0" hangingPunct="1">
                        <a:spcAft>
                          <a:spcPts val="0"/>
                        </a:spcAft>
                      </a:pP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76</a:t>
                      </a:r>
                      <a:endParaRPr kumimoji="0" 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latinLnBrk="0" hangingPunct="1">
                        <a:spcAft>
                          <a:spcPts val="0"/>
                        </a:spcAft>
                      </a:pPr>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1,835</a:t>
                      </a:r>
                      <a:endParaRPr kumimoji="0" 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latinLnBrk="0" hangingPunct="1"/>
                      <a:r>
                        <a:rPr kumimoji="0" lang="en-US" altLang="zh-TW"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203</a:t>
                      </a:r>
                      <a:endPar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 xmlns:a16="http://schemas.microsoft.com/office/drawing/2014/main" val="10004"/>
                  </a:ext>
                </a:extLst>
              </a:tr>
              <a:tr h="202926">
                <a:tc>
                  <a:txBody>
                    <a:bodyPr/>
                    <a:lstStyle/>
                    <a:p>
                      <a:pPr algn="ctr"/>
                      <a:r>
                        <a:rPr kumimoji="0" lang="zh-TW" altLang="en-US" sz="1200" b="0" i="0" u="none" strike="noStrike" kern="1200" cap="none" spc="0" normalizeH="0" baseline="0" dirty="0">
                          <a:ln>
                            <a:noFill/>
                          </a:ln>
                          <a:solidFill>
                            <a:schemeClr val="tx1"/>
                          </a:solidFill>
                          <a:effectLst/>
                          <a:uLnTx/>
                          <a:uFillTx/>
                          <a:latin typeface="微軟正黑體" panose="020B0604030504040204" pitchFamily="34" charset="-120"/>
                          <a:ea typeface="微軟正黑體" panose="020B0604030504040204" pitchFamily="34" charset="-120"/>
                          <a:cs typeface="+mn-cs"/>
                        </a:rPr>
                        <a:t>合計</a:t>
                      </a:r>
                    </a:p>
                  </a:txBody>
                  <a:tcPr anchor="ctr"/>
                </a:tc>
                <a:tc>
                  <a:txBody>
                    <a:bodyPr/>
                    <a:lstStyle/>
                    <a:p>
                      <a:pPr marL="0" algn="ctr" defTabSz="914400" rtl="0" eaLnBrk="1" latinLnBrk="0" hangingPunct="1"/>
                      <a:r>
                        <a:rPr lang="en-US" altLang="zh-TW" sz="1200" kern="1200" dirty="0">
                          <a:solidFill>
                            <a:schemeClr val="dk1"/>
                          </a:solidFill>
                          <a:latin typeface="微軟正黑體" panose="020B0604030504040204" pitchFamily="34" charset="-120"/>
                          <a:ea typeface="微軟正黑體" panose="020B0604030504040204" pitchFamily="34" charset="-120"/>
                          <a:cs typeface="+mn-cs"/>
                        </a:rPr>
                        <a:t>23</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en-US" altLang="zh-TW" sz="1200" kern="1200" dirty="0">
                          <a:solidFill>
                            <a:srgbClr val="C00000"/>
                          </a:solidFill>
                          <a:latin typeface="微軟正黑體" panose="020B0604030504040204" pitchFamily="34" charset="-120"/>
                          <a:ea typeface="微軟正黑體" panose="020B0604030504040204" pitchFamily="34" charset="-120"/>
                          <a:cs typeface="+mn-cs"/>
                        </a:rPr>
                        <a:t>18</a:t>
                      </a:r>
                      <a:r>
                        <a:rPr lang="zh-TW" altLang="en-US" sz="1200"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1200" kern="1200" dirty="0">
                          <a:solidFill>
                            <a:srgbClr val="C00000"/>
                          </a:solidFill>
                          <a:latin typeface="微軟正黑體" panose="020B0604030504040204" pitchFamily="34" charset="-120"/>
                          <a:ea typeface="微軟正黑體" panose="020B0604030504040204" pitchFamily="34" charset="-120"/>
                          <a:cs typeface="+mn-cs"/>
                        </a:rPr>
                        <a:t>(78%)</a:t>
                      </a:r>
                      <a:endParaRPr lang="zh-TW" altLang="en-US" sz="1200" kern="1200" dirty="0">
                        <a:solidFill>
                          <a:srgbClr val="C00000"/>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r>
                        <a:rPr lang="zh-TW" altLang="en-US" sz="12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15</a:t>
                      </a:r>
                      <a:r>
                        <a:rPr lang="zh-TW" altLang="en-US" sz="1200" dirty="0">
                          <a:latin typeface="微軟正黑體" panose="020B0604030504040204" pitchFamily="34" charset="-120"/>
                          <a:ea typeface="微軟正黑體" panose="020B0604030504040204" pitchFamily="34" charset="-120"/>
                        </a:rPr>
                        <a:t> </a:t>
                      </a:r>
                      <a:r>
                        <a:rPr lang="en-US" altLang="zh-TW" sz="1200" dirty="0">
                          <a:solidFill>
                            <a:srgbClr val="00B050"/>
                          </a:solidFill>
                          <a:latin typeface="微軟正黑體" panose="020B0604030504040204" pitchFamily="34" charset="-120"/>
                          <a:ea typeface="微軟正黑體" panose="020B0604030504040204" pitchFamily="34" charset="-120"/>
                        </a:rPr>
                        <a:t>(65%)</a:t>
                      </a:r>
                      <a:endParaRPr lang="zh-TW" altLang="en-US" sz="1200" dirty="0">
                        <a:solidFill>
                          <a:srgbClr val="00B050"/>
                        </a:solidFill>
                        <a:latin typeface="微軟正黑體" panose="020B0604030504040204" pitchFamily="34" charset="-120"/>
                        <a:ea typeface="微軟正黑體" panose="020B0604030504040204" pitchFamily="34" charset="-120"/>
                      </a:endParaRPr>
                    </a:p>
                  </a:txBody>
                  <a:tcPr anchor="ctr"/>
                </a:tc>
                <a:tc>
                  <a:txBody>
                    <a:bodyPr/>
                    <a:lstStyle/>
                    <a:p>
                      <a:pPr marL="0" algn="ctr" defTabSz="914400" rtl="0" eaLnBrk="1" latinLnBrk="0" hangingPunct="1"/>
                      <a:r>
                        <a:rPr lang="en-US" altLang="zh-TW" sz="1200" kern="1200" dirty="0">
                          <a:solidFill>
                            <a:sysClr val="windowText" lastClr="000000"/>
                          </a:solidFill>
                          <a:latin typeface="微軟正黑體" panose="020B0604030504040204" pitchFamily="34" charset="-120"/>
                          <a:ea typeface="微軟正黑體" panose="020B0604030504040204" pitchFamily="34" charset="-120"/>
                          <a:cs typeface="+mn-cs"/>
                        </a:rPr>
                        <a:t>279</a:t>
                      </a:r>
                      <a:endParaRPr lang="zh-TW" altLang="en-US" sz="1200" kern="1200" dirty="0">
                        <a:solidFill>
                          <a:sysClr val="windowText" lastClr="000000"/>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en-US" altLang="zh-TW" sz="1200" kern="1200" dirty="0">
                          <a:solidFill>
                            <a:srgbClr val="C00000"/>
                          </a:solidFill>
                          <a:latin typeface="微軟正黑體" panose="020B0604030504040204" pitchFamily="34" charset="-120"/>
                          <a:ea typeface="微軟正黑體" panose="020B0604030504040204" pitchFamily="34" charset="-120"/>
                          <a:cs typeface="+mn-cs"/>
                        </a:rPr>
                        <a:t>5,579</a:t>
                      </a:r>
                      <a:endParaRPr lang="zh-TW" altLang="en-US" sz="1200" kern="1200" dirty="0">
                        <a:solidFill>
                          <a:srgbClr val="C00000"/>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en-US" altLang="zh-TW" sz="1200" kern="1200" dirty="0">
                          <a:solidFill>
                            <a:srgbClr val="C00000"/>
                          </a:solidFill>
                          <a:latin typeface="微軟正黑體" panose="020B0604030504040204" pitchFamily="34" charset="-120"/>
                          <a:ea typeface="微軟正黑體" panose="020B0604030504040204" pitchFamily="34" charset="-120"/>
                          <a:cs typeface="+mn-cs"/>
                        </a:rPr>
                        <a:t>608</a:t>
                      </a:r>
                      <a:r>
                        <a:rPr lang="zh-TW" altLang="en-US" sz="1200"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1200" kern="1200" dirty="0">
                          <a:solidFill>
                            <a:srgbClr val="C00000"/>
                          </a:solidFill>
                          <a:latin typeface="微軟正黑體" panose="020B0604030504040204" pitchFamily="34" charset="-120"/>
                          <a:ea typeface="微軟正黑體" panose="020B0604030504040204" pitchFamily="34" charset="-120"/>
                          <a:cs typeface="+mn-cs"/>
                        </a:rPr>
                        <a:t>(53%)</a:t>
                      </a:r>
                      <a:endParaRPr lang="zh-TW" altLang="en-US" sz="1200" kern="1200" dirty="0">
                        <a:solidFill>
                          <a:srgbClr val="C00000"/>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6"/>
                  </a:ext>
                </a:extLst>
              </a:tr>
            </a:tbl>
          </a:graphicData>
        </a:graphic>
      </p:graphicFrame>
      <p:sp>
        <p:nvSpPr>
          <p:cNvPr id="16" name="文字方塊 15"/>
          <p:cNvSpPr txBox="1"/>
          <p:nvPr/>
        </p:nvSpPr>
        <p:spPr>
          <a:xfrm>
            <a:off x="7055136" y="1165803"/>
            <a:ext cx="4607620" cy="707886"/>
          </a:xfrm>
          <a:prstGeom prst="rect">
            <a:avLst/>
          </a:prstGeom>
          <a:noFill/>
        </p:spPr>
        <p:txBody>
          <a:bodyPr wrap="square" rtlCol="0">
            <a:spAutoFit/>
          </a:bodyPr>
          <a:lstStyle/>
          <a:p>
            <a:pPr marL="285750" indent="-285750">
              <a:buFont typeface="Wingdings" pitchFamily="2" charset="2"/>
              <a:buChar char="u"/>
            </a:pPr>
            <a:r>
              <a:rPr lang="zh-TW" altLang="en-US" sz="2000" dirty="0">
                <a:latin typeface="標楷體" pitchFamily="65" charset="-120"/>
                <a:ea typeface="標楷體" pitchFamily="65" charset="-120"/>
              </a:rPr>
              <a:t>輔導團領域團</a:t>
            </a:r>
            <a:r>
              <a:rPr lang="en-US" altLang="zh-TW" sz="2000" dirty="0">
                <a:latin typeface="標楷體" pitchFamily="65" charset="-120"/>
                <a:ea typeface="標楷體" pitchFamily="65" charset="-120"/>
              </a:rPr>
              <a:t>10</a:t>
            </a:r>
            <a:r>
              <a:rPr lang="zh-TW" altLang="en-US" sz="2000" dirty="0">
                <a:latin typeface="標楷體" pitchFamily="65" charset="-120"/>
                <a:ea typeface="標楷體" pitchFamily="65" charset="-120"/>
              </a:rPr>
              <a:t>團、國中小組</a:t>
            </a:r>
            <a:r>
              <a:rPr lang="en-US" altLang="zh-TW" sz="2000" dirty="0">
                <a:latin typeface="標楷體" pitchFamily="65" charset="-120"/>
                <a:ea typeface="標楷體" pitchFamily="65" charset="-120"/>
              </a:rPr>
              <a:t>16</a:t>
            </a:r>
            <a:r>
              <a:rPr lang="zh-TW" altLang="en-US" sz="2000" dirty="0">
                <a:latin typeface="標楷體" pitchFamily="65" charset="-120"/>
                <a:ea typeface="標楷體" pitchFamily="65" charset="-120"/>
              </a:rPr>
              <a:t>組，輔導團員</a:t>
            </a:r>
            <a:r>
              <a:rPr lang="en-US" altLang="zh-TW" sz="2000" dirty="0">
                <a:latin typeface="標楷體" pitchFamily="65" charset="-120"/>
                <a:ea typeface="標楷體" pitchFamily="65" charset="-120"/>
              </a:rPr>
              <a:t>36(17)</a:t>
            </a:r>
            <a:r>
              <a:rPr lang="zh-TW" altLang="en-US" sz="2000" dirty="0">
                <a:latin typeface="標楷體" pitchFamily="65" charset="-120"/>
                <a:ea typeface="標楷體" pitchFamily="65" charset="-120"/>
              </a:rPr>
              <a:t>人，佔教師比例</a:t>
            </a:r>
            <a:r>
              <a:rPr lang="en-US" altLang="zh-TW" sz="2000" dirty="0">
                <a:latin typeface="標楷體" pitchFamily="65" charset="-120"/>
                <a:ea typeface="標楷體" pitchFamily="65" charset="-120"/>
              </a:rPr>
              <a:t>6%</a:t>
            </a:r>
          </a:p>
        </p:txBody>
      </p:sp>
      <p:graphicFrame>
        <p:nvGraphicFramePr>
          <p:cNvPr id="19" name="內容版面配置區 4"/>
          <p:cNvGraphicFramePr>
            <a:graphicFrameLocks/>
          </p:cNvGraphicFramePr>
          <p:nvPr>
            <p:extLst>
              <p:ext uri="{D42A27DB-BD31-4B8C-83A1-F6EECF244321}">
                <p14:modId xmlns:p14="http://schemas.microsoft.com/office/powerpoint/2010/main" val="1370422756"/>
              </p:ext>
            </p:extLst>
          </p:nvPr>
        </p:nvGraphicFramePr>
        <p:xfrm>
          <a:off x="143507" y="2782631"/>
          <a:ext cx="6911629" cy="1421504"/>
        </p:xfrm>
        <a:graphic>
          <a:graphicData uri="http://schemas.openxmlformats.org/drawingml/2006/table">
            <a:tbl>
              <a:tblPr firstRow="1" bandRow="1">
                <a:tableStyleId>{5C22544A-7EE6-4342-B048-85BDC9FD1C3A}</a:tableStyleId>
              </a:tblPr>
              <a:tblGrid>
                <a:gridCol w="678180">
                  <a:extLst>
                    <a:ext uri="{9D8B030D-6E8A-4147-A177-3AD203B41FA5}">
                      <a16:colId xmlns="" xmlns:a16="http://schemas.microsoft.com/office/drawing/2014/main" val="20000"/>
                    </a:ext>
                  </a:extLst>
                </a:gridCol>
                <a:gridCol w="3848100">
                  <a:extLst>
                    <a:ext uri="{9D8B030D-6E8A-4147-A177-3AD203B41FA5}">
                      <a16:colId xmlns="" xmlns:a16="http://schemas.microsoft.com/office/drawing/2014/main" val="20001"/>
                    </a:ext>
                  </a:extLst>
                </a:gridCol>
                <a:gridCol w="315884">
                  <a:extLst>
                    <a:ext uri="{9D8B030D-6E8A-4147-A177-3AD203B41FA5}">
                      <a16:colId xmlns="" xmlns:a16="http://schemas.microsoft.com/office/drawing/2014/main" val="1512642372"/>
                    </a:ext>
                  </a:extLst>
                </a:gridCol>
                <a:gridCol w="830580">
                  <a:extLst>
                    <a:ext uri="{9D8B030D-6E8A-4147-A177-3AD203B41FA5}">
                      <a16:colId xmlns="" xmlns:a16="http://schemas.microsoft.com/office/drawing/2014/main" val="20003"/>
                    </a:ext>
                  </a:extLst>
                </a:gridCol>
                <a:gridCol w="713105">
                  <a:extLst>
                    <a:ext uri="{9D8B030D-6E8A-4147-A177-3AD203B41FA5}">
                      <a16:colId xmlns="" xmlns:a16="http://schemas.microsoft.com/office/drawing/2014/main" val="20004"/>
                    </a:ext>
                  </a:extLst>
                </a:gridCol>
                <a:gridCol w="525780">
                  <a:extLst>
                    <a:ext uri="{9D8B030D-6E8A-4147-A177-3AD203B41FA5}">
                      <a16:colId xmlns="" xmlns:a16="http://schemas.microsoft.com/office/drawing/2014/main" val="20007"/>
                    </a:ext>
                  </a:extLst>
                </a:gridCol>
              </a:tblGrid>
              <a:tr h="0">
                <a:tc>
                  <a:txBody>
                    <a:bodyPr/>
                    <a:lstStyle/>
                    <a:p>
                      <a:endParaRPr lang="zh-TW" altLang="en-US" sz="1200" dirty="0">
                        <a:latin typeface="微軟正黑體" panose="020B0604030504040204" pitchFamily="34" charset="-120"/>
                        <a:ea typeface="微軟正黑體" panose="020B0604030504040204" pitchFamily="34" charset="-120"/>
                      </a:endParaRPr>
                    </a:p>
                  </a:txBody>
                  <a:tcPr/>
                </a:tc>
                <a:tc gridSpan="2">
                  <a:txBody>
                    <a:bodyPr/>
                    <a:lstStyle/>
                    <a:p>
                      <a:pPr algn="ctr"/>
                      <a:r>
                        <a:rPr lang="zh-TW" altLang="en-US" sz="1200" dirty="0">
                          <a:latin typeface="微軟正黑體" panose="020B0604030504040204" pitchFamily="34" charset="-120"/>
                          <a:ea typeface="微軟正黑體" panose="020B0604030504040204" pitchFamily="34" charset="-120"/>
                        </a:rPr>
                        <a:t>總團數</a:t>
                      </a:r>
                    </a:p>
                  </a:txBody>
                  <a:tcPr/>
                </a:tc>
                <a:tc hMerge="1">
                  <a:txBody>
                    <a:bodyPr/>
                    <a:lstStyle/>
                    <a:p>
                      <a:endParaRPr lang="zh-TW" altLang="en-US"/>
                    </a:p>
                  </a:txBody>
                  <a:tcPr/>
                </a:tc>
                <a:tc>
                  <a:txBody>
                    <a:bodyPr/>
                    <a:lstStyle/>
                    <a:p>
                      <a:pPr algn="ctr"/>
                      <a:r>
                        <a:rPr lang="zh-TW" altLang="en-US" sz="1200" dirty="0">
                          <a:latin typeface="微軟正黑體" panose="020B0604030504040204" pitchFamily="34" charset="-120"/>
                          <a:ea typeface="微軟正黑體" panose="020B0604030504040204" pitchFamily="34" charset="-120"/>
                        </a:rPr>
                        <a:t>輔導員數</a:t>
                      </a:r>
                    </a:p>
                  </a:txBody>
                  <a:tcPr/>
                </a:tc>
                <a:tc>
                  <a:txBody>
                    <a:bodyPr/>
                    <a:lstStyle/>
                    <a:p>
                      <a:pPr algn="ctr"/>
                      <a:r>
                        <a:rPr lang="zh-TW" altLang="en-US" sz="1200" dirty="0">
                          <a:latin typeface="微軟正黑體" panose="020B0604030504040204" pitchFamily="34" charset="-120"/>
                          <a:ea typeface="微軟正黑體" panose="020B0604030504040204" pitchFamily="34" charset="-120"/>
                        </a:rPr>
                        <a:t>領召數</a:t>
                      </a:r>
                    </a:p>
                  </a:txBody>
                  <a:tcPr/>
                </a:tc>
                <a:tc>
                  <a:txBody>
                    <a:bodyPr/>
                    <a:lstStyle/>
                    <a:p>
                      <a:pPr algn="ctr"/>
                      <a:r>
                        <a:rPr lang="zh-TW" altLang="en-US" sz="1200" dirty="0">
                          <a:latin typeface="微軟正黑體" panose="020B0604030504040204" pitchFamily="34" charset="-120"/>
                          <a:ea typeface="微軟正黑體" panose="020B0604030504040204" pitchFamily="34" charset="-120"/>
                        </a:rPr>
                        <a:t>合計</a:t>
                      </a:r>
                    </a:p>
                  </a:txBody>
                  <a:tcPr/>
                </a:tc>
                <a:extLst>
                  <a:ext uri="{0D108BD9-81ED-4DB2-BD59-A6C34878D82A}">
                    <a16:rowId xmlns="" xmlns:a16="http://schemas.microsoft.com/office/drawing/2014/main" val="10000"/>
                  </a:ext>
                </a:extLst>
              </a:tr>
              <a:tr h="248763">
                <a:tc>
                  <a:txBody>
                    <a:bodyPr/>
                    <a:lstStyle/>
                    <a:p>
                      <a:r>
                        <a:rPr lang="zh-TW" altLang="en-US" sz="1200" dirty="0">
                          <a:latin typeface="微軟正黑體" panose="020B0604030504040204" pitchFamily="34" charset="-120"/>
                          <a:ea typeface="微軟正黑體" panose="020B0604030504040204" pitchFamily="34" charset="-120"/>
                        </a:rPr>
                        <a:t>國中小</a:t>
                      </a:r>
                    </a:p>
                  </a:txBody>
                  <a:tcPr/>
                </a:tc>
                <a:tc>
                  <a:txBody>
                    <a:bodyPr/>
                    <a:lstStyle/>
                    <a:p>
                      <a:r>
                        <a:rPr lang="zh-TW" altLang="en-US" sz="1200" dirty="0">
                          <a:latin typeface="微軟正黑體" panose="020B0604030504040204" pitchFamily="34" charset="-120"/>
                          <a:ea typeface="微軟正黑體" panose="020B0604030504040204" pitchFamily="34" charset="-120"/>
                        </a:rPr>
                        <a:t>綜合、健體、藝術</a:t>
                      </a:r>
                    </a:p>
                  </a:txBody>
                  <a:tcPr/>
                </a:tc>
                <a:tc>
                  <a:txBody>
                    <a:bodyPr/>
                    <a:lstStyle/>
                    <a:p>
                      <a:r>
                        <a:rPr lang="en-US" altLang="zh-TW" sz="1200" dirty="0">
                          <a:latin typeface="微軟正黑體" panose="020B0604030504040204" pitchFamily="34" charset="-120"/>
                          <a:ea typeface="微軟正黑體" panose="020B0604030504040204" pitchFamily="34" charset="-120"/>
                        </a:rPr>
                        <a:t>3</a:t>
                      </a:r>
                      <a:endParaRPr lang="zh-TW" altLang="en-US" sz="1200" dirty="0">
                        <a:latin typeface="微軟正黑體" panose="020B0604030504040204" pitchFamily="34" charset="-120"/>
                        <a:ea typeface="微軟正黑體" panose="020B0604030504040204" pitchFamily="34" charset="-12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dirty="0">
                          <a:solidFill>
                            <a:schemeClr val="tx1"/>
                          </a:solidFill>
                          <a:latin typeface="微軟正黑體" panose="020B0604030504040204" pitchFamily="34" charset="-120"/>
                          <a:ea typeface="微軟正黑體" panose="020B0604030504040204" pitchFamily="34" charset="-120"/>
                        </a:rPr>
                        <a:t>10</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3(</a:t>
                      </a:r>
                      <a:r>
                        <a:rPr lang="zh-TW" altLang="en-US" sz="1200" dirty="0">
                          <a:latin typeface="微軟正黑體" panose="020B0604030504040204" pitchFamily="34" charset="-120"/>
                          <a:ea typeface="微軟正黑體" panose="020B0604030504040204" pitchFamily="34" charset="-120"/>
                        </a:rPr>
                        <a:t>國小</a:t>
                      </a:r>
                      <a:r>
                        <a:rPr lang="en-US" altLang="zh-TW" sz="1200" dirty="0">
                          <a:latin typeface="微軟正黑體" panose="020B0604030504040204" pitchFamily="34" charset="-120"/>
                          <a:ea typeface="微軟正黑體" panose="020B0604030504040204" pitchFamily="34" charset="-120"/>
                        </a:rPr>
                        <a:t>)</a:t>
                      </a:r>
                      <a:endParaRPr lang="zh-TW" altLang="en-US" sz="1200"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dirty="0">
                          <a:latin typeface="微軟正黑體" panose="020B0604030504040204" pitchFamily="34" charset="-120"/>
                          <a:ea typeface="微軟正黑體" panose="020B0604030504040204" pitchFamily="34" charset="-120"/>
                        </a:rPr>
                        <a:t>13</a:t>
                      </a:r>
                      <a:endParaRPr lang="zh-TW" altLang="en-US" sz="1200" dirty="0">
                        <a:latin typeface="微軟正黑體" panose="020B0604030504040204" pitchFamily="34" charset="-120"/>
                        <a:ea typeface="微軟正黑體" panose="020B0604030504040204" pitchFamily="34" charset="-120"/>
                      </a:endParaRPr>
                    </a:p>
                  </a:txBody>
                  <a:tcPr anchor="ctr"/>
                </a:tc>
                <a:extLst>
                  <a:ext uri="{0D108BD9-81ED-4DB2-BD59-A6C34878D82A}">
                    <a16:rowId xmlns="" xmlns:a16="http://schemas.microsoft.com/office/drawing/2014/main" val="10001"/>
                  </a:ext>
                </a:extLst>
              </a:tr>
              <a:tr h="324224">
                <a:tc>
                  <a:txBody>
                    <a:bodyPr/>
                    <a:lstStyle/>
                    <a:p>
                      <a:r>
                        <a:rPr lang="zh-TW" altLang="en-US" sz="1200" dirty="0">
                          <a:latin typeface="微軟正黑體" panose="020B0604030504040204" pitchFamily="34" charset="-120"/>
                          <a:ea typeface="微軟正黑體" panose="020B0604030504040204" pitchFamily="34" charset="-120"/>
                        </a:rPr>
                        <a:t>國中</a:t>
                      </a:r>
                    </a:p>
                  </a:txBody>
                  <a:tcPr/>
                </a:tc>
                <a:tc>
                  <a:txBody>
                    <a:bodyPr/>
                    <a:lstStyle/>
                    <a:p>
                      <a:pPr marL="0" algn="l" defTabSz="914400" rtl="0" eaLnBrk="1" latinLnBrk="0" hangingPunct="1"/>
                      <a:r>
                        <a:rPr lang="zh-TW" altLang="en-US" sz="1200" kern="1200" dirty="0">
                          <a:solidFill>
                            <a:schemeClr val="dk1"/>
                          </a:solidFill>
                          <a:latin typeface="微軟正黑體" panose="020B0604030504040204" pitchFamily="34" charset="-120"/>
                          <a:ea typeface="微軟正黑體" panose="020B0604030504040204" pitchFamily="34" charset="-120"/>
                          <a:cs typeface="+mn-cs"/>
                        </a:rPr>
                        <a:t>國語、英語、數學、社會、自然、科技</a:t>
                      </a:r>
                    </a:p>
                  </a:txBody>
                  <a:tcPr/>
                </a:tc>
                <a:tc>
                  <a:txBody>
                    <a:bodyPr/>
                    <a:lstStyle/>
                    <a:p>
                      <a:pPr marL="0" algn="ctr" defTabSz="914400" rtl="0" eaLnBrk="1" latinLnBrk="0" hangingPunct="1"/>
                      <a:r>
                        <a:rPr lang="en-US" altLang="zh-TW" sz="1200" kern="1200" dirty="0">
                          <a:solidFill>
                            <a:schemeClr val="dk1"/>
                          </a:solidFill>
                          <a:latin typeface="微軟正黑體" panose="020B0604030504040204" pitchFamily="34" charset="-120"/>
                          <a:ea typeface="微軟正黑體" panose="020B0604030504040204" pitchFamily="34" charset="-120"/>
                          <a:cs typeface="+mn-cs"/>
                        </a:rPr>
                        <a:t>6</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en-US" altLang="zh-TW" sz="1200" kern="1200" dirty="0">
                          <a:solidFill>
                            <a:sysClr val="windowText" lastClr="000000"/>
                          </a:solidFill>
                          <a:latin typeface="微軟正黑體" panose="020B0604030504040204" pitchFamily="34" charset="-120"/>
                          <a:ea typeface="微軟正黑體" panose="020B0604030504040204" pitchFamily="34" charset="-120"/>
                          <a:cs typeface="+mn-cs"/>
                        </a:rPr>
                        <a:t>11</a:t>
                      </a:r>
                      <a:endParaRPr lang="zh-TW" altLang="en-US" sz="1200" kern="1200" dirty="0">
                        <a:solidFill>
                          <a:sysClr val="windowText" lastClr="000000"/>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en-US" altLang="zh-TW" sz="1200" kern="1200" dirty="0">
                          <a:solidFill>
                            <a:srgbClr val="FF0000"/>
                          </a:solidFill>
                          <a:latin typeface="微軟正黑體" panose="020B0604030504040204" pitchFamily="34" charset="-120"/>
                          <a:ea typeface="微軟正黑體" panose="020B0604030504040204" pitchFamily="34" charset="-120"/>
                          <a:cs typeface="+mn-cs"/>
                        </a:rPr>
                        <a:t>6</a:t>
                      </a:r>
                      <a:endParaRPr lang="zh-TW" altLang="en-US" sz="1200" kern="1200" dirty="0">
                        <a:solidFill>
                          <a:srgbClr val="FF0000"/>
                        </a:solidFill>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latinLnBrk="0" hangingPunct="1">
                        <a:spcAft>
                          <a:spcPts val="0"/>
                        </a:spcAft>
                      </a:pPr>
                      <a:r>
                        <a:rPr lang="en-US" altLang="zh-TW" sz="1200" kern="1200" dirty="0">
                          <a:solidFill>
                            <a:sysClr val="windowText" lastClr="000000"/>
                          </a:solidFill>
                          <a:latin typeface="微軟正黑體" panose="020B0604030504040204" pitchFamily="34" charset="-120"/>
                          <a:ea typeface="微軟正黑體" panose="020B0604030504040204" pitchFamily="34" charset="-120"/>
                          <a:cs typeface="+mn-cs"/>
                        </a:rPr>
                        <a:t>17</a:t>
                      </a:r>
                      <a:endParaRPr lang="zh-TW" sz="1200" kern="1200" dirty="0">
                        <a:solidFill>
                          <a:sysClr val="windowText" lastClr="000000"/>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 xmlns:a16="http://schemas.microsoft.com/office/drawing/2014/main" val="10002"/>
                  </a:ext>
                </a:extLst>
              </a:tr>
              <a:tr h="128166">
                <a:tc>
                  <a:txBody>
                    <a:bodyPr/>
                    <a:lstStyle/>
                    <a:p>
                      <a:r>
                        <a:rPr lang="zh-TW" altLang="en-US" sz="1200" dirty="0">
                          <a:latin typeface="微軟正黑體" panose="020B0604030504040204" pitchFamily="34" charset="-120"/>
                          <a:ea typeface="微軟正黑體" panose="020B0604030504040204" pitchFamily="34" charset="-120"/>
                        </a:rPr>
                        <a:t>國小</a:t>
                      </a:r>
                    </a:p>
                  </a:txBody>
                  <a:tcPr/>
                </a:tc>
                <a:tc>
                  <a:txBody>
                    <a:bodyPr/>
                    <a:lstStyle/>
                    <a:p>
                      <a:pPr marL="0" algn="l" defTabSz="914400" rtl="0" eaLnBrk="1" latinLnBrk="0" hangingPunct="1"/>
                      <a:r>
                        <a:rPr lang="zh-TW" altLang="en-US" sz="1200" kern="1200" dirty="0">
                          <a:solidFill>
                            <a:schemeClr val="dk1"/>
                          </a:solidFill>
                          <a:latin typeface="微軟正黑體" panose="020B0604030504040204" pitchFamily="34" charset="-120"/>
                          <a:ea typeface="微軟正黑體" panose="020B0604030504040204" pitchFamily="34" charset="-120"/>
                          <a:cs typeface="+mn-cs"/>
                        </a:rPr>
                        <a:t>國語、英語、數學、社會、自然、本土語、生活、跨領域</a:t>
                      </a:r>
                    </a:p>
                  </a:txBody>
                  <a:tcPr marL="0" marR="0" marT="0" marB="0"/>
                </a:tc>
                <a:tc>
                  <a:txBody>
                    <a:bodyPr/>
                    <a:lstStyle/>
                    <a:p>
                      <a:pPr marL="0" algn="ctr" defTabSz="914400" rtl="0" eaLnBrk="1" latinLnBrk="0" hangingPunct="1">
                        <a:spcAft>
                          <a:spcPts val="0"/>
                        </a:spcAft>
                      </a:pP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7</a:t>
                      </a:r>
                      <a:endParaRPr lang="zh-TW" sz="1200" kern="1200" dirty="0">
                        <a:solidFill>
                          <a:schemeClr val="tx1"/>
                        </a:solidFill>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latinLnBrk="0" hangingPunct="1">
                        <a:spcAft>
                          <a:spcPts val="0"/>
                        </a:spcAft>
                      </a:pP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15</a:t>
                      </a:r>
                      <a:endParaRPr lang="zh-TW" sz="1200" kern="1200" dirty="0">
                        <a:solidFill>
                          <a:schemeClr val="tx1"/>
                        </a:solidFill>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latinLnBrk="0" hangingPunct="1">
                        <a:spcAft>
                          <a:spcPts val="0"/>
                        </a:spcAft>
                      </a:pP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8</a:t>
                      </a:r>
                      <a:endParaRPr lang="zh-TW" sz="1200" kern="1200" dirty="0">
                        <a:solidFill>
                          <a:schemeClr val="tx1"/>
                        </a:solidFill>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latinLnBrk="0" hangingPunct="1"/>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23</a:t>
                      </a: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 xmlns:a16="http://schemas.microsoft.com/office/drawing/2014/main" val="10004"/>
                  </a:ext>
                </a:extLst>
              </a:tr>
              <a:tr h="0">
                <a:tc>
                  <a:txBody>
                    <a:bodyPr/>
                    <a:lstStyle/>
                    <a:p>
                      <a:r>
                        <a:rPr lang="zh-TW" altLang="en-US" sz="1200" dirty="0">
                          <a:latin typeface="微軟正黑體" panose="020B0604030504040204" pitchFamily="34" charset="-120"/>
                          <a:ea typeface="微軟正黑體" panose="020B0604030504040204" pitchFamily="34" charset="-120"/>
                        </a:rPr>
                        <a:t>合計</a:t>
                      </a:r>
                    </a:p>
                  </a:txBody>
                  <a:tcPr/>
                </a:tc>
                <a:tc gridSpan="2">
                  <a:txBody>
                    <a:bodyPr/>
                    <a:lstStyle/>
                    <a:p>
                      <a:pPr marL="0" algn="ctr" defTabSz="914400" rtl="0" eaLnBrk="1" latinLnBrk="0" hangingPunct="1"/>
                      <a:r>
                        <a:rPr lang="en-US" altLang="zh-TW" sz="1200" kern="1200" dirty="0">
                          <a:solidFill>
                            <a:schemeClr val="dk1"/>
                          </a:solidFill>
                          <a:latin typeface="微軟正黑體" panose="020B0604030504040204" pitchFamily="34" charset="-120"/>
                          <a:ea typeface="微軟正黑體" panose="020B0604030504040204" pitchFamily="34" charset="-120"/>
                          <a:cs typeface="+mn-cs"/>
                        </a:rPr>
                        <a:t>16</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hMerge="1">
                  <a:txBody>
                    <a:bodyPr/>
                    <a:lstStyle/>
                    <a:p>
                      <a:endParaRPr lang="zh-TW" altLang="en-US"/>
                    </a:p>
                  </a:txBody>
                  <a:tcPr/>
                </a:tc>
                <a:tc>
                  <a:txBody>
                    <a:bodyPr/>
                    <a:lstStyle/>
                    <a:p>
                      <a:pPr marL="0" algn="ctr" defTabSz="914400" rtl="0" eaLnBrk="1" latinLnBrk="0" hangingPunct="1"/>
                      <a:r>
                        <a:rPr lang="en-US" altLang="zh-TW" sz="1200" kern="1200" dirty="0">
                          <a:solidFill>
                            <a:sysClr val="windowText" lastClr="000000"/>
                          </a:solidFill>
                          <a:latin typeface="微軟正黑體" panose="020B0604030504040204" pitchFamily="34" charset="-120"/>
                          <a:ea typeface="微軟正黑體" panose="020B0604030504040204" pitchFamily="34" charset="-120"/>
                          <a:cs typeface="+mn-cs"/>
                        </a:rPr>
                        <a:t>36</a:t>
                      </a:r>
                      <a:endParaRPr lang="zh-TW" altLang="en-US" sz="1200" kern="1200" dirty="0">
                        <a:solidFill>
                          <a:sysClr val="windowText" lastClr="000000"/>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en-US" altLang="zh-TW" sz="1200" kern="1200" dirty="0">
                          <a:solidFill>
                            <a:sysClr val="windowText" lastClr="000000"/>
                          </a:solidFill>
                          <a:latin typeface="微軟正黑體" panose="020B0604030504040204" pitchFamily="34" charset="-120"/>
                          <a:ea typeface="微軟正黑體" panose="020B0604030504040204" pitchFamily="34" charset="-120"/>
                          <a:cs typeface="+mn-cs"/>
                        </a:rPr>
                        <a:t>17</a:t>
                      </a:r>
                      <a:endParaRPr lang="zh-TW" altLang="en-US" sz="1200" kern="1200" dirty="0">
                        <a:solidFill>
                          <a:sysClr val="windowText" lastClr="000000"/>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53</a:t>
                      </a: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 xmlns:a16="http://schemas.microsoft.com/office/drawing/2014/main" val="10006"/>
                  </a:ext>
                </a:extLst>
              </a:tr>
            </a:tbl>
          </a:graphicData>
        </a:graphic>
      </p:graphicFrame>
      <p:sp>
        <p:nvSpPr>
          <p:cNvPr id="20" name="文字方塊 19"/>
          <p:cNvSpPr txBox="1"/>
          <p:nvPr/>
        </p:nvSpPr>
        <p:spPr>
          <a:xfrm>
            <a:off x="7055137" y="2850734"/>
            <a:ext cx="4739794" cy="707886"/>
          </a:xfrm>
          <a:prstGeom prst="rect">
            <a:avLst/>
          </a:prstGeom>
          <a:noFill/>
        </p:spPr>
        <p:txBody>
          <a:bodyPr wrap="square" rtlCol="0">
            <a:spAutoFit/>
          </a:bodyPr>
          <a:lstStyle/>
          <a:p>
            <a:pPr marL="285750" indent="-285750">
              <a:buFont typeface="Wingdings" pitchFamily="2" charset="2"/>
              <a:buChar char="u"/>
            </a:pPr>
            <a:r>
              <a:rPr lang="zh-TW" altLang="en-US" sz="2000" dirty="0">
                <a:latin typeface="標楷體" pitchFamily="65" charset="-120"/>
                <a:ea typeface="標楷體" pitchFamily="65" charset="-120"/>
              </a:rPr>
              <a:t>輔導團領召比例</a:t>
            </a:r>
            <a:r>
              <a:rPr lang="en-US" altLang="zh-TW" sz="2000" dirty="0">
                <a:solidFill>
                  <a:srgbClr val="FF0000"/>
                </a:solidFill>
                <a:latin typeface="標楷體" pitchFamily="65" charset="-120"/>
                <a:ea typeface="標楷體" pitchFamily="65" charset="-120"/>
              </a:rPr>
              <a:t>74%</a:t>
            </a:r>
            <a:r>
              <a:rPr lang="en-US" altLang="zh-TW" sz="2000" dirty="0">
                <a:latin typeface="標楷體" pitchFamily="65" charset="-120"/>
                <a:ea typeface="標楷體" pitchFamily="65" charset="-120"/>
              </a:rPr>
              <a:t>(17/23)</a:t>
            </a:r>
            <a:r>
              <a:rPr lang="zh-TW" altLang="en-US" sz="2000" dirty="0">
                <a:latin typeface="標楷體" pitchFamily="65" charset="-120"/>
                <a:ea typeface="標楷體" pitchFamily="65" charset="-120"/>
              </a:rPr>
              <a:t>，國中領召人力超過負荷</a:t>
            </a:r>
            <a:r>
              <a:rPr lang="en-US" altLang="zh-TW" sz="2000" dirty="0">
                <a:solidFill>
                  <a:srgbClr val="FF0000"/>
                </a:solidFill>
                <a:latin typeface="標楷體" pitchFamily="65" charset="-120"/>
                <a:ea typeface="標楷體" pitchFamily="65" charset="-120"/>
              </a:rPr>
              <a:t>120%</a:t>
            </a:r>
            <a:r>
              <a:rPr lang="en-US" altLang="zh-TW" sz="2000" dirty="0">
                <a:latin typeface="標楷體" pitchFamily="65" charset="-120"/>
                <a:ea typeface="標楷體" pitchFamily="65" charset="-120"/>
              </a:rPr>
              <a:t>(6/5)</a:t>
            </a:r>
            <a:r>
              <a:rPr lang="zh-TW" altLang="en-US" sz="2000" dirty="0">
                <a:latin typeface="標楷體" pitchFamily="65" charset="-120"/>
                <a:ea typeface="標楷體" pitchFamily="65" charset="-120"/>
              </a:rPr>
              <a:t>。</a:t>
            </a:r>
            <a:endParaRPr lang="en-US" altLang="zh-TW" sz="2000" dirty="0">
              <a:latin typeface="標楷體" pitchFamily="65" charset="-120"/>
              <a:ea typeface="標楷體" pitchFamily="65" charset="-120"/>
            </a:endParaRPr>
          </a:p>
        </p:txBody>
      </p:sp>
      <p:graphicFrame>
        <p:nvGraphicFramePr>
          <p:cNvPr id="9" name="內容版面配置區 4"/>
          <p:cNvGraphicFramePr>
            <a:graphicFrameLocks/>
          </p:cNvGraphicFramePr>
          <p:nvPr>
            <p:extLst>
              <p:ext uri="{D42A27DB-BD31-4B8C-83A1-F6EECF244321}">
                <p14:modId xmlns:p14="http://schemas.microsoft.com/office/powerpoint/2010/main" val="3755749394"/>
              </p:ext>
            </p:extLst>
          </p:nvPr>
        </p:nvGraphicFramePr>
        <p:xfrm>
          <a:off x="143506" y="4311996"/>
          <a:ext cx="6911629" cy="1141061"/>
        </p:xfrm>
        <a:graphic>
          <a:graphicData uri="http://schemas.openxmlformats.org/drawingml/2006/table">
            <a:tbl>
              <a:tblPr firstRow="1" bandRow="1">
                <a:tableStyleId>{5C22544A-7EE6-4342-B048-85BDC9FD1C3A}</a:tableStyleId>
              </a:tblPr>
              <a:tblGrid>
                <a:gridCol w="1470011">
                  <a:extLst>
                    <a:ext uri="{9D8B030D-6E8A-4147-A177-3AD203B41FA5}">
                      <a16:colId xmlns="" xmlns:a16="http://schemas.microsoft.com/office/drawing/2014/main" val="20001"/>
                    </a:ext>
                  </a:extLst>
                </a:gridCol>
                <a:gridCol w="1727907">
                  <a:extLst>
                    <a:ext uri="{9D8B030D-6E8A-4147-A177-3AD203B41FA5}">
                      <a16:colId xmlns="" xmlns:a16="http://schemas.microsoft.com/office/drawing/2014/main" val="1512642372"/>
                    </a:ext>
                  </a:extLst>
                </a:gridCol>
                <a:gridCol w="1727907">
                  <a:extLst>
                    <a:ext uri="{9D8B030D-6E8A-4147-A177-3AD203B41FA5}">
                      <a16:colId xmlns="" xmlns:a16="http://schemas.microsoft.com/office/drawing/2014/main" val="20003"/>
                    </a:ext>
                  </a:extLst>
                </a:gridCol>
                <a:gridCol w="1985804">
                  <a:extLst>
                    <a:ext uri="{9D8B030D-6E8A-4147-A177-3AD203B41FA5}">
                      <a16:colId xmlns="" xmlns:a16="http://schemas.microsoft.com/office/drawing/2014/main" val="20004"/>
                    </a:ext>
                  </a:extLst>
                </a:gridCol>
              </a:tblGrid>
              <a:tr h="128763">
                <a:tc gridSpan="2">
                  <a:txBody>
                    <a:bodyPr/>
                    <a:lstStyle/>
                    <a:p>
                      <a:pPr algn="ctr"/>
                      <a:r>
                        <a:rPr lang="zh-TW" altLang="en-US" sz="1200" dirty="0">
                          <a:latin typeface="微軟正黑體" panose="020B0604030504040204" pitchFamily="34" charset="-120"/>
                          <a:ea typeface="微軟正黑體" panose="020B0604030504040204" pitchFamily="34" charset="-120"/>
                        </a:rPr>
                        <a:t>領召專長比</a:t>
                      </a:r>
                    </a:p>
                  </a:txBody>
                  <a:tcPr/>
                </a:tc>
                <a:tc hMerge="1">
                  <a:txBody>
                    <a:bodyPr/>
                    <a:lstStyle/>
                    <a:p>
                      <a:endParaRPr lang="zh-TW" altLang="en-US"/>
                    </a:p>
                  </a:txBody>
                  <a:tcPr/>
                </a:tc>
                <a:tc gridSpan="2">
                  <a:txBody>
                    <a:bodyPr/>
                    <a:lstStyle/>
                    <a:p>
                      <a:pPr algn="ctr"/>
                      <a:r>
                        <a:rPr lang="zh-TW" altLang="en-US" sz="1200" dirty="0">
                          <a:latin typeface="微軟正黑體" panose="020B0604030504040204" pitchFamily="34" charset="-120"/>
                          <a:ea typeface="微軟正黑體" panose="020B0604030504040204" pitchFamily="34" charset="-120"/>
                        </a:rPr>
                        <a:t>輔導員專長比</a:t>
                      </a:r>
                    </a:p>
                  </a:txBody>
                  <a:tcP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0"/>
                  </a:ext>
                </a:extLst>
              </a:tr>
              <a:tr h="318101">
                <a:tc>
                  <a:txBody>
                    <a:bodyPr/>
                    <a:lstStyle/>
                    <a:p>
                      <a:pPr algn="ctr"/>
                      <a:r>
                        <a:rPr lang="zh-TW" altLang="en-US" sz="1200" dirty="0">
                          <a:latin typeface="微軟正黑體" panose="020B0604030504040204" pitchFamily="34" charset="-120"/>
                          <a:ea typeface="微軟正黑體" panose="020B0604030504040204" pitchFamily="34" charset="-120"/>
                        </a:rPr>
                        <a:t>專長領召</a:t>
                      </a:r>
                    </a:p>
                  </a:txBody>
                  <a:tcPr/>
                </a:tc>
                <a:tc>
                  <a:txBody>
                    <a:bodyPr/>
                    <a:lstStyle/>
                    <a:p>
                      <a:pPr algn="ctr"/>
                      <a:r>
                        <a:rPr lang="zh-TW" altLang="en-US" sz="1200" dirty="0">
                          <a:latin typeface="微軟正黑體" panose="020B0604030504040204" pitchFamily="34" charset="-120"/>
                          <a:ea typeface="微軟正黑體" panose="020B0604030504040204" pitchFamily="34" charset="-120"/>
                        </a:rPr>
                        <a:t>非專長領召</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200" dirty="0">
                          <a:solidFill>
                            <a:schemeClr val="tx1"/>
                          </a:solidFill>
                          <a:latin typeface="微軟正黑體" panose="020B0604030504040204" pitchFamily="34" charset="-120"/>
                          <a:ea typeface="微軟正黑體" panose="020B0604030504040204" pitchFamily="34" charset="-120"/>
                        </a:rPr>
                        <a:t>專長輔導員</a:t>
                      </a:r>
                    </a:p>
                  </a:txBody>
                  <a:tcPr anchor="ctr"/>
                </a:tc>
                <a:tc>
                  <a:txBody>
                    <a:bodyPr/>
                    <a:lstStyle/>
                    <a:p>
                      <a:pPr algn="ctr"/>
                      <a:r>
                        <a:rPr lang="zh-TW" altLang="en-US" sz="1200" dirty="0">
                          <a:latin typeface="微軟正黑體" panose="020B0604030504040204" pitchFamily="34" charset="-120"/>
                          <a:ea typeface="微軟正黑體" panose="020B0604030504040204" pitchFamily="34" charset="-120"/>
                        </a:rPr>
                        <a:t>非專長輔導員</a:t>
                      </a:r>
                    </a:p>
                  </a:txBody>
                  <a:tcPr anchor="ctr"/>
                </a:tc>
                <a:extLst>
                  <a:ext uri="{0D108BD9-81ED-4DB2-BD59-A6C34878D82A}">
                    <a16:rowId xmlns="" xmlns:a16="http://schemas.microsoft.com/office/drawing/2014/main" val="10001"/>
                  </a:ext>
                </a:extLst>
              </a:tr>
              <a:tr h="0">
                <a:tc>
                  <a:txBody>
                    <a:bodyPr/>
                    <a:lstStyle/>
                    <a:p>
                      <a:pPr marL="0" algn="ctr" defTabSz="914400" rtl="0" eaLnBrk="1" latinLnBrk="0" hangingPunct="1"/>
                      <a:r>
                        <a:rPr lang="en-US" altLang="zh-TW" sz="1200" kern="1200" dirty="0">
                          <a:solidFill>
                            <a:schemeClr val="dk1"/>
                          </a:solidFill>
                          <a:latin typeface="微軟正黑體" panose="020B0604030504040204" pitchFamily="34" charset="-120"/>
                          <a:ea typeface="微軟正黑體" panose="020B0604030504040204" pitchFamily="34" charset="-120"/>
                          <a:cs typeface="+mn-cs"/>
                        </a:rPr>
                        <a:t>10</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r>
                        <a:rPr lang="en-US" altLang="zh-TW" sz="1200" kern="1200" dirty="0">
                          <a:solidFill>
                            <a:schemeClr val="dk1"/>
                          </a:solidFill>
                          <a:latin typeface="微軟正黑體" panose="020B0604030504040204" pitchFamily="34" charset="-120"/>
                          <a:ea typeface="微軟正黑體" panose="020B0604030504040204" pitchFamily="34" charset="-120"/>
                          <a:cs typeface="+mn-cs"/>
                        </a:rPr>
                        <a:t>7</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en-US" altLang="zh-TW" sz="1200" kern="1200" dirty="0">
                          <a:solidFill>
                            <a:sysClr val="windowText" lastClr="000000"/>
                          </a:solidFill>
                          <a:latin typeface="微軟正黑體" panose="020B0604030504040204" pitchFamily="34" charset="-120"/>
                          <a:ea typeface="微軟正黑體" panose="020B0604030504040204" pitchFamily="34" charset="-120"/>
                          <a:cs typeface="+mn-cs"/>
                        </a:rPr>
                        <a:t>29</a:t>
                      </a:r>
                      <a:endParaRPr lang="zh-TW" altLang="en-US" sz="1200" kern="1200" dirty="0">
                        <a:solidFill>
                          <a:sysClr val="windowText" lastClr="000000"/>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spcAft>
                          <a:spcPts val="0"/>
                        </a:spcAft>
                      </a:pP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7</a:t>
                      </a:r>
                      <a:endParaRPr lang="zh-TW" sz="1200" kern="1200" dirty="0">
                        <a:solidFill>
                          <a:schemeClr val="tx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 xmlns:a16="http://schemas.microsoft.com/office/drawing/2014/main" val="10002"/>
                  </a:ext>
                </a:extLst>
              </a:tr>
              <a:tr h="0">
                <a:tc gridSpan="2">
                  <a:txBody>
                    <a:bodyPr/>
                    <a:lstStyle/>
                    <a:p>
                      <a:pPr marL="0" algn="ctr" defTabSz="914400" rtl="0" eaLnBrk="1" latinLnBrk="0" hangingPunct="1"/>
                      <a:r>
                        <a:rPr lang="en-US" altLang="zh-TW" sz="1200" kern="1200" dirty="0">
                          <a:solidFill>
                            <a:schemeClr val="dk1"/>
                          </a:solidFill>
                          <a:latin typeface="微軟正黑體" panose="020B0604030504040204" pitchFamily="34" charset="-120"/>
                          <a:ea typeface="微軟正黑體" panose="020B0604030504040204" pitchFamily="34" charset="-120"/>
                          <a:cs typeface="+mn-cs"/>
                        </a:rPr>
                        <a:t>59%</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hMerge="1">
                  <a:txBody>
                    <a:bodyPr/>
                    <a:lstStyle/>
                    <a:p>
                      <a:endParaRPr lang="zh-TW" altLang="en-US"/>
                    </a:p>
                  </a:txBody>
                  <a:tcPr/>
                </a:tc>
                <a:tc gridSpan="2">
                  <a:txBody>
                    <a:bodyPr/>
                    <a:lstStyle/>
                    <a:p>
                      <a:pPr marL="0" algn="ctr" defTabSz="914400" rtl="0" eaLnBrk="1" latinLnBrk="0" hangingPunct="1"/>
                      <a:r>
                        <a:rPr lang="en-US" altLang="zh-TW" sz="1200" kern="1200" dirty="0">
                          <a:solidFill>
                            <a:sysClr val="windowText" lastClr="000000"/>
                          </a:solidFill>
                          <a:latin typeface="微軟正黑體" panose="020B0604030504040204" pitchFamily="34" charset="-120"/>
                          <a:ea typeface="微軟正黑體" panose="020B0604030504040204" pitchFamily="34" charset="-120"/>
                          <a:cs typeface="+mn-cs"/>
                        </a:rPr>
                        <a:t>80%</a:t>
                      </a:r>
                      <a:endParaRPr lang="zh-TW" altLang="en-US" sz="1200" kern="1200" dirty="0">
                        <a:solidFill>
                          <a:sysClr val="windowText" lastClr="000000"/>
                        </a:solidFill>
                        <a:latin typeface="微軟正黑體" panose="020B0604030504040204" pitchFamily="34" charset="-120"/>
                        <a:ea typeface="微軟正黑體" panose="020B0604030504040204" pitchFamily="34" charset="-120"/>
                        <a:cs typeface="+mn-cs"/>
                      </a:endParaRPr>
                    </a:p>
                  </a:txBody>
                  <a:tcPr anchor="ctr"/>
                </a:tc>
                <a:tc hMerge="1">
                  <a:txBody>
                    <a:bodyPr/>
                    <a:lstStyle/>
                    <a:p>
                      <a:pPr marL="0" algn="ctr" defTabSz="914400" rtl="0" eaLnBrk="1" latinLnBrk="0" hangingPunct="1"/>
                      <a:endParaRPr lang="zh-TW" altLang="en-US" sz="2000" kern="1200" dirty="0">
                        <a:solidFill>
                          <a:sysClr val="windowText" lastClr="000000"/>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 xmlns:a16="http://schemas.microsoft.com/office/drawing/2014/main" val="10006"/>
                  </a:ext>
                </a:extLst>
              </a:tr>
            </a:tbl>
          </a:graphicData>
        </a:graphic>
      </p:graphicFrame>
      <p:sp>
        <p:nvSpPr>
          <p:cNvPr id="10" name="文字方塊 9"/>
          <p:cNvSpPr txBox="1"/>
          <p:nvPr/>
        </p:nvSpPr>
        <p:spPr>
          <a:xfrm>
            <a:off x="7055135" y="4380099"/>
            <a:ext cx="3622433" cy="1015663"/>
          </a:xfrm>
          <a:prstGeom prst="rect">
            <a:avLst/>
          </a:prstGeom>
          <a:noFill/>
        </p:spPr>
        <p:txBody>
          <a:bodyPr wrap="square" rtlCol="0">
            <a:spAutoFit/>
          </a:bodyPr>
          <a:lstStyle/>
          <a:p>
            <a:pPr marL="285750" indent="-285750">
              <a:buFont typeface="Wingdings" pitchFamily="2" charset="2"/>
              <a:buChar char="u"/>
            </a:pPr>
            <a:r>
              <a:rPr lang="zh-TW" altLang="en-US" sz="2000" dirty="0">
                <a:latin typeface="標楷體" pitchFamily="65" charset="-120"/>
                <a:ea typeface="標楷體" pitchFamily="65" charset="-120"/>
              </a:rPr>
              <a:t>輔導團領召、輔導員請辭率高，非領域專長常是推辭的理由。</a:t>
            </a:r>
            <a:endParaRPr lang="en-US" altLang="zh-TW" sz="2000" dirty="0">
              <a:latin typeface="標楷體" pitchFamily="65" charset="-120"/>
              <a:ea typeface="標楷體" pitchFamily="65" charset="-120"/>
            </a:endParaRPr>
          </a:p>
        </p:txBody>
      </p:sp>
      <p:graphicFrame>
        <p:nvGraphicFramePr>
          <p:cNvPr id="11" name="內容版面配置區 4"/>
          <p:cNvGraphicFramePr>
            <a:graphicFrameLocks/>
          </p:cNvGraphicFramePr>
          <p:nvPr>
            <p:extLst>
              <p:ext uri="{D42A27DB-BD31-4B8C-83A1-F6EECF244321}">
                <p14:modId xmlns:p14="http://schemas.microsoft.com/office/powerpoint/2010/main" val="299433488"/>
              </p:ext>
            </p:extLst>
          </p:nvPr>
        </p:nvGraphicFramePr>
        <p:xfrm>
          <a:off x="143506" y="5573564"/>
          <a:ext cx="6911628" cy="1141061"/>
        </p:xfrm>
        <a:graphic>
          <a:graphicData uri="http://schemas.openxmlformats.org/drawingml/2006/table">
            <a:tbl>
              <a:tblPr firstRow="1" bandRow="1">
                <a:tableStyleId>{5C22544A-7EE6-4342-B048-85BDC9FD1C3A}</a:tableStyleId>
              </a:tblPr>
              <a:tblGrid>
                <a:gridCol w="1727907">
                  <a:extLst>
                    <a:ext uri="{9D8B030D-6E8A-4147-A177-3AD203B41FA5}">
                      <a16:colId xmlns="" xmlns:a16="http://schemas.microsoft.com/office/drawing/2014/main" val="20001"/>
                    </a:ext>
                  </a:extLst>
                </a:gridCol>
                <a:gridCol w="1727907">
                  <a:extLst>
                    <a:ext uri="{9D8B030D-6E8A-4147-A177-3AD203B41FA5}">
                      <a16:colId xmlns="" xmlns:a16="http://schemas.microsoft.com/office/drawing/2014/main" val="1512642372"/>
                    </a:ext>
                  </a:extLst>
                </a:gridCol>
                <a:gridCol w="1727907">
                  <a:extLst>
                    <a:ext uri="{9D8B030D-6E8A-4147-A177-3AD203B41FA5}">
                      <a16:colId xmlns="" xmlns:a16="http://schemas.microsoft.com/office/drawing/2014/main" val="20003"/>
                    </a:ext>
                  </a:extLst>
                </a:gridCol>
                <a:gridCol w="1727907">
                  <a:extLst>
                    <a:ext uri="{9D8B030D-6E8A-4147-A177-3AD203B41FA5}">
                      <a16:colId xmlns="" xmlns:a16="http://schemas.microsoft.com/office/drawing/2014/main" val="20004"/>
                    </a:ext>
                  </a:extLst>
                </a:gridCol>
              </a:tblGrid>
              <a:tr h="0">
                <a:tc gridSpan="2">
                  <a:txBody>
                    <a:bodyPr/>
                    <a:lstStyle/>
                    <a:p>
                      <a:pPr algn="ctr"/>
                      <a:r>
                        <a:rPr lang="zh-TW" altLang="en-US" sz="1200" dirty="0">
                          <a:latin typeface="微軟正黑體" panose="020B0604030504040204" pitchFamily="34" charset="-120"/>
                          <a:ea typeface="微軟正黑體" panose="020B0604030504040204" pitchFamily="34" charset="-120"/>
                        </a:rPr>
                        <a:t>領召</a:t>
                      </a:r>
                      <a:r>
                        <a:rPr lang="en-US" altLang="zh-TW" sz="1200" dirty="0">
                          <a:latin typeface="微軟正黑體" panose="020B0604030504040204" pitchFamily="34" charset="-120"/>
                          <a:ea typeface="微軟正黑體" panose="020B0604030504040204" pitchFamily="34" charset="-120"/>
                        </a:rPr>
                        <a:t>12</a:t>
                      </a:r>
                      <a:r>
                        <a:rPr lang="zh-TW" altLang="en-US" sz="1200" dirty="0">
                          <a:latin typeface="微軟正黑體" panose="020B0604030504040204" pitchFamily="34" charset="-120"/>
                          <a:ea typeface="微軟正黑體" panose="020B0604030504040204" pitchFamily="34" charset="-120"/>
                        </a:rPr>
                        <a:t>班以下小校來源比</a:t>
                      </a:r>
                    </a:p>
                  </a:txBody>
                  <a:tcPr/>
                </a:tc>
                <a:tc hMerge="1">
                  <a:txBody>
                    <a:bodyPr/>
                    <a:lstStyle/>
                    <a:p>
                      <a:endParaRPr lang="zh-TW" altLang="en-US"/>
                    </a:p>
                  </a:txBody>
                  <a:tcPr/>
                </a:tc>
                <a:tc gridSpan="2">
                  <a:txBody>
                    <a:bodyPr/>
                    <a:lstStyle/>
                    <a:p>
                      <a:pPr algn="ctr"/>
                      <a:r>
                        <a:rPr lang="zh-TW" altLang="en-US" sz="1200" dirty="0">
                          <a:latin typeface="微軟正黑體" panose="020B0604030504040204" pitchFamily="34" charset="-120"/>
                          <a:ea typeface="微軟正黑體" panose="020B0604030504040204" pitchFamily="34" charset="-120"/>
                        </a:rPr>
                        <a:t>輔導員</a:t>
                      </a:r>
                      <a:r>
                        <a:rPr lang="en-US" altLang="zh-TW" sz="1200" dirty="0">
                          <a:latin typeface="微軟正黑體" panose="020B0604030504040204" pitchFamily="34" charset="-120"/>
                          <a:ea typeface="微軟正黑體" panose="020B0604030504040204" pitchFamily="34" charset="-120"/>
                        </a:rPr>
                        <a:t>12</a:t>
                      </a:r>
                      <a:r>
                        <a:rPr lang="zh-TW" altLang="en-US" sz="1200" dirty="0">
                          <a:latin typeface="微軟正黑體" panose="020B0604030504040204" pitchFamily="34" charset="-120"/>
                          <a:ea typeface="微軟正黑體" panose="020B0604030504040204" pitchFamily="34" charset="-120"/>
                        </a:rPr>
                        <a:t>班以下小校來源比</a:t>
                      </a:r>
                    </a:p>
                  </a:txBody>
                  <a:tcP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a:tc>
                <a:extLst>
                  <a:ext uri="{0D108BD9-81ED-4DB2-BD59-A6C34878D82A}">
                    <a16:rowId xmlns="" xmlns:a16="http://schemas.microsoft.com/office/drawing/2014/main" val="10000"/>
                  </a:ext>
                </a:extLst>
              </a:tr>
              <a:tr h="318101">
                <a:tc>
                  <a:txBody>
                    <a:bodyPr/>
                    <a:lstStyle/>
                    <a:p>
                      <a:pPr algn="ctr"/>
                      <a:r>
                        <a:rPr lang="zh-TW" altLang="en-US" sz="1200" dirty="0">
                          <a:latin typeface="微軟正黑體" panose="020B0604030504040204" pitchFamily="34" charset="-120"/>
                          <a:ea typeface="微軟正黑體" panose="020B0604030504040204" pitchFamily="34" charset="-120"/>
                        </a:rPr>
                        <a:t>超過</a:t>
                      </a:r>
                      <a:r>
                        <a:rPr lang="en-US" altLang="zh-TW" sz="1200" dirty="0">
                          <a:latin typeface="微軟正黑體" panose="020B0604030504040204" pitchFamily="34" charset="-120"/>
                          <a:ea typeface="微軟正黑體" panose="020B0604030504040204" pitchFamily="34" charset="-120"/>
                        </a:rPr>
                        <a:t>12</a:t>
                      </a:r>
                      <a:r>
                        <a:rPr lang="zh-TW" altLang="en-US" sz="1200" dirty="0">
                          <a:latin typeface="微軟正黑體" panose="020B0604030504040204" pitchFamily="34" charset="-120"/>
                          <a:ea typeface="微軟正黑體" panose="020B0604030504040204" pitchFamily="34" charset="-120"/>
                        </a:rPr>
                        <a:t>班領召</a:t>
                      </a:r>
                    </a:p>
                  </a:txBody>
                  <a:tcPr/>
                </a:tc>
                <a:tc>
                  <a:txBody>
                    <a:bodyPr/>
                    <a:lstStyle/>
                    <a:p>
                      <a:pPr algn="ctr"/>
                      <a:r>
                        <a:rPr lang="en-US" altLang="zh-TW" sz="1200" dirty="0">
                          <a:latin typeface="微軟正黑體" panose="020B0604030504040204" pitchFamily="34" charset="-120"/>
                          <a:ea typeface="微軟正黑體" panose="020B0604030504040204" pitchFamily="34" charset="-120"/>
                        </a:rPr>
                        <a:t>12</a:t>
                      </a:r>
                      <a:r>
                        <a:rPr lang="zh-TW" altLang="en-US" sz="1200" dirty="0">
                          <a:latin typeface="微軟正黑體" panose="020B0604030504040204" pitchFamily="34" charset="-120"/>
                          <a:ea typeface="微軟正黑體" panose="020B0604030504040204" pitchFamily="34" charset="-120"/>
                        </a:rPr>
                        <a:t>班以下領召</a:t>
                      </a:r>
                    </a:p>
                  </a:txBody>
                  <a:tcPr/>
                </a:tc>
                <a:tc>
                  <a:txBody>
                    <a:bodyPr/>
                    <a:lstStyle/>
                    <a:p>
                      <a:pPr algn="ctr"/>
                      <a:r>
                        <a:rPr lang="zh-TW" altLang="en-US" sz="1200" dirty="0">
                          <a:latin typeface="微軟正黑體" panose="020B0604030504040204" pitchFamily="34" charset="-120"/>
                          <a:ea typeface="微軟正黑體" panose="020B0604030504040204" pitchFamily="34" charset="-120"/>
                        </a:rPr>
                        <a:t>超過</a:t>
                      </a:r>
                      <a:r>
                        <a:rPr lang="en-US" altLang="zh-TW" sz="1200" dirty="0">
                          <a:latin typeface="微軟正黑體" panose="020B0604030504040204" pitchFamily="34" charset="-120"/>
                          <a:ea typeface="微軟正黑體" panose="020B0604030504040204" pitchFamily="34" charset="-120"/>
                        </a:rPr>
                        <a:t>12</a:t>
                      </a:r>
                      <a:r>
                        <a:rPr lang="zh-TW" altLang="en-US" sz="1200" dirty="0">
                          <a:latin typeface="微軟正黑體" panose="020B0604030504040204" pitchFamily="34" charset="-120"/>
                          <a:ea typeface="微軟正黑體" panose="020B0604030504040204" pitchFamily="34" charset="-120"/>
                        </a:rPr>
                        <a:t>班輔導員</a:t>
                      </a:r>
                    </a:p>
                  </a:txBody>
                  <a:tcPr/>
                </a:tc>
                <a:tc>
                  <a:txBody>
                    <a:bodyPr/>
                    <a:lstStyle/>
                    <a:p>
                      <a:pPr algn="ctr"/>
                      <a:r>
                        <a:rPr lang="en-US" altLang="zh-TW" sz="1200" dirty="0">
                          <a:latin typeface="微軟正黑體" panose="020B0604030504040204" pitchFamily="34" charset="-120"/>
                          <a:ea typeface="微軟正黑體" panose="020B0604030504040204" pitchFamily="34" charset="-120"/>
                        </a:rPr>
                        <a:t>12</a:t>
                      </a:r>
                      <a:r>
                        <a:rPr lang="zh-TW" altLang="en-US" sz="1200" dirty="0">
                          <a:latin typeface="微軟正黑體" panose="020B0604030504040204" pitchFamily="34" charset="-120"/>
                          <a:ea typeface="微軟正黑體" panose="020B0604030504040204" pitchFamily="34" charset="-120"/>
                        </a:rPr>
                        <a:t>班以下輔導員</a:t>
                      </a:r>
                    </a:p>
                  </a:txBody>
                  <a:tcPr/>
                </a:tc>
                <a:extLst>
                  <a:ext uri="{0D108BD9-81ED-4DB2-BD59-A6C34878D82A}">
                    <a16:rowId xmlns="" xmlns:a16="http://schemas.microsoft.com/office/drawing/2014/main" val="10001"/>
                  </a:ext>
                </a:extLst>
              </a:tr>
              <a:tr h="0">
                <a:tc>
                  <a:txBody>
                    <a:bodyPr/>
                    <a:lstStyle/>
                    <a:p>
                      <a:pPr marL="0" algn="ctr" defTabSz="914400" rtl="0" eaLnBrk="1" latinLnBrk="0" hangingPunct="1"/>
                      <a:r>
                        <a:rPr lang="en-US" altLang="zh-TW" sz="1200" kern="1200" dirty="0">
                          <a:solidFill>
                            <a:schemeClr val="dk1"/>
                          </a:solidFill>
                          <a:latin typeface="微軟正黑體" panose="020B0604030504040204" pitchFamily="34" charset="-120"/>
                          <a:ea typeface="微軟正黑體" panose="020B0604030504040204" pitchFamily="34" charset="-120"/>
                          <a:cs typeface="+mn-cs"/>
                        </a:rPr>
                        <a:t>4</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algn="ctr" defTabSz="914400" rtl="0" eaLnBrk="1" latinLnBrk="0" hangingPunct="1"/>
                      <a:r>
                        <a:rPr lang="en-US" altLang="zh-TW" sz="1200" kern="1200" dirty="0">
                          <a:solidFill>
                            <a:schemeClr val="dk1"/>
                          </a:solidFill>
                          <a:latin typeface="微軟正黑體" panose="020B0604030504040204" pitchFamily="34" charset="-120"/>
                          <a:ea typeface="微軟正黑體" panose="020B0604030504040204" pitchFamily="34" charset="-120"/>
                          <a:cs typeface="+mn-cs"/>
                        </a:rPr>
                        <a:t>13</a:t>
                      </a:r>
                      <a:endParaRPr lang="zh-TW" altLang="en-US" sz="1200"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en-US" altLang="zh-TW" sz="1200" kern="1200" dirty="0">
                          <a:solidFill>
                            <a:sysClr val="windowText" lastClr="000000"/>
                          </a:solidFill>
                          <a:latin typeface="微軟正黑體" panose="020B0604030504040204" pitchFamily="34" charset="-120"/>
                          <a:ea typeface="微軟正黑體" panose="020B0604030504040204" pitchFamily="34" charset="-120"/>
                          <a:cs typeface="+mn-cs"/>
                        </a:rPr>
                        <a:t>18</a:t>
                      </a:r>
                      <a:endParaRPr lang="zh-TW" altLang="en-US" sz="1200" kern="1200" dirty="0">
                        <a:solidFill>
                          <a:sysClr val="windowText" lastClr="000000"/>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spcAft>
                          <a:spcPts val="0"/>
                        </a:spcAft>
                      </a:pP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18</a:t>
                      </a:r>
                      <a:endParaRPr lang="zh-TW" sz="1200" kern="1200" dirty="0">
                        <a:solidFill>
                          <a:schemeClr val="tx1"/>
                        </a:solidFill>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 xmlns:a16="http://schemas.microsoft.com/office/drawing/2014/main" val="10002"/>
                  </a:ext>
                </a:extLst>
              </a:tr>
              <a:tr h="0">
                <a:tc gridSpan="2">
                  <a:txBody>
                    <a:bodyPr/>
                    <a:lstStyle/>
                    <a:p>
                      <a:pPr marL="0" algn="ctr" defTabSz="914400" rtl="0" eaLnBrk="1" latinLnBrk="0" hangingPunct="1"/>
                      <a:r>
                        <a:rPr lang="en-US" altLang="zh-TW" sz="1200" kern="1200" dirty="0">
                          <a:solidFill>
                            <a:srgbClr val="FF0000"/>
                          </a:solidFill>
                          <a:latin typeface="微軟正黑體" panose="020B0604030504040204" pitchFamily="34" charset="-120"/>
                          <a:ea typeface="微軟正黑體" panose="020B0604030504040204" pitchFamily="34" charset="-120"/>
                          <a:cs typeface="+mn-cs"/>
                        </a:rPr>
                        <a:t>76%</a:t>
                      </a:r>
                      <a:r>
                        <a:rPr lang="zh-TW" altLang="en-US" sz="1200" kern="1200" dirty="0">
                          <a:solidFill>
                            <a:srgbClr val="FF0000"/>
                          </a:solidFill>
                          <a:latin typeface="微軟正黑體" panose="020B0604030504040204" pitchFamily="34" charset="-120"/>
                          <a:ea typeface="微軟正黑體" panose="020B0604030504040204" pitchFamily="34" charset="-120"/>
                          <a:cs typeface="+mn-cs"/>
                        </a:rPr>
                        <a:t> </a:t>
                      </a:r>
                      <a:r>
                        <a:rPr lang="en-US" altLang="zh-TW" sz="1200" kern="1200" dirty="0">
                          <a:solidFill>
                            <a:schemeClr val="tx1"/>
                          </a:solidFill>
                          <a:latin typeface="微軟正黑體" panose="020B0604030504040204" pitchFamily="34" charset="-120"/>
                          <a:ea typeface="微軟正黑體" panose="020B0604030504040204" pitchFamily="34" charset="-120"/>
                          <a:cs typeface="+mn-cs"/>
                        </a:rPr>
                        <a:t>(13/17)</a:t>
                      </a:r>
                      <a:endParaRPr lang="zh-TW" altLang="en-US" sz="1200" kern="1200" dirty="0">
                        <a:solidFill>
                          <a:schemeClr val="tx1"/>
                        </a:solidFill>
                        <a:latin typeface="微軟正黑體" panose="020B0604030504040204" pitchFamily="34" charset="-120"/>
                        <a:ea typeface="微軟正黑體" panose="020B0604030504040204" pitchFamily="34" charset="-120"/>
                        <a:cs typeface="+mn-cs"/>
                      </a:endParaRPr>
                    </a:p>
                  </a:txBody>
                  <a:tcPr anchor="ctr"/>
                </a:tc>
                <a:tc hMerge="1">
                  <a:txBody>
                    <a:bodyPr/>
                    <a:lstStyle/>
                    <a:p>
                      <a:endParaRPr lang="zh-TW" altLang="en-US"/>
                    </a:p>
                  </a:txBody>
                  <a:tcPr/>
                </a:tc>
                <a:tc gridSpan="2">
                  <a:txBody>
                    <a:bodyPr/>
                    <a:lstStyle/>
                    <a:p>
                      <a:pPr marL="0" algn="ctr" defTabSz="914400" rtl="0" eaLnBrk="1" latinLnBrk="0" hangingPunct="1"/>
                      <a:r>
                        <a:rPr lang="en-US" altLang="zh-TW" sz="1200" kern="1200" dirty="0">
                          <a:solidFill>
                            <a:srgbClr val="FF0000"/>
                          </a:solidFill>
                          <a:latin typeface="微軟正黑體" panose="020B0604030504040204" pitchFamily="34" charset="-120"/>
                          <a:ea typeface="微軟正黑體" panose="020B0604030504040204" pitchFamily="34" charset="-120"/>
                          <a:cs typeface="+mn-cs"/>
                        </a:rPr>
                        <a:t>50%</a:t>
                      </a:r>
                      <a:r>
                        <a:rPr lang="zh-TW" altLang="en-US" sz="1200" kern="1200" dirty="0">
                          <a:solidFill>
                            <a:sysClr val="windowText" lastClr="000000"/>
                          </a:solidFill>
                          <a:latin typeface="微軟正黑體" panose="020B0604030504040204" pitchFamily="34" charset="-120"/>
                          <a:ea typeface="微軟正黑體" panose="020B0604030504040204" pitchFamily="34" charset="-120"/>
                          <a:cs typeface="+mn-cs"/>
                        </a:rPr>
                        <a:t> </a:t>
                      </a:r>
                      <a:r>
                        <a:rPr lang="en-US" altLang="zh-TW" sz="1200" kern="1200" dirty="0">
                          <a:solidFill>
                            <a:sysClr val="windowText" lastClr="000000"/>
                          </a:solidFill>
                          <a:latin typeface="微軟正黑體" panose="020B0604030504040204" pitchFamily="34" charset="-120"/>
                          <a:ea typeface="微軟正黑體" panose="020B0604030504040204" pitchFamily="34" charset="-120"/>
                          <a:cs typeface="+mn-cs"/>
                        </a:rPr>
                        <a:t>(18/36)</a:t>
                      </a:r>
                      <a:endParaRPr lang="zh-TW" altLang="en-US" sz="1200" kern="1200" dirty="0">
                        <a:solidFill>
                          <a:sysClr val="windowText" lastClr="000000"/>
                        </a:solidFill>
                        <a:latin typeface="微軟正黑體" panose="020B0604030504040204" pitchFamily="34" charset="-120"/>
                        <a:ea typeface="微軟正黑體" panose="020B0604030504040204" pitchFamily="34" charset="-120"/>
                        <a:cs typeface="+mn-cs"/>
                      </a:endParaRPr>
                    </a:p>
                  </a:txBody>
                  <a:tcPr anchor="ctr"/>
                </a:tc>
                <a:tc hMerge="1">
                  <a:txBody>
                    <a:bodyPr/>
                    <a:lstStyle/>
                    <a:p>
                      <a:pPr marL="0" algn="ctr" defTabSz="914400" rtl="0" eaLnBrk="1" latinLnBrk="0" hangingPunct="1"/>
                      <a:endParaRPr lang="zh-TW" altLang="en-US" sz="2000" kern="1200" dirty="0">
                        <a:solidFill>
                          <a:sysClr val="windowText" lastClr="000000"/>
                        </a:solidFill>
                        <a:latin typeface="標楷體" panose="03000509000000000000" pitchFamily="65" charset="-120"/>
                        <a:ea typeface="標楷體" panose="03000509000000000000" pitchFamily="65" charset="-120"/>
                        <a:cs typeface="+mn-cs"/>
                      </a:endParaRPr>
                    </a:p>
                  </a:txBody>
                  <a:tcPr anchor="ctr"/>
                </a:tc>
                <a:extLst>
                  <a:ext uri="{0D108BD9-81ED-4DB2-BD59-A6C34878D82A}">
                    <a16:rowId xmlns="" xmlns:a16="http://schemas.microsoft.com/office/drawing/2014/main" val="10006"/>
                  </a:ext>
                </a:extLst>
              </a:tr>
            </a:tbl>
          </a:graphicData>
        </a:graphic>
      </p:graphicFrame>
      <p:sp>
        <p:nvSpPr>
          <p:cNvPr id="12" name="文字方塊 11"/>
          <p:cNvSpPr txBox="1"/>
          <p:nvPr/>
        </p:nvSpPr>
        <p:spPr>
          <a:xfrm>
            <a:off x="7055134" y="5612816"/>
            <a:ext cx="3800220" cy="1015663"/>
          </a:xfrm>
          <a:prstGeom prst="rect">
            <a:avLst/>
          </a:prstGeom>
          <a:noFill/>
        </p:spPr>
        <p:txBody>
          <a:bodyPr wrap="square" rtlCol="0">
            <a:spAutoFit/>
          </a:bodyPr>
          <a:lstStyle/>
          <a:p>
            <a:pPr marL="285750" indent="-285750">
              <a:buFont typeface="Wingdings" pitchFamily="2" charset="2"/>
              <a:buChar char="u"/>
            </a:pPr>
            <a:r>
              <a:rPr lang="zh-TW" altLang="en-US" sz="2000" dirty="0">
                <a:latin typeface="標楷體" pitchFamily="65" charset="-120"/>
                <a:ea typeface="標楷體" pitchFamily="65" charset="-120"/>
              </a:rPr>
              <a:t>輔導團領召常兼中心學校、校務繁忙，小校</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國中輔導團團員甚難實質減課。</a:t>
            </a:r>
            <a:endParaRPr lang="en-US" altLang="zh-TW" sz="2000" dirty="0">
              <a:latin typeface="標楷體" pitchFamily="65" charset="-120"/>
              <a:ea typeface="標楷體" pitchFamily="65" charset="-120"/>
            </a:endParaRPr>
          </a:p>
        </p:txBody>
      </p:sp>
    </p:spTree>
    <p:extLst>
      <p:ext uri="{BB962C8B-B14F-4D97-AF65-F5344CB8AC3E}">
        <p14:creationId xmlns:p14="http://schemas.microsoft.com/office/powerpoint/2010/main" val="790456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3"/>
          <p:cNvSpPr txBox="1"/>
          <p:nvPr/>
        </p:nvSpPr>
        <p:spPr>
          <a:xfrm>
            <a:off x="2594839" y="285029"/>
            <a:ext cx="8992976" cy="707886"/>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貳、金門縣國民教育輔導團位階</a:t>
            </a:r>
          </a:p>
        </p:txBody>
      </p:sp>
      <p:sp>
        <p:nvSpPr>
          <p:cNvPr id="5" name="矩形 4"/>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cxnSp>
        <p:nvCxnSpPr>
          <p:cNvPr id="40" name="直線接點 39"/>
          <p:cNvCxnSpPr/>
          <p:nvPr/>
        </p:nvCxnSpPr>
        <p:spPr>
          <a:xfrm flipV="1">
            <a:off x="6346255" y="1598372"/>
            <a:ext cx="966" cy="9767"/>
          </a:xfrm>
          <a:prstGeom prst="line">
            <a:avLst/>
          </a:prstGeom>
          <a:ln w="12700"/>
        </p:spPr>
        <p:style>
          <a:lnRef idx="1">
            <a:schemeClr val="dk1"/>
          </a:lnRef>
          <a:fillRef idx="0">
            <a:schemeClr val="dk1"/>
          </a:fillRef>
          <a:effectRef idx="0">
            <a:schemeClr val="dk1"/>
          </a:effectRef>
          <a:fontRef idx="minor">
            <a:schemeClr val="tx1"/>
          </a:fontRef>
        </p:style>
      </p:cxn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46" y="1147336"/>
            <a:ext cx="11577307" cy="5582933"/>
          </a:xfrm>
          <a:prstGeom prst="rect">
            <a:avLst/>
          </a:prstGeom>
        </p:spPr>
      </p:pic>
    </p:spTree>
    <p:extLst>
      <p:ext uri="{BB962C8B-B14F-4D97-AF65-F5344CB8AC3E}">
        <p14:creationId xmlns:p14="http://schemas.microsoft.com/office/powerpoint/2010/main" val="2754523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 xmlns:a16="http://schemas.microsoft.com/office/drawing/2014/main" id="{E4669EC9-9D29-4CC5-AEC0-31057F905BF9}"/>
              </a:ext>
            </a:extLst>
          </p:cNvPr>
          <p:cNvGrpSpPr/>
          <p:nvPr/>
        </p:nvGrpSpPr>
        <p:grpSpPr>
          <a:xfrm>
            <a:off x="1328102" y="651972"/>
            <a:ext cx="7453070" cy="5554056"/>
            <a:chOff x="1328102" y="651972"/>
            <a:chExt cx="7453070" cy="5554056"/>
          </a:xfrm>
        </p:grpSpPr>
        <p:grpSp>
          <p:nvGrpSpPr>
            <p:cNvPr id="4" name="群組 3"/>
            <p:cNvGrpSpPr/>
            <p:nvPr/>
          </p:nvGrpSpPr>
          <p:grpSpPr>
            <a:xfrm>
              <a:off x="1328102" y="651972"/>
              <a:ext cx="7045008" cy="5554056"/>
              <a:chOff x="-1167448" y="0"/>
              <a:chExt cx="7045008" cy="5554056"/>
            </a:xfrm>
          </p:grpSpPr>
          <p:sp>
            <p:nvSpPr>
              <p:cNvPr id="5" name="文字方塊 13"/>
              <p:cNvSpPr txBox="1">
                <a:spLocks noChangeArrowheads="1"/>
              </p:cNvSpPr>
              <p:nvPr/>
            </p:nvSpPr>
            <p:spPr bwMode="auto">
              <a:xfrm>
                <a:off x="1981200" y="0"/>
                <a:ext cx="2360930" cy="877570"/>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rot="0" vert="horz" wrap="square" lIns="91440" tIns="45720" rIns="91440" bIns="45720" anchor="t" anchorCtr="0" upright="1">
                <a:noAutofit/>
              </a:bodyPr>
              <a:lstStyle/>
              <a:p>
                <a:pPr algn="ctr">
                  <a:lnSpc>
                    <a:spcPts val="2000"/>
                  </a:lnSpc>
                  <a:spcAft>
                    <a:spcPts val="0"/>
                  </a:spcAft>
                </a:pPr>
                <a:r>
                  <a:rPr lang="zh-TW" sz="1800" b="1" u="sng" kern="10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計畫</a:t>
                </a:r>
                <a:r>
                  <a:rPr lang="zh-TW" sz="1800" b="1" u="sng" kern="100">
                    <a:effectLst/>
                    <a:latin typeface="微軟正黑體" panose="020B0604030504040204" pitchFamily="34" charset="-120"/>
                    <a:ea typeface="微軟正黑體" panose="020B0604030504040204" pitchFamily="34" charset="-120"/>
                    <a:cs typeface="標楷體" panose="03000509000000000000" pitchFamily="65" charset="-120"/>
                  </a:rPr>
                  <a:t>推動小組</a:t>
                </a:r>
                <a:endParaRPr lang="zh-TW" sz="1200" b="1" kern="10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1400" b="1" kern="100">
                    <a:effectLst/>
                    <a:latin typeface="微軟正黑體" panose="020B0604030504040204" pitchFamily="34" charset="-120"/>
                    <a:ea typeface="微軟正黑體" panose="020B0604030504040204" pitchFamily="34" charset="-120"/>
                    <a:cs typeface="標楷體" panose="03000509000000000000" pitchFamily="65" charset="-120"/>
                  </a:rPr>
                  <a:t>召集人：教育處長羅德水</a:t>
                </a:r>
                <a:endParaRPr lang="zh-TW" sz="1200" b="1" kern="10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1400" b="1" kern="100">
                    <a:effectLst/>
                    <a:latin typeface="微軟正黑體" panose="020B0604030504040204" pitchFamily="34" charset="-120"/>
                    <a:ea typeface="微軟正黑體" panose="020B0604030504040204" pitchFamily="34" charset="-120"/>
                    <a:cs typeface="標楷體" panose="03000509000000000000" pitchFamily="65" charset="-120"/>
                  </a:rPr>
                  <a:t>副召集人：副處長陳家輝</a:t>
                </a:r>
                <a:endParaRPr lang="zh-TW" sz="1200" b="1" kern="100">
                  <a:effectLst/>
                  <a:latin typeface="微軟正黑體" panose="020B0604030504040204" pitchFamily="34" charset="-120"/>
                  <a:ea typeface="微軟正黑體" panose="020B0604030504040204" pitchFamily="34" charset="-120"/>
                </a:endParaRPr>
              </a:p>
            </p:txBody>
          </p:sp>
          <p:sp>
            <p:nvSpPr>
              <p:cNvPr id="6" name="文字方塊 226"/>
              <p:cNvSpPr txBox="1">
                <a:spLocks noChangeArrowheads="1"/>
              </p:cNvSpPr>
              <p:nvPr/>
            </p:nvSpPr>
            <p:spPr bwMode="auto">
              <a:xfrm>
                <a:off x="504825" y="0"/>
                <a:ext cx="1174115" cy="604520"/>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rot="0" vert="horz" wrap="square" lIns="91440" tIns="45720" rIns="91440" bIns="45720" anchor="t" anchorCtr="0" upright="1">
                <a:noAutofit/>
              </a:bodyPr>
              <a:lstStyle/>
              <a:p>
                <a:pPr algn="ctr">
                  <a:lnSpc>
                    <a:spcPts val="2000"/>
                  </a:lnSpc>
                  <a:spcAft>
                    <a:spcPts val="0"/>
                  </a:spcAft>
                </a:pPr>
                <a:r>
                  <a:rPr lang="zh-TW" sz="1400" b="1" kern="100">
                    <a:effectLst/>
                    <a:latin typeface="微軟正黑體" panose="020B0604030504040204" pitchFamily="34" charset="-120"/>
                    <a:ea typeface="微軟正黑體" panose="020B0604030504040204" pitchFamily="34" charset="-120"/>
                    <a:cs typeface="標楷體" panose="03000509000000000000" pitchFamily="65" charset="-120"/>
                  </a:rPr>
                  <a:t>課程與教學</a:t>
                </a:r>
                <a:endParaRPr lang="zh-TW" sz="1200" b="1" kern="10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1400" b="1" kern="100">
                    <a:effectLst/>
                    <a:latin typeface="微軟正黑體" panose="020B0604030504040204" pitchFamily="34" charset="-120"/>
                    <a:ea typeface="微軟正黑體" panose="020B0604030504040204" pitchFamily="34" charset="-120"/>
                    <a:cs typeface="標楷體" panose="03000509000000000000" pitchFamily="65" charset="-120"/>
                  </a:rPr>
                  <a:t>政策推動</a:t>
                </a:r>
                <a:endParaRPr lang="zh-TW" sz="1200" b="1" kern="100">
                  <a:effectLst/>
                  <a:latin typeface="微軟正黑體" panose="020B0604030504040204" pitchFamily="34" charset="-120"/>
                  <a:ea typeface="微軟正黑體" panose="020B0604030504040204" pitchFamily="34" charset="-120"/>
                </a:endParaRPr>
              </a:p>
            </p:txBody>
          </p:sp>
          <p:sp>
            <p:nvSpPr>
              <p:cNvPr id="7" name="文字方塊 15"/>
              <p:cNvSpPr txBox="1">
                <a:spLocks noChangeArrowheads="1"/>
              </p:cNvSpPr>
              <p:nvPr/>
            </p:nvSpPr>
            <p:spPr bwMode="auto">
              <a:xfrm>
                <a:off x="4667250" y="0"/>
                <a:ext cx="1174750" cy="604520"/>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rot="0" vert="horz" wrap="square" lIns="91440" tIns="45720" rIns="91440" bIns="45720" anchor="t" anchorCtr="0" upright="1">
                <a:noAutofit/>
              </a:bodyPr>
              <a:lstStyle/>
              <a:p>
                <a:pPr algn="ctr">
                  <a:lnSpc>
                    <a:spcPts val="2000"/>
                  </a:lnSpc>
                  <a:spcAft>
                    <a:spcPts val="0"/>
                  </a:spcAft>
                </a:pPr>
                <a:r>
                  <a:rPr lang="zh-TW" sz="1400" b="1" kern="10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十二年國教</a:t>
                </a:r>
                <a:endParaRPr lang="zh-TW" sz="1200" b="1" kern="10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1400" b="1" kern="10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推動組織</a:t>
                </a:r>
                <a:endParaRPr lang="zh-TW" sz="1200" b="1" kern="100">
                  <a:effectLst/>
                  <a:latin typeface="微軟正黑體" panose="020B0604030504040204" pitchFamily="34" charset="-120"/>
                  <a:ea typeface="微軟正黑體" panose="020B0604030504040204" pitchFamily="34" charset="-120"/>
                </a:endParaRPr>
              </a:p>
            </p:txBody>
          </p:sp>
          <p:cxnSp>
            <p:nvCxnSpPr>
              <p:cNvPr id="8" name="直線單箭頭接點 7"/>
              <p:cNvCxnSpPr>
                <a:cxnSpLocks noChangeShapeType="1"/>
              </p:cNvCxnSpPr>
              <p:nvPr/>
            </p:nvCxnSpPr>
            <p:spPr bwMode="auto">
              <a:xfrm>
                <a:off x="3114675" y="876300"/>
                <a:ext cx="0" cy="354266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直線單箭頭接點 8"/>
              <p:cNvCxnSpPr>
                <a:cxnSpLocks noChangeShapeType="1"/>
              </p:cNvCxnSpPr>
              <p:nvPr/>
            </p:nvCxnSpPr>
            <p:spPr bwMode="auto">
              <a:xfrm>
                <a:off x="1685925" y="266700"/>
                <a:ext cx="28765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直線單箭頭接點 9"/>
              <p:cNvCxnSpPr>
                <a:cxnSpLocks noChangeShapeType="1"/>
              </p:cNvCxnSpPr>
              <p:nvPr/>
            </p:nvCxnSpPr>
            <p:spPr bwMode="auto">
              <a:xfrm>
                <a:off x="4333875" y="266700"/>
                <a:ext cx="3333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直線單箭頭接點 10"/>
              <p:cNvCxnSpPr>
                <a:cxnSpLocks noChangeShapeType="1"/>
              </p:cNvCxnSpPr>
              <p:nvPr/>
            </p:nvCxnSpPr>
            <p:spPr bwMode="auto">
              <a:xfrm>
                <a:off x="3114675" y="4448175"/>
                <a:ext cx="0" cy="616585"/>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2" name="文字方塊 21"/>
              <p:cNvSpPr txBox="1">
                <a:spLocks noChangeArrowheads="1"/>
              </p:cNvSpPr>
              <p:nvPr/>
            </p:nvSpPr>
            <p:spPr bwMode="auto">
              <a:xfrm>
                <a:off x="1971675" y="1619250"/>
                <a:ext cx="2313305" cy="69532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horz" wrap="square" lIns="36000" tIns="45720" rIns="36000" bIns="45720" anchor="t" anchorCtr="0" upright="1">
                <a:noAutofit/>
              </a:bodyPr>
              <a:lstStyle/>
              <a:p>
                <a:pPr algn="ctr">
                  <a:spcAft>
                    <a:spcPts val="0"/>
                  </a:spcAft>
                </a:pPr>
                <a:r>
                  <a:rPr lang="zh-TW" sz="1350" b="1" kern="100" dirty="0">
                    <a:effectLst/>
                    <a:latin typeface="微軟正黑體" panose="020B0604030504040204" pitchFamily="34" charset="-120"/>
                    <a:ea typeface="微軟正黑體" panose="020B0604030504040204" pitchFamily="34" charset="-120"/>
                    <a:cs typeface="標楷體" panose="03000509000000000000" pitchFamily="65" charset="-120"/>
                  </a:rPr>
                  <a:t>專任輔導員：林建義、黃香梅</a:t>
                </a:r>
                <a:endParaRPr lang="zh-TW" sz="1350" b="1" kern="100" dirty="0">
                  <a:effectLst/>
                  <a:latin typeface="微軟正黑體" panose="020B0604030504040204" pitchFamily="34" charset="-120"/>
                  <a:ea typeface="微軟正黑體" panose="020B0604030504040204" pitchFamily="34" charset="-120"/>
                </a:endParaRPr>
              </a:p>
              <a:p>
                <a:pPr algn="ctr">
                  <a:spcAft>
                    <a:spcPts val="0"/>
                  </a:spcAft>
                </a:pPr>
                <a:r>
                  <a:rPr lang="zh-TW" sz="1350" b="1" kern="100" dirty="0">
                    <a:effectLst/>
                    <a:latin typeface="微軟正黑體" panose="020B0604030504040204" pitchFamily="34" charset="-120"/>
                    <a:ea typeface="微軟正黑體" panose="020B0604030504040204" pitchFamily="34" charset="-120"/>
                    <a:cs typeface="標楷體" panose="03000509000000000000" pitchFamily="65" charset="-120"/>
                  </a:rPr>
                  <a:t>團務幹事：方淑、陳河興</a:t>
                </a:r>
                <a:endParaRPr lang="zh-TW" sz="1350" b="1" kern="100" dirty="0">
                  <a:effectLst/>
                  <a:latin typeface="微軟正黑體" panose="020B0604030504040204" pitchFamily="34" charset="-120"/>
                  <a:ea typeface="微軟正黑體" panose="020B0604030504040204" pitchFamily="34" charset="-120"/>
                </a:endParaRPr>
              </a:p>
              <a:p>
                <a:pPr algn="ctr">
                  <a:spcAft>
                    <a:spcPts val="0"/>
                  </a:spcAft>
                </a:pPr>
                <a:r>
                  <a:rPr lang="zh-TW" sz="1350" b="1" kern="100" dirty="0">
                    <a:effectLst/>
                    <a:latin typeface="微軟正黑體" panose="020B0604030504040204" pitchFamily="34" charset="-120"/>
                    <a:ea typeface="微軟正黑體" panose="020B0604030504040204" pitchFamily="34" charset="-120"/>
                    <a:cs typeface="標楷體" panose="03000509000000000000" pitchFamily="65" charset="-120"/>
                  </a:rPr>
                  <a:t>行政助理：陳欣婕</a:t>
                </a:r>
                <a:endParaRPr lang="zh-TW" sz="1350" b="1" kern="100" dirty="0">
                  <a:effectLst/>
                  <a:latin typeface="微軟正黑體" panose="020B0604030504040204" pitchFamily="34" charset="-120"/>
                  <a:ea typeface="微軟正黑體" panose="020B0604030504040204" pitchFamily="34" charset="-120"/>
                </a:endParaRPr>
              </a:p>
            </p:txBody>
          </p:sp>
          <p:sp>
            <p:nvSpPr>
              <p:cNvPr id="13" name="文字方塊 22"/>
              <p:cNvSpPr txBox="1">
                <a:spLocks noChangeArrowheads="1"/>
              </p:cNvSpPr>
              <p:nvPr/>
            </p:nvSpPr>
            <p:spPr bwMode="auto">
              <a:xfrm>
                <a:off x="1981200" y="2390775"/>
                <a:ext cx="2303780" cy="581025"/>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cs typeface="標楷體" panose="03000509000000000000" pitchFamily="65" charset="-120"/>
                  </a:rPr>
                  <a:t>國教輔導團</a:t>
                </a:r>
                <a:endParaRPr lang="zh-TW" sz="1200" b="1" kern="100" dirty="0">
                  <a:effectLst/>
                  <a:latin typeface="微軟正黑體" panose="020B0604030504040204" pitchFamily="34" charset="-120"/>
                  <a:ea typeface="微軟正黑體" panose="020B0604030504040204" pitchFamily="34" charset="-120"/>
                </a:endParaRPr>
              </a:p>
              <a:p>
                <a:pPr algn="ctr">
                  <a:spcAft>
                    <a:spcPts val="0"/>
                  </a:spcAft>
                </a:pPr>
                <a:r>
                  <a:rPr lang="zh-TW" sz="1600" b="1" kern="100" dirty="0">
                    <a:effectLst/>
                    <a:latin typeface="微軟正黑體" panose="020B0604030504040204" pitchFamily="34" charset="-120"/>
                    <a:ea typeface="微軟正黑體" panose="020B0604030504040204" pitchFamily="34" charset="-120"/>
                    <a:cs typeface="標楷體" panose="03000509000000000000" pitchFamily="65" charset="-120"/>
                  </a:rPr>
                  <a:t>各學習領域小組召集人</a:t>
                </a:r>
                <a:endParaRPr lang="zh-TW" sz="1200" b="1" kern="100" dirty="0">
                  <a:effectLst/>
                  <a:latin typeface="微軟正黑體" panose="020B0604030504040204" pitchFamily="34" charset="-120"/>
                  <a:ea typeface="微軟正黑體" panose="020B0604030504040204" pitchFamily="34" charset="-120"/>
                </a:endParaRPr>
              </a:p>
            </p:txBody>
          </p:sp>
          <p:sp>
            <p:nvSpPr>
              <p:cNvPr id="14" name="文字方塊 23"/>
              <p:cNvSpPr txBox="1">
                <a:spLocks noChangeArrowheads="1"/>
              </p:cNvSpPr>
              <p:nvPr/>
            </p:nvSpPr>
            <p:spPr bwMode="auto">
              <a:xfrm>
                <a:off x="2152650" y="1104900"/>
                <a:ext cx="1971675" cy="442595"/>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rot="0" vert="horz" wrap="square" lIns="91440" tIns="45720" rIns="91440" bIns="45720" anchor="ctr" anchorCtr="0" upright="1">
                <a:noAutofit/>
              </a:bodyPr>
              <a:lstStyle/>
              <a:p>
                <a:pPr algn="ctr">
                  <a:spcAft>
                    <a:spcPts val="0"/>
                  </a:spcAft>
                </a:pPr>
                <a:r>
                  <a:rPr lang="zh-TW" sz="1400" b="1" kern="100" dirty="0">
                    <a:effectLst/>
                    <a:latin typeface="微軟正黑體" panose="020B0604030504040204" pitchFamily="34" charset="-120"/>
                    <a:ea typeface="微軟正黑體" panose="020B0604030504040204" pitchFamily="34" charset="-120"/>
                    <a:cs typeface="標楷體" panose="03000509000000000000" pitchFamily="65" charset="-120"/>
                  </a:rPr>
                  <a:t>執行秘書：鄭綺雯</a:t>
                </a: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課督</a:t>
                </a:r>
                <a:endParaRPr lang="en-US" alt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endParaRPr>
              </a:p>
              <a:p>
                <a:pPr algn="ctr">
                  <a:spcAft>
                    <a:spcPts val="0"/>
                  </a:spcAft>
                </a:pPr>
                <a:r>
                  <a:rPr lang="en-US" altLang="zh-TW" sz="1300" b="1" kern="100" dirty="0">
                    <a:solidFill>
                      <a:srgbClr val="FF0066"/>
                    </a:solidFill>
                    <a:latin typeface="微軟正黑體" panose="020B0604030504040204" pitchFamily="34" charset="-120"/>
                    <a:ea typeface="微軟正黑體" panose="020B0604030504040204" pitchFamily="34" charset="-120"/>
                  </a:rPr>
                  <a:t>(</a:t>
                </a:r>
                <a:r>
                  <a:rPr lang="zh-TW" altLang="en-US" sz="1300" b="1" kern="100" dirty="0">
                    <a:solidFill>
                      <a:srgbClr val="FF0066"/>
                    </a:solidFill>
                    <a:latin typeface="微軟正黑體" panose="020B0604030504040204" pitchFamily="34" charset="-120"/>
                    <a:ea typeface="微軟正黑體" panose="020B0604030504040204" pitchFamily="34" charset="-120"/>
                  </a:rPr>
                  <a:t>兼任教專央團輔導員</a:t>
                </a:r>
                <a:r>
                  <a:rPr lang="en-US" altLang="zh-TW" sz="1300" b="1" kern="100" dirty="0">
                    <a:solidFill>
                      <a:srgbClr val="FF0066"/>
                    </a:solidFill>
                    <a:latin typeface="微軟正黑體" panose="020B0604030504040204" pitchFamily="34" charset="-120"/>
                    <a:ea typeface="微軟正黑體" panose="020B0604030504040204" pitchFamily="34" charset="-120"/>
                  </a:rPr>
                  <a:t>)</a:t>
                </a:r>
                <a:endParaRPr lang="zh-TW" sz="1200" b="1" kern="100" dirty="0">
                  <a:solidFill>
                    <a:srgbClr val="FF0066"/>
                  </a:solidFill>
                  <a:effectLst/>
                  <a:latin typeface="微軟正黑體" panose="020B0604030504040204" pitchFamily="34" charset="-120"/>
                  <a:ea typeface="微軟正黑體" panose="020B0604030504040204" pitchFamily="34" charset="-120"/>
                </a:endParaRPr>
              </a:p>
            </p:txBody>
          </p:sp>
          <p:sp>
            <p:nvSpPr>
              <p:cNvPr id="15" name="文字方塊 31"/>
              <p:cNvSpPr txBox="1">
                <a:spLocks noChangeArrowheads="1"/>
              </p:cNvSpPr>
              <p:nvPr/>
            </p:nvSpPr>
            <p:spPr bwMode="auto">
              <a:xfrm>
                <a:off x="1223876" y="3105150"/>
                <a:ext cx="4653684" cy="177228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eaVert" wrap="square" lIns="18000" tIns="10800" rIns="18000" bIns="10800" anchor="ctr" anchorCtr="0" upright="1">
                <a:noAutofit/>
              </a:bodyPr>
              <a:lstStyle/>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國小生活課程</a:t>
                </a:r>
                <a:endParaRPr lang="zh-TW" sz="1200" b="1" kern="100" dirty="0">
                  <a:effectLst/>
                  <a:latin typeface="微軟正黑體" panose="020B0604030504040204" pitchFamily="34" charset="-120"/>
                  <a:ea typeface="微軟正黑體" panose="020B0604030504040204" pitchFamily="34" charset="-120"/>
                </a:endParaRPr>
              </a:p>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國中小健康與體育領域</a:t>
                </a:r>
                <a:endParaRPr lang="zh-TW" sz="1200" b="1" kern="100" dirty="0">
                  <a:effectLst/>
                  <a:latin typeface="微軟正黑體" panose="020B0604030504040204" pitchFamily="34" charset="-120"/>
                  <a:ea typeface="微軟正黑體" panose="020B0604030504040204" pitchFamily="34" charset="-120"/>
                </a:endParaRPr>
              </a:p>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國中小藝術與人文領域</a:t>
                </a:r>
                <a:endParaRPr lang="zh-TW" sz="1200" b="1" kern="100" dirty="0">
                  <a:effectLst/>
                  <a:latin typeface="微軟正黑體" panose="020B0604030504040204" pitchFamily="34" charset="-120"/>
                  <a:ea typeface="微軟正黑體" panose="020B0604030504040204" pitchFamily="34" charset="-120"/>
                </a:endParaRPr>
              </a:p>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國中小綜合活動領域</a:t>
                </a:r>
                <a:endParaRPr lang="zh-TW" sz="1200" b="1" kern="100" dirty="0">
                  <a:effectLst/>
                  <a:latin typeface="微軟正黑體" panose="020B0604030504040204" pitchFamily="34" charset="-120"/>
                  <a:ea typeface="微軟正黑體" panose="020B0604030504040204" pitchFamily="34" charset="-120"/>
                </a:endParaRPr>
              </a:p>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國中小科技領域</a:t>
                </a:r>
                <a:endParaRPr lang="zh-TW" sz="1200" b="1" kern="100" dirty="0">
                  <a:effectLst/>
                  <a:latin typeface="微軟正黑體" panose="020B0604030504040204" pitchFamily="34" charset="-120"/>
                  <a:ea typeface="微軟正黑體" panose="020B0604030504040204" pitchFamily="34" charset="-120"/>
                </a:endParaRPr>
              </a:p>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國中小自然科學領域</a:t>
                </a:r>
                <a:endParaRPr lang="zh-TW" sz="1200" b="1" kern="100" dirty="0">
                  <a:effectLst/>
                  <a:latin typeface="微軟正黑體" panose="020B0604030504040204" pitchFamily="34" charset="-120"/>
                  <a:ea typeface="微軟正黑體" panose="020B0604030504040204" pitchFamily="34" charset="-120"/>
                </a:endParaRPr>
              </a:p>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國中小社會學習領域</a:t>
                </a:r>
                <a:endParaRPr lang="zh-TW" sz="1200" b="1" kern="100" dirty="0">
                  <a:effectLst/>
                  <a:latin typeface="微軟正黑體" panose="020B0604030504040204" pitchFamily="34" charset="-120"/>
                  <a:ea typeface="微軟正黑體" panose="020B0604030504040204" pitchFamily="34" charset="-120"/>
                </a:endParaRPr>
              </a:p>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國中小數學學習領域</a:t>
                </a:r>
                <a:endParaRPr lang="zh-TW" sz="1200" b="1" kern="100" dirty="0">
                  <a:effectLst/>
                  <a:latin typeface="微軟正黑體" panose="020B0604030504040204" pitchFamily="34" charset="-120"/>
                  <a:ea typeface="微軟正黑體" panose="020B0604030504040204" pitchFamily="34" charset="-120"/>
                </a:endParaRPr>
              </a:p>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國小語文領域本土語言</a:t>
                </a:r>
                <a:endParaRPr lang="zh-TW" sz="1200" b="1" kern="100" dirty="0">
                  <a:effectLst/>
                  <a:latin typeface="微軟正黑體" panose="020B0604030504040204" pitchFamily="34" charset="-120"/>
                  <a:ea typeface="微軟正黑體" panose="020B0604030504040204" pitchFamily="34" charset="-120"/>
                </a:endParaRPr>
              </a:p>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國中小語文領域英語</a:t>
                </a:r>
                <a:endParaRPr lang="zh-TW" sz="1200" b="1" kern="100" dirty="0">
                  <a:effectLst/>
                  <a:latin typeface="微軟正黑體" panose="020B0604030504040204" pitchFamily="34" charset="-120"/>
                  <a:ea typeface="微軟正黑體" panose="020B0604030504040204" pitchFamily="34" charset="-120"/>
                </a:endParaRPr>
              </a:p>
              <a:p>
                <a:pPr indent="82550">
                  <a:lnSpc>
                    <a:spcPts val="3300"/>
                  </a:lnSpc>
                  <a:spcAft>
                    <a:spcPts val="0"/>
                  </a:spcAft>
                </a:pPr>
                <a:r>
                  <a:rPr lang="zh-TW" sz="1300" b="1" kern="100" dirty="0">
                    <a:effectLst/>
                    <a:latin typeface="微軟正黑體" panose="020B0604030504040204" pitchFamily="34" charset="-120"/>
                    <a:ea typeface="微軟正黑體" panose="020B0604030504040204" pitchFamily="34" charset="-120"/>
                    <a:cs typeface="標楷體" panose="03000509000000000000" pitchFamily="65" charset="-120"/>
                  </a:rPr>
                  <a:t>國中小語文領域國語</a:t>
                </a:r>
                <a:endParaRPr lang="zh-TW" sz="1200" b="1" kern="100" dirty="0">
                  <a:effectLst/>
                  <a:latin typeface="微軟正黑體" panose="020B0604030504040204" pitchFamily="34" charset="-120"/>
                  <a:ea typeface="微軟正黑體" panose="020B0604030504040204" pitchFamily="34" charset="-120"/>
                </a:endParaRPr>
              </a:p>
            </p:txBody>
          </p:sp>
          <p:cxnSp>
            <p:nvCxnSpPr>
              <p:cNvPr id="16" name="直線單箭頭接點 15"/>
              <p:cNvCxnSpPr>
                <a:cxnSpLocks noChangeShapeType="1"/>
              </p:cNvCxnSpPr>
              <p:nvPr/>
            </p:nvCxnSpPr>
            <p:spPr bwMode="auto">
              <a:xfrm>
                <a:off x="-531114" y="1937384"/>
                <a:ext cx="0" cy="209710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7" name="文字方塊 25"/>
              <p:cNvSpPr txBox="1">
                <a:spLocks noChangeArrowheads="1"/>
              </p:cNvSpPr>
              <p:nvPr/>
            </p:nvSpPr>
            <p:spPr bwMode="auto">
              <a:xfrm>
                <a:off x="-1167448" y="1619250"/>
                <a:ext cx="1268095" cy="405130"/>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rot="0" vert="horz" wrap="square" lIns="91440" tIns="45720" rIns="91440" bIns="45720" anchor="t" anchorCtr="0" upright="1">
                <a:noAutofit/>
              </a:bodyPr>
              <a:lstStyle/>
              <a:p>
                <a:pPr algn="ctr">
                  <a:lnSpc>
                    <a:spcPts val="2200"/>
                  </a:lnSpc>
                  <a:spcAft>
                    <a:spcPts val="0"/>
                  </a:spcAft>
                </a:pPr>
                <a:r>
                  <a:rPr lang="zh-TW" sz="1200" b="1" kern="100" dirty="0">
                    <a:effectLst/>
                    <a:latin typeface="微軟正黑體" panose="020B0604030504040204" pitchFamily="34" charset="-120"/>
                    <a:ea typeface="微軟正黑體" panose="020B0604030504040204" pitchFamily="34" charset="-120"/>
                    <a:cs typeface="標楷體" panose="03000509000000000000" pitchFamily="65" charset="-120"/>
                  </a:rPr>
                  <a:t>教育部諮詢委員</a:t>
                </a:r>
                <a:endParaRPr lang="zh-TW" sz="1200" b="1" kern="100" dirty="0">
                  <a:effectLst/>
                  <a:latin typeface="微軟正黑體" panose="020B0604030504040204" pitchFamily="34" charset="-120"/>
                  <a:ea typeface="微軟正黑體" panose="020B0604030504040204" pitchFamily="34" charset="-120"/>
                </a:endParaRPr>
              </a:p>
            </p:txBody>
          </p:sp>
          <p:sp>
            <p:nvSpPr>
              <p:cNvPr id="18" name="文字方塊 224"/>
              <p:cNvSpPr txBox="1">
                <a:spLocks noChangeArrowheads="1"/>
              </p:cNvSpPr>
              <p:nvPr/>
            </p:nvSpPr>
            <p:spPr bwMode="auto">
              <a:xfrm>
                <a:off x="-1138873" y="2181225"/>
                <a:ext cx="1267460" cy="1303020"/>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rot="0" vert="horz" wrap="square" lIns="91440" tIns="45720" rIns="91440" bIns="45720" anchor="t" anchorCtr="0" upright="1">
                <a:noAutofit/>
              </a:bodyPr>
              <a:lstStyle/>
              <a:p>
                <a:pPr algn="ctr">
                  <a:lnSpc>
                    <a:spcPts val="1600"/>
                  </a:lnSpc>
                  <a:spcAft>
                    <a:spcPts val="0"/>
                  </a:spcAft>
                </a:pPr>
                <a:r>
                  <a:rPr lang="zh-TW" sz="1200" b="1" kern="100" dirty="0">
                    <a:effectLst/>
                    <a:latin typeface="微軟正黑體" panose="020B0604030504040204" pitchFamily="34" charset="-120"/>
                    <a:ea typeface="微軟正黑體" panose="020B0604030504040204" pitchFamily="34" charset="-120"/>
                    <a:cs typeface="標楷體" panose="03000509000000000000" pitchFamily="65" charset="-120"/>
                  </a:rPr>
                  <a:t>課綱推動委員</a:t>
                </a:r>
                <a:endParaRPr lang="zh-TW" sz="1200" b="1" kern="100" dirty="0">
                  <a:effectLst/>
                  <a:latin typeface="微軟正黑體" panose="020B0604030504040204" pitchFamily="34" charset="-120"/>
                  <a:ea typeface="微軟正黑體" panose="020B0604030504040204" pitchFamily="34" charset="-120"/>
                </a:endParaRPr>
              </a:p>
              <a:p>
                <a:pPr algn="ctr">
                  <a:lnSpc>
                    <a:spcPts val="1600"/>
                  </a:lnSpc>
                  <a:spcAft>
                    <a:spcPts val="0"/>
                  </a:spcAft>
                </a:pPr>
                <a:r>
                  <a:rPr lang="zh-TW" sz="1200" b="1" kern="100" dirty="0">
                    <a:effectLst/>
                    <a:latin typeface="微軟正黑體" panose="020B0604030504040204" pitchFamily="34" charset="-120"/>
                    <a:ea typeface="微軟正黑體" panose="020B0604030504040204" pitchFamily="34" charset="-120"/>
                    <a:cs typeface="標楷體" panose="03000509000000000000" pitchFamily="65" charset="-120"/>
                  </a:rPr>
                  <a:t>榮譽督學</a:t>
                </a:r>
                <a:endParaRPr lang="zh-TW" sz="1200" b="1" kern="100" dirty="0">
                  <a:effectLst/>
                  <a:latin typeface="微軟正黑體" panose="020B0604030504040204" pitchFamily="34" charset="-120"/>
                  <a:ea typeface="微軟正黑體" panose="020B0604030504040204" pitchFamily="34" charset="-120"/>
                </a:endParaRPr>
              </a:p>
              <a:p>
                <a:pPr algn="ctr">
                  <a:lnSpc>
                    <a:spcPts val="1600"/>
                  </a:lnSpc>
                  <a:spcAft>
                    <a:spcPts val="0"/>
                  </a:spcAft>
                </a:pPr>
                <a:r>
                  <a:rPr lang="zh-TW" sz="1200" b="1" kern="100" dirty="0">
                    <a:effectLst/>
                    <a:latin typeface="微軟正黑體" panose="020B0604030504040204" pitchFamily="34" charset="-120"/>
                    <a:ea typeface="微軟正黑體" panose="020B0604030504040204" pitchFamily="34" charset="-120"/>
                    <a:cs typeface="標楷體" panose="03000509000000000000" pitchFamily="65" charset="-120"/>
                  </a:rPr>
                  <a:t>榮譽輔導員</a:t>
                </a:r>
                <a:endParaRPr lang="zh-TW" sz="1200" b="1" kern="100" dirty="0">
                  <a:effectLst/>
                  <a:latin typeface="微軟正黑體" panose="020B0604030504040204" pitchFamily="34" charset="-120"/>
                  <a:ea typeface="微軟正黑體" panose="020B0604030504040204" pitchFamily="34" charset="-120"/>
                </a:endParaRPr>
              </a:p>
              <a:p>
                <a:pPr algn="ctr">
                  <a:lnSpc>
                    <a:spcPts val="1600"/>
                  </a:lnSpc>
                  <a:spcAft>
                    <a:spcPts val="0"/>
                  </a:spcAft>
                </a:pPr>
                <a:r>
                  <a:rPr lang="zh-TW" sz="1200" b="1" kern="100" dirty="0">
                    <a:effectLst/>
                    <a:latin typeface="微軟正黑體" panose="020B0604030504040204" pitchFamily="34" charset="-120"/>
                    <a:ea typeface="微軟正黑體" panose="020B0604030504040204" pitchFamily="34" charset="-120"/>
                    <a:cs typeface="標楷體" panose="03000509000000000000" pitchFamily="65" charset="-120"/>
                  </a:rPr>
                  <a:t>教師會代表</a:t>
                </a:r>
                <a:endParaRPr lang="zh-TW" sz="1200" b="1" kern="100" dirty="0">
                  <a:effectLst/>
                  <a:latin typeface="微軟正黑體" panose="020B0604030504040204" pitchFamily="34" charset="-120"/>
                  <a:ea typeface="微軟正黑體" panose="020B0604030504040204" pitchFamily="34" charset="-120"/>
                </a:endParaRPr>
              </a:p>
              <a:p>
                <a:pPr algn="ctr">
                  <a:lnSpc>
                    <a:spcPts val="1600"/>
                  </a:lnSpc>
                  <a:spcAft>
                    <a:spcPts val="0"/>
                  </a:spcAft>
                </a:pPr>
                <a:r>
                  <a:rPr lang="zh-TW" sz="1200" b="1" kern="100" dirty="0">
                    <a:effectLst/>
                    <a:latin typeface="微軟正黑體" panose="020B0604030504040204" pitchFamily="34" charset="-120"/>
                    <a:ea typeface="微軟正黑體" panose="020B0604030504040204" pitchFamily="34" charset="-120"/>
                    <a:cs typeface="標楷體" panose="03000509000000000000" pitchFamily="65" charset="-120"/>
                  </a:rPr>
                  <a:t>家長會代表</a:t>
                </a:r>
                <a:endParaRPr lang="zh-TW" sz="1200" b="1" kern="100" dirty="0">
                  <a:effectLst/>
                  <a:latin typeface="微軟正黑體" panose="020B0604030504040204" pitchFamily="34" charset="-120"/>
                  <a:ea typeface="微軟正黑體" panose="020B0604030504040204" pitchFamily="34" charset="-120"/>
                </a:endParaRPr>
              </a:p>
              <a:p>
                <a:pPr algn="ctr">
                  <a:lnSpc>
                    <a:spcPts val="1600"/>
                  </a:lnSpc>
                  <a:spcAft>
                    <a:spcPts val="0"/>
                  </a:spcAft>
                </a:pPr>
                <a:r>
                  <a:rPr lang="zh-TW" sz="1200" b="1" kern="100" dirty="0">
                    <a:effectLst/>
                    <a:latin typeface="微軟正黑體" panose="020B0604030504040204" pitchFamily="34" charset="-120"/>
                    <a:ea typeface="微軟正黑體" panose="020B0604030504040204" pitchFamily="34" charset="-120"/>
                  </a:rPr>
                  <a:t>教專代</a:t>
                </a:r>
                <a:r>
                  <a:rPr lang="zh-TW" sz="1200" b="1" kern="100" dirty="0">
                    <a:effectLst/>
                    <a:latin typeface="微軟正黑體" panose="020B0604030504040204" pitchFamily="34" charset="-120"/>
                    <a:ea typeface="微軟正黑體" panose="020B0604030504040204" pitchFamily="34" charset="-120"/>
                    <a:cs typeface="標楷體" panose="03000509000000000000" pitchFamily="65" charset="-120"/>
                  </a:rPr>
                  <a:t>表</a:t>
                </a:r>
                <a:endParaRPr lang="zh-TW" sz="1200" b="1" kern="100" dirty="0">
                  <a:effectLst/>
                  <a:latin typeface="微軟正黑體" panose="020B0604030504040204" pitchFamily="34" charset="-120"/>
                  <a:ea typeface="微軟正黑體" panose="020B0604030504040204" pitchFamily="34" charset="-120"/>
                </a:endParaRPr>
              </a:p>
            </p:txBody>
          </p:sp>
          <p:cxnSp>
            <p:nvCxnSpPr>
              <p:cNvPr id="19" name="直線單箭頭接點 18"/>
              <p:cNvCxnSpPr>
                <a:cxnSpLocks noChangeShapeType="1"/>
              </p:cNvCxnSpPr>
              <p:nvPr/>
            </p:nvCxnSpPr>
            <p:spPr bwMode="auto">
              <a:xfrm>
                <a:off x="838200" y="1028700"/>
                <a:ext cx="2276475" cy="323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0" name="文字方塊 28"/>
              <p:cNvSpPr txBox="1">
                <a:spLocks noChangeArrowheads="1"/>
              </p:cNvSpPr>
              <p:nvPr/>
            </p:nvSpPr>
            <p:spPr bwMode="auto">
              <a:xfrm>
                <a:off x="476250" y="914400"/>
                <a:ext cx="485775" cy="4639656"/>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rot="0" vert="eaVert" wrap="square" lIns="91440" tIns="45720" rIns="91440" bIns="45720" anchor="ctr" anchorCtr="0" upright="1">
                <a:noAutofit/>
              </a:bodyPr>
              <a:lstStyle/>
              <a:p>
                <a:pPr algn="ctr">
                  <a:lnSpc>
                    <a:spcPts val="2000"/>
                  </a:lnSpc>
                  <a:spcBef>
                    <a:spcPts val="1200"/>
                  </a:spcBef>
                  <a:spcAft>
                    <a:spcPts val="0"/>
                  </a:spcAft>
                </a:pPr>
                <a:r>
                  <a:rPr lang="zh-TW" sz="1800" b="1" kern="100" dirty="0">
                    <a:effectLst/>
                    <a:latin typeface="微軟正黑體" panose="020B0604030504040204" pitchFamily="34" charset="-120"/>
                    <a:ea typeface="微軟正黑體" panose="020B0604030504040204" pitchFamily="34" charset="-120"/>
                    <a:cs typeface="標楷體" panose="03000509000000000000" pitchFamily="65" charset="-120"/>
                  </a:rPr>
                  <a:t>督導與成效檢核機制</a:t>
                </a:r>
                <a:endParaRPr lang="zh-TW" sz="1200" b="1" kern="100" dirty="0">
                  <a:effectLst/>
                  <a:latin typeface="微軟正黑體" panose="020B0604030504040204" pitchFamily="34" charset="-120"/>
                  <a:ea typeface="微軟正黑體" panose="020B0604030504040204" pitchFamily="34" charset="-120"/>
                </a:endParaRPr>
              </a:p>
            </p:txBody>
          </p:sp>
          <p:cxnSp>
            <p:nvCxnSpPr>
              <p:cNvPr id="21" name="直線單箭頭接點 20"/>
              <p:cNvCxnSpPr>
                <a:cxnSpLocks noChangeShapeType="1"/>
              </p:cNvCxnSpPr>
              <p:nvPr/>
            </p:nvCxnSpPr>
            <p:spPr bwMode="auto">
              <a:xfrm>
                <a:off x="982806" y="5429365"/>
                <a:ext cx="839586"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2" name="文字方塊 30"/>
              <p:cNvSpPr txBox="1">
                <a:spLocks noChangeArrowheads="1"/>
              </p:cNvSpPr>
              <p:nvPr/>
            </p:nvSpPr>
            <p:spPr bwMode="auto">
              <a:xfrm>
                <a:off x="1819275" y="5067300"/>
                <a:ext cx="2618740" cy="428567"/>
              </a:xfrm>
              <a:prstGeom prst="rect">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rot="0" vert="horz" wrap="square" lIns="91440" tIns="45720" rIns="91440" bIns="45720" anchor="t" anchorCtr="0" upright="1">
                <a:noAutofit/>
              </a:bodyPr>
              <a:lstStyle/>
              <a:p>
                <a:pPr algn="ctr">
                  <a:lnSpc>
                    <a:spcPts val="2800"/>
                  </a:lnSpc>
                  <a:spcBef>
                    <a:spcPts val="960"/>
                  </a:spcBef>
                  <a:spcAft>
                    <a:spcPts val="0"/>
                  </a:spcAft>
                </a:pPr>
                <a:r>
                  <a:rPr lang="zh-TW" sz="2000" b="1" kern="100" dirty="0">
                    <a:solidFill>
                      <a:srgbClr val="1F497D"/>
                    </a:solidFill>
                    <a:effectLst/>
                    <a:latin typeface="微軟正黑體" panose="020B0604030504040204" pitchFamily="34" charset="-120"/>
                    <a:ea typeface="微軟正黑體" panose="020B0604030504040204" pitchFamily="34" charset="-120"/>
                    <a:cs typeface="標楷體" panose="03000509000000000000" pitchFamily="65" charset="-120"/>
                  </a:rPr>
                  <a:t>各國民中、小學</a:t>
                </a:r>
                <a:endParaRPr lang="zh-TW" sz="1200" b="1" kern="100" dirty="0">
                  <a:effectLst/>
                  <a:latin typeface="微軟正黑體" panose="020B0604030504040204" pitchFamily="34" charset="-120"/>
                  <a:ea typeface="微軟正黑體" panose="020B0604030504040204" pitchFamily="34" charset="-120"/>
                </a:endParaRPr>
              </a:p>
            </p:txBody>
          </p:sp>
        </p:grpSp>
        <p:sp>
          <p:nvSpPr>
            <p:cNvPr id="23" name="文字方塊 31">
              <a:extLst>
                <a:ext uri="{FF2B5EF4-FFF2-40B4-BE49-F238E27FC236}">
                  <a16:creationId xmlns="" xmlns:a16="http://schemas.microsoft.com/office/drawing/2014/main" id="{D99C0690-3456-48B1-B855-7D4BC7439315}"/>
                </a:ext>
              </a:extLst>
            </p:cNvPr>
            <p:cNvSpPr txBox="1">
              <a:spLocks noChangeArrowheads="1"/>
            </p:cNvSpPr>
            <p:nvPr/>
          </p:nvSpPr>
          <p:spPr bwMode="auto">
            <a:xfrm>
              <a:off x="8344535" y="3752388"/>
              <a:ext cx="436637" cy="1772285"/>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eaVert" wrap="square" lIns="18000" tIns="10800" rIns="18000" bIns="10800" anchor="ctr" anchorCtr="0" upright="1">
              <a:noAutofit/>
            </a:bodyPr>
            <a:lstStyle/>
            <a:p>
              <a:pPr indent="82550">
                <a:spcAft>
                  <a:spcPts val="0"/>
                </a:spcAft>
              </a:pPr>
              <a:r>
                <a:rPr lang="zh-TW" altLang="en-US" sz="1300" b="1" kern="100" dirty="0">
                  <a:solidFill>
                    <a:srgbClr val="FF0066"/>
                  </a:solidFill>
                  <a:effectLst/>
                  <a:latin typeface="微軟正黑體" panose="020B0604030504040204" pitchFamily="34" charset="-120"/>
                  <a:ea typeface="微軟正黑體" panose="020B0604030504040204" pitchFamily="34" charset="-120"/>
                  <a:cs typeface="標楷體" panose="03000509000000000000" pitchFamily="65" charset="-120"/>
                </a:rPr>
                <a:t>同時為教專地方輔導群</a:t>
              </a:r>
              <a:endParaRPr lang="zh-TW" sz="1200" b="1" kern="100" dirty="0">
                <a:solidFill>
                  <a:srgbClr val="FF0066"/>
                </a:solidFill>
                <a:effectLst/>
                <a:latin typeface="微軟正黑體" panose="020B0604030504040204" pitchFamily="34" charset="-120"/>
                <a:ea typeface="微軟正黑體" panose="020B0604030504040204" pitchFamily="34" charset="-120"/>
              </a:endParaRPr>
            </a:p>
          </p:txBody>
        </p:sp>
        <p:sp>
          <p:nvSpPr>
            <p:cNvPr id="24" name="文字方塊 25">
              <a:extLst>
                <a:ext uri="{FF2B5EF4-FFF2-40B4-BE49-F238E27FC236}">
                  <a16:creationId xmlns="" xmlns:a16="http://schemas.microsoft.com/office/drawing/2014/main" id="{339C2570-1A3F-47B1-9C02-62BE10110E63}"/>
                </a:ext>
              </a:extLst>
            </p:cNvPr>
            <p:cNvSpPr txBox="1">
              <a:spLocks noChangeArrowheads="1"/>
            </p:cNvSpPr>
            <p:nvPr/>
          </p:nvSpPr>
          <p:spPr bwMode="auto">
            <a:xfrm>
              <a:off x="1328102" y="4349155"/>
              <a:ext cx="1268095" cy="433158"/>
            </a:xfrm>
            <a:prstGeom prst="rect">
              <a:avLst/>
            </a:prstGeom>
            <a:gradFill rotWithShape="0">
              <a:gsLst>
                <a:gs pos="0">
                  <a:srgbClr val="FFFFFF"/>
                </a:gs>
                <a:gs pos="100000">
                  <a:srgbClr val="CCC0D9"/>
                </a:gs>
              </a:gsLst>
              <a:lin ang="5400000" scaled="1"/>
            </a:gradFill>
            <a:ln w="19050">
              <a:solidFill>
                <a:srgbClr val="B2A1C7"/>
              </a:solidFill>
              <a:prstDash val="lgDash"/>
              <a:miter lim="800000"/>
              <a:headEnd/>
              <a:tailEnd/>
            </a:ln>
            <a:effectLst>
              <a:outerShdw dist="28398" dir="3806097" algn="ctr" rotWithShape="0">
                <a:srgbClr val="3F3151">
                  <a:alpha val="50000"/>
                </a:srgbClr>
              </a:outerShdw>
            </a:effectLst>
          </p:spPr>
          <p:txBody>
            <a:bodyPr rot="0" vert="horz" wrap="square" lIns="91440" tIns="45720" rIns="91440" bIns="45720" anchor="t" anchorCtr="0" upright="1">
              <a:noAutofit/>
            </a:bodyPr>
            <a:lstStyle/>
            <a:p>
              <a:pPr algn="ctr">
                <a:spcAft>
                  <a:spcPts val="0"/>
                </a:spcAft>
              </a:pPr>
              <a:r>
                <a:rPr lang="zh-TW" altLang="en-US" sz="1200" b="1" kern="100" dirty="0">
                  <a:solidFill>
                    <a:srgbClr val="FF0066"/>
                  </a:solidFill>
                  <a:effectLst/>
                  <a:latin typeface="微軟正黑體" panose="020B0604030504040204" pitchFamily="34" charset="-120"/>
                  <a:ea typeface="微軟正黑體" panose="020B0604030504040204" pitchFamily="34" charset="-120"/>
                  <a:cs typeface="標楷體" panose="03000509000000000000" pitchFamily="65" charset="-120"/>
                </a:rPr>
                <a:t>精進社群</a:t>
              </a:r>
              <a:r>
                <a:rPr lang="en-US" altLang="zh-TW" sz="1200" b="1" kern="100" dirty="0">
                  <a:solidFill>
                    <a:srgbClr val="FF0066"/>
                  </a:solidFill>
                  <a:effectLst/>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sz="1200" b="1" kern="100" dirty="0">
                  <a:solidFill>
                    <a:srgbClr val="FF0066"/>
                  </a:solidFill>
                  <a:effectLst/>
                  <a:latin typeface="微軟正黑體" panose="020B0604030504040204" pitchFamily="34" charset="-120"/>
                  <a:ea typeface="微軟正黑體" panose="020B0604030504040204" pitchFamily="34" charset="-120"/>
                  <a:cs typeface="標楷體" panose="03000509000000000000" pitchFamily="65" charset="-120"/>
                </a:rPr>
                <a:t>校本計畫審核小組</a:t>
              </a:r>
              <a:endParaRPr lang="zh-TW" sz="1200" b="1" kern="100" dirty="0">
                <a:solidFill>
                  <a:srgbClr val="FF0066"/>
                </a:solidFill>
                <a:effectLst/>
                <a:latin typeface="微軟正黑體" panose="020B0604030504040204" pitchFamily="34" charset="-120"/>
                <a:ea typeface="微軟正黑體" panose="020B0604030504040204" pitchFamily="34" charset="-120"/>
              </a:endParaRPr>
            </a:p>
          </p:txBody>
        </p:sp>
      </p:grpSp>
      <p:sp>
        <p:nvSpPr>
          <p:cNvPr id="25" name="文字方塊 21">
            <a:extLst>
              <a:ext uri="{FF2B5EF4-FFF2-40B4-BE49-F238E27FC236}">
                <a16:creationId xmlns="" xmlns:a16="http://schemas.microsoft.com/office/drawing/2014/main" id="{8C5FCA1F-9AA1-4A72-88C2-46AF13CC9CDB}"/>
              </a:ext>
            </a:extLst>
          </p:cNvPr>
          <p:cNvSpPr txBox="1">
            <a:spLocks noChangeArrowheads="1"/>
          </p:cNvSpPr>
          <p:nvPr/>
        </p:nvSpPr>
        <p:spPr bwMode="auto">
          <a:xfrm>
            <a:off x="8781174" y="3747654"/>
            <a:ext cx="436638" cy="1781753"/>
          </a:xfrm>
          <a:prstGeom prst="rect">
            <a:avLst/>
          </a:prstGeom>
          <a:gradFill rotWithShape="0">
            <a:gsLst>
              <a:gs pos="0">
                <a:srgbClr val="FABF8F"/>
              </a:gs>
              <a:gs pos="50000">
                <a:srgbClr val="FDE9D9"/>
              </a:gs>
              <a:gs pos="100000">
                <a:srgbClr val="FABF8F"/>
              </a:gs>
            </a:gsLst>
            <a:lin ang="18900000" scaled="1"/>
          </a:gradFill>
          <a:ln w="12700">
            <a:solidFill>
              <a:srgbClr val="FABF8F"/>
            </a:solidFill>
            <a:miter lim="800000"/>
            <a:headEnd/>
            <a:tailEnd/>
          </a:ln>
          <a:effectLst>
            <a:outerShdw dist="28398" dir="3806097" algn="ctr" rotWithShape="0">
              <a:srgbClr val="974706">
                <a:alpha val="50000"/>
              </a:srgbClr>
            </a:outerShdw>
          </a:effectLst>
        </p:spPr>
        <p:txBody>
          <a:bodyPr rot="0" vert="eaVert" wrap="square" lIns="36000" tIns="45720" rIns="36000" bIns="45720" anchor="ctr" anchorCtr="0" upright="1">
            <a:noAutofit/>
          </a:bodyPr>
          <a:lstStyle/>
          <a:p>
            <a:pPr algn="ctr">
              <a:spcAft>
                <a:spcPts val="0"/>
              </a:spcAft>
            </a:pPr>
            <a:r>
              <a:rPr lang="zh-TW" altLang="en-US" sz="1350" b="1" kern="100" dirty="0">
                <a:solidFill>
                  <a:srgbClr val="FF0066"/>
                </a:solidFill>
                <a:effectLst/>
                <a:latin typeface="微軟正黑體" panose="020B0604030504040204" pitchFamily="34" charset="-120"/>
                <a:ea typeface="微軟正黑體" panose="020B0604030504040204" pitchFamily="34" charset="-120"/>
                <a:cs typeface="標楷體" panose="03000509000000000000" pitchFamily="65" charset="-120"/>
              </a:rPr>
              <a:t>教師支持培力系統</a:t>
            </a:r>
            <a:endParaRPr lang="zh-TW" sz="1350" b="1" kern="100" dirty="0">
              <a:solidFill>
                <a:srgbClr val="FF0066"/>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1938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3"/>
          <p:cNvSpPr txBox="1"/>
          <p:nvPr/>
        </p:nvSpPr>
        <p:spPr>
          <a:xfrm>
            <a:off x="2605591" y="269640"/>
            <a:ext cx="8992976" cy="738664"/>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4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4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4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p>
        </p:txBody>
      </p:sp>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椭圆 1028"/>
          <p:cNvSpPr/>
          <p:nvPr/>
        </p:nvSpPr>
        <p:spPr>
          <a:xfrm>
            <a:off x="-2051194" y="3677169"/>
            <a:ext cx="5570886" cy="557088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grpSp>
        <p:nvGrpSpPr>
          <p:cNvPr id="30" name="组合 2"/>
          <p:cNvGrpSpPr/>
          <p:nvPr/>
        </p:nvGrpSpPr>
        <p:grpSpPr>
          <a:xfrm flipH="1">
            <a:off x="-354263" y="4782794"/>
            <a:ext cx="3873955" cy="2020224"/>
            <a:chOff x="-194387" y="3651136"/>
            <a:chExt cx="6156624" cy="3210610"/>
          </a:xfrm>
        </p:grpSpPr>
        <p:sp>
          <p:nvSpPr>
            <p:cNvPr id="31" name="Freeform 685"/>
            <p:cNvSpPr>
              <a:spLocks/>
            </p:cNvSpPr>
            <p:nvPr/>
          </p:nvSpPr>
          <p:spPr bwMode="auto">
            <a:xfrm>
              <a:off x="-194387" y="6663295"/>
              <a:ext cx="5769177" cy="198451"/>
            </a:xfrm>
            <a:custGeom>
              <a:avLst/>
              <a:gdLst>
                <a:gd name="T0" fmla="*/ 2945 w 2951"/>
                <a:gd name="T1" fmla="*/ 19 h 56"/>
                <a:gd name="T2" fmla="*/ 2927 w 2951"/>
                <a:gd name="T3" fmla="*/ 56 h 56"/>
                <a:gd name="T4" fmla="*/ 25 w 2951"/>
                <a:gd name="T5" fmla="*/ 56 h 56"/>
                <a:gd name="T6" fmla="*/ 6 w 2951"/>
                <a:gd name="T7" fmla="*/ 14 h 56"/>
                <a:gd name="T8" fmla="*/ 5 w 2951"/>
                <a:gd name="T9" fmla="*/ 36 h 56"/>
                <a:gd name="T10" fmla="*/ 25 w 2951"/>
                <a:gd name="T11" fmla="*/ 0 h 56"/>
                <a:gd name="T12" fmla="*/ 2927 w 2951"/>
                <a:gd name="T13" fmla="*/ 0 h 56"/>
                <a:gd name="T14" fmla="*/ 2945 w 2951"/>
                <a:gd name="T15" fmla="*/ 36 h 56"/>
                <a:gd name="T16" fmla="*/ 2945 w 2951"/>
                <a:gd name="T17" fmla="*/ 1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56">
                  <a:moveTo>
                    <a:pt x="2945" y="19"/>
                  </a:moveTo>
                  <a:cubicBezTo>
                    <a:pt x="2945" y="30"/>
                    <a:pt x="2951" y="56"/>
                    <a:pt x="2927" y="56"/>
                  </a:cubicBezTo>
                  <a:cubicBezTo>
                    <a:pt x="25" y="56"/>
                    <a:pt x="25" y="56"/>
                    <a:pt x="25" y="56"/>
                  </a:cubicBezTo>
                  <a:cubicBezTo>
                    <a:pt x="0" y="56"/>
                    <a:pt x="6" y="25"/>
                    <a:pt x="6" y="14"/>
                  </a:cubicBezTo>
                  <a:cubicBezTo>
                    <a:pt x="5" y="36"/>
                    <a:pt x="5" y="36"/>
                    <a:pt x="5" y="36"/>
                  </a:cubicBezTo>
                  <a:cubicBezTo>
                    <a:pt x="5" y="26"/>
                    <a:pt x="14" y="0"/>
                    <a:pt x="25" y="0"/>
                  </a:cubicBezTo>
                  <a:cubicBezTo>
                    <a:pt x="2927" y="0"/>
                    <a:pt x="2927" y="0"/>
                    <a:pt x="2927" y="0"/>
                  </a:cubicBezTo>
                  <a:cubicBezTo>
                    <a:pt x="2938" y="0"/>
                    <a:pt x="2945" y="26"/>
                    <a:pt x="2945" y="36"/>
                  </a:cubicBezTo>
                  <a:lnTo>
                    <a:pt x="2945" y="19"/>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 name="Freeform 26"/>
            <p:cNvSpPr>
              <a:spLocks/>
            </p:cNvSpPr>
            <p:nvPr/>
          </p:nvSpPr>
          <p:spPr bwMode="auto">
            <a:xfrm>
              <a:off x="1156951" y="5999441"/>
              <a:ext cx="368547" cy="670944"/>
            </a:xfrm>
            <a:custGeom>
              <a:avLst/>
              <a:gdLst>
                <a:gd name="T0" fmla="*/ 0 w 88"/>
                <a:gd name="T1" fmla="*/ 151 h 151"/>
                <a:gd name="T2" fmla="*/ 0 w 88"/>
                <a:gd name="T3" fmla="*/ 149 h 151"/>
                <a:gd name="T4" fmla="*/ 0 w 88"/>
                <a:gd name="T5" fmla="*/ 143 h 151"/>
                <a:gd name="T6" fmla="*/ 2 w 88"/>
                <a:gd name="T7" fmla="*/ 121 h 151"/>
                <a:gd name="T8" fmla="*/ 7 w 88"/>
                <a:gd name="T9" fmla="*/ 91 h 151"/>
                <a:gd name="T10" fmla="*/ 12 w 88"/>
                <a:gd name="T11" fmla="*/ 75 h 151"/>
                <a:gd name="T12" fmla="*/ 19 w 88"/>
                <a:gd name="T13" fmla="*/ 58 h 151"/>
                <a:gd name="T14" fmla="*/ 28 w 88"/>
                <a:gd name="T15" fmla="*/ 43 h 151"/>
                <a:gd name="T16" fmla="*/ 31 w 88"/>
                <a:gd name="T17" fmla="*/ 39 h 151"/>
                <a:gd name="T18" fmla="*/ 33 w 88"/>
                <a:gd name="T19" fmla="*/ 36 h 151"/>
                <a:gd name="T20" fmla="*/ 39 w 88"/>
                <a:gd name="T21" fmla="*/ 30 h 151"/>
                <a:gd name="T22" fmla="*/ 50 w 88"/>
                <a:gd name="T23" fmla="*/ 19 h 151"/>
                <a:gd name="T24" fmla="*/ 62 w 88"/>
                <a:gd name="T25" fmla="*/ 11 h 151"/>
                <a:gd name="T26" fmla="*/ 72 w 88"/>
                <a:gd name="T27" fmla="*/ 5 h 151"/>
                <a:gd name="T28" fmla="*/ 81 w 88"/>
                <a:gd name="T29" fmla="*/ 2 h 151"/>
                <a:gd name="T30" fmla="*/ 88 w 88"/>
                <a:gd name="T31" fmla="*/ 0 h 151"/>
                <a:gd name="T32" fmla="*/ 81 w 88"/>
                <a:gd name="T33" fmla="*/ 3 h 151"/>
                <a:gd name="T34" fmla="*/ 73 w 88"/>
                <a:gd name="T35" fmla="*/ 7 h 151"/>
                <a:gd name="T36" fmla="*/ 64 w 88"/>
                <a:gd name="T37" fmla="*/ 14 h 151"/>
                <a:gd name="T38" fmla="*/ 54 w 88"/>
                <a:gd name="T39" fmla="*/ 23 h 151"/>
                <a:gd name="T40" fmla="*/ 45 w 88"/>
                <a:gd name="T41" fmla="*/ 35 h 151"/>
                <a:gd name="T42" fmla="*/ 41 w 88"/>
                <a:gd name="T43" fmla="*/ 41 h 151"/>
                <a:gd name="T44" fmla="*/ 39 w 88"/>
                <a:gd name="T45" fmla="*/ 45 h 151"/>
                <a:gd name="T46" fmla="*/ 37 w 88"/>
                <a:gd name="T47" fmla="*/ 48 h 151"/>
                <a:gd name="T48" fmla="*/ 31 w 88"/>
                <a:gd name="T49" fmla="*/ 63 h 151"/>
                <a:gd name="T50" fmla="*/ 27 w 88"/>
                <a:gd name="T51" fmla="*/ 79 h 151"/>
                <a:gd name="T52" fmla="*/ 25 w 88"/>
                <a:gd name="T53" fmla="*/ 94 h 151"/>
                <a:gd name="T54" fmla="*/ 23 w 88"/>
                <a:gd name="T55" fmla="*/ 122 h 151"/>
                <a:gd name="T56" fmla="*/ 25 w 88"/>
                <a:gd name="T57" fmla="*/ 141 h 151"/>
                <a:gd name="T58" fmla="*/ 26 w 88"/>
                <a:gd name="T59" fmla="*/ 147 h 151"/>
                <a:gd name="T60" fmla="*/ 26 w 88"/>
                <a:gd name="T61" fmla="*/ 148 h 151"/>
                <a:gd name="T62" fmla="*/ 0 w 88"/>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151">
                  <a:moveTo>
                    <a:pt x="0" y="151"/>
                  </a:moveTo>
                  <a:cubicBezTo>
                    <a:pt x="0" y="151"/>
                    <a:pt x="0" y="150"/>
                    <a:pt x="0" y="149"/>
                  </a:cubicBezTo>
                  <a:cubicBezTo>
                    <a:pt x="0" y="147"/>
                    <a:pt x="0" y="145"/>
                    <a:pt x="0" y="143"/>
                  </a:cubicBezTo>
                  <a:cubicBezTo>
                    <a:pt x="0" y="137"/>
                    <a:pt x="1" y="130"/>
                    <a:pt x="2" y="121"/>
                  </a:cubicBezTo>
                  <a:cubicBezTo>
                    <a:pt x="3" y="112"/>
                    <a:pt x="5" y="102"/>
                    <a:pt x="7" y="91"/>
                  </a:cubicBezTo>
                  <a:cubicBezTo>
                    <a:pt x="9" y="86"/>
                    <a:pt x="10" y="80"/>
                    <a:pt x="12" y="75"/>
                  </a:cubicBezTo>
                  <a:cubicBezTo>
                    <a:pt x="14" y="69"/>
                    <a:pt x="17" y="64"/>
                    <a:pt x="19" y="58"/>
                  </a:cubicBezTo>
                  <a:cubicBezTo>
                    <a:pt x="22" y="53"/>
                    <a:pt x="25" y="48"/>
                    <a:pt x="28" y="43"/>
                  </a:cubicBezTo>
                  <a:cubicBezTo>
                    <a:pt x="31" y="39"/>
                    <a:pt x="31" y="39"/>
                    <a:pt x="31" y="39"/>
                  </a:cubicBezTo>
                  <a:cubicBezTo>
                    <a:pt x="33" y="36"/>
                    <a:pt x="33" y="36"/>
                    <a:pt x="33" y="36"/>
                  </a:cubicBezTo>
                  <a:cubicBezTo>
                    <a:pt x="35" y="34"/>
                    <a:pt x="37" y="32"/>
                    <a:pt x="39" y="30"/>
                  </a:cubicBezTo>
                  <a:cubicBezTo>
                    <a:pt x="43" y="26"/>
                    <a:pt x="46" y="22"/>
                    <a:pt x="50" y="19"/>
                  </a:cubicBezTo>
                  <a:cubicBezTo>
                    <a:pt x="54" y="16"/>
                    <a:pt x="58" y="13"/>
                    <a:pt x="62" y="11"/>
                  </a:cubicBezTo>
                  <a:cubicBezTo>
                    <a:pt x="66" y="8"/>
                    <a:pt x="69" y="7"/>
                    <a:pt x="72" y="5"/>
                  </a:cubicBezTo>
                  <a:cubicBezTo>
                    <a:pt x="76" y="4"/>
                    <a:pt x="78" y="3"/>
                    <a:pt x="81" y="2"/>
                  </a:cubicBezTo>
                  <a:cubicBezTo>
                    <a:pt x="85" y="0"/>
                    <a:pt x="88" y="0"/>
                    <a:pt x="88" y="0"/>
                  </a:cubicBezTo>
                  <a:cubicBezTo>
                    <a:pt x="88" y="0"/>
                    <a:pt x="86" y="1"/>
                    <a:pt x="81" y="3"/>
                  </a:cubicBezTo>
                  <a:cubicBezTo>
                    <a:pt x="79" y="4"/>
                    <a:pt x="76" y="6"/>
                    <a:pt x="73" y="7"/>
                  </a:cubicBezTo>
                  <a:cubicBezTo>
                    <a:pt x="71" y="9"/>
                    <a:pt x="67" y="11"/>
                    <a:pt x="64" y="14"/>
                  </a:cubicBezTo>
                  <a:cubicBezTo>
                    <a:pt x="61" y="17"/>
                    <a:pt x="58" y="20"/>
                    <a:pt x="54" y="23"/>
                  </a:cubicBezTo>
                  <a:cubicBezTo>
                    <a:pt x="51" y="27"/>
                    <a:pt x="48" y="30"/>
                    <a:pt x="45" y="35"/>
                  </a:cubicBezTo>
                  <a:cubicBezTo>
                    <a:pt x="44" y="37"/>
                    <a:pt x="42" y="39"/>
                    <a:pt x="41" y="41"/>
                  </a:cubicBezTo>
                  <a:cubicBezTo>
                    <a:pt x="39" y="45"/>
                    <a:pt x="39" y="45"/>
                    <a:pt x="39" y="45"/>
                  </a:cubicBezTo>
                  <a:cubicBezTo>
                    <a:pt x="37" y="48"/>
                    <a:pt x="37" y="48"/>
                    <a:pt x="37" y="48"/>
                  </a:cubicBezTo>
                  <a:cubicBezTo>
                    <a:pt x="35" y="53"/>
                    <a:pt x="33" y="58"/>
                    <a:pt x="31" y="63"/>
                  </a:cubicBezTo>
                  <a:cubicBezTo>
                    <a:pt x="30" y="68"/>
                    <a:pt x="28" y="74"/>
                    <a:pt x="27" y="79"/>
                  </a:cubicBezTo>
                  <a:cubicBezTo>
                    <a:pt x="26" y="84"/>
                    <a:pt x="25" y="89"/>
                    <a:pt x="25" y="94"/>
                  </a:cubicBezTo>
                  <a:cubicBezTo>
                    <a:pt x="24" y="104"/>
                    <a:pt x="23" y="114"/>
                    <a:pt x="23" y="122"/>
                  </a:cubicBezTo>
                  <a:cubicBezTo>
                    <a:pt x="24" y="130"/>
                    <a:pt x="24" y="137"/>
                    <a:pt x="25" y="141"/>
                  </a:cubicBezTo>
                  <a:cubicBezTo>
                    <a:pt x="25" y="144"/>
                    <a:pt x="25" y="145"/>
                    <a:pt x="26" y="147"/>
                  </a:cubicBezTo>
                  <a:cubicBezTo>
                    <a:pt x="26" y="148"/>
                    <a:pt x="26" y="148"/>
                    <a:pt x="26" y="148"/>
                  </a:cubicBezTo>
                  <a:lnTo>
                    <a:pt x="0" y="15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3" name="Freeform 27"/>
            <p:cNvSpPr>
              <a:spLocks/>
            </p:cNvSpPr>
            <p:nvPr/>
          </p:nvSpPr>
          <p:spPr bwMode="auto">
            <a:xfrm>
              <a:off x="1161676" y="5741931"/>
              <a:ext cx="531558" cy="559908"/>
            </a:xfrm>
            <a:custGeom>
              <a:avLst/>
              <a:gdLst>
                <a:gd name="T0" fmla="*/ 127 w 127"/>
                <a:gd name="T1" fmla="*/ 60 h 126"/>
                <a:gd name="T2" fmla="*/ 95 w 127"/>
                <a:gd name="T3" fmla="*/ 47 h 126"/>
                <a:gd name="T4" fmla="*/ 106 w 127"/>
                <a:gd name="T5" fmla="*/ 16 h 126"/>
                <a:gd name="T6" fmla="*/ 74 w 127"/>
                <a:gd name="T7" fmla="*/ 30 h 126"/>
                <a:gd name="T8" fmla="*/ 61 w 127"/>
                <a:gd name="T9" fmla="*/ 0 h 126"/>
                <a:gd name="T10" fmla="*/ 47 w 127"/>
                <a:gd name="T11" fmla="*/ 32 h 126"/>
                <a:gd name="T12" fmla="*/ 17 w 127"/>
                <a:gd name="T13" fmla="*/ 20 h 126"/>
                <a:gd name="T14" fmla="*/ 30 w 127"/>
                <a:gd name="T15" fmla="*/ 53 h 126"/>
                <a:gd name="T16" fmla="*/ 0 w 127"/>
                <a:gd name="T17" fmla="*/ 66 h 126"/>
                <a:gd name="T18" fmla="*/ 33 w 127"/>
                <a:gd name="T19" fmla="*/ 79 h 126"/>
                <a:gd name="T20" fmla="*/ 21 w 127"/>
                <a:gd name="T21" fmla="*/ 110 h 126"/>
                <a:gd name="T22" fmla="*/ 53 w 127"/>
                <a:gd name="T23" fmla="*/ 97 h 126"/>
                <a:gd name="T24" fmla="*/ 67 w 127"/>
                <a:gd name="T25" fmla="*/ 126 h 126"/>
                <a:gd name="T26" fmla="*/ 80 w 127"/>
                <a:gd name="T27" fmla="*/ 94 h 126"/>
                <a:gd name="T28" fmla="*/ 111 w 127"/>
                <a:gd name="T29" fmla="*/ 106 h 126"/>
                <a:gd name="T30" fmla="*/ 97 w 127"/>
                <a:gd name="T31" fmla="*/ 74 h 126"/>
                <a:gd name="T32" fmla="*/ 127 w 127"/>
                <a:gd name="T33" fmla="*/ 6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26">
                  <a:moveTo>
                    <a:pt x="127" y="60"/>
                  </a:moveTo>
                  <a:cubicBezTo>
                    <a:pt x="115" y="50"/>
                    <a:pt x="104" y="47"/>
                    <a:pt x="95" y="47"/>
                  </a:cubicBezTo>
                  <a:cubicBezTo>
                    <a:pt x="107" y="33"/>
                    <a:pt x="106" y="16"/>
                    <a:pt x="106" y="16"/>
                  </a:cubicBezTo>
                  <a:cubicBezTo>
                    <a:pt x="91" y="18"/>
                    <a:pt x="81" y="23"/>
                    <a:pt x="74" y="30"/>
                  </a:cubicBezTo>
                  <a:cubicBezTo>
                    <a:pt x="73" y="11"/>
                    <a:pt x="61" y="0"/>
                    <a:pt x="61" y="0"/>
                  </a:cubicBezTo>
                  <a:cubicBezTo>
                    <a:pt x="51" y="12"/>
                    <a:pt x="47" y="23"/>
                    <a:pt x="47" y="32"/>
                  </a:cubicBezTo>
                  <a:cubicBezTo>
                    <a:pt x="34" y="20"/>
                    <a:pt x="17" y="20"/>
                    <a:pt x="17" y="20"/>
                  </a:cubicBezTo>
                  <a:cubicBezTo>
                    <a:pt x="18" y="36"/>
                    <a:pt x="24" y="46"/>
                    <a:pt x="30" y="53"/>
                  </a:cubicBezTo>
                  <a:cubicBezTo>
                    <a:pt x="12" y="54"/>
                    <a:pt x="0" y="66"/>
                    <a:pt x="0" y="66"/>
                  </a:cubicBezTo>
                  <a:cubicBezTo>
                    <a:pt x="13" y="76"/>
                    <a:pt x="23" y="80"/>
                    <a:pt x="33" y="79"/>
                  </a:cubicBezTo>
                  <a:cubicBezTo>
                    <a:pt x="20" y="93"/>
                    <a:pt x="21" y="110"/>
                    <a:pt x="21" y="110"/>
                  </a:cubicBezTo>
                  <a:cubicBezTo>
                    <a:pt x="37" y="109"/>
                    <a:pt x="47" y="103"/>
                    <a:pt x="53" y="97"/>
                  </a:cubicBezTo>
                  <a:cubicBezTo>
                    <a:pt x="54" y="115"/>
                    <a:pt x="67" y="126"/>
                    <a:pt x="67" y="126"/>
                  </a:cubicBezTo>
                  <a:cubicBezTo>
                    <a:pt x="77" y="114"/>
                    <a:pt x="80" y="103"/>
                    <a:pt x="80" y="94"/>
                  </a:cubicBezTo>
                  <a:cubicBezTo>
                    <a:pt x="94" y="106"/>
                    <a:pt x="111" y="106"/>
                    <a:pt x="111" y="106"/>
                  </a:cubicBezTo>
                  <a:cubicBezTo>
                    <a:pt x="109" y="90"/>
                    <a:pt x="104" y="80"/>
                    <a:pt x="97" y="74"/>
                  </a:cubicBezTo>
                  <a:cubicBezTo>
                    <a:pt x="116" y="72"/>
                    <a:pt x="127" y="60"/>
                    <a:pt x="127" y="60"/>
                  </a:cubicBezTo>
                </a:path>
              </a:pathLst>
            </a:custGeom>
            <a:solidFill>
              <a:srgbClr val="45BC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4" name="Oval 28"/>
            <p:cNvSpPr>
              <a:spLocks noChangeArrowheads="1"/>
            </p:cNvSpPr>
            <p:nvPr/>
          </p:nvSpPr>
          <p:spPr bwMode="auto">
            <a:xfrm>
              <a:off x="1336500" y="5923842"/>
              <a:ext cx="184273" cy="19608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5" name="Oval 29"/>
            <p:cNvSpPr>
              <a:spLocks noChangeArrowheads="1"/>
            </p:cNvSpPr>
            <p:nvPr/>
          </p:nvSpPr>
          <p:spPr bwMode="auto">
            <a:xfrm>
              <a:off x="1367212" y="5959279"/>
              <a:ext cx="120486" cy="129936"/>
            </a:xfrm>
            <a:prstGeom prst="ellipse">
              <a:avLst/>
            </a:prstGeom>
            <a:solidFill>
              <a:srgbClr val="FFD0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6" name="Freeform 30"/>
            <p:cNvSpPr>
              <a:spLocks/>
            </p:cNvSpPr>
            <p:nvPr/>
          </p:nvSpPr>
          <p:spPr bwMode="auto">
            <a:xfrm>
              <a:off x="939603" y="6141190"/>
              <a:ext cx="283498" cy="283498"/>
            </a:xfrm>
            <a:custGeom>
              <a:avLst/>
              <a:gdLst>
                <a:gd name="T0" fmla="*/ 66 w 68"/>
                <a:gd name="T1" fmla="*/ 61 h 64"/>
                <a:gd name="T2" fmla="*/ 10 w 68"/>
                <a:gd name="T3" fmla="*/ 0 h 64"/>
                <a:gd name="T4" fmla="*/ 63 w 68"/>
                <a:gd name="T5" fmla="*/ 64 h 64"/>
              </a:gdLst>
              <a:ahLst/>
              <a:cxnLst>
                <a:cxn ang="0">
                  <a:pos x="T0" y="T1"/>
                </a:cxn>
                <a:cxn ang="0">
                  <a:pos x="T2" y="T3"/>
                </a:cxn>
                <a:cxn ang="0">
                  <a:pos x="T4" y="T5"/>
                </a:cxn>
              </a:cxnLst>
              <a:rect l="0" t="0" r="r" b="b"/>
              <a:pathLst>
                <a:path w="68" h="64">
                  <a:moveTo>
                    <a:pt x="66" y="61"/>
                  </a:moveTo>
                  <a:cubicBezTo>
                    <a:pt x="66" y="61"/>
                    <a:pt x="68" y="15"/>
                    <a:pt x="10" y="0"/>
                  </a:cubicBezTo>
                  <a:cubicBezTo>
                    <a:pt x="10" y="0"/>
                    <a:pt x="0" y="57"/>
                    <a:pt x="63" y="64"/>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7" name="Freeform 36"/>
            <p:cNvSpPr>
              <a:spLocks/>
            </p:cNvSpPr>
            <p:nvPr/>
          </p:nvSpPr>
          <p:spPr bwMode="auto">
            <a:xfrm>
              <a:off x="3091822" y="5422996"/>
              <a:ext cx="455959" cy="1171790"/>
            </a:xfrm>
            <a:custGeom>
              <a:avLst/>
              <a:gdLst>
                <a:gd name="T0" fmla="*/ 66 w 109"/>
                <a:gd name="T1" fmla="*/ 260 h 264"/>
                <a:gd name="T2" fmla="*/ 67 w 109"/>
                <a:gd name="T3" fmla="*/ 257 h 264"/>
                <a:gd name="T4" fmla="*/ 68 w 109"/>
                <a:gd name="T5" fmla="*/ 248 h 264"/>
                <a:gd name="T6" fmla="*/ 71 w 109"/>
                <a:gd name="T7" fmla="*/ 216 h 264"/>
                <a:gd name="T8" fmla="*/ 69 w 109"/>
                <a:gd name="T9" fmla="*/ 117 h 264"/>
                <a:gd name="T10" fmla="*/ 65 w 109"/>
                <a:gd name="T11" fmla="*/ 91 h 264"/>
                <a:gd name="T12" fmla="*/ 61 w 109"/>
                <a:gd name="T13" fmla="*/ 79 h 264"/>
                <a:gd name="T14" fmla="*/ 57 w 109"/>
                <a:gd name="T15" fmla="*/ 66 h 264"/>
                <a:gd name="T16" fmla="*/ 48 w 109"/>
                <a:gd name="T17" fmla="*/ 45 h 264"/>
                <a:gd name="T18" fmla="*/ 45 w 109"/>
                <a:gd name="T19" fmla="*/ 40 h 264"/>
                <a:gd name="T20" fmla="*/ 42 w 109"/>
                <a:gd name="T21" fmla="*/ 35 h 264"/>
                <a:gd name="T22" fmla="*/ 39 w 109"/>
                <a:gd name="T23" fmla="*/ 31 h 264"/>
                <a:gd name="T24" fmla="*/ 36 w 109"/>
                <a:gd name="T25" fmla="*/ 27 h 264"/>
                <a:gd name="T26" fmla="*/ 32 w 109"/>
                <a:gd name="T27" fmla="*/ 23 h 264"/>
                <a:gd name="T28" fmla="*/ 29 w 109"/>
                <a:gd name="T29" fmla="*/ 19 h 264"/>
                <a:gd name="T30" fmla="*/ 26 w 109"/>
                <a:gd name="T31" fmla="*/ 16 h 264"/>
                <a:gd name="T32" fmla="*/ 23 w 109"/>
                <a:gd name="T33" fmla="*/ 14 h 264"/>
                <a:gd name="T34" fmla="*/ 16 w 109"/>
                <a:gd name="T35" fmla="*/ 9 h 264"/>
                <a:gd name="T36" fmla="*/ 11 w 109"/>
                <a:gd name="T37" fmla="*/ 5 h 264"/>
                <a:gd name="T38" fmla="*/ 6 w 109"/>
                <a:gd name="T39" fmla="*/ 3 h 264"/>
                <a:gd name="T40" fmla="*/ 3 w 109"/>
                <a:gd name="T41" fmla="*/ 1 h 264"/>
                <a:gd name="T42" fmla="*/ 0 w 109"/>
                <a:gd name="T43" fmla="*/ 0 h 264"/>
                <a:gd name="T44" fmla="*/ 3 w 109"/>
                <a:gd name="T45" fmla="*/ 1 h 264"/>
                <a:gd name="T46" fmla="*/ 7 w 109"/>
                <a:gd name="T47" fmla="*/ 2 h 264"/>
                <a:gd name="T48" fmla="*/ 12 w 109"/>
                <a:gd name="T49" fmla="*/ 4 h 264"/>
                <a:gd name="T50" fmla="*/ 18 w 109"/>
                <a:gd name="T51" fmla="*/ 6 h 264"/>
                <a:gd name="T52" fmla="*/ 25 w 109"/>
                <a:gd name="T53" fmla="*/ 10 h 264"/>
                <a:gd name="T54" fmla="*/ 29 w 109"/>
                <a:gd name="T55" fmla="*/ 13 h 264"/>
                <a:gd name="T56" fmla="*/ 33 w 109"/>
                <a:gd name="T57" fmla="*/ 15 h 264"/>
                <a:gd name="T58" fmla="*/ 37 w 109"/>
                <a:gd name="T59" fmla="*/ 18 h 264"/>
                <a:gd name="T60" fmla="*/ 40 w 109"/>
                <a:gd name="T61" fmla="*/ 22 h 264"/>
                <a:gd name="T62" fmla="*/ 44 w 109"/>
                <a:gd name="T63" fmla="*/ 26 h 264"/>
                <a:gd name="T64" fmla="*/ 48 w 109"/>
                <a:gd name="T65" fmla="*/ 30 h 264"/>
                <a:gd name="T66" fmla="*/ 52 w 109"/>
                <a:gd name="T67" fmla="*/ 34 h 264"/>
                <a:gd name="T68" fmla="*/ 56 w 109"/>
                <a:gd name="T69" fmla="*/ 39 h 264"/>
                <a:gd name="T70" fmla="*/ 70 w 109"/>
                <a:gd name="T71" fmla="*/ 61 h 264"/>
                <a:gd name="T72" fmla="*/ 76 w 109"/>
                <a:gd name="T73" fmla="*/ 73 h 264"/>
                <a:gd name="T74" fmla="*/ 81 w 109"/>
                <a:gd name="T75" fmla="*/ 86 h 264"/>
                <a:gd name="T76" fmla="*/ 90 w 109"/>
                <a:gd name="T77" fmla="*/ 113 h 264"/>
                <a:gd name="T78" fmla="*/ 97 w 109"/>
                <a:gd name="T79" fmla="*/ 141 h 264"/>
                <a:gd name="T80" fmla="*/ 102 w 109"/>
                <a:gd name="T81" fmla="*/ 168 h 264"/>
                <a:gd name="T82" fmla="*/ 105 w 109"/>
                <a:gd name="T83" fmla="*/ 193 h 264"/>
                <a:gd name="T84" fmla="*/ 107 w 109"/>
                <a:gd name="T85" fmla="*/ 216 h 264"/>
                <a:gd name="T86" fmla="*/ 109 w 109"/>
                <a:gd name="T87" fmla="*/ 250 h 264"/>
                <a:gd name="T88" fmla="*/ 109 w 109"/>
                <a:gd name="T89" fmla="*/ 260 h 264"/>
                <a:gd name="T90" fmla="*/ 109 w 109"/>
                <a:gd name="T91" fmla="*/ 264 h 264"/>
                <a:gd name="T92" fmla="*/ 66 w 109"/>
                <a:gd name="T93" fmla="*/ 26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9" h="264">
                  <a:moveTo>
                    <a:pt x="66" y="260"/>
                  </a:moveTo>
                  <a:cubicBezTo>
                    <a:pt x="66" y="260"/>
                    <a:pt x="67" y="259"/>
                    <a:pt x="67" y="257"/>
                  </a:cubicBezTo>
                  <a:cubicBezTo>
                    <a:pt x="67" y="255"/>
                    <a:pt x="68" y="252"/>
                    <a:pt x="68" y="248"/>
                  </a:cubicBezTo>
                  <a:cubicBezTo>
                    <a:pt x="69" y="241"/>
                    <a:pt x="70" y="229"/>
                    <a:pt x="71" y="216"/>
                  </a:cubicBezTo>
                  <a:cubicBezTo>
                    <a:pt x="73" y="189"/>
                    <a:pt x="74" y="153"/>
                    <a:pt x="69" y="117"/>
                  </a:cubicBezTo>
                  <a:cubicBezTo>
                    <a:pt x="68" y="109"/>
                    <a:pt x="66" y="100"/>
                    <a:pt x="65" y="91"/>
                  </a:cubicBezTo>
                  <a:cubicBezTo>
                    <a:pt x="64" y="87"/>
                    <a:pt x="62" y="83"/>
                    <a:pt x="61" y="79"/>
                  </a:cubicBezTo>
                  <a:cubicBezTo>
                    <a:pt x="60" y="74"/>
                    <a:pt x="59" y="70"/>
                    <a:pt x="57" y="66"/>
                  </a:cubicBezTo>
                  <a:cubicBezTo>
                    <a:pt x="54" y="59"/>
                    <a:pt x="51" y="51"/>
                    <a:pt x="48" y="45"/>
                  </a:cubicBezTo>
                  <a:cubicBezTo>
                    <a:pt x="47" y="43"/>
                    <a:pt x="46" y="41"/>
                    <a:pt x="45" y="40"/>
                  </a:cubicBezTo>
                  <a:cubicBezTo>
                    <a:pt x="44" y="38"/>
                    <a:pt x="43" y="36"/>
                    <a:pt x="42" y="35"/>
                  </a:cubicBezTo>
                  <a:cubicBezTo>
                    <a:pt x="41" y="33"/>
                    <a:pt x="40" y="32"/>
                    <a:pt x="39" y="31"/>
                  </a:cubicBezTo>
                  <a:cubicBezTo>
                    <a:pt x="38" y="29"/>
                    <a:pt x="37" y="28"/>
                    <a:pt x="36" y="27"/>
                  </a:cubicBezTo>
                  <a:cubicBezTo>
                    <a:pt x="35" y="25"/>
                    <a:pt x="34" y="24"/>
                    <a:pt x="32" y="23"/>
                  </a:cubicBezTo>
                  <a:cubicBezTo>
                    <a:pt x="31" y="22"/>
                    <a:pt x="30" y="21"/>
                    <a:pt x="29" y="19"/>
                  </a:cubicBezTo>
                  <a:cubicBezTo>
                    <a:pt x="28" y="18"/>
                    <a:pt x="27" y="17"/>
                    <a:pt x="26" y="16"/>
                  </a:cubicBezTo>
                  <a:cubicBezTo>
                    <a:pt x="25" y="15"/>
                    <a:pt x="24" y="14"/>
                    <a:pt x="23" y="14"/>
                  </a:cubicBezTo>
                  <a:cubicBezTo>
                    <a:pt x="20" y="12"/>
                    <a:pt x="19" y="10"/>
                    <a:pt x="16" y="9"/>
                  </a:cubicBezTo>
                  <a:cubicBezTo>
                    <a:pt x="14" y="8"/>
                    <a:pt x="13" y="6"/>
                    <a:pt x="11" y="5"/>
                  </a:cubicBezTo>
                  <a:cubicBezTo>
                    <a:pt x="9" y="4"/>
                    <a:pt x="8" y="4"/>
                    <a:pt x="6" y="3"/>
                  </a:cubicBezTo>
                  <a:cubicBezTo>
                    <a:pt x="5" y="2"/>
                    <a:pt x="4" y="2"/>
                    <a:pt x="3" y="1"/>
                  </a:cubicBezTo>
                  <a:cubicBezTo>
                    <a:pt x="1" y="0"/>
                    <a:pt x="0" y="0"/>
                    <a:pt x="0" y="0"/>
                  </a:cubicBezTo>
                  <a:cubicBezTo>
                    <a:pt x="0" y="0"/>
                    <a:pt x="1" y="0"/>
                    <a:pt x="3" y="1"/>
                  </a:cubicBezTo>
                  <a:cubicBezTo>
                    <a:pt x="4" y="1"/>
                    <a:pt x="5" y="2"/>
                    <a:pt x="7" y="2"/>
                  </a:cubicBezTo>
                  <a:cubicBezTo>
                    <a:pt x="8" y="2"/>
                    <a:pt x="10" y="3"/>
                    <a:pt x="12" y="4"/>
                  </a:cubicBezTo>
                  <a:cubicBezTo>
                    <a:pt x="14" y="5"/>
                    <a:pt x="16" y="5"/>
                    <a:pt x="18" y="6"/>
                  </a:cubicBezTo>
                  <a:cubicBezTo>
                    <a:pt x="20" y="7"/>
                    <a:pt x="22" y="9"/>
                    <a:pt x="25" y="10"/>
                  </a:cubicBezTo>
                  <a:cubicBezTo>
                    <a:pt x="26" y="11"/>
                    <a:pt x="27" y="12"/>
                    <a:pt x="29" y="13"/>
                  </a:cubicBezTo>
                  <a:cubicBezTo>
                    <a:pt x="30" y="14"/>
                    <a:pt x="31" y="15"/>
                    <a:pt x="33" y="15"/>
                  </a:cubicBezTo>
                  <a:cubicBezTo>
                    <a:pt x="34" y="16"/>
                    <a:pt x="35" y="17"/>
                    <a:pt x="37" y="18"/>
                  </a:cubicBezTo>
                  <a:cubicBezTo>
                    <a:pt x="38" y="20"/>
                    <a:pt x="39" y="21"/>
                    <a:pt x="40" y="22"/>
                  </a:cubicBezTo>
                  <a:cubicBezTo>
                    <a:pt x="42" y="23"/>
                    <a:pt x="43" y="24"/>
                    <a:pt x="44" y="26"/>
                  </a:cubicBezTo>
                  <a:cubicBezTo>
                    <a:pt x="46" y="27"/>
                    <a:pt x="47" y="28"/>
                    <a:pt x="48" y="30"/>
                  </a:cubicBezTo>
                  <a:cubicBezTo>
                    <a:pt x="50" y="31"/>
                    <a:pt x="51" y="33"/>
                    <a:pt x="52" y="34"/>
                  </a:cubicBezTo>
                  <a:cubicBezTo>
                    <a:pt x="53" y="36"/>
                    <a:pt x="55" y="37"/>
                    <a:pt x="56" y="39"/>
                  </a:cubicBezTo>
                  <a:cubicBezTo>
                    <a:pt x="61" y="46"/>
                    <a:pt x="65" y="53"/>
                    <a:pt x="70" y="61"/>
                  </a:cubicBezTo>
                  <a:cubicBezTo>
                    <a:pt x="72" y="65"/>
                    <a:pt x="74" y="69"/>
                    <a:pt x="76" y="73"/>
                  </a:cubicBezTo>
                  <a:cubicBezTo>
                    <a:pt x="78" y="77"/>
                    <a:pt x="80" y="82"/>
                    <a:pt x="81" y="86"/>
                  </a:cubicBezTo>
                  <a:cubicBezTo>
                    <a:pt x="84" y="95"/>
                    <a:pt x="88" y="104"/>
                    <a:pt x="90" y="113"/>
                  </a:cubicBezTo>
                  <a:cubicBezTo>
                    <a:pt x="93" y="122"/>
                    <a:pt x="95" y="131"/>
                    <a:pt x="97" y="141"/>
                  </a:cubicBezTo>
                  <a:cubicBezTo>
                    <a:pt x="99" y="150"/>
                    <a:pt x="101" y="159"/>
                    <a:pt x="102" y="168"/>
                  </a:cubicBezTo>
                  <a:cubicBezTo>
                    <a:pt x="103" y="176"/>
                    <a:pt x="104" y="185"/>
                    <a:pt x="105" y="193"/>
                  </a:cubicBezTo>
                  <a:cubicBezTo>
                    <a:pt x="106" y="201"/>
                    <a:pt x="107" y="209"/>
                    <a:pt x="107" y="216"/>
                  </a:cubicBezTo>
                  <a:cubicBezTo>
                    <a:pt x="108" y="230"/>
                    <a:pt x="109" y="242"/>
                    <a:pt x="109" y="250"/>
                  </a:cubicBezTo>
                  <a:cubicBezTo>
                    <a:pt x="109" y="255"/>
                    <a:pt x="109" y="258"/>
                    <a:pt x="109" y="260"/>
                  </a:cubicBezTo>
                  <a:cubicBezTo>
                    <a:pt x="109" y="263"/>
                    <a:pt x="109" y="264"/>
                    <a:pt x="109" y="264"/>
                  </a:cubicBezTo>
                  <a:lnTo>
                    <a:pt x="66" y="26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8" name="Freeform 37"/>
            <p:cNvSpPr>
              <a:spLocks/>
            </p:cNvSpPr>
            <p:nvPr/>
          </p:nvSpPr>
          <p:spPr bwMode="auto">
            <a:xfrm>
              <a:off x="3082373" y="5680507"/>
              <a:ext cx="474859" cy="869392"/>
            </a:xfrm>
            <a:custGeom>
              <a:avLst/>
              <a:gdLst>
                <a:gd name="T0" fmla="*/ 71 w 113"/>
                <a:gd name="T1" fmla="*/ 196 h 196"/>
                <a:gd name="T2" fmla="*/ 71 w 113"/>
                <a:gd name="T3" fmla="*/ 193 h 196"/>
                <a:gd name="T4" fmla="*/ 71 w 113"/>
                <a:gd name="T5" fmla="*/ 187 h 196"/>
                <a:gd name="T6" fmla="*/ 69 w 113"/>
                <a:gd name="T7" fmla="*/ 162 h 196"/>
                <a:gd name="T8" fmla="*/ 57 w 113"/>
                <a:gd name="T9" fmla="*/ 89 h 196"/>
                <a:gd name="T10" fmla="*/ 51 w 113"/>
                <a:gd name="T11" fmla="*/ 70 h 196"/>
                <a:gd name="T12" fmla="*/ 43 w 113"/>
                <a:gd name="T13" fmla="*/ 52 h 196"/>
                <a:gd name="T14" fmla="*/ 35 w 113"/>
                <a:gd name="T15" fmla="*/ 36 h 196"/>
                <a:gd name="T16" fmla="*/ 30 w 113"/>
                <a:gd name="T17" fmla="*/ 28 h 196"/>
                <a:gd name="T18" fmla="*/ 28 w 113"/>
                <a:gd name="T19" fmla="*/ 25 h 196"/>
                <a:gd name="T20" fmla="*/ 26 w 113"/>
                <a:gd name="T21" fmla="*/ 22 h 196"/>
                <a:gd name="T22" fmla="*/ 21 w 113"/>
                <a:gd name="T23" fmla="*/ 17 h 196"/>
                <a:gd name="T24" fmla="*/ 16 w 113"/>
                <a:gd name="T25" fmla="*/ 12 h 196"/>
                <a:gd name="T26" fmla="*/ 12 w 113"/>
                <a:gd name="T27" fmla="*/ 8 h 196"/>
                <a:gd name="T28" fmla="*/ 8 w 113"/>
                <a:gd name="T29" fmla="*/ 5 h 196"/>
                <a:gd name="T30" fmla="*/ 2 w 113"/>
                <a:gd name="T31" fmla="*/ 2 h 196"/>
                <a:gd name="T32" fmla="*/ 0 w 113"/>
                <a:gd name="T33" fmla="*/ 0 h 196"/>
                <a:gd name="T34" fmla="*/ 2 w 113"/>
                <a:gd name="T35" fmla="*/ 1 h 196"/>
                <a:gd name="T36" fmla="*/ 9 w 113"/>
                <a:gd name="T37" fmla="*/ 4 h 196"/>
                <a:gd name="T38" fmla="*/ 13 w 113"/>
                <a:gd name="T39" fmla="*/ 6 h 196"/>
                <a:gd name="T40" fmla="*/ 19 w 113"/>
                <a:gd name="T41" fmla="*/ 9 h 196"/>
                <a:gd name="T42" fmla="*/ 24 w 113"/>
                <a:gd name="T43" fmla="*/ 13 h 196"/>
                <a:gd name="T44" fmla="*/ 31 w 113"/>
                <a:gd name="T45" fmla="*/ 17 h 196"/>
                <a:gd name="T46" fmla="*/ 34 w 113"/>
                <a:gd name="T47" fmla="*/ 20 h 196"/>
                <a:gd name="T48" fmla="*/ 37 w 113"/>
                <a:gd name="T49" fmla="*/ 23 h 196"/>
                <a:gd name="T50" fmla="*/ 43 w 113"/>
                <a:gd name="T51" fmla="*/ 30 h 196"/>
                <a:gd name="T52" fmla="*/ 55 w 113"/>
                <a:gd name="T53" fmla="*/ 45 h 196"/>
                <a:gd name="T54" fmla="*/ 66 w 113"/>
                <a:gd name="T55" fmla="*/ 63 h 196"/>
                <a:gd name="T56" fmla="*/ 77 w 113"/>
                <a:gd name="T57" fmla="*/ 82 h 196"/>
                <a:gd name="T58" fmla="*/ 104 w 113"/>
                <a:gd name="T59" fmla="*/ 156 h 196"/>
                <a:gd name="T60" fmla="*/ 111 w 113"/>
                <a:gd name="T61" fmla="*/ 181 h 196"/>
                <a:gd name="T62" fmla="*/ 113 w 113"/>
                <a:gd name="T63" fmla="*/ 188 h 196"/>
                <a:gd name="T64" fmla="*/ 113 w 113"/>
                <a:gd name="T65" fmla="*/ 191 h 196"/>
                <a:gd name="T66" fmla="*/ 71 w 113"/>
                <a:gd name="T6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96">
                  <a:moveTo>
                    <a:pt x="71" y="196"/>
                  </a:moveTo>
                  <a:cubicBezTo>
                    <a:pt x="71" y="196"/>
                    <a:pt x="71" y="195"/>
                    <a:pt x="71" y="193"/>
                  </a:cubicBezTo>
                  <a:cubicBezTo>
                    <a:pt x="71" y="192"/>
                    <a:pt x="71" y="190"/>
                    <a:pt x="71" y="187"/>
                  </a:cubicBezTo>
                  <a:cubicBezTo>
                    <a:pt x="70" y="181"/>
                    <a:pt x="70" y="172"/>
                    <a:pt x="69" y="162"/>
                  </a:cubicBezTo>
                  <a:cubicBezTo>
                    <a:pt x="67" y="142"/>
                    <a:pt x="64" y="115"/>
                    <a:pt x="57" y="89"/>
                  </a:cubicBezTo>
                  <a:cubicBezTo>
                    <a:pt x="55" y="83"/>
                    <a:pt x="53" y="76"/>
                    <a:pt x="51" y="70"/>
                  </a:cubicBezTo>
                  <a:cubicBezTo>
                    <a:pt x="48" y="64"/>
                    <a:pt x="46" y="57"/>
                    <a:pt x="43" y="52"/>
                  </a:cubicBezTo>
                  <a:cubicBezTo>
                    <a:pt x="41" y="46"/>
                    <a:pt x="38" y="41"/>
                    <a:pt x="35" y="36"/>
                  </a:cubicBezTo>
                  <a:cubicBezTo>
                    <a:pt x="34" y="33"/>
                    <a:pt x="32" y="31"/>
                    <a:pt x="30" y="28"/>
                  </a:cubicBezTo>
                  <a:cubicBezTo>
                    <a:pt x="30" y="27"/>
                    <a:pt x="29" y="26"/>
                    <a:pt x="28" y="25"/>
                  </a:cubicBezTo>
                  <a:cubicBezTo>
                    <a:pt x="27" y="24"/>
                    <a:pt x="27" y="23"/>
                    <a:pt x="26" y="22"/>
                  </a:cubicBezTo>
                  <a:cubicBezTo>
                    <a:pt x="24" y="20"/>
                    <a:pt x="23" y="18"/>
                    <a:pt x="21" y="17"/>
                  </a:cubicBezTo>
                  <a:cubicBezTo>
                    <a:pt x="19" y="15"/>
                    <a:pt x="18" y="13"/>
                    <a:pt x="16" y="12"/>
                  </a:cubicBezTo>
                  <a:cubicBezTo>
                    <a:pt x="15" y="11"/>
                    <a:pt x="13" y="9"/>
                    <a:pt x="12" y="8"/>
                  </a:cubicBezTo>
                  <a:cubicBezTo>
                    <a:pt x="10" y="7"/>
                    <a:pt x="9" y="6"/>
                    <a:pt x="8" y="5"/>
                  </a:cubicBezTo>
                  <a:cubicBezTo>
                    <a:pt x="5" y="3"/>
                    <a:pt x="3" y="3"/>
                    <a:pt x="2" y="2"/>
                  </a:cubicBezTo>
                  <a:cubicBezTo>
                    <a:pt x="0" y="1"/>
                    <a:pt x="0" y="0"/>
                    <a:pt x="0" y="0"/>
                  </a:cubicBezTo>
                  <a:cubicBezTo>
                    <a:pt x="0" y="0"/>
                    <a:pt x="0" y="1"/>
                    <a:pt x="2" y="1"/>
                  </a:cubicBezTo>
                  <a:cubicBezTo>
                    <a:pt x="3" y="2"/>
                    <a:pt x="6" y="2"/>
                    <a:pt x="9" y="4"/>
                  </a:cubicBezTo>
                  <a:cubicBezTo>
                    <a:pt x="10" y="4"/>
                    <a:pt x="12" y="5"/>
                    <a:pt x="13" y="6"/>
                  </a:cubicBezTo>
                  <a:cubicBezTo>
                    <a:pt x="15" y="7"/>
                    <a:pt x="17" y="8"/>
                    <a:pt x="19" y="9"/>
                  </a:cubicBezTo>
                  <a:cubicBezTo>
                    <a:pt x="21" y="10"/>
                    <a:pt x="22" y="11"/>
                    <a:pt x="24" y="13"/>
                  </a:cubicBezTo>
                  <a:cubicBezTo>
                    <a:pt x="26" y="14"/>
                    <a:pt x="28" y="16"/>
                    <a:pt x="31" y="17"/>
                  </a:cubicBezTo>
                  <a:cubicBezTo>
                    <a:pt x="32" y="18"/>
                    <a:pt x="33" y="19"/>
                    <a:pt x="34" y="20"/>
                  </a:cubicBezTo>
                  <a:cubicBezTo>
                    <a:pt x="35" y="21"/>
                    <a:pt x="36" y="22"/>
                    <a:pt x="37" y="23"/>
                  </a:cubicBezTo>
                  <a:cubicBezTo>
                    <a:pt x="39" y="25"/>
                    <a:pt x="41" y="27"/>
                    <a:pt x="43" y="30"/>
                  </a:cubicBezTo>
                  <a:cubicBezTo>
                    <a:pt x="47" y="34"/>
                    <a:pt x="51" y="39"/>
                    <a:pt x="55" y="45"/>
                  </a:cubicBezTo>
                  <a:cubicBezTo>
                    <a:pt x="59" y="50"/>
                    <a:pt x="63" y="56"/>
                    <a:pt x="66" y="63"/>
                  </a:cubicBezTo>
                  <a:cubicBezTo>
                    <a:pt x="70" y="69"/>
                    <a:pt x="73" y="75"/>
                    <a:pt x="77" y="82"/>
                  </a:cubicBezTo>
                  <a:cubicBezTo>
                    <a:pt x="89" y="108"/>
                    <a:pt x="98" y="135"/>
                    <a:pt x="104" y="156"/>
                  </a:cubicBezTo>
                  <a:cubicBezTo>
                    <a:pt x="107" y="166"/>
                    <a:pt x="110" y="175"/>
                    <a:pt x="111" y="181"/>
                  </a:cubicBezTo>
                  <a:cubicBezTo>
                    <a:pt x="112" y="184"/>
                    <a:pt x="112" y="187"/>
                    <a:pt x="113" y="188"/>
                  </a:cubicBezTo>
                  <a:cubicBezTo>
                    <a:pt x="113" y="190"/>
                    <a:pt x="113" y="191"/>
                    <a:pt x="113" y="191"/>
                  </a:cubicBezTo>
                  <a:lnTo>
                    <a:pt x="71" y="196"/>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9" name="Freeform 38"/>
            <p:cNvSpPr>
              <a:spLocks/>
            </p:cNvSpPr>
            <p:nvPr/>
          </p:nvSpPr>
          <p:spPr bwMode="auto">
            <a:xfrm>
              <a:off x="3363508" y="5628532"/>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0" name="Freeform 39"/>
            <p:cNvSpPr>
              <a:spLocks/>
            </p:cNvSpPr>
            <p:nvPr/>
          </p:nvSpPr>
          <p:spPr bwMode="auto">
            <a:xfrm>
              <a:off x="3330433" y="5309597"/>
              <a:ext cx="389809" cy="859943"/>
            </a:xfrm>
            <a:custGeom>
              <a:avLst/>
              <a:gdLst>
                <a:gd name="T0" fmla="*/ 0 w 93"/>
                <a:gd name="T1" fmla="*/ 194 h 194"/>
                <a:gd name="T2" fmla="*/ 0 w 93"/>
                <a:gd name="T3" fmla="*/ 191 h 194"/>
                <a:gd name="T4" fmla="*/ 1 w 93"/>
                <a:gd name="T5" fmla="*/ 184 h 194"/>
                <a:gd name="T6" fmla="*/ 4 w 93"/>
                <a:gd name="T7" fmla="*/ 158 h 194"/>
                <a:gd name="T8" fmla="*/ 23 w 93"/>
                <a:gd name="T9" fmla="*/ 83 h 194"/>
                <a:gd name="T10" fmla="*/ 32 w 93"/>
                <a:gd name="T11" fmla="*/ 64 h 194"/>
                <a:gd name="T12" fmla="*/ 36 w 93"/>
                <a:gd name="T13" fmla="*/ 55 h 194"/>
                <a:gd name="T14" fmla="*/ 41 w 93"/>
                <a:gd name="T15" fmla="*/ 46 h 194"/>
                <a:gd name="T16" fmla="*/ 52 w 93"/>
                <a:gd name="T17" fmla="*/ 30 h 194"/>
                <a:gd name="T18" fmla="*/ 58 w 93"/>
                <a:gd name="T19" fmla="*/ 23 h 194"/>
                <a:gd name="T20" fmla="*/ 61 w 93"/>
                <a:gd name="T21" fmla="*/ 20 h 194"/>
                <a:gd name="T22" fmla="*/ 64 w 93"/>
                <a:gd name="T23" fmla="*/ 18 h 194"/>
                <a:gd name="T24" fmla="*/ 66 w 93"/>
                <a:gd name="T25" fmla="*/ 15 h 194"/>
                <a:gd name="T26" fmla="*/ 69 w 93"/>
                <a:gd name="T27" fmla="*/ 13 h 194"/>
                <a:gd name="T28" fmla="*/ 75 w 93"/>
                <a:gd name="T29" fmla="*/ 9 h 194"/>
                <a:gd name="T30" fmla="*/ 80 w 93"/>
                <a:gd name="T31" fmla="*/ 6 h 194"/>
                <a:gd name="T32" fmla="*/ 85 w 93"/>
                <a:gd name="T33" fmla="*/ 4 h 194"/>
                <a:gd name="T34" fmla="*/ 91 w 93"/>
                <a:gd name="T35" fmla="*/ 1 h 194"/>
                <a:gd name="T36" fmla="*/ 93 w 93"/>
                <a:gd name="T37" fmla="*/ 0 h 194"/>
                <a:gd name="T38" fmla="*/ 91 w 93"/>
                <a:gd name="T39" fmla="*/ 2 h 194"/>
                <a:gd name="T40" fmla="*/ 85 w 93"/>
                <a:gd name="T41" fmla="*/ 5 h 194"/>
                <a:gd name="T42" fmla="*/ 82 w 93"/>
                <a:gd name="T43" fmla="*/ 8 h 194"/>
                <a:gd name="T44" fmla="*/ 77 w 93"/>
                <a:gd name="T45" fmla="*/ 12 h 194"/>
                <a:gd name="T46" fmla="*/ 73 w 93"/>
                <a:gd name="T47" fmla="*/ 17 h 194"/>
                <a:gd name="T48" fmla="*/ 71 w 93"/>
                <a:gd name="T49" fmla="*/ 19 h 194"/>
                <a:gd name="T50" fmla="*/ 68 w 93"/>
                <a:gd name="T51" fmla="*/ 22 h 194"/>
                <a:gd name="T52" fmla="*/ 66 w 93"/>
                <a:gd name="T53" fmla="*/ 25 h 194"/>
                <a:gd name="T54" fmla="*/ 64 w 93"/>
                <a:gd name="T55" fmla="*/ 28 h 194"/>
                <a:gd name="T56" fmla="*/ 60 w 93"/>
                <a:gd name="T57" fmla="*/ 35 h 194"/>
                <a:gd name="T58" fmla="*/ 53 w 93"/>
                <a:gd name="T59" fmla="*/ 52 h 194"/>
                <a:gd name="T60" fmla="*/ 50 w 93"/>
                <a:gd name="T61" fmla="*/ 60 h 194"/>
                <a:gd name="T62" fmla="*/ 48 w 93"/>
                <a:gd name="T63" fmla="*/ 70 h 194"/>
                <a:gd name="T64" fmla="*/ 44 w 93"/>
                <a:gd name="T65" fmla="*/ 89 h 194"/>
                <a:gd name="T66" fmla="*/ 40 w 93"/>
                <a:gd name="T67" fmla="*/ 161 h 194"/>
                <a:gd name="T68" fmla="*/ 42 w 93"/>
                <a:gd name="T69" fmla="*/ 184 h 194"/>
                <a:gd name="T70" fmla="*/ 42 w 93"/>
                <a:gd name="T71" fmla="*/ 191 h 194"/>
                <a:gd name="T72" fmla="*/ 42 w 93"/>
                <a:gd name="T73" fmla="*/ 193 h 194"/>
                <a:gd name="T74" fmla="*/ 0 w 93"/>
                <a:gd name="T75"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 h="194">
                  <a:moveTo>
                    <a:pt x="0" y="194"/>
                  </a:moveTo>
                  <a:cubicBezTo>
                    <a:pt x="0" y="194"/>
                    <a:pt x="0" y="193"/>
                    <a:pt x="0" y="191"/>
                  </a:cubicBezTo>
                  <a:cubicBezTo>
                    <a:pt x="0" y="189"/>
                    <a:pt x="0" y="187"/>
                    <a:pt x="1" y="184"/>
                  </a:cubicBezTo>
                  <a:cubicBezTo>
                    <a:pt x="1" y="177"/>
                    <a:pt x="2" y="169"/>
                    <a:pt x="4" y="158"/>
                  </a:cubicBezTo>
                  <a:cubicBezTo>
                    <a:pt x="8" y="137"/>
                    <a:pt x="14" y="110"/>
                    <a:pt x="23" y="83"/>
                  </a:cubicBezTo>
                  <a:cubicBezTo>
                    <a:pt x="26" y="77"/>
                    <a:pt x="29" y="70"/>
                    <a:pt x="32" y="64"/>
                  </a:cubicBezTo>
                  <a:cubicBezTo>
                    <a:pt x="33" y="61"/>
                    <a:pt x="35" y="58"/>
                    <a:pt x="36" y="55"/>
                  </a:cubicBezTo>
                  <a:cubicBezTo>
                    <a:pt x="38" y="52"/>
                    <a:pt x="39" y="49"/>
                    <a:pt x="41" y="46"/>
                  </a:cubicBezTo>
                  <a:cubicBezTo>
                    <a:pt x="45" y="40"/>
                    <a:pt x="48" y="35"/>
                    <a:pt x="52" y="30"/>
                  </a:cubicBezTo>
                  <a:cubicBezTo>
                    <a:pt x="54" y="28"/>
                    <a:pt x="56" y="25"/>
                    <a:pt x="58" y="23"/>
                  </a:cubicBezTo>
                  <a:cubicBezTo>
                    <a:pt x="59" y="22"/>
                    <a:pt x="60" y="21"/>
                    <a:pt x="61" y="20"/>
                  </a:cubicBezTo>
                  <a:cubicBezTo>
                    <a:pt x="62" y="19"/>
                    <a:pt x="63" y="18"/>
                    <a:pt x="64" y="18"/>
                  </a:cubicBezTo>
                  <a:cubicBezTo>
                    <a:pt x="65" y="17"/>
                    <a:pt x="65" y="16"/>
                    <a:pt x="66" y="15"/>
                  </a:cubicBezTo>
                  <a:cubicBezTo>
                    <a:pt x="67" y="14"/>
                    <a:pt x="68" y="13"/>
                    <a:pt x="69" y="13"/>
                  </a:cubicBezTo>
                  <a:cubicBezTo>
                    <a:pt x="71" y="11"/>
                    <a:pt x="73" y="10"/>
                    <a:pt x="75" y="9"/>
                  </a:cubicBezTo>
                  <a:cubicBezTo>
                    <a:pt x="77" y="8"/>
                    <a:pt x="78" y="7"/>
                    <a:pt x="80" y="6"/>
                  </a:cubicBezTo>
                  <a:cubicBezTo>
                    <a:pt x="82" y="5"/>
                    <a:pt x="83" y="4"/>
                    <a:pt x="85" y="4"/>
                  </a:cubicBezTo>
                  <a:cubicBezTo>
                    <a:pt x="87" y="2"/>
                    <a:pt x="90" y="2"/>
                    <a:pt x="91" y="1"/>
                  </a:cubicBezTo>
                  <a:cubicBezTo>
                    <a:pt x="93" y="1"/>
                    <a:pt x="93" y="0"/>
                    <a:pt x="93" y="0"/>
                  </a:cubicBezTo>
                  <a:cubicBezTo>
                    <a:pt x="93" y="0"/>
                    <a:pt x="93" y="1"/>
                    <a:pt x="91" y="2"/>
                  </a:cubicBezTo>
                  <a:cubicBezTo>
                    <a:pt x="90" y="3"/>
                    <a:pt x="88" y="3"/>
                    <a:pt x="85" y="5"/>
                  </a:cubicBezTo>
                  <a:cubicBezTo>
                    <a:pt x="84" y="6"/>
                    <a:pt x="83" y="7"/>
                    <a:pt x="82" y="8"/>
                  </a:cubicBezTo>
                  <a:cubicBezTo>
                    <a:pt x="80" y="9"/>
                    <a:pt x="79" y="11"/>
                    <a:pt x="77" y="12"/>
                  </a:cubicBezTo>
                  <a:cubicBezTo>
                    <a:pt x="76" y="13"/>
                    <a:pt x="74" y="15"/>
                    <a:pt x="73" y="17"/>
                  </a:cubicBezTo>
                  <a:cubicBezTo>
                    <a:pt x="72" y="17"/>
                    <a:pt x="71" y="18"/>
                    <a:pt x="71" y="19"/>
                  </a:cubicBezTo>
                  <a:cubicBezTo>
                    <a:pt x="70" y="20"/>
                    <a:pt x="69" y="21"/>
                    <a:pt x="68" y="22"/>
                  </a:cubicBezTo>
                  <a:cubicBezTo>
                    <a:pt x="68" y="23"/>
                    <a:pt x="67" y="24"/>
                    <a:pt x="66" y="25"/>
                  </a:cubicBezTo>
                  <a:cubicBezTo>
                    <a:pt x="66" y="26"/>
                    <a:pt x="65" y="27"/>
                    <a:pt x="64" y="28"/>
                  </a:cubicBezTo>
                  <a:cubicBezTo>
                    <a:pt x="63" y="31"/>
                    <a:pt x="61" y="33"/>
                    <a:pt x="60" y="35"/>
                  </a:cubicBezTo>
                  <a:cubicBezTo>
                    <a:pt x="58" y="40"/>
                    <a:pt x="55" y="46"/>
                    <a:pt x="53" y="52"/>
                  </a:cubicBezTo>
                  <a:cubicBezTo>
                    <a:pt x="52" y="54"/>
                    <a:pt x="51" y="58"/>
                    <a:pt x="50" y="60"/>
                  </a:cubicBezTo>
                  <a:cubicBezTo>
                    <a:pt x="50" y="64"/>
                    <a:pt x="49" y="67"/>
                    <a:pt x="48" y="70"/>
                  </a:cubicBezTo>
                  <a:cubicBezTo>
                    <a:pt x="46" y="76"/>
                    <a:pt x="45" y="82"/>
                    <a:pt x="44" y="89"/>
                  </a:cubicBezTo>
                  <a:cubicBezTo>
                    <a:pt x="40" y="115"/>
                    <a:pt x="40" y="141"/>
                    <a:pt x="40" y="161"/>
                  </a:cubicBezTo>
                  <a:cubicBezTo>
                    <a:pt x="40" y="171"/>
                    <a:pt x="41" y="179"/>
                    <a:pt x="42" y="184"/>
                  </a:cubicBezTo>
                  <a:cubicBezTo>
                    <a:pt x="42" y="187"/>
                    <a:pt x="42" y="189"/>
                    <a:pt x="42" y="191"/>
                  </a:cubicBezTo>
                  <a:cubicBezTo>
                    <a:pt x="42" y="192"/>
                    <a:pt x="42" y="193"/>
                    <a:pt x="42" y="193"/>
                  </a:cubicBezTo>
                  <a:lnTo>
                    <a:pt x="0" y="194"/>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1" name="Freeform 40"/>
            <p:cNvSpPr>
              <a:spLocks/>
            </p:cNvSpPr>
            <p:nvPr/>
          </p:nvSpPr>
          <p:spPr bwMode="auto">
            <a:xfrm>
              <a:off x="3318621" y="6212064"/>
              <a:ext cx="250423" cy="427609"/>
            </a:xfrm>
            <a:custGeom>
              <a:avLst/>
              <a:gdLst>
                <a:gd name="T0" fmla="*/ 106 w 106"/>
                <a:gd name="T1" fmla="*/ 181 h 181"/>
                <a:gd name="T2" fmla="*/ 0 w 106"/>
                <a:gd name="T3" fmla="*/ 181 h 181"/>
                <a:gd name="T4" fmla="*/ 7 w 106"/>
                <a:gd name="T5" fmla="*/ 0 h 181"/>
                <a:gd name="T6" fmla="*/ 99 w 106"/>
                <a:gd name="T7" fmla="*/ 0 h 181"/>
                <a:gd name="T8" fmla="*/ 106 w 106"/>
                <a:gd name="T9" fmla="*/ 181 h 181"/>
              </a:gdLst>
              <a:ahLst/>
              <a:cxnLst>
                <a:cxn ang="0">
                  <a:pos x="T0" y="T1"/>
                </a:cxn>
                <a:cxn ang="0">
                  <a:pos x="T2" y="T3"/>
                </a:cxn>
                <a:cxn ang="0">
                  <a:pos x="T4" y="T5"/>
                </a:cxn>
                <a:cxn ang="0">
                  <a:pos x="T6" y="T7"/>
                </a:cxn>
                <a:cxn ang="0">
                  <a:pos x="T8" y="T9"/>
                </a:cxn>
              </a:cxnLst>
              <a:rect l="0" t="0" r="r" b="b"/>
              <a:pathLst>
                <a:path w="106" h="181">
                  <a:moveTo>
                    <a:pt x="106" y="181"/>
                  </a:moveTo>
                  <a:lnTo>
                    <a:pt x="0" y="181"/>
                  </a:lnTo>
                  <a:lnTo>
                    <a:pt x="7" y="0"/>
                  </a:lnTo>
                  <a:lnTo>
                    <a:pt x="99" y="0"/>
                  </a:lnTo>
                  <a:lnTo>
                    <a:pt x="106" y="181"/>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2" name="Freeform 41"/>
            <p:cNvSpPr>
              <a:spLocks/>
            </p:cNvSpPr>
            <p:nvPr/>
          </p:nvSpPr>
          <p:spPr bwMode="auto">
            <a:xfrm>
              <a:off x="2735088" y="5453709"/>
              <a:ext cx="562270" cy="403984"/>
            </a:xfrm>
            <a:custGeom>
              <a:avLst/>
              <a:gdLst>
                <a:gd name="T0" fmla="*/ 181 w 238"/>
                <a:gd name="T1" fmla="*/ 64 h 171"/>
                <a:gd name="T2" fmla="*/ 167 w 238"/>
                <a:gd name="T3" fmla="*/ 85 h 171"/>
                <a:gd name="T4" fmla="*/ 156 w 238"/>
                <a:gd name="T5" fmla="*/ 27 h 171"/>
                <a:gd name="T6" fmla="*/ 139 w 238"/>
                <a:gd name="T7" fmla="*/ 53 h 171"/>
                <a:gd name="T8" fmla="*/ 130 w 238"/>
                <a:gd name="T9" fmla="*/ 6 h 171"/>
                <a:gd name="T10" fmla="*/ 0 w 238"/>
                <a:gd name="T11" fmla="*/ 0 h 171"/>
                <a:gd name="T12" fmla="*/ 238 w 238"/>
                <a:gd name="T13" fmla="*/ 171 h 171"/>
                <a:gd name="T14" fmla="*/ 181 w 238"/>
                <a:gd name="T15" fmla="*/ 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81" y="64"/>
                  </a:moveTo>
                  <a:lnTo>
                    <a:pt x="167" y="85"/>
                  </a:lnTo>
                  <a:lnTo>
                    <a:pt x="156" y="27"/>
                  </a:lnTo>
                  <a:lnTo>
                    <a:pt x="139" y="53"/>
                  </a:lnTo>
                  <a:lnTo>
                    <a:pt x="130" y="6"/>
                  </a:lnTo>
                  <a:lnTo>
                    <a:pt x="0" y="0"/>
                  </a:lnTo>
                  <a:lnTo>
                    <a:pt x="238" y="171"/>
                  </a:lnTo>
                  <a:lnTo>
                    <a:pt x="181" y="64"/>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3" name="Freeform 42"/>
            <p:cNvSpPr>
              <a:spLocks/>
            </p:cNvSpPr>
            <p:nvPr/>
          </p:nvSpPr>
          <p:spPr bwMode="auto">
            <a:xfrm>
              <a:off x="2735088" y="5453709"/>
              <a:ext cx="562270" cy="403984"/>
            </a:xfrm>
            <a:custGeom>
              <a:avLst/>
              <a:gdLst>
                <a:gd name="T0" fmla="*/ 119 w 238"/>
                <a:gd name="T1" fmla="*/ 164 h 171"/>
                <a:gd name="T2" fmla="*/ 132 w 238"/>
                <a:gd name="T3" fmla="*/ 141 h 171"/>
                <a:gd name="T4" fmla="*/ 77 w 238"/>
                <a:gd name="T5" fmla="*/ 152 h 171"/>
                <a:gd name="T6" fmla="*/ 93 w 238"/>
                <a:gd name="T7" fmla="*/ 124 h 171"/>
                <a:gd name="T8" fmla="*/ 48 w 238"/>
                <a:gd name="T9" fmla="*/ 136 h 171"/>
                <a:gd name="T10" fmla="*/ 0 w 238"/>
                <a:gd name="T11" fmla="*/ 0 h 171"/>
                <a:gd name="T12" fmla="*/ 238 w 238"/>
                <a:gd name="T13" fmla="*/ 171 h 171"/>
                <a:gd name="T14" fmla="*/ 119 w 238"/>
                <a:gd name="T15" fmla="*/ 164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171">
                  <a:moveTo>
                    <a:pt x="119" y="164"/>
                  </a:moveTo>
                  <a:lnTo>
                    <a:pt x="132" y="141"/>
                  </a:lnTo>
                  <a:lnTo>
                    <a:pt x="77" y="152"/>
                  </a:lnTo>
                  <a:lnTo>
                    <a:pt x="93" y="124"/>
                  </a:lnTo>
                  <a:lnTo>
                    <a:pt x="48" y="136"/>
                  </a:lnTo>
                  <a:lnTo>
                    <a:pt x="0" y="0"/>
                  </a:lnTo>
                  <a:lnTo>
                    <a:pt x="238" y="171"/>
                  </a:lnTo>
                  <a:lnTo>
                    <a:pt x="119" y="164"/>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4" name="Freeform 43"/>
            <p:cNvSpPr>
              <a:spLocks/>
            </p:cNvSpPr>
            <p:nvPr/>
          </p:nvSpPr>
          <p:spPr bwMode="auto">
            <a:xfrm>
              <a:off x="2772888" y="4931601"/>
              <a:ext cx="515021" cy="602432"/>
            </a:xfrm>
            <a:custGeom>
              <a:avLst/>
              <a:gdLst>
                <a:gd name="T0" fmla="*/ 185 w 218"/>
                <a:gd name="T1" fmla="*/ 120 h 255"/>
                <a:gd name="T2" fmla="*/ 163 w 218"/>
                <a:gd name="T3" fmla="*/ 141 h 255"/>
                <a:gd name="T4" fmla="*/ 165 w 218"/>
                <a:gd name="T5" fmla="*/ 71 h 255"/>
                <a:gd name="T6" fmla="*/ 140 w 218"/>
                <a:gd name="T7" fmla="*/ 98 h 255"/>
                <a:gd name="T8" fmla="*/ 142 w 218"/>
                <a:gd name="T9" fmla="*/ 43 h 255"/>
                <a:gd name="T10" fmla="*/ 0 w 218"/>
                <a:gd name="T11" fmla="*/ 0 h 255"/>
                <a:gd name="T12" fmla="*/ 218 w 218"/>
                <a:gd name="T13" fmla="*/ 255 h 255"/>
                <a:gd name="T14" fmla="*/ 185 w 218"/>
                <a:gd name="T15" fmla="*/ 12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185" y="120"/>
                  </a:moveTo>
                  <a:lnTo>
                    <a:pt x="163" y="141"/>
                  </a:lnTo>
                  <a:lnTo>
                    <a:pt x="165" y="71"/>
                  </a:lnTo>
                  <a:lnTo>
                    <a:pt x="140" y="98"/>
                  </a:lnTo>
                  <a:lnTo>
                    <a:pt x="142" y="43"/>
                  </a:lnTo>
                  <a:lnTo>
                    <a:pt x="0" y="0"/>
                  </a:lnTo>
                  <a:lnTo>
                    <a:pt x="218" y="255"/>
                  </a:lnTo>
                  <a:lnTo>
                    <a:pt x="185" y="12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5" name="Freeform 44"/>
            <p:cNvSpPr>
              <a:spLocks/>
            </p:cNvSpPr>
            <p:nvPr/>
          </p:nvSpPr>
          <p:spPr bwMode="auto">
            <a:xfrm>
              <a:off x="2772888" y="4931601"/>
              <a:ext cx="515021" cy="602432"/>
            </a:xfrm>
            <a:custGeom>
              <a:avLst/>
              <a:gdLst>
                <a:gd name="T0" fmla="*/ 89 w 218"/>
                <a:gd name="T1" fmla="*/ 212 h 255"/>
                <a:gd name="T2" fmla="*/ 110 w 218"/>
                <a:gd name="T3" fmla="*/ 191 h 255"/>
                <a:gd name="T4" fmla="*/ 45 w 218"/>
                <a:gd name="T5" fmla="*/ 190 h 255"/>
                <a:gd name="T6" fmla="*/ 71 w 218"/>
                <a:gd name="T7" fmla="*/ 163 h 255"/>
                <a:gd name="T8" fmla="*/ 18 w 218"/>
                <a:gd name="T9" fmla="*/ 161 h 255"/>
                <a:gd name="T10" fmla="*/ 0 w 218"/>
                <a:gd name="T11" fmla="*/ 0 h 255"/>
                <a:gd name="T12" fmla="*/ 218 w 218"/>
                <a:gd name="T13" fmla="*/ 255 h 255"/>
                <a:gd name="T14" fmla="*/ 89 w 218"/>
                <a:gd name="T15" fmla="*/ 212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255">
                  <a:moveTo>
                    <a:pt x="89" y="212"/>
                  </a:moveTo>
                  <a:lnTo>
                    <a:pt x="110" y="191"/>
                  </a:lnTo>
                  <a:lnTo>
                    <a:pt x="45" y="190"/>
                  </a:lnTo>
                  <a:lnTo>
                    <a:pt x="71" y="163"/>
                  </a:lnTo>
                  <a:lnTo>
                    <a:pt x="18" y="161"/>
                  </a:lnTo>
                  <a:lnTo>
                    <a:pt x="0" y="0"/>
                  </a:lnTo>
                  <a:lnTo>
                    <a:pt x="218" y="255"/>
                  </a:lnTo>
                  <a:lnTo>
                    <a:pt x="89" y="212"/>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6" name="Freeform 45"/>
            <p:cNvSpPr>
              <a:spLocks/>
            </p:cNvSpPr>
            <p:nvPr/>
          </p:nvSpPr>
          <p:spPr bwMode="auto">
            <a:xfrm>
              <a:off x="3502894" y="4886714"/>
              <a:ext cx="505571" cy="692206"/>
            </a:xfrm>
            <a:custGeom>
              <a:avLst/>
              <a:gdLst>
                <a:gd name="T0" fmla="*/ 129 w 214"/>
                <a:gd name="T1" fmla="*/ 227 h 293"/>
                <a:gd name="T2" fmla="*/ 104 w 214"/>
                <a:gd name="T3" fmla="*/ 209 h 293"/>
                <a:gd name="T4" fmla="*/ 173 w 214"/>
                <a:gd name="T5" fmla="*/ 199 h 293"/>
                <a:gd name="T6" fmla="*/ 143 w 214"/>
                <a:gd name="T7" fmla="*/ 175 h 293"/>
                <a:gd name="T8" fmla="*/ 198 w 214"/>
                <a:gd name="T9" fmla="*/ 167 h 293"/>
                <a:gd name="T10" fmla="*/ 214 w 214"/>
                <a:gd name="T11" fmla="*/ 0 h 293"/>
                <a:gd name="T12" fmla="*/ 0 w 214"/>
                <a:gd name="T13" fmla="*/ 293 h 293"/>
                <a:gd name="T14" fmla="*/ 129 w 214"/>
                <a:gd name="T15" fmla="*/ 227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29" y="227"/>
                  </a:moveTo>
                  <a:lnTo>
                    <a:pt x="104" y="209"/>
                  </a:lnTo>
                  <a:lnTo>
                    <a:pt x="173" y="199"/>
                  </a:lnTo>
                  <a:lnTo>
                    <a:pt x="143" y="175"/>
                  </a:lnTo>
                  <a:lnTo>
                    <a:pt x="198" y="167"/>
                  </a:lnTo>
                  <a:lnTo>
                    <a:pt x="214" y="0"/>
                  </a:lnTo>
                  <a:lnTo>
                    <a:pt x="0" y="293"/>
                  </a:lnTo>
                  <a:lnTo>
                    <a:pt x="129" y="22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7" name="Freeform 46"/>
            <p:cNvSpPr>
              <a:spLocks/>
            </p:cNvSpPr>
            <p:nvPr/>
          </p:nvSpPr>
          <p:spPr bwMode="auto">
            <a:xfrm>
              <a:off x="3502894" y="4886714"/>
              <a:ext cx="505571" cy="692206"/>
            </a:xfrm>
            <a:custGeom>
              <a:avLst/>
              <a:gdLst>
                <a:gd name="T0" fmla="*/ 19 w 214"/>
                <a:gd name="T1" fmla="*/ 139 h 293"/>
                <a:gd name="T2" fmla="*/ 44 w 214"/>
                <a:gd name="T3" fmla="*/ 158 h 293"/>
                <a:gd name="T4" fmla="*/ 33 w 214"/>
                <a:gd name="T5" fmla="*/ 85 h 293"/>
                <a:gd name="T6" fmla="*/ 65 w 214"/>
                <a:gd name="T7" fmla="*/ 109 h 293"/>
                <a:gd name="T8" fmla="*/ 56 w 214"/>
                <a:gd name="T9" fmla="*/ 51 h 293"/>
                <a:gd name="T10" fmla="*/ 214 w 214"/>
                <a:gd name="T11" fmla="*/ 0 h 293"/>
                <a:gd name="T12" fmla="*/ 0 w 214"/>
                <a:gd name="T13" fmla="*/ 293 h 293"/>
                <a:gd name="T14" fmla="*/ 19 w 214"/>
                <a:gd name="T15" fmla="*/ 139 h 2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293">
                  <a:moveTo>
                    <a:pt x="19" y="139"/>
                  </a:moveTo>
                  <a:lnTo>
                    <a:pt x="44" y="158"/>
                  </a:lnTo>
                  <a:lnTo>
                    <a:pt x="33" y="85"/>
                  </a:lnTo>
                  <a:lnTo>
                    <a:pt x="65" y="109"/>
                  </a:lnTo>
                  <a:lnTo>
                    <a:pt x="56" y="51"/>
                  </a:lnTo>
                  <a:lnTo>
                    <a:pt x="214" y="0"/>
                  </a:lnTo>
                  <a:lnTo>
                    <a:pt x="0" y="293"/>
                  </a:lnTo>
                  <a:lnTo>
                    <a:pt x="19" y="139"/>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8" name="Freeform 47"/>
            <p:cNvSpPr>
              <a:spLocks/>
            </p:cNvSpPr>
            <p:nvPr/>
          </p:nvSpPr>
          <p:spPr bwMode="auto">
            <a:xfrm>
              <a:off x="3599756" y="5347397"/>
              <a:ext cx="602432" cy="387447"/>
            </a:xfrm>
            <a:custGeom>
              <a:avLst/>
              <a:gdLst>
                <a:gd name="T0" fmla="*/ 120 w 255"/>
                <a:gd name="T1" fmla="*/ 154 h 164"/>
                <a:gd name="T2" fmla="*/ 106 w 255"/>
                <a:gd name="T3" fmla="*/ 130 h 164"/>
                <a:gd name="T4" fmla="*/ 164 w 255"/>
                <a:gd name="T5" fmla="*/ 145 h 164"/>
                <a:gd name="T6" fmla="*/ 148 w 255"/>
                <a:gd name="T7" fmla="*/ 115 h 164"/>
                <a:gd name="T8" fmla="*/ 193 w 255"/>
                <a:gd name="T9" fmla="*/ 128 h 164"/>
                <a:gd name="T10" fmla="*/ 255 w 255"/>
                <a:gd name="T11" fmla="*/ 0 h 164"/>
                <a:gd name="T12" fmla="*/ 0 w 255"/>
                <a:gd name="T13" fmla="*/ 164 h 164"/>
                <a:gd name="T14" fmla="*/ 120 w 255"/>
                <a:gd name="T15" fmla="*/ 15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64">
                  <a:moveTo>
                    <a:pt x="120" y="154"/>
                  </a:moveTo>
                  <a:lnTo>
                    <a:pt x="106" y="130"/>
                  </a:lnTo>
                  <a:lnTo>
                    <a:pt x="164" y="145"/>
                  </a:lnTo>
                  <a:lnTo>
                    <a:pt x="148" y="115"/>
                  </a:lnTo>
                  <a:lnTo>
                    <a:pt x="193" y="128"/>
                  </a:lnTo>
                  <a:lnTo>
                    <a:pt x="255" y="0"/>
                  </a:lnTo>
                  <a:lnTo>
                    <a:pt x="0" y="164"/>
                  </a:lnTo>
                  <a:lnTo>
                    <a:pt x="120" y="154"/>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49" name="Freeform 48"/>
            <p:cNvSpPr>
              <a:spLocks/>
            </p:cNvSpPr>
            <p:nvPr/>
          </p:nvSpPr>
          <p:spPr bwMode="auto">
            <a:xfrm>
              <a:off x="3599756" y="5321410"/>
              <a:ext cx="602432" cy="413434"/>
            </a:xfrm>
            <a:custGeom>
              <a:avLst/>
              <a:gdLst>
                <a:gd name="T0" fmla="*/ 60 w 255"/>
                <a:gd name="T1" fmla="*/ 58 h 175"/>
                <a:gd name="T2" fmla="*/ 72 w 255"/>
                <a:gd name="T3" fmla="*/ 83 h 175"/>
                <a:gd name="T4" fmla="*/ 86 w 255"/>
                <a:gd name="T5" fmla="*/ 21 h 175"/>
                <a:gd name="T6" fmla="*/ 104 w 255"/>
                <a:gd name="T7" fmla="*/ 49 h 175"/>
                <a:gd name="T8" fmla="*/ 115 w 255"/>
                <a:gd name="T9" fmla="*/ 0 h 175"/>
                <a:gd name="T10" fmla="*/ 255 w 255"/>
                <a:gd name="T11" fmla="*/ 11 h 175"/>
                <a:gd name="T12" fmla="*/ 0 w 255"/>
                <a:gd name="T13" fmla="*/ 175 h 175"/>
                <a:gd name="T14" fmla="*/ 60 w 255"/>
                <a:gd name="T15" fmla="*/ 58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175">
                  <a:moveTo>
                    <a:pt x="60" y="58"/>
                  </a:moveTo>
                  <a:lnTo>
                    <a:pt x="72" y="83"/>
                  </a:lnTo>
                  <a:lnTo>
                    <a:pt x="86" y="21"/>
                  </a:lnTo>
                  <a:lnTo>
                    <a:pt x="104" y="49"/>
                  </a:lnTo>
                  <a:lnTo>
                    <a:pt x="115" y="0"/>
                  </a:lnTo>
                  <a:lnTo>
                    <a:pt x="255" y="11"/>
                  </a:lnTo>
                  <a:lnTo>
                    <a:pt x="0" y="175"/>
                  </a:lnTo>
                  <a:lnTo>
                    <a:pt x="60" y="58"/>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0" name="Freeform 49"/>
            <p:cNvSpPr>
              <a:spLocks/>
            </p:cNvSpPr>
            <p:nvPr/>
          </p:nvSpPr>
          <p:spPr bwMode="auto">
            <a:xfrm>
              <a:off x="3389495" y="4532342"/>
              <a:ext cx="210261" cy="930817"/>
            </a:xfrm>
            <a:custGeom>
              <a:avLst/>
              <a:gdLst>
                <a:gd name="T0" fmla="*/ 69 w 89"/>
                <a:gd name="T1" fmla="*/ 252 h 394"/>
                <a:gd name="T2" fmla="*/ 35 w 89"/>
                <a:gd name="T3" fmla="*/ 252 h 394"/>
                <a:gd name="T4" fmla="*/ 89 w 89"/>
                <a:gd name="T5" fmla="*/ 195 h 394"/>
                <a:gd name="T6" fmla="*/ 48 w 89"/>
                <a:gd name="T7" fmla="*/ 195 h 394"/>
                <a:gd name="T8" fmla="*/ 89 w 89"/>
                <a:gd name="T9" fmla="*/ 152 h 394"/>
                <a:gd name="T10" fmla="*/ 0 w 89"/>
                <a:gd name="T11" fmla="*/ 0 h 394"/>
                <a:gd name="T12" fmla="*/ 0 w 89"/>
                <a:gd name="T13" fmla="*/ 394 h 394"/>
                <a:gd name="T14" fmla="*/ 69 w 89"/>
                <a:gd name="T15" fmla="*/ 252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94">
                  <a:moveTo>
                    <a:pt x="69" y="252"/>
                  </a:moveTo>
                  <a:lnTo>
                    <a:pt x="35" y="252"/>
                  </a:lnTo>
                  <a:lnTo>
                    <a:pt x="89" y="195"/>
                  </a:lnTo>
                  <a:lnTo>
                    <a:pt x="48" y="195"/>
                  </a:lnTo>
                  <a:lnTo>
                    <a:pt x="89" y="152"/>
                  </a:lnTo>
                  <a:lnTo>
                    <a:pt x="0" y="0"/>
                  </a:lnTo>
                  <a:lnTo>
                    <a:pt x="0" y="394"/>
                  </a:lnTo>
                  <a:lnTo>
                    <a:pt x="69" y="252"/>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1" name="Freeform 50"/>
            <p:cNvSpPr>
              <a:spLocks/>
            </p:cNvSpPr>
            <p:nvPr/>
          </p:nvSpPr>
          <p:spPr bwMode="auto">
            <a:xfrm>
              <a:off x="3150884" y="4532342"/>
              <a:ext cx="238610" cy="930817"/>
            </a:xfrm>
            <a:custGeom>
              <a:avLst/>
              <a:gdLst>
                <a:gd name="T0" fmla="*/ 23 w 101"/>
                <a:gd name="T1" fmla="*/ 253 h 394"/>
                <a:gd name="T2" fmla="*/ 55 w 101"/>
                <a:gd name="T3" fmla="*/ 252 h 394"/>
                <a:gd name="T4" fmla="*/ 2 w 101"/>
                <a:gd name="T5" fmla="*/ 197 h 394"/>
                <a:gd name="T6" fmla="*/ 42 w 101"/>
                <a:gd name="T7" fmla="*/ 197 h 394"/>
                <a:gd name="T8" fmla="*/ 0 w 101"/>
                <a:gd name="T9" fmla="*/ 152 h 394"/>
                <a:gd name="T10" fmla="*/ 101 w 101"/>
                <a:gd name="T11" fmla="*/ 0 h 394"/>
                <a:gd name="T12" fmla="*/ 101 w 101"/>
                <a:gd name="T13" fmla="*/ 394 h 394"/>
                <a:gd name="T14" fmla="*/ 23 w 101"/>
                <a:gd name="T15" fmla="*/ 253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394">
                  <a:moveTo>
                    <a:pt x="23" y="253"/>
                  </a:moveTo>
                  <a:lnTo>
                    <a:pt x="55" y="252"/>
                  </a:lnTo>
                  <a:lnTo>
                    <a:pt x="2" y="197"/>
                  </a:lnTo>
                  <a:lnTo>
                    <a:pt x="42" y="197"/>
                  </a:lnTo>
                  <a:lnTo>
                    <a:pt x="0" y="152"/>
                  </a:lnTo>
                  <a:lnTo>
                    <a:pt x="101" y="0"/>
                  </a:lnTo>
                  <a:lnTo>
                    <a:pt x="101" y="394"/>
                  </a:lnTo>
                  <a:lnTo>
                    <a:pt x="23" y="253"/>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2" name="Freeform 51"/>
            <p:cNvSpPr>
              <a:spLocks/>
            </p:cNvSpPr>
            <p:nvPr/>
          </p:nvSpPr>
          <p:spPr bwMode="auto">
            <a:xfrm>
              <a:off x="3363508" y="5345035"/>
              <a:ext cx="177186" cy="765443"/>
            </a:xfrm>
            <a:custGeom>
              <a:avLst/>
              <a:gdLst>
                <a:gd name="T0" fmla="*/ 0 w 75"/>
                <a:gd name="T1" fmla="*/ 324 h 324"/>
                <a:gd name="T2" fmla="*/ 20 w 75"/>
                <a:gd name="T3" fmla="*/ 0 h 324"/>
                <a:gd name="T4" fmla="*/ 75 w 75"/>
                <a:gd name="T5" fmla="*/ 320 h 324"/>
                <a:gd name="T6" fmla="*/ 0 w 75"/>
                <a:gd name="T7" fmla="*/ 324 h 324"/>
              </a:gdLst>
              <a:ahLst/>
              <a:cxnLst>
                <a:cxn ang="0">
                  <a:pos x="T0" y="T1"/>
                </a:cxn>
                <a:cxn ang="0">
                  <a:pos x="T2" y="T3"/>
                </a:cxn>
                <a:cxn ang="0">
                  <a:pos x="T4" y="T5"/>
                </a:cxn>
                <a:cxn ang="0">
                  <a:pos x="T6" y="T7"/>
                </a:cxn>
              </a:cxnLst>
              <a:rect l="0" t="0" r="r" b="b"/>
              <a:pathLst>
                <a:path w="75" h="324">
                  <a:moveTo>
                    <a:pt x="0" y="324"/>
                  </a:moveTo>
                  <a:lnTo>
                    <a:pt x="20" y="0"/>
                  </a:lnTo>
                  <a:lnTo>
                    <a:pt x="75" y="320"/>
                  </a:lnTo>
                  <a:lnTo>
                    <a:pt x="0" y="324"/>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3" name="Freeform 52"/>
            <p:cNvSpPr>
              <a:spLocks/>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4" name="Freeform 53"/>
            <p:cNvSpPr>
              <a:spLocks/>
            </p:cNvSpPr>
            <p:nvPr/>
          </p:nvSpPr>
          <p:spPr bwMode="auto">
            <a:xfrm>
              <a:off x="1709772"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5" name="Freeform 54"/>
            <p:cNvSpPr>
              <a:spLocks/>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6" name="Freeform 55"/>
            <p:cNvSpPr>
              <a:spLocks/>
            </p:cNvSpPr>
            <p:nvPr/>
          </p:nvSpPr>
          <p:spPr bwMode="auto">
            <a:xfrm>
              <a:off x="1015202" y="4794577"/>
              <a:ext cx="770169" cy="399259"/>
            </a:xfrm>
            <a:custGeom>
              <a:avLst/>
              <a:gdLst>
                <a:gd name="T0" fmla="*/ 326 w 326"/>
                <a:gd name="T1" fmla="*/ 129 h 169"/>
                <a:gd name="T2" fmla="*/ 246 w 326"/>
                <a:gd name="T3" fmla="*/ 52 h 169"/>
                <a:gd name="T4" fmla="*/ 237 w 326"/>
                <a:gd name="T5" fmla="*/ 94 h 169"/>
                <a:gd name="T6" fmla="*/ 189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89" y="11"/>
                  </a:lnTo>
                  <a:lnTo>
                    <a:pt x="179" y="64"/>
                  </a:lnTo>
                  <a:lnTo>
                    <a:pt x="140" y="0"/>
                  </a:lnTo>
                  <a:lnTo>
                    <a:pt x="0" y="92"/>
                  </a:lnTo>
                  <a:lnTo>
                    <a:pt x="326" y="169"/>
                  </a:lnTo>
                  <a:lnTo>
                    <a:pt x="326"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7" name="Freeform 56"/>
            <p:cNvSpPr>
              <a:spLocks/>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8" name="Freeform 57"/>
            <p:cNvSpPr>
              <a:spLocks/>
            </p:cNvSpPr>
            <p:nvPr/>
          </p:nvSpPr>
          <p:spPr bwMode="auto">
            <a:xfrm>
              <a:off x="10152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0 w 326"/>
                <a:gd name="T9" fmla="*/ 103 h 156"/>
                <a:gd name="T10" fmla="*/ 88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0" y="103"/>
                  </a:lnTo>
                  <a:lnTo>
                    <a:pt x="88" y="144"/>
                  </a:lnTo>
                  <a:lnTo>
                    <a:pt x="0" y="0"/>
                  </a:lnTo>
                  <a:lnTo>
                    <a:pt x="326" y="77"/>
                  </a:lnTo>
                  <a:lnTo>
                    <a:pt x="310"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59" name="Freeform 58"/>
            <p:cNvSpPr>
              <a:spLocks/>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0" name="Freeform 59"/>
            <p:cNvSpPr>
              <a:spLocks/>
            </p:cNvSpPr>
            <p:nvPr/>
          </p:nvSpPr>
          <p:spPr bwMode="auto">
            <a:xfrm>
              <a:off x="1308150"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1" name="Freeform 60"/>
            <p:cNvSpPr>
              <a:spLocks/>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2" name="Freeform 61"/>
            <p:cNvSpPr>
              <a:spLocks/>
            </p:cNvSpPr>
            <p:nvPr/>
          </p:nvSpPr>
          <p:spPr bwMode="auto">
            <a:xfrm>
              <a:off x="1308150"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3" name="Freeform 62"/>
            <p:cNvSpPr>
              <a:spLocks/>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4" name="Freeform 63"/>
            <p:cNvSpPr>
              <a:spLocks/>
            </p:cNvSpPr>
            <p:nvPr/>
          </p:nvSpPr>
          <p:spPr bwMode="auto">
            <a:xfrm>
              <a:off x="1797183" y="4258294"/>
              <a:ext cx="231523" cy="980429"/>
            </a:xfrm>
            <a:custGeom>
              <a:avLst/>
              <a:gdLst>
                <a:gd name="T0" fmla="*/ 75 w 98"/>
                <a:gd name="T1" fmla="*/ 266 h 415"/>
                <a:gd name="T2" fmla="*/ 39 w 98"/>
                <a:gd name="T3" fmla="*/ 266 h 415"/>
                <a:gd name="T4" fmla="*/ 96 w 98"/>
                <a:gd name="T5" fmla="*/ 206 h 415"/>
                <a:gd name="T6" fmla="*/ 53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3"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5" name="Freeform 64"/>
            <p:cNvSpPr>
              <a:spLocks/>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6" name="Freeform 65"/>
            <p:cNvSpPr>
              <a:spLocks/>
            </p:cNvSpPr>
            <p:nvPr/>
          </p:nvSpPr>
          <p:spPr bwMode="auto">
            <a:xfrm>
              <a:off x="1553848" y="4258294"/>
              <a:ext cx="257510" cy="980429"/>
            </a:xfrm>
            <a:custGeom>
              <a:avLst/>
              <a:gdLst>
                <a:gd name="T0" fmla="*/ 22 w 109"/>
                <a:gd name="T1" fmla="*/ 264 h 415"/>
                <a:gd name="T2" fmla="*/ 57 w 109"/>
                <a:gd name="T3" fmla="*/ 264 h 415"/>
                <a:gd name="T4" fmla="*/ 2 w 109"/>
                <a:gd name="T5" fmla="*/ 204 h 415"/>
                <a:gd name="T6" fmla="*/ 45 w 109"/>
                <a:gd name="T7" fmla="*/ 206 h 415"/>
                <a:gd name="T8" fmla="*/ 0 w 109"/>
                <a:gd name="T9" fmla="*/ 159 h 415"/>
                <a:gd name="T10" fmla="*/ 109 w 109"/>
                <a:gd name="T11" fmla="*/ 0 h 415"/>
                <a:gd name="T12" fmla="*/ 103 w 109"/>
                <a:gd name="T13" fmla="*/ 415 h 415"/>
                <a:gd name="T14" fmla="*/ 22 w 109"/>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415">
                  <a:moveTo>
                    <a:pt x="22" y="264"/>
                  </a:moveTo>
                  <a:lnTo>
                    <a:pt x="57" y="264"/>
                  </a:lnTo>
                  <a:lnTo>
                    <a:pt x="2" y="204"/>
                  </a:lnTo>
                  <a:lnTo>
                    <a:pt x="45" y="206"/>
                  </a:lnTo>
                  <a:lnTo>
                    <a:pt x="0" y="159"/>
                  </a:lnTo>
                  <a:lnTo>
                    <a:pt x="109" y="0"/>
                  </a:lnTo>
                  <a:lnTo>
                    <a:pt x="103" y="415"/>
                  </a:lnTo>
                  <a:lnTo>
                    <a:pt x="22"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7" name="Freeform 66"/>
            <p:cNvSpPr>
              <a:spLocks/>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8" name="Freeform 67"/>
            <p:cNvSpPr>
              <a:spLocks/>
            </p:cNvSpPr>
            <p:nvPr/>
          </p:nvSpPr>
          <p:spPr bwMode="auto">
            <a:xfrm>
              <a:off x="1759384" y="5021375"/>
              <a:ext cx="708744" cy="460683"/>
            </a:xfrm>
            <a:custGeom>
              <a:avLst/>
              <a:gdLst>
                <a:gd name="T0" fmla="*/ 25 w 300"/>
                <a:gd name="T1" fmla="*/ 7 h 195"/>
                <a:gd name="T2" fmla="*/ 132 w 300"/>
                <a:gd name="T3" fmla="*/ 0 h 195"/>
                <a:gd name="T4" fmla="*/ 114 w 300"/>
                <a:gd name="T5" fmla="*/ 37 h 195"/>
                <a:gd name="T6" fmla="*/ 201 w 300"/>
                <a:gd name="T7" fmla="*/ 7 h 195"/>
                <a:gd name="T8" fmla="*/ 179 w 300"/>
                <a:gd name="T9" fmla="*/ 54 h 195"/>
                <a:gd name="T10" fmla="*/ 247 w 300"/>
                <a:gd name="T11" fmla="*/ 30 h 195"/>
                <a:gd name="T12" fmla="*/ 300 w 300"/>
                <a:gd name="T13" fmla="*/ 195 h 195"/>
                <a:gd name="T14" fmla="*/ 0 w 300"/>
                <a:gd name="T15" fmla="*/ 37 h 195"/>
                <a:gd name="T16" fmla="*/ 25 w 300"/>
                <a:gd name="T17" fmla="*/ 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195">
                  <a:moveTo>
                    <a:pt x="25" y="7"/>
                  </a:moveTo>
                  <a:lnTo>
                    <a:pt x="132" y="0"/>
                  </a:lnTo>
                  <a:lnTo>
                    <a:pt x="114" y="37"/>
                  </a:lnTo>
                  <a:lnTo>
                    <a:pt x="201" y="7"/>
                  </a:lnTo>
                  <a:lnTo>
                    <a:pt x="179" y="54"/>
                  </a:lnTo>
                  <a:lnTo>
                    <a:pt x="247" y="30"/>
                  </a:lnTo>
                  <a:lnTo>
                    <a:pt x="300" y="195"/>
                  </a:lnTo>
                  <a:lnTo>
                    <a:pt x="0" y="37"/>
                  </a:lnTo>
                  <a:lnTo>
                    <a:pt x="25"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69" name="Freeform 68"/>
            <p:cNvSpPr>
              <a:spLocks/>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0" name="Freeform 69"/>
            <p:cNvSpPr>
              <a:spLocks/>
            </p:cNvSpPr>
            <p:nvPr/>
          </p:nvSpPr>
          <p:spPr bwMode="auto">
            <a:xfrm>
              <a:off x="1742846" y="5108787"/>
              <a:ext cx="725281" cy="496121"/>
            </a:xfrm>
            <a:custGeom>
              <a:avLst/>
              <a:gdLst>
                <a:gd name="T0" fmla="*/ 0 w 307"/>
                <a:gd name="T1" fmla="*/ 38 h 210"/>
                <a:gd name="T2" fmla="*/ 61 w 307"/>
                <a:gd name="T3" fmla="*/ 131 h 210"/>
                <a:gd name="T4" fmla="*/ 76 w 307"/>
                <a:gd name="T5" fmla="*/ 94 h 210"/>
                <a:gd name="T6" fmla="*/ 107 w 307"/>
                <a:gd name="T7" fmla="*/ 186 h 210"/>
                <a:gd name="T8" fmla="*/ 128 w 307"/>
                <a:gd name="T9" fmla="*/ 139 h 210"/>
                <a:gd name="T10" fmla="*/ 151 w 307"/>
                <a:gd name="T11" fmla="*/ 210 h 210"/>
                <a:gd name="T12" fmla="*/ 307 w 307"/>
                <a:gd name="T13" fmla="*/ 158 h 210"/>
                <a:gd name="T14" fmla="*/ 7 w 307"/>
                <a:gd name="T15" fmla="*/ 0 h 210"/>
                <a:gd name="T16" fmla="*/ 0 w 307"/>
                <a:gd name="T17" fmla="*/ 3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7" h="210">
                  <a:moveTo>
                    <a:pt x="0" y="38"/>
                  </a:moveTo>
                  <a:lnTo>
                    <a:pt x="61" y="131"/>
                  </a:lnTo>
                  <a:lnTo>
                    <a:pt x="76" y="94"/>
                  </a:lnTo>
                  <a:lnTo>
                    <a:pt x="107" y="186"/>
                  </a:lnTo>
                  <a:lnTo>
                    <a:pt x="128" y="139"/>
                  </a:lnTo>
                  <a:lnTo>
                    <a:pt x="151" y="210"/>
                  </a:lnTo>
                  <a:lnTo>
                    <a:pt x="307" y="158"/>
                  </a:lnTo>
                  <a:lnTo>
                    <a:pt x="7" y="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1" name="Freeform 70"/>
            <p:cNvSpPr>
              <a:spLocks/>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2" name="Freeform 71"/>
            <p:cNvSpPr>
              <a:spLocks/>
            </p:cNvSpPr>
            <p:nvPr/>
          </p:nvSpPr>
          <p:spPr bwMode="auto">
            <a:xfrm>
              <a:off x="1830258"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3" name="Freeform 72"/>
            <p:cNvSpPr>
              <a:spLocks/>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4" name="Freeform 73"/>
            <p:cNvSpPr>
              <a:spLocks/>
            </p:cNvSpPr>
            <p:nvPr/>
          </p:nvSpPr>
          <p:spPr bwMode="auto">
            <a:xfrm>
              <a:off x="1830258"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5" name="Freeform 74"/>
            <p:cNvSpPr>
              <a:spLocks/>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6" name="Freeform 75"/>
            <p:cNvSpPr>
              <a:spLocks/>
            </p:cNvSpPr>
            <p:nvPr/>
          </p:nvSpPr>
          <p:spPr bwMode="auto">
            <a:xfrm>
              <a:off x="1834983" y="4830014"/>
              <a:ext cx="774893" cy="212623"/>
            </a:xfrm>
            <a:custGeom>
              <a:avLst/>
              <a:gdLst>
                <a:gd name="T0" fmla="*/ 123 w 328"/>
                <a:gd name="T1" fmla="*/ 17 h 90"/>
                <a:gd name="T2" fmla="*/ 121 w 328"/>
                <a:gd name="T3" fmla="*/ 47 h 90"/>
                <a:gd name="T4" fmla="*/ 169 w 328"/>
                <a:gd name="T5" fmla="*/ 0 h 90"/>
                <a:gd name="T6" fmla="*/ 167 w 328"/>
                <a:gd name="T7" fmla="*/ 37 h 90"/>
                <a:gd name="T8" fmla="*/ 206 w 328"/>
                <a:gd name="T9" fmla="*/ 2 h 90"/>
                <a:gd name="T10" fmla="*/ 328 w 328"/>
                <a:gd name="T11" fmla="*/ 90 h 90"/>
                <a:gd name="T12" fmla="*/ 0 w 328"/>
                <a:gd name="T13" fmla="*/ 73 h 90"/>
                <a:gd name="T14" fmla="*/ 123 w 328"/>
                <a:gd name="T15" fmla="*/ 17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90">
                  <a:moveTo>
                    <a:pt x="123" y="17"/>
                  </a:moveTo>
                  <a:lnTo>
                    <a:pt x="121" y="47"/>
                  </a:lnTo>
                  <a:lnTo>
                    <a:pt x="169" y="0"/>
                  </a:lnTo>
                  <a:lnTo>
                    <a:pt x="167" y="37"/>
                  </a:lnTo>
                  <a:lnTo>
                    <a:pt x="206" y="2"/>
                  </a:lnTo>
                  <a:lnTo>
                    <a:pt x="328" y="90"/>
                  </a:lnTo>
                  <a:lnTo>
                    <a:pt x="0" y="73"/>
                  </a:lnTo>
                  <a:lnTo>
                    <a:pt x="123" y="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7" name="Freeform 76"/>
            <p:cNvSpPr>
              <a:spLocks/>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8" name="Freeform 77"/>
            <p:cNvSpPr>
              <a:spLocks/>
            </p:cNvSpPr>
            <p:nvPr/>
          </p:nvSpPr>
          <p:spPr bwMode="auto">
            <a:xfrm>
              <a:off x="1834983" y="5002475"/>
              <a:ext cx="774893" cy="248060"/>
            </a:xfrm>
            <a:custGeom>
              <a:avLst/>
              <a:gdLst>
                <a:gd name="T0" fmla="*/ 115 w 328"/>
                <a:gd name="T1" fmla="*/ 79 h 105"/>
                <a:gd name="T2" fmla="*/ 117 w 328"/>
                <a:gd name="T3" fmla="*/ 49 h 105"/>
                <a:gd name="T4" fmla="*/ 160 w 328"/>
                <a:gd name="T5" fmla="*/ 101 h 105"/>
                <a:gd name="T6" fmla="*/ 163 w 328"/>
                <a:gd name="T7" fmla="*/ 64 h 105"/>
                <a:gd name="T8" fmla="*/ 197 w 328"/>
                <a:gd name="T9" fmla="*/ 105 h 105"/>
                <a:gd name="T10" fmla="*/ 328 w 328"/>
                <a:gd name="T11" fmla="*/ 17 h 105"/>
                <a:gd name="T12" fmla="*/ 0 w 328"/>
                <a:gd name="T13" fmla="*/ 0 h 105"/>
                <a:gd name="T14" fmla="*/ 115 w 328"/>
                <a:gd name="T15" fmla="*/ 7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105">
                  <a:moveTo>
                    <a:pt x="115" y="79"/>
                  </a:moveTo>
                  <a:lnTo>
                    <a:pt x="117" y="49"/>
                  </a:lnTo>
                  <a:lnTo>
                    <a:pt x="160" y="101"/>
                  </a:lnTo>
                  <a:lnTo>
                    <a:pt x="163" y="64"/>
                  </a:lnTo>
                  <a:lnTo>
                    <a:pt x="197" y="105"/>
                  </a:lnTo>
                  <a:lnTo>
                    <a:pt x="328" y="17"/>
                  </a:lnTo>
                  <a:lnTo>
                    <a:pt x="0" y="0"/>
                  </a:lnTo>
                  <a:lnTo>
                    <a:pt x="115" y="7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79" name="Freeform 78"/>
            <p:cNvSpPr>
              <a:spLocks/>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80" name="Freeform 79"/>
            <p:cNvSpPr>
              <a:spLocks/>
            </p:cNvSpPr>
            <p:nvPr/>
          </p:nvSpPr>
          <p:spPr bwMode="auto">
            <a:xfrm>
              <a:off x="1216013" y="4988300"/>
              <a:ext cx="614245" cy="585895"/>
            </a:xfrm>
            <a:custGeom>
              <a:avLst/>
              <a:gdLst>
                <a:gd name="T0" fmla="*/ 230 w 260"/>
                <a:gd name="T1" fmla="*/ 0 h 248"/>
                <a:gd name="T2" fmla="*/ 124 w 260"/>
                <a:gd name="T3" fmla="*/ 19 h 248"/>
                <a:gd name="T4" fmla="*/ 149 w 260"/>
                <a:gd name="T5" fmla="*/ 51 h 248"/>
                <a:gd name="T6" fmla="*/ 58 w 260"/>
                <a:gd name="T7" fmla="*/ 42 h 248"/>
                <a:gd name="T8" fmla="*/ 89 w 260"/>
                <a:gd name="T9" fmla="*/ 81 h 248"/>
                <a:gd name="T10" fmla="*/ 18 w 260"/>
                <a:gd name="T11" fmla="*/ 74 h 248"/>
                <a:gd name="T12" fmla="*/ 0 w 260"/>
                <a:gd name="T13" fmla="*/ 248 h 248"/>
                <a:gd name="T14" fmla="*/ 260 w 260"/>
                <a:gd name="T15" fmla="*/ 25 h 248"/>
                <a:gd name="T16" fmla="*/ 230 w 260"/>
                <a:gd name="T1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48">
                  <a:moveTo>
                    <a:pt x="230" y="0"/>
                  </a:moveTo>
                  <a:lnTo>
                    <a:pt x="124" y="19"/>
                  </a:lnTo>
                  <a:lnTo>
                    <a:pt x="149" y="51"/>
                  </a:lnTo>
                  <a:lnTo>
                    <a:pt x="58" y="42"/>
                  </a:lnTo>
                  <a:lnTo>
                    <a:pt x="89" y="81"/>
                  </a:lnTo>
                  <a:lnTo>
                    <a:pt x="18" y="74"/>
                  </a:lnTo>
                  <a:lnTo>
                    <a:pt x="0" y="248"/>
                  </a:lnTo>
                  <a:lnTo>
                    <a:pt x="260" y="25"/>
                  </a:lnTo>
                  <a:lnTo>
                    <a:pt x="2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81" name="Freeform 80"/>
            <p:cNvSpPr>
              <a:spLocks/>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82" name="Freeform 81"/>
            <p:cNvSpPr>
              <a:spLocks/>
            </p:cNvSpPr>
            <p:nvPr/>
          </p:nvSpPr>
          <p:spPr bwMode="auto">
            <a:xfrm>
              <a:off x="1216013" y="5047362"/>
              <a:ext cx="649682" cy="562270"/>
            </a:xfrm>
            <a:custGeom>
              <a:avLst/>
              <a:gdLst>
                <a:gd name="T0" fmla="*/ 275 w 275"/>
                <a:gd name="T1" fmla="*/ 35 h 238"/>
                <a:gd name="T2" fmla="*/ 236 w 275"/>
                <a:gd name="T3" fmla="*/ 141 h 238"/>
                <a:gd name="T4" fmla="*/ 211 w 275"/>
                <a:gd name="T5" fmla="*/ 109 h 238"/>
                <a:gd name="T6" fmla="*/ 202 w 275"/>
                <a:gd name="T7" fmla="*/ 204 h 238"/>
                <a:gd name="T8" fmla="*/ 170 w 275"/>
                <a:gd name="T9" fmla="*/ 163 h 238"/>
                <a:gd name="T10" fmla="*/ 163 w 275"/>
                <a:gd name="T11" fmla="*/ 238 h 238"/>
                <a:gd name="T12" fmla="*/ 0 w 275"/>
                <a:gd name="T13" fmla="*/ 223 h 238"/>
                <a:gd name="T14" fmla="*/ 260 w 275"/>
                <a:gd name="T15" fmla="*/ 0 h 238"/>
                <a:gd name="T16" fmla="*/ 275 w 275"/>
                <a:gd name="T17" fmla="*/ 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 h="238">
                  <a:moveTo>
                    <a:pt x="275" y="35"/>
                  </a:moveTo>
                  <a:lnTo>
                    <a:pt x="236" y="141"/>
                  </a:lnTo>
                  <a:lnTo>
                    <a:pt x="211" y="109"/>
                  </a:lnTo>
                  <a:lnTo>
                    <a:pt x="202" y="204"/>
                  </a:lnTo>
                  <a:lnTo>
                    <a:pt x="170" y="163"/>
                  </a:lnTo>
                  <a:lnTo>
                    <a:pt x="163" y="238"/>
                  </a:lnTo>
                  <a:lnTo>
                    <a:pt x="0" y="223"/>
                  </a:lnTo>
                  <a:lnTo>
                    <a:pt x="260" y="0"/>
                  </a:lnTo>
                  <a:lnTo>
                    <a:pt x="275"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83" name="Freeform 82"/>
            <p:cNvSpPr>
              <a:spLocks/>
            </p:cNvSpPr>
            <p:nvPr/>
          </p:nvSpPr>
          <p:spPr bwMode="auto">
            <a:xfrm>
              <a:off x="1584560" y="4941051"/>
              <a:ext cx="444146" cy="411071"/>
            </a:xfrm>
            <a:custGeom>
              <a:avLst/>
              <a:gdLst>
                <a:gd name="T0" fmla="*/ 74 w 106"/>
                <a:gd name="T1" fmla="*/ 28 h 93"/>
                <a:gd name="T2" fmla="*/ 58 w 106"/>
                <a:gd name="T3" fmla="*/ 0 h 93"/>
                <a:gd name="T4" fmla="*/ 40 w 106"/>
                <a:gd name="T5" fmla="*/ 22 h 93"/>
                <a:gd name="T6" fmla="*/ 34 w 106"/>
                <a:gd name="T7" fmla="*/ 21 h 93"/>
                <a:gd name="T8" fmla="*/ 33 w 106"/>
                <a:gd name="T9" fmla="*/ 73 h 93"/>
                <a:gd name="T10" fmla="*/ 50 w 106"/>
                <a:gd name="T11" fmla="*/ 93 h 93"/>
                <a:gd name="T12" fmla="*/ 66 w 106"/>
                <a:gd name="T13" fmla="*/ 83 h 93"/>
                <a:gd name="T14" fmla="*/ 70 w 106"/>
                <a:gd name="T15" fmla="*/ 83 h 93"/>
                <a:gd name="T16" fmla="*/ 74 w 106"/>
                <a:gd name="T17" fmla="*/ 2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93">
                  <a:moveTo>
                    <a:pt x="74" y="28"/>
                  </a:moveTo>
                  <a:cubicBezTo>
                    <a:pt x="79" y="17"/>
                    <a:pt x="74" y="0"/>
                    <a:pt x="58" y="0"/>
                  </a:cubicBezTo>
                  <a:cubicBezTo>
                    <a:pt x="45" y="0"/>
                    <a:pt x="39" y="12"/>
                    <a:pt x="40" y="22"/>
                  </a:cubicBezTo>
                  <a:cubicBezTo>
                    <a:pt x="38" y="21"/>
                    <a:pt x="36" y="21"/>
                    <a:pt x="34" y="21"/>
                  </a:cubicBezTo>
                  <a:cubicBezTo>
                    <a:pt x="1" y="21"/>
                    <a:pt x="0" y="71"/>
                    <a:pt x="33" y="73"/>
                  </a:cubicBezTo>
                  <a:cubicBezTo>
                    <a:pt x="32" y="83"/>
                    <a:pt x="37" y="93"/>
                    <a:pt x="50" y="93"/>
                  </a:cubicBezTo>
                  <a:cubicBezTo>
                    <a:pt x="58" y="93"/>
                    <a:pt x="64" y="89"/>
                    <a:pt x="66" y="83"/>
                  </a:cubicBezTo>
                  <a:cubicBezTo>
                    <a:pt x="67" y="83"/>
                    <a:pt x="69" y="83"/>
                    <a:pt x="70" y="83"/>
                  </a:cubicBezTo>
                  <a:cubicBezTo>
                    <a:pt x="104" y="83"/>
                    <a:pt x="106" y="32"/>
                    <a:pt x="74" y="28"/>
                  </a:cubicBezTo>
                </a:path>
              </a:pathLst>
            </a:custGeom>
            <a:solidFill>
              <a:srgbClr val="945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84" name="Freeform 83"/>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close/>
                  <a:moveTo>
                    <a:pt x="328" y="235"/>
                  </a:moveTo>
                  <a:lnTo>
                    <a:pt x="229" y="301"/>
                  </a:lnTo>
                  <a:lnTo>
                    <a:pt x="268" y="421"/>
                  </a:lnTo>
                  <a:lnTo>
                    <a:pt x="229" y="301"/>
                  </a:lnTo>
                  <a:lnTo>
                    <a:pt x="328" y="235"/>
                  </a:lnTo>
                  <a:close/>
                  <a:moveTo>
                    <a:pt x="144" y="169"/>
                  </a:moveTo>
                  <a:lnTo>
                    <a:pt x="142" y="169"/>
                  </a:lnTo>
                  <a:lnTo>
                    <a:pt x="142" y="171"/>
                  </a:lnTo>
                  <a:lnTo>
                    <a:pt x="144" y="169"/>
                  </a:lnTo>
                  <a:close/>
                  <a:moveTo>
                    <a:pt x="45" y="147"/>
                  </a:moveTo>
                  <a:lnTo>
                    <a:pt x="43" y="151"/>
                  </a:lnTo>
                  <a:lnTo>
                    <a:pt x="43" y="151"/>
                  </a:lnTo>
                  <a:lnTo>
                    <a:pt x="45" y="147"/>
                  </a:lnTo>
                  <a:close/>
                  <a:moveTo>
                    <a:pt x="46" y="145"/>
                  </a:moveTo>
                  <a:lnTo>
                    <a:pt x="46" y="145"/>
                  </a:lnTo>
                  <a:lnTo>
                    <a:pt x="48" y="154"/>
                  </a:lnTo>
                  <a:lnTo>
                    <a:pt x="46" y="145"/>
                  </a:lnTo>
                  <a:close/>
                  <a:moveTo>
                    <a:pt x="37" y="109"/>
                  </a:moveTo>
                  <a:lnTo>
                    <a:pt x="37" y="109"/>
                  </a:lnTo>
                  <a:lnTo>
                    <a:pt x="43" y="109"/>
                  </a:lnTo>
                  <a:lnTo>
                    <a:pt x="43" y="109"/>
                  </a:lnTo>
                  <a:lnTo>
                    <a:pt x="37" y="109"/>
                  </a:lnTo>
                  <a:close/>
                  <a:moveTo>
                    <a:pt x="66" y="81"/>
                  </a:moveTo>
                  <a:lnTo>
                    <a:pt x="53" y="92"/>
                  </a:lnTo>
                  <a:lnTo>
                    <a:pt x="66" y="81"/>
                  </a:lnTo>
                  <a:lnTo>
                    <a:pt x="66" y="81"/>
                  </a:lnTo>
                  <a:close/>
                  <a:moveTo>
                    <a:pt x="202" y="0"/>
                  </a:moveTo>
                  <a:lnTo>
                    <a:pt x="193" y="158"/>
                  </a:lnTo>
                  <a:lnTo>
                    <a:pt x="206" y="147"/>
                  </a:lnTo>
                  <a:lnTo>
                    <a:pt x="328" y="235"/>
                  </a:lnTo>
                  <a:lnTo>
                    <a:pt x="206" y="147"/>
                  </a:lnTo>
                  <a:lnTo>
                    <a:pt x="193" y="158"/>
                  </a:lnTo>
                  <a:lnTo>
                    <a:pt x="202" y="0"/>
                  </a:lnTo>
                  <a:close/>
                  <a:moveTo>
                    <a:pt x="202" y="0"/>
                  </a:moveTo>
                  <a:lnTo>
                    <a:pt x="73" y="49"/>
                  </a:lnTo>
                  <a:lnTo>
                    <a:pt x="73" y="49"/>
                  </a:lnTo>
                  <a:lnTo>
                    <a:pt x="202" y="0"/>
                  </a:lnTo>
                  <a:close/>
                </a:path>
              </a:pathLst>
            </a:custGeom>
            <a:solidFill>
              <a:srgbClr val="FFF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85" name="Freeform 84"/>
            <p:cNvSpPr>
              <a:spLocks noEditPoints="1"/>
            </p:cNvSpPr>
            <p:nvPr/>
          </p:nvSpPr>
          <p:spPr bwMode="auto">
            <a:xfrm>
              <a:off x="1834983" y="4487455"/>
              <a:ext cx="774893" cy="994604"/>
            </a:xfrm>
            <a:custGeom>
              <a:avLst/>
              <a:gdLst>
                <a:gd name="T0" fmla="*/ 0 w 328"/>
                <a:gd name="T1" fmla="*/ 363 h 421"/>
                <a:gd name="T2" fmla="*/ 0 w 328"/>
                <a:gd name="T3" fmla="*/ 363 h 421"/>
                <a:gd name="T4" fmla="*/ 22 w 328"/>
                <a:gd name="T5" fmla="*/ 394 h 421"/>
                <a:gd name="T6" fmla="*/ 0 w 328"/>
                <a:gd name="T7" fmla="*/ 363 h 421"/>
                <a:gd name="T8" fmla="*/ 328 w 328"/>
                <a:gd name="T9" fmla="*/ 235 h 421"/>
                <a:gd name="T10" fmla="*/ 229 w 328"/>
                <a:gd name="T11" fmla="*/ 301 h 421"/>
                <a:gd name="T12" fmla="*/ 268 w 328"/>
                <a:gd name="T13" fmla="*/ 421 h 421"/>
                <a:gd name="T14" fmla="*/ 229 w 328"/>
                <a:gd name="T15" fmla="*/ 301 h 421"/>
                <a:gd name="T16" fmla="*/ 328 w 328"/>
                <a:gd name="T17" fmla="*/ 235 h 421"/>
                <a:gd name="T18" fmla="*/ 144 w 328"/>
                <a:gd name="T19" fmla="*/ 169 h 421"/>
                <a:gd name="T20" fmla="*/ 142 w 328"/>
                <a:gd name="T21" fmla="*/ 169 h 421"/>
                <a:gd name="T22" fmla="*/ 142 w 328"/>
                <a:gd name="T23" fmla="*/ 171 h 421"/>
                <a:gd name="T24" fmla="*/ 144 w 328"/>
                <a:gd name="T25" fmla="*/ 169 h 421"/>
                <a:gd name="T26" fmla="*/ 45 w 328"/>
                <a:gd name="T27" fmla="*/ 147 h 421"/>
                <a:gd name="T28" fmla="*/ 43 w 328"/>
                <a:gd name="T29" fmla="*/ 151 h 421"/>
                <a:gd name="T30" fmla="*/ 43 w 328"/>
                <a:gd name="T31" fmla="*/ 151 h 421"/>
                <a:gd name="T32" fmla="*/ 45 w 328"/>
                <a:gd name="T33" fmla="*/ 147 h 421"/>
                <a:gd name="T34" fmla="*/ 46 w 328"/>
                <a:gd name="T35" fmla="*/ 145 h 421"/>
                <a:gd name="T36" fmla="*/ 46 w 328"/>
                <a:gd name="T37" fmla="*/ 145 h 421"/>
                <a:gd name="T38" fmla="*/ 48 w 328"/>
                <a:gd name="T39" fmla="*/ 154 h 421"/>
                <a:gd name="T40" fmla="*/ 46 w 328"/>
                <a:gd name="T41" fmla="*/ 145 h 421"/>
                <a:gd name="T42" fmla="*/ 37 w 328"/>
                <a:gd name="T43" fmla="*/ 109 h 421"/>
                <a:gd name="T44" fmla="*/ 37 w 328"/>
                <a:gd name="T45" fmla="*/ 109 h 421"/>
                <a:gd name="T46" fmla="*/ 43 w 328"/>
                <a:gd name="T47" fmla="*/ 109 h 421"/>
                <a:gd name="T48" fmla="*/ 43 w 328"/>
                <a:gd name="T49" fmla="*/ 109 h 421"/>
                <a:gd name="T50" fmla="*/ 37 w 328"/>
                <a:gd name="T51" fmla="*/ 109 h 421"/>
                <a:gd name="T52" fmla="*/ 66 w 328"/>
                <a:gd name="T53" fmla="*/ 81 h 421"/>
                <a:gd name="T54" fmla="*/ 53 w 328"/>
                <a:gd name="T55" fmla="*/ 92 h 421"/>
                <a:gd name="T56" fmla="*/ 66 w 328"/>
                <a:gd name="T57" fmla="*/ 81 h 421"/>
                <a:gd name="T58" fmla="*/ 66 w 328"/>
                <a:gd name="T59" fmla="*/ 81 h 421"/>
                <a:gd name="T60" fmla="*/ 202 w 328"/>
                <a:gd name="T61" fmla="*/ 0 h 421"/>
                <a:gd name="T62" fmla="*/ 193 w 328"/>
                <a:gd name="T63" fmla="*/ 158 h 421"/>
                <a:gd name="T64" fmla="*/ 206 w 328"/>
                <a:gd name="T65" fmla="*/ 147 h 421"/>
                <a:gd name="T66" fmla="*/ 328 w 328"/>
                <a:gd name="T67" fmla="*/ 235 h 421"/>
                <a:gd name="T68" fmla="*/ 206 w 328"/>
                <a:gd name="T69" fmla="*/ 147 h 421"/>
                <a:gd name="T70" fmla="*/ 193 w 328"/>
                <a:gd name="T71" fmla="*/ 158 h 421"/>
                <a:gd name="T72" fmla="*/ 202 w 328"/>
                <a:gd name="T73" fmla="*/ 0 h 421"/>
                <a:gd name="T74" fmla="*/ 202 w 328"/>
                <a:gd name="T75" fmla="*/ 0 h 421"/>
                <a:gd name="T76" fmla="*/ 73 w 328"/>
                <a:gd name="T77" fmla="*/ 49 h 421"/>
                <a:gd name="T78" fmla="*/ 73 w 328"/>
                <a:gd name="T79" fmla="*/ 49 h 421"/>
                <a:gd name="T80" fmla="*/ 202 w 328"/>
                <a:gd name="T8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8" h="421">
                  <a:moveTo>
                    <a:pt x="0" y="363"/>
                  </a:moveTo>
                  <a:lnTo>
                    <a:pt x="0" y="363"/>
                  </a:lnTo>
                  <a:lnTo>
                    <a:pt x="22" y="394"/>
                  </a:lnTo>
                  <a:lnTo>
                    <a:pt x="0" y="363"/>
                  </a:lnTo>
                  <a:moveTo>
                    <a:pt x="328" y="235"/>
                  </a:moveTo>
                  <a:lnTo>
                    <a:pt x="229" y="301"/>
                  </a:lnTo>
                  <a:lnTo>
                    <a:pt x="268" y="421"/>
                  </a:lnTo>
                  <a:lnTo>
                    <a:pt x="229" y="301"/>
                  </a:lnTo>
                  <a:lnTo>
                    <a:pt x="328" y="235"/>
                  </a:lnTo>
                  <a:moveTo>
                    <a:pt x="144" y="169"/>
                  </a:moveTo>
                  <a:lnTo>
                    <a:pt x="142" y="169"/>
                  </a:lnTo>
                  <a:lnTo>
                    <a:pt x="142" y="171"/>
                  </a:lnTo>
                  <a:lnTo>
                    <a:pt x="144" y="169"/>
                  </a:lnTo>
                  <a:moveTo>
                    <a:pt x="45" y="147"/>
                  </a:moveTo>
                  <a:lnTo>
                    <a:pt x="43" y="151"/>
                  </a:lnTo>
                  <a:lnTo>
                    <a:pt x="43" y="151"/>
                  </a:lnTo>
                  <a:lnTo>
                    <a:pt x="45" y="147"/>
                  </a:lnTo>
                  <a:moveTo>
                    <a:pt x="46" y="145"/>
                  </a:moveTo>
                  <a:lnTo>
                    <a:pt x="46" y="145"/>
                  </a:lnTo>
                  <a:lnTo>
                    <a:pt x="48" y="154"/>
                  </a:lnTo>
                  <a:lnTo>
                    <a:pt x="46" y="145"/>
                  </a:lnTo>
                  <a:moveTo>
                    <a:pt x="37" y="109"/>
                  </a:moveTo>
                  <a:lnTo>
                    <a:pt x="37" y="109"/>
                  </a:lnTo>
                  <a:lnTo>
                    <a:pt x="43" y="109"/>
                  </a:lnTo>
                  <a:lnTo>
                    <a:pt x="43" y="109"/>
                  </a:lnTo>
                  <a:lnTo>
                    <a:pt x="37" y="109"/>
                  </a:lnTo>
                  <a:moveTo>
                    <a:pt x="66" y="81"/>
                  </a:moveTo>
                  <a:lnTo>
                    <a:pt x="53" y="92"/>
                  </a:lnTo>
                  <a:lnTo>
                    <a:pt x="66" y="81"/>
                  </a:lnTo>
                  <a:lnTo>
                    <a:pt x="66" y="81"/>
                  </a:lnTo>
                  <a:moveTo>
                    <a:pt x="202" y="0"/>
                  </a:moveTo>
                  <a:lnTo>
                    <a:pt x="193" y="158"/>
                  </a:lnTo>
                  <a:lnTo>
                    <a:pt x="206" y="147"/>
                  </a:lnTo>
                  <a:lnTo>
                    <a:pt x="328" y="235"/>
                  </a:lnTo>
                  <a:lnTo>
                    <a:pt x="206" y="147"/>
                  </a:lnTo>
                  <a:lnTo>
                    <a:pt x="193" y="158"/>
                  </a:lnTo>
                  <a:lnTo>
                    <a:pt x="202" y="0"/>
                  </a:lnTo>
                  <a:moveTo>
                    <a:pt x="202" y="0"/>
                  </a:moveTo>
                  <a:lnTo>
                    <a:pt x="73" y="49"/>
                  </a:lnTo>
                  <a:lnTo>
                    <a:pt x="73" y="49"/>
                  </a:lnTo>
                  <a:lnTo>
                    <a:pt x="2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86" name="Freeform 85"/>
            <p:cNvSpPr>
              <a:spLocks/>
            </p:cNvSpPr>
            <p:nvPr/>
          </p:nvSpPr>
          <p:spPr bwMode="auto">
            <a:xfrm>
              <a:off x="1775921" y="5347397"/>
              <a:ext cx="101587" cy="1308814"/>
            </a:xfrm>
            <a:custGeom>
              <a:avLst/>
              <a:gdLst>
                <a:gd name="T0" fmla="*/ 11 w 24"/>
                <a:gd name="T1" fmla="*/ 0 h 295"/>
                <a:gd name="T2" fmla="*/ 4 w 24"/>
                <a:gd name="T3" fmla="*/ 1 h 295"/>
                <a:gd name="T4" fmla="*/ 1 w 24"/>
                <a:gd name="T5" fmla="*/ 1 h 295"/>
                <a:gd name="T6" fmla="*/ 0 w 24"/>
                <a:gd name="T7" fmla="*/ 5 h 295"/>
                <a:gd name="T8" fmla="*/ 0 w 24"/>
                <a:gd name="T9" fmla="*/ 287 h 295"/>
                <a:gd name="T10" fmla="*/ 14 w 24"/>
                <a:gd name="T11" fmla="*/ 295 h 295"/>
                <a:gd name="T12" fmla="*/ 0 w 24"/>
                <a:gd name="T13" fmla="*/ 295 h 295"/>
                <a:gd name="T14" fmla="*/ 24 w 24"/>
                <a:gd name="T15" fmla="*/ 295 h 295"/>
                <a:gd name="T16" fmla="*/ 11 w 24"/>
                <a:gd name="T17"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5">
                  <a:moveTo>
                    <a:pt x="11" y="0"/>
                  </a:moveTo>
                  <a:cubicBezTo>
                    <a:pt x="9" y="1"/>
                    <a:pt x="7" y="1"/>
                    <a:pt x="4" y="1"/>
                  </a:cubicBezTo>
                  <a:cubicBezTo>
                    <a:pt x="3" y="1"/>
                    <a:pt x="2" y="1"/>
                    <a:pt x="1" y="1"/>
                  </a:cubicBezTo>
                  <a:cubicBezTo>
                    <a:pt x="0" y="5"/>
                    <a:pt x="0" y="5"/>
                    <a:pt x="0" y="5"/>
                  </a:cubicBezTo>
                  <a:cubicBezTo>
                    <a:pt x="0" y="287"/>
                    <a:pt x="0" y="287"/>
                    <a:pt x="0" y="287"/>
                  </a:cubicBezTo>
                  <a:cubicBezTo>
                    <a:pt x="5" y="289"/>
                    <a:pt x="10" y="292"/>
                    <a:pt x="14" y="295"/>
                  </a:cubicBezTo>
                  <a:cubicBezTo>
                    <a:pt x="0" y="295"/>
                    <a:pt x="0" y="295"/>
                    <a:pt x="0" y="295"/>
                  </a:cubicBezTo>
                  <a:cubicBezTo>
                    <a:pt x="24" y="295"/>
                    <a:pt x="24" y="295"/>
                    <a:pt x="24" y="295"/>
                  </a:cubicBezTo>
                  <a:cubicBezTo>
                    <a:pt x="11" y="0"/>
                    <a:pt x="11" y="0"/>
                    <a:pt x="11"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87" name="Freeform 86"/>
            <p:cNvSpPr>
              <a:spLocks/>
            </p:cNvSpPr>
            <p:nvPr/>
          </p:nvSpPr>
          <p:spPr bwMode="auto">
            <a:xfrm>
              <a:off x="1801908" y="4258294"/>
              <a:ext cx="205536" cy="694569"/>
            </a:xfrm>
            <a:custGeom>
              <a:avLst/>
              <a:gdLst>
                <a:gd name="T0" fmla="*/ 2 w 49"/>
                <a:gd name="T1" fmla="*/ 0 h 157"/>
                <a:gd name="T2" fmla="*/ 0 w 49"/>
                <a:gd name="T3" fmla="*/ 155 h 157"/>
                <a:gd name="T4" fmla="*/ 6 w 49"/>
                <a:gd name="T5" fmla="*/ 154 h 157"/>
                <a:gd name="T6" fmla="*/ 16 w 49"/>
                <a:gd name="T7" fmla="*/ 157 h 157"/>
                <a:gd name="T8" fmla="*/ 22 w 49"/>
                <a:gd name="T9" fmla="*/ 124 h 157"/>
                <a:gd name="T10" fmla="*/ 32 w 49"/>
                <a:gd name="T11" fmla="*/ 132 h 157"/>
                <a:gd name="T12" fmla="*/ 33 w 49"/>
                <a:gd name="T13" fmla="*/ 130 h 157"/>
                <a:gd name="T14" fmla="*/ 34 w 49"/>
                <a:gd name="T15" fmla="*/ 129 h 157"/>
                <a:gd name="T16" fmla="*/ 34 w 49"/>
                <a:gd name="T17" fmla="*/ 129 h 157"/>
                <a:gd name="T18" fmla="*/ 32 w 49"/>
                <a:gd name="T19" fmla="*/ 110 h 157"/>
                <a:gd name="T20" fmla="*/ 29 w 49"/>
                <a:gd name="T21" fmla="*/ 110 h 157"/>
                <a:gd name="T22" fmla="*/ 32 w 49"/>
                <a:gd name="T23" fmla="*/ 107 h 157"/>
                <a:gd name="T24" fmla="*/ 31 w 49"/>
                <a:gd name="T25" fmla="*/ 97 h 157"/>
                <a:gd name="T26" fmla="*/ 37 w 49"/>
                <a:gd name="T27" fmla="*/ 102 h 157"/>
                <a:gd name="T28" fmla="*/ 38 w 49"/>
                <a:gd name="T29" fmla="*/ 101 h 157"/>
                <a:gd name="T30" fmla="*/ 45 w 49"/>
                <a:gd name="T31" fmla="*/ 95 h 157"/>
                <a:gd name="T32" fmla="*/ 43 w 49"/>
                <a:gd name="T33" fmla="*/ 81 h 157"/>
                <a:gd name="T34" fmla="*/ 49 w 49"/>
                <a:gd name="T35" fmla="*/ 78 h 157"/>
                <a:gd name="T36" fmla="*/ 49 w 49"/>
                <a:gd name="T37" fmla="*/ 78 h 157"/>
                <a:gd name="T38" fmla="*/ 49 w 49"/>
                <a:gd name="T39" fmla="*/ 78 h 157"/>
                <a:gd name="T40" fmla="*/ 2 w 49"/>
                <a:gd name="T4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57">
                  <a:moveTo>
                    <a:pt x="2" y="0"/>
                  </a:moveTo>
                  <a:cubicBezTo>
                    <a:pt x="0" y="155"/>
                    <a:pt x="0" y="155"/>
                    <a:pt x="0" y="155"/>
                  </a:cubicBezTo>
                  <a:cubicBezTo>
                    <a:pt x="2" y="155"/>
                    <a:pt x="4" y="154"/>
                    <a:pt x="6" y="154"/>
                  </a:cubicBezTo>
                  <a:cubicBezTo>
                    <a:pt x="10" y="154"/>
                    <a:pt x="13" y="155"/>
                    <a:pt x="16" y="157"/>
                  </a:cubicBezTo>
                  <a:cubicBezTo>
                    <a:pt x="22" y="124"/>
                    <a:pt x="22" y="124"/>
                    <a:pt x="22" y="124"/>
                  </a:cubicBezTo>
                  <a:cubicBezTo>
                    <a:pt x="32" y="132"/>
                    <a:pt x="32" y="132"/>
                    <a:pt x="32" y="132"/>
                  </a:cubicBezTo>
                  <a:cubicBezTo>
                    <a:pt x="33" y="130"/>
                    <a:pt x="33" y="130"/>
                    <a:pt x="33" y="130"/>
                  </a:cubicBezTo>
                  <a:cubicBezTo>
                    <a:pt x="34" y="129"/>
                    <a:pt x="34" y="129"/>
                    <a:pt x="34" y="129"/>
                  </a:cubicBezTo>
                  <a:cubicBezTo>
                    <a:pt x="34" y="129"/>
                    <a:pt x="34" y="129"/>
                    <a:pt x="34" y="129"/>
                  </a:cubicBezTo>
                  <a:cubicBezTo>
                    <a:pt x="32" y="110"/>
                    <a:pt x="32" y="110"/>
                    <a:pt x="32" y="110"/>
                  </a:cubicBezTo>
                  <a:cubicBezTo>
                    <a:pt x="29" y="110"/>
                    <a:pt x="29" y="110"/>
                    <a:pt x="29" y="110"/>
                  </a:cubicBezTo>
                  <a:cubicBezTo>
                    <a:pt x="32" y="107"/>
                    <a:pt x="32" y="107"/>
                    <a:pt x="32" y="107"/>
                  </a:cubicBezTo>
                  <a:cubicBezTo>
                    <a:pt x="31" y="97"/>
                    <a:pt x="31" y="97"/>
                    <a:pt x="31" y="97"/>
                  </a:cubicBezTo>
                  <a:cubicBezTo>
                    <a:pt x="37" y="102"/>
                    <a:pt x="37" y="102"/>
                    <a:pt x="37" y="102"/>
                  </a:cubicBezTo>
                  <a:cubicBezTo>
                    <a:pt x="38" y="101"/>
                    <a:pt x="38" y="101"/>
                    <a:pt x="38" y="101"/>
                  </a:cubicBezTo>
                  <a:cubicBezTo>
                    <a:pt x="45" y="95"/>
                    <a:pt x="45" y="95"/>
                    <a:pt x="45" y="95"/>
                  </a:cubicBezTo>
                  <a:cubicBezTo>
                    <a:pt x="43" y="81"/>
                    <a:pt x="43" y="81"/>
                    <a:pt x="43" y="81"/>
                  </a:cubicBezTo>
                  <a:cubicBezTo>
                    <a:pt x="49" y="78"/>
                    <a:pt x="49" y="78"/>
                    <a:pt x="49" y="78"/>
                  </a:cubicBezTo>
                  <a:cubicBezTo>
                    <a:pt x="49" y="78"/>
                    <a:pt x="49" y="78"/>
                    <a:pt x="49" y="78"/>
                  </a:cubicBezTo>
                  <a:cubicBezTo>
                    <a:pt x="49" y="78"/>
                    <a:pt x="49" y="78"/>
                    <a:pt x="49" y="78"/>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88" name="Freeform 87"/>
            <p:cNvSpPr>
              <a:spLocks/>
            </p:cNvSpPr>
            <p:nvPr/>
          </p:nvSpPr>
          <p:spPr bwMode="auto">
            <a:xfrm>
              <a:off x="1775921" y="4258294"/>
              <a:ext cx="35437" cy="704019"/>
            </a:xfrm>
            <a:custGeom>
              <a:avLst/>
              <a:gdLst>
                <a:gd name="T0" fmla="*/ 8 w 8"/>
                <a:gd name="T1" fmla="*/ 0 h 159"/>
                <a:gd name="T2" fmla="*/ 8 w 8"/>
                <a:gd name="T3" fmla="*/ 0 h 159"/>
                <a:gd name="T4" fmla="*/ 0 w 8"/>
                <a:gd name="T5" fmla="*/ 11 h 159"/>
                <a:gd name="T6" fmla="*/ 0 w 8"/>
                <a:gd name="T7" fmla="*/ 159 h 159"/>
                <a:gd name="T8" fmla="*/ 6 w 8"/>
                <a:gd name="T9" fmla="*/ 155 h 159"/>
                <a:gd name="T10" fmla="*/ 8 w 8"/>
                <a:gd name="T11" fmla="*/ 0 h 159"/>
              </a:gdLst>
              <a:ahLst/>
              <a:cxnLst>
                <a:cxn ang="0">
                  <a:pos x="T0" y="T1"/>
                </a:cxn>
                <a:cxn ang="0">
                  <a:pos x="T2" y="T3"/>
                </a:cxn>
                <a:cxn ang="0">
                  <a:pos x="T4" y="T5"/>
                </a:cxn>
                <a:cxn ang="0">
                  <a:pos x="T6" y="T7"/>
                </a:cxn>
                <a:cxn ang="0">
                  <a:pos x="T8" y="T9"/>
                </a:cxn>
                <a:cxn ang="0">
                  <a:pos x="T10" y="T11"/>
                </a:cxn>
              </a:cxnLst>
              <a:rect l="0" t="0" r="r" b="b"/>
              <a:pathLst>
                <a:path w="8" h="159">
                  <a:moveTo>
                    <a:pt x="8" y="0"/>
                  </a:moveTo>
                  <a:cubicBezTo>
                    <a:pt x="8" y="0"/>
                    <a:pt x="8" y="0"/>
                    <a:pt x="8" y="0"/>
                  </a:cubicBezTo>
                  <a:cubicBezTo>
                    <a:pt x="0" y="11"/>
                    <a:pt x="0" y="11"/>
                    <a:pt x="0" y="11"/>
                  </a:cubicBezTo>
                  <a:cubicBezTo>
                    <a:pt x="0" y="159"/>
                    <a:pt x="0" y="159"/>
                    <a:pt x="0" y="159"/>
                  </a:cubicBezTo>
                  <a:cubicBezTo>
                    <a:pt x="2" y="157"/>
                    <a:pt x="4" y="156"/>
                    <a:pt x="6" y="155"/>
                  </a:cubicBezTo>
                  <a:cubicBezTo>
                    <a:pt x="8" y="0"/>
                    <a:pt x="8" y="0"/>
                    <a:pt x="8"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89" name="Freeform 88"/>
            <p:cNvSpPr>
              <a:spLocks/>
            </p:cNvSpPr>
            <p:nvPr/>
          </p:nvSpPr>
          <p:spPr bwMode="auto">
            <a:xfrm>
              <a:off x="1948382" y="5082799"/>
              <a:ext cx="519746" cy="399259"/>
            </a:xfrm>
            <a:custGeom>
              <a:avLst/>
              <a:gdLst>
                <a:gd name="T0" fmla="*/ 1 w 124"/>
                <a:gd name="T1" fmla="*/ 0 h 90"/>
                <a:gd name="T2" fmla="*/ 0 w 124"/>
                <a:gd name="T3" fmla="*/ 1 h 90"/>
                <a:gd name="T4" fmla="*/ 8 w 124"/>
                <a:gd name="T5" fmla="*/ 32 h 90"/>
                <a:gd name="T6" fmla="*/ 124 w 124"/>
                <a:gd name="T7" fmla="*/ 90 h 90"/>
                <a:gd name="T8" fmla="*/ 102 w 124"/>
                <a:gd name="T9" fmla="*/ 26 h 90"/>
                <a:gd name="T10" fmla="*/ 84 w 124"/>
                <a:gd name="T11" fmla="*/ 38 h 90"/>
                <a:gd name="T12" fmla="*/ 65 w 124"/>
                <a:gd name="T13" fmla="*/ 16 h 90"/>
                <a:gd name="T14" fmla="*/ 63 w 124"/>
                <a:gd name="T15" fmla="*/ 36 h 90"/>
                <a:gd name="T16" fmla="*/ 39 w 124"/>
                <a:gd name="T17" fmla="*/ 8 h 90"/>
                <a:gd name="T18" fmla="*/ 38 w 124"/>
                <a:gd name="T19" fmla="*/ 24 h 90"/>
                <a:gd name="T20" fmla="*/ 1 w 124"/>
                <a:gd name="T2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90">
                  <a:moveTo>
                    <a:pt x="1" y="0"/>
                  </a:moveTo>
                  <a:cubicBezTo>
                    <a:pt x="0" y="1"/>
                    <a:pt x="0" y="1"/>
                    <a:pt x="0" y="1"/>
                  </a:cubicBezTo>
                  <a:cubicBezTo>
                    <a:pt x="9" y="8"/>
                    <a:pt x="12" y="21"/>
                    <a:pt x="8" y="32"/>
                  </a:cubicBezTo>
                  <a:cubicBezTo>
                    <a:pt x="124" y="90"/>
                    <a:pt x="124" y="90"/>
                    <a:pt x="124" y="90"/>
                  </a:cubicBezTo>
                  <a:cubicBezTo>
                    <a:pt x="102" y="26"/>
                    <a:pt x="102" y="26"/>
                    <a:pt x="102" y="26"/>
                  </a:cubicBezTo>
                  <a:cubicBezTo>
                    <a:pt x="84" y="38"/>
                    <a:pt x="84" y="38"/>
                    <a:pt x="84" y="38"/>
                  </a:cubicBezTo>
                  <a:cubicBezTo>
                    <a:pt x="65" y="16"/>
                    <a:pt x="65" y="16"/>
                    <a:pt x="65" y="16"/>
                  </a:cubicBezTo>
                  <a:cubicBezTo>
                    <a:pt x="63" y="36"/>
                    <a:pt x="63" y="36"/>
                    <a:pt x="63" y="36"/>
                  </a:cubicBezTo>
                  <a:cubicBezTo>
                    <a:pt x="39" y="8"/>
                    <a:pt x="39" y="8"/>
                    <a:pt x="39" y="8"/>
                  </a:cubicBezTo>
                  <a:cubicBezTo>
                    <a:pt x="38" y="24"/>
                    <a:pt x="38" y="24"/>
                    <a:pt x="38" y="24"/>
                  </a:cubicBezTo>
                  <a:cubicBezTo>
                    <a:pt x="1" y="0"/>
                    <a:pt x="1" y="0"/>
                    <a:pt x="1"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90" name="Freeform 89"/>
            <p:cNvSpPr>
              <a:spLocks/>
            </p:cNvSpPr>
            <p:nvPr/>
          </p:nvSpPr>
          <p:spPr bwMode="auto">
            <a:xfrm>
              <a:off x="1834983" y="5224548"/>
              <a:ext cx="633145" cy="380359"/>
            </a:xfrm>
            <a:custGeom>
              <a:avLst/>
              <a:gdLst>
                <a:gd name="T0" fmla="*/ 35 w 151"/>
                <a:gd name="T1" fmla="*/ 0 h 86"/>
                <a:gd name="T2" fmla="*/ 10 w 151"/>
                <a:gd name="T3" fmla="*/ 19 h 86"/>
                <a:gd name="T4" fmla="*/ 6 w 151"/>
                <a:gd name="T5" fmla="*/ 19 h 86"/>
                <a:gd name="T6" fmla="*/ 0 w 151"/>
                <a:gd name="T7" fmla="*/ 27 h 86"/>
                <a:gd name="T8" fmla="*/ 12 w 151"/>
                <a:gd name="T9" fmla="*/ 44 h 86"/>
                <a:gd name="T10" fmla="*/ 21 w 151"/>
                <a:gd name="T11" fmla="*/ 24 h 86"/>
                <a:gd name="T12" fmla="*/ 38 w 151"/>
                <a:gd name="T13" fmla="*/ 73 h 86"/>
                <a:gd name="T14" fmla="*/ 50 w 151"/>
                <a:gd name="T15" fmla="*/ 48 h 86"/>
                <a:gd name="T16" fmla="*/ 63 w 151"/>
                <a:gd name="T17" fmla="*/ 86 h 86"/>
                <a:gd name="T18" fmla="*/ 151 w 151"/>
                <a:gd name="T19" fmla="*/ 58 h 86"/>
                <a:gd name="T20" fmla="*/ 35 w 151"/>
                <a:gd name="T2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86">
                  <a:moveTo>
                    <a:pt x="35" y="0"/>
                  </a:moveTo>
                  <a:cubicBezTo>
                    <a:pt x="32" y="11"/>
                    <a:pt x="24" y="19"/>
                    <a:pt x="10" y="19"/>
                  </a:cubicBezTo>
                  <a:cubicBezTo>
                    <a:pt x="9" y="19"/>
                    <a:pt x="7" y="19"/>
                    <a:pt x="6" y="19"/>
                  </a:cubicBezTo>
                  <a:cubicBezTo>
                    <a:pt x="5" y="22"/>
                    <a:pt x="3" y="25"/>
                    <a:pt x="0" y="27"/>
                  </a:cubicBezTo>
                  <a:cubicBezTo>
                    <a:pt x="12" y="44"/>
                    <a:pt x="12" y="44"/>
                    <a:pt x="12" y="44"/>
                  </a:cubicBezTo>
                  <a:cubicBezTo>
                    <a:pt x="21" y="24"/>
                    <a:pt x="21" y="24"/>
                    <a:pt x="21" y="24"/>
                  </a:cubicBezTo>
                  <a:cubicBezTo>
                    <a:pt x="38" y="73"/>
                    <a:pt x="38" y="73"/>
                    <a:pt x="38" y="73"/>
                  </a:cubicBezTo>
                  <a:cubicBezTo>
                    <a:pt x="50" y="48"/>
                    <a:pt x="50" y="48"/>
                    <a:pt x="50" y="48"/>
                  </a:cubicBezTo>
                  <a:cubicBezTo>
                    <a:pt x="63" y="86"/>
                    <a:pt x="63" y="86"/>
                    <a:pt x="63" y="86"/>
                  </a:cubicBezTo>
                  <a:cubicBezTo>
                    <a:pt x="151" y="58"/>
                    <a:pt x="151" y="58"/>
                    <a:pt x="151" y="58"/>
                  </a:cubicBezTo>
                  <a:cubicBezTo>
                    <a:pt x="35" y="0"/>
                    <a:pt x="35" y="0"/>
                    <a:pt x="35"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91" name="Freeform 90"/>
            <p:cNvSpPr>
              <a:spLocks/>
            </p:cNvSpPr>
            <p:nvPr/>
          </p:nvSpPr>
          <p:spPr bwMode="auto">
            <a:xfrm>
              <a:off x="1868058" y="4487455"/>
              <a:ext cx="444146" cy="489033"/>
            </a:xfrm>
            <a:custGeom>
              <a:avLst/>
              <a:gdLst>
                <a:gd name="T0" fmla="*/ 106 w 106"/>
                <a:gd name="T1" fmla="*/ 0 h 110"/>
                <a:gd name="T2" fmla="*/ 33 w 106"/>
                <a:gd name="T3" fmla="*/ 26 h 110"/>
                <a:gd name="T4" fmla="*/ 27 w 106"/>
                <a:gd name="T5" fmla="*/ 29 h 110"/>
                <a:gd name="T6" fmla="*/ 29 w 106"/>
                <a:gd name="T7" fmla="*/ 43 h 110"/>
                <a:gd name="T8" fmla="*/ 29 w 106"/>
                <a:gd name="T9" fmla="*/ 43 h 110"/>
                <a:gd name="T10" fmla="*/ 29 w 106"/>
                <a:gd name="T11" fmla="*/ 43 h 110"/>
                <a:gd name="T12" fmla="*/ 30 w 106"/>
                <a:gd name="T13" fmla="*/ 58 h 110"/>
                <a:gd name="T14" fmla="*/ 21 w 106"/>
                <a:gd name="T15" fmla="*/ 50 h 110"/>
                <a:gd name="T16" fmla="*/ 21 w 106"/>
                <a:gd name="T17" fmla="*/ 50 h 110"/>
                <a:gd name="T18" fmla="*/ 15 w 106"/>
                <a:gd name="T19" fmla="*/ 45 h 110"/>
                <a:gd name="T20" fmla="*/ 16 w 106"/>
                <a:gd name="T21" fmla="*/ 55 h 110"/>
                <a:gd name="T22" fmla="*/ 16 w 106"/>
                <a:gd name="T23" fmla="*/ 58 h 110"/>
                <a:gd name="T24" fmla="*/ 16 w 106"/>
                <a:gd name="T25" fmla="*/ 58 h 110"/>
                <a:gd name="T26" fmla="*/ 16 w 106"/>
                <a:gd name="T27" fmla="*/ 58 h 110"/>
                <a:gd name="T28" fmla="*/ 18 w 106"/>
                <a:gd name="T29" fmla="*/ 77 h 110"/>
                <a:gd name="T30" fmla="*/ 19 w 106"/>
                <a:gd name="T31" fmla="*/ 82 h 110"/>
                <a:gd name="T32" fmla="*/ 16 w 106"/>
                <a:gd name="T33" fmla="*/ 80 h 110"/>
                <a:gd name="T34" fmla="*/ 16 w 106"/>
                <a:gd name="T35" fmla="*/ 80 h 110"/>
                <a:gd name="T36" fmla="*/ 16 w 106"/>
                <a:gd name="T37" fmla="*/ 80 h 110"/>
                <a:gd name="T38" fmla="*/ 6 w 106"/>
                <a:gd name="T39" fmla="*/ 72 h 110"/>
                <a:gd name="T40" fmla="*/ 0 w 106"/>
                <a:gd name="T41" fmla="*/ 105 h 110"/>
                <a:gd name="T42" fmla="*/ 5 w 106"/>
                <a:gd name="T43" fmla="*/ 110 h 110"/>
                <a:gd name="T44" fmla="*/ 26 w 106"/>
                <a:gd name="T45" fmla="*/ 101 h 110"/>
                <a:gd name="T46" fmla="*/ 106 w 106"/>
                <a:gd name="T4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6" h="110">
                  <a:moveTo>
                    <a:pt x="106" y="0"/>
                  </a:moveTo>
                  <a:cubicBezTo>
                    <a:pt x="33" y="26"/>
                    <a:pt x="33" y="26"/>
                    <a:pt x="33" y="26"/>
                  </a:cubicBezTo>
                  <a:cubicBezTo>
                    <a:pt x="27" y="29"/>
                    <a:pt x="27" y="29"/>
                    <a:pt x="27" y="29"/>
                  </a:cubicBezTo>
                  <a:cubicBezTo>
                    <a:pt x="29" y="43"/>
                    <a:pt x="29" y="43"/>
                    <a:pt x="29" y="43"/>
                  </a:cubicBezTo>
                  <a:cubicBezTo>
                    <a:pt x="29" y="43"/>
                    <a:pt x="29" y="43"/>
                    <a:pt x="29" y="43"/>
                  </a:cubicBezTo>
                  <a:cubicBezTo>
                    <a:pt x="29" y="43"/>
                    <a:pt x="29" y="43"/>
                    <a:pt x="29" y="43"/>
                  </a:cubicBezTo>
                  <a:cubicBezTo>
                    <a:pt x="30" y="58"/>
                    <a:pt x="30" y="58"/>
                    <a:pt x="30" y="58"/>
                  </a:cubicBezTo>
                  <a:cubicBezTo>
                    <a:pt x="21" y="50"/>
                    <a:pt x="21" y="50"/>
                    <a:pt x="21" y="50"/>
                  </a:cubicBezTo>
                  <a:cubicBezTo>
                    <a:pt x="21" y="50"/>
                    <a:pt x="21" y="50"/>
                    <a:pt x="21" y="50"/>
                  </a:cubicBezTo>
                  <a:cubicBezTo>
                    <a:pt x="15" y="45"/>
                    <a:pt x="15" y="45"/>
                    <a:pt x="15" y="45"/>
                  </a:cubicBezTo>
                  <a:cubicBezTo>
                    <a:pt x="16" y="55"/>
                    <a:pt x="16" y="55"/>
                    <a:pt x="16" y="55"/>
                  </a:cubicBezTo>
                  <a:cubicBezTo>
                    <a:pt x="16" y="58"/>
                    <a:pt x="16" y="58"/>
                    <a:pt x="16" y="58"/>
                  </a:cubicBezTo>
                  <a:cubicBezTo>
                    <a:pt x="16" y="58"/>
                    <a:pt x="16" y="58"/>
                    <a:pt x="16" y="58"/>
                  </a:cubicBezTo>
                  <a:cubicBezTo>
                    <a:pt x="16" y="58"/>
                    <a:pt x="16" y="58"/>
                    <a:pt x="16" y="58"/>
                  </a:cubicBezTo>
                  <a:cubicBezTo>
                    <a:pt x="18" y="77"/>
                    <a:pt x="18" y="77"/>
                    <a:pt x="18" y="77"/>
                  </a:cubicBezTo>
                  <a:cubicBezTo>
                    <a:pt x="19" y="82"/>
                    <a:pt x="19" y="82"/>
                    <a:pt x="19" y="82"/>
                  </a:cubicBezTo>
                  <a:cubicBezTo>
                    <a:pt x="16" y="80"/>
                    <a:pt x="16" y="80"/>
                    <a:pt x="16" y="80"/>
                  </a:cubicBezTo>
                  <a:cubicBezTo>
                    <a:pt x="16" y="80"/>
                    <a:pt x="16" y="80"/>
                    <a:pt x="16" y="80"/>
                  </a:cubicBezTo>
                  <a:cubicBezTo>
                    <a:pt x="16" y="80"/>
                    <a:pt x="16" y="80"/>
                    <a:pt x="16" y="80"/>
                  </a:cubicBezTo>
                  <a:cubicBezTo>
                    <a:pt x="6" y="72"/>
                    <a:pt x="6" y="72"/>
                    <a:pt x="6" y="72"/>
                  </a:cubicBezTo>
                  <a:cubicBezTo>
                    <a:pt x="0" y="105"/>
                    <a:pt x="0" y="105"/>
                    <a:pt x="0" y="105"/>
                  </a:cubicBezTo>
                  <a:cubicBezTo>
                    <a:pt x="2" y="106"/>
                    <a:pt x="4" y="108"/>
                    <a:pt x="5" y="110"/>
                  </a:cubicBezTo>
                  <a:cubicBezTo>
                    <a:pt x="26" y="101"/>
                    <a:pt x="26" y="101"/>
                    <a:pt x="26" y="101"/>
                  </a:cubicBezTo>
                  <a:cubicBezTo>
                    <a:pt x="106" y="0"/>
                    <a:pt x="106" y="0"/>
                    <a:pt x="106"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92" name="Freeform 91"/>
            <p:cNvSpPr>
              <a:spLocks noEditPoints="1"/>
            </p:cNvSpPr>
            <p:nvPr/>
          </p:nvSpPr>
          <p:spPr bwMode="auto">
            <a:xfrm>
              <a:off x="1894045" y="4487455"/>
              <a:ext cx="418159" cy="600070"/>
            </a:xfrm>
            <a:custGeom>
              <a:avLst/>
              <a:gdLst>
                <a:gd name="T0" fmla="*/ 1 w 100"/>
                <a:gd name="T1" fmla="*/ 126 h 135"/>
                <a:gd name="T2" fmla="*/ 0 w 100"/>
                <a:gd name="T3" fmla="*/ 130 h 135"/>
                <a:gd name="T4" fmla="*/ 13 w 100"/>
                <a:gd name="T5" fmla="*/ 135 h 135"/>
                <a:gd name="T6" fmla="*/ 14 w 100"/>
                <a:gd name="T7" fmla="*/ 134 h 135"/>
                <a:gd name="T8" fmla="*/ 1 w 100"/>
                <a:gd name="T9" fmla="*/ 126 h 135"/>
                <a:gd name="T10" fmla="*/ 100 w 100"/>
                <a:gd name="T11" fmla="*/ 0 h 135"/>
                <a:gd name="T12" fmla="*/ 20 w 100"/>
                <a:gd name="T13" fmla="*/ 101 h 135"/>
                <a:gd name="T14" fmla="*/ 55 w 100"/>
                <a:gd name="T15" fmla="*/ 86 h 135"/>
                <a:gd name="T16" fmla="*/ 54 w 100"/>
                <a:gd name="T17" fmla="*/ 102 h 135"/>
                <a:gd name="T18" fmla="*/ 66 w 100"/>
                <a:gd name="T19" fmla="*/ 91 h 135"/>
                <a:gd name="T20" fmla="*/ 66 w 100"/>
                <a:gd name="T21" fmla="*/ 90 h 135"/>
                <a:gd name="T22" fmla="*/ 67 w 100"/>
                <a:gd name="T23" fmla="*/ 90 h 135"/>
                <a:gd name="T24" fmla="*/ 81 w 100"/>
                <a:gd name="T25" fmla="*/ 77 h 135"/>
                <a:gd name="T26" fmla="*/ 81 w 100"/>
                <a:gd name="T27" fmla="*/ 89 h 135"/>
                <a:gd name="T28" fmla="*/ 91 w 100"/>
                <a:gd name="T29" fmla="*/ 88 h 135"/>
                <a:gd name="T30" fmla="*/ 95 w 100"/>
                <a:gd name="T31" fmla="*/ 84 h 135"/>
                <a:gd name="T32" fmla="*/ 100 w 100"/>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35">
                  <a:moveTo>
                    <a:pt x="1" y="126"/>
                  </a:moveTo>
                  <a:cubicBezTo>
                    <a:pt x="1" y="127"/>
                    <a:pt x="1" y="128"/>
                    <a:pt x="0" y="130"/>
                  </a:cubicBezTo>
                  <a:cubicBezTo>
                    <a:pt x="5" y="130"/>
                    <a:pt x="9" y="132"/>
                    <a:pt x="13" y="135"/>
                  </a:cubicBezTo>
                  <a:cubicBezTo>
                    <a:pt x="14" y="134"/>
                    <a:pt x="14" y="134"/>
                    <a:pt x="14" y="134"/>
                  </a:cubicBezTo>
                  <a:cubicBezTo>
                    <a:pt x="1" y="126"/>
                    <a:pt x="1" y="126"/>
                    <a:pt x="1" y="126"/>
                  </a:cubicBezTo>
                  <a:moveTo>
                    <a:pt x="100" y="0"/>
                  </a:moveTo>
                  <a:cubicBezTo>
                    <a:pt x="20" y="101"/>
                    <a:pt x="20" y="101"/>
                    <a:pt x="20" y="101"/>
                  </a:cubicBezTo>
                  <a:cubicBezTo>
                    <a:pt x="55" y="86"/>
                    <a:pt x="55" y="86"/>
                    <a:pt x="55" y="86"/>
                  </a:cubicBezTo>
                  <a:cubicBezTo>
                    <a:pt x="54" y="102"/>
                    <a:pt x="54" y="102"/>
                    <a:pt x="54" y="102"/>
                  </a:cubicBezTo>
                  <a:cubicBezTo>
                    <a:pt x="66" y="91"/>
                    <a:pt x="66" y="91"/>
                    <a:pt x="66" y="91"/>
                  </a:cubicBezTo>
                  <a:cubicBezTo>
                    <a:pt x="66" y="90"/>
                    <a:pt x="66" y="90"/>
                    <a:pt x="66" y="90"/>
                  </a:cubicBezTo>
                  <a:cubicBezTo>
                    <a:pt x="67" y="90"/>
                    <a:pt x="67" y="90"/>
                    <a:pt x="67" y="90"/>
                  </a:cubicBezTo>
                  <a:cubicBezTo>
                    <a:pt x="81" y="77"/>
                    <a:pt x="81" y="77"/>
                    <a:pt x="81" y="77"/>
                  </a:cubicBezTo>
                  <a:cubicBezTo>
                    <a:pt x="81" y="89"/>
                    <a:pt x="81" y="89"/>
                    <a:pt x="81" y="89"/>
                  </a:cubicBezTo>
                  <a:cubicBezTo>
                    <a:pt x="91" y="88"/>
                    <a:pt x="91" y="88"/>
                    <a:pt x="91" y="88"/>
                  </a:cubicBezTo>
                  <a:cubicBezTo>
                    <a:pt x="95" y="84"/>
                    <a:pt x="95" y="84"/>
                    <a:pt x="95" y="84"/>
                  </a:cubicBezTo>
                  <a:cubicBezTo>
                    <a:pt x="100" y="0"/>
                    <a:pt x="100" y="0"/>
                    <a:pt x="10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93" name="Freeform 92"/>
            <p:cNvSpPr>
              <a:spLocks/>
            </p:cNvSpPr>
            <p:nvPr/>
          </p:nvSpPr>
          <p:spPr bwMode="auto">
            <a:xfrm>
              <a:off x="1889320" y="4830014"/>
              <a:ext cx="720556" cy="212623"/>
            </a:xfrm>
            <a:custGeom>
              <a:avLst/>
              <a:gdLst>
                <a:gd name="T0" fmla="*/ 82 w 172"/>
                <a:gd name="T1" fmla="*/ 0 h 48"/>
                <a:gd name="T2" fmla="*/ 68 w 172"/>
                <a:gd name="T3" fmla="*/ 13 h 48"/>
                <a:gd name="T4" fmla="*/ 67 w 172"/>
                <a:gd name="T5" fmla="*/ 14 h 48"/>
                <a:gd name="T6" fmla="*/ 55 w 172"/>
                <a:gd name="T7" fmla="*/ 25 h 48"/>
                <a:gd name="T8" fmla="*/ 56 w 172"/>
                <a:gd name="T9" fmla="*/ 9 h 48"/>
                <a:gd name="T10" fmla="*/ 21 w 172"/>
                <a:gd name="T11" fmla="*/ 24 h 48"/>
                <a:gd name="T12" fmla="*/ 0 w 172"/>
                <a:gd name="T13" fmla="*/ 33 h 48"/>
                <a:gd name="T14" fmla="*/ 2 w 172"/>
                <a:gd name="T15" fmla="*/ 40 h 48"/>
                <a:gd name="T16" fmla="*/ 172 w 172"/>
                <a:gd name="T17" fmla="*/ 48 h 48"/>
                <a:gd name="T18" fmla="*/ 103 w 172"/>
                <a:gd name="T19" fmla="*/ 1 h 48"/>
                <a:gd name="T20" fmla="*/ 96 w 172"/>
                <a:gd name="T21" fmla="*/ 7 h 48"/>
                <a:gd name="T22" fmla="*/ 92 w 172"/>
                <a:gd name="T23" fmla="*/ 11 h 48"/>
                <a:gd name="T24" fmla="*/ 81 w 172"/>
                <a:gd name="T25" fmla="*/ 20 h 48"/>
                <a:gd name="T26" fmla="*/ 82 w 172"/>
                <a:gd name="T27" fmla="*/ 12 h 48"/>
                <a:gd name="T28" fmla="*/ 82 w 17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48">
                  <a:moveTo>
                    <a:pt x="82" y="0"/>
                  </a:moveTo>
                  <a:cubicBezTo>
                    <a:pt x="68" y="13"/>
                    <a:pt x="68" y="13"/>
                    <a:pt x="68" y="13"/>
                  </a:cubicBezTo>
                  <a:cubicBezTo>
                    <a:pt x="67" y="14"/>
                    <a:pt x="67" y="14"/>
                    <a:pt x="67" y="14"/>
                  </a:cubicBezTo>
                  <a:cubicBezTo>
                    <a:pt x="55" y="25"/>
                    <a:pt x="55" y="25"/>
                    <a:pt x="55" y="25"/>
                  </a:cubicBezTo>
                  <a:cubicBezTo>
                    <a:pt x="56" y="9"/>
                    <a:pt x="56" y="9"/>
                    <a:pt x="56" y="9"/>
                  </a:cubicBezTo>
                  <a:cubicBezTo>
                    <a:pt x="21" y="24"/>
                    <a:pt x="21" y="24"/>
                    <a:pt x="21" y="24"/>
                  </a:cubicBezTo>
                  <a:cubicBezTo>
                    <a:pt x="0" y="33"/>
                    <a:pt x="0" y="33"/>
                    <a:pt x="0" y="33"/>
                  </a:cubicBezTo>
                  <a:cubicBezTo>
                    <a:pt x="1" y="35"/>
                    <a:pt x="2" y="38"/>
                    <a:pt x="2" y="40"/>
                  </a:cubicBezTo>
                  <a:cubicBezTo>
                    <a:pt x="172" y="48"/>
                    <a:pt x="172" y="48"/>
                    <a:pt x="172" y="48"/>
                  </a:cubicBezTo>
                  <a:cubicBezTo>
                    <a:pt x="103" y="1"/>
                    <a:pt x="103" y="1"/>
                    <a:pt x="103" y="1"/>
                  </a:cubicBezTo>
                  <a:cubicBezTo>
                    <a:pt x="96" y="7"/>
                    <a:pt x="96" y="7"/>
                    <a:pt x="96" y="7"/>
                  </a:cubicBezTo>
                  <a:cubicBezTo>
                    <a:pt x="92" y="11"/>
                    <a:pt x="92" y="11"/>
                    <a:pt x="92" y="11"/>
                  </a:cubicBezTo>
                  <a:cubicBezTo>
                    <a:pt x="81" y="20"/>
                    <a:pt x="81" y="20"/>
                    <a:pt x="81" y="20"/>
                  </a:cubicBezTo>
                  <a:cubicBezTo>
                    <a:pt x="82" y="12"/>
                    <a:pt x="82" y="12"/>
                    <a:pt x="82" y="12"/>
                  </a:cubicBezTo>
                  <a:cubicBezTo>
                    <a:pt x="82" y="0"/>
                    <a:pt x="82" y="0"/>
                    <a:pt x="82"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94" name="Freeform 93"/>
            <p:cNvSpPr>
              <a:spLocks/>
            </p:cNvSpPr>
            <p:nvPr/>
          </p:nvSpPr>
          <p:spPr bwMode="auto">
            <a:xfrm>
              <a:off x="1898770" y="5007200"/>
              <a:ext cx="711107" cy="243335"/>
            </a:xfrm>
            <a:custGeom>
              <a:avLst/>
              <a:gdLst>
                <a:gd name="T0" fmla="*/ 0 w 170"/>
                <a:gd name="T1" fmla="*/ 0 h 55"/>
                <a:gd name="T2" fmla="*/ 0 w 170"/>
                <a:gd name="T3" fmla="*/ 9 h 55"/>
                <a:gd name="T4" fmla="*/ 13 w 170"/>
                <a:gd name="T5" fmla="*/ 17 h 55"/>
                <a:gd name="T6" fmla="*/ 50 w 170"/>
                <a:gd name="T7" fmla="*/ 41 h 55"/>
                <a:gd name="T8" fmla="*/ 51 w 170"/>
                <a:gd name="T9" fmla="*/ 25 h 55"/>
                <a:gd name="T10" fmla="*/ 75 w 170"/>
                <a:gd name="T11" fmla="*/ 53 h 55"/>
                <a:gd name="T12" fmla="*/ 77 w 170"/>
                <a:gd name="T13" fmla="*/ 33 h 55"/>
                <a:gd name="T14" fmla="*/ 96 w 170"/>
                <a:gd name="T15" fmla="*/ 55 h 55"/>
                <a:gd name="T16" fmla="*/ 114 w 170"/>
                <a:gd name="T17" fmla="*/ 43 h 55"/>
                <a:gd name="T18" fmla="*/ 170 w 170"/>
                <a:gd name="T19" fmla="*/ 8 h 55"/>
                <a:gd name="T20" fmla="*/ 0 w 17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55">
                  <a:moveTo>
                    <a:pt x="0" y="0"/>
                  </a:moveTo>
                  <a:cubicBezTo>
                    <a:pt x="1" y="3"/>
                    <a:pt x="1" y="6"/>
                    <a:pt x="0" y="9"/>
                  </a:cubicBezTo>
                  <a:cubicBezTo>
                    <a:pt x="13" y="17"/>
                    <a:pt x="13" y="17"/>
                    <a:pt x="13" y="17"/>
                  </a:cubicBezTo>
                  <a:cubicBezTo>
                    <a:pt x="50" y="41"/>
                    <a:pt x="50" y="41"/>
                    <a:pt x="50" y="41"/>
                  </a:cubicBezTo>
                  <a:cubicBezTo>
                    <a:pt x="51" y="25"/>
                    <a:pt x="51" y="25"/>
                    <a:pt x="51" y="25"/>
                  </a:cubicBezTo>
                  <a:cubicBezTo>
                    <a:pt x="75" y="53"/>
                    <a:pt x="75" y="53"/>
                    <a:pt x="75" y="53"/>
                  </a:cubicBezTo>
                  <a:cubicBezTo>
                    <a:pt x="77" y="33"/>
                    <a:pt x="77" y="33"/>
                    <a:pt x="77" y="33"/>
                  </a:cubicBezTo>
                  <a:cubicBezTo>
                    <a:pt x="96" y="55"/>
                    <a:pt x="96" y="55"/>
                    <a:pt x="96" y="55"/>
                  </a:cubicBezTo>
                  <a:cubicBezTo>
                    <a:pt x="114" y="43"/>
                    <a:pt x="114" y="43"/>
                    <a:pt x="114" y="43"/>
                  </a:cubicBezTo>
                  <a:cubicBezTo>
                    <a:pt x="170" y="8"/>
                    <a:pt x="170" y="8"/>
                    <a:pt x="170" y="8"/>
                  </a:cubicBezTo>
                  <a:cubicBezTo>
                    <a:pt x="0"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95" name="Freeform 94"/>
            <p:cNvSpPr>
              <a:spLocks/>
            </p:cNvSpPr>
            <p:nvPr/>
          </p:nvSpPr>
          <p:spPr bwMode="auto">
            <a:xfrm>
              <a:off x="1775921" y="5352122"/>
              <a:ext cx="4725" cy="18900"/>
            </a:xfrm>
            <a:custGeom>
              <a:avLst/>
              <a:gdLst>
                <a:gd name="T0" fmla="*/ 0 w 1"/>
                <a:gd name="T1" fmla="*/ 0 h 4"/>
                <a:gd name="T2" fmla="*/ 0 w 1"/>
                <a:gd name="T3" fmla="*/ 4 h 4"/>
                <a:gd name="T4" fmla="*/ 1 w 1"/>
                <a:gd name="T5" fmla="*/ 0 h 4"/>
                <a:gd name="T6" fmla="*/ 0 w 1"/>
                <a:gd name="T7" fmla="*/ 0 h 4"/>
              </a:gdLst>
              <a:ahLst/>
              <a:cxnLst>
                <a:cxn ang="0">
                  <a:pos x="T0" y="T1"/>
                </a:cxn>
                <a:cxn ang="0">
                  <a:pos x="T2" y="T3"/>
                </a:cxn>
                <a:cxn ang="0">
                  <a:pos x="T4" y="T5"/>
                </a:cxn>
                <a:cxn ang="0">
                  <a:pos x="T6" y="T7"/>
                </a:cxn>
              </a:cxnLst>
              <a:rect l="0" t="0" r="r" b="b"/>
              <a:pathLst>
                <a:path w="1" h="4">
                  <a:moveTo>
                    <a:pt x="0" y="0"/>
                  </a:moveTo>
                  <a:cubicBezTo>
                    <a:pt x="0" y="4"/>
                    <a:pt x="0" y="4"/>
                    <a:pt x="0" y="4"/>
                  </a:cubicBezTo>
                  <a:cubicBezTo>
                    <a:pt x="1" y="0"/>
                    <a:pt x="1" y="0"/>
                    <a:pt x="1" y="0"/>
                  </a:cubicBezTo>
                  <a:cubicBezTo>
                    <a:pt x="1" y="0"/>
                    <a:pt x="0" y="0"/>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96" name="Freeform 95"/>
            <p:cNvSpPr>
              <a:spLocks/>
            </p:cNvSpPr>
            <p:nvPr/>
          </p:nvSpPr>
          <p:spPr bwMode="auto">
            <a:xfrm>
              <a:off x="1775921" y="4941051"/>
              <a:ext cx="222073" cy="411071"/>
            </a:xfrm>
            <a:custGeom>
              <a:avLst/>
              <a:gdLst>
                <a:gd name="T0" fmla="*/ 12 w 53"/>
                <a:gd name="T1" fmla="*/ 0 h 93"/>
                <a:gd name="T2" fmla="*/ 6 w 53"/>
                <a:gd name="T3" fmla="*/ 1 h 93"/>
                <a:gd name="T4" fmla="*/ 6 w 53"/>
                <a:gd name="T5" fmla="*/ 1 h 93"/>
                <a:gd name="T6" fmla="*/ 0 w 53"/>
                <a:gd name="T7" fmla="*/ 5 h 93"/>
                <a:gd name="T8" fmla="*/ 0 w 53"/>
                <a:gd name="T9" fmla="*/ 93 h 93"/>
                <a:gd name="T10" fmla="*/ 1 w 53"/>
                <a:gd name="T11" fmla="*/ 93 h 93"/>
                <a:gd name="T12" fmla="*/ 4 w 53"/>
                <a:gd name="T13" fmla="*/ 93 h 93"/>
                <a:gd name="T14" fmla="*/ 11 w 53"/>
                <a:gd name="T15" fmla="*/ 92 h 93"/>
                <a:gd name="T16" fmla="*/ 11 w 53"/>
                <a:gd name="T17" fmla="*/ 92 h 93"/>
                <a:gd name="T18" fmla="*/ 14 w 53"/>
                <a:gd name="T19" fmla="*/ 91 h 93"/>
                <a:gd name="T20" fmla="*/ 14 w 53"/>
                <a:gd name="T21" fmla="*/ 91 h 93"/>
                <a:gd name="T22" fmla="*/ 14 w 53"/>
                <a:gd name="T23" fmla="*/ 91 h 93"/>
                <a:gd name="T24" fmla="*/ 20 w 53"/>
                <a:gd name="T25" fmla="*/ 83 h 93"/>
                <a:gd name="T26" fmla="*/ 24 w 53"/>
                <a:gd name="T27" fmla="*/ 83 h 93"/>
                <a:gd name="T28" fmla="*/ 49 w 53"/>
                <a:gd name="T29" fmla="*/ 64 h 93"/>
                <a:gd name="T30" fmla="*/ 41 w 53"/>
                <a:gd name="T31" fmla="*/ 33 h 93"/>
                <a:gd name="T32" fmla="*/ 28 w 53"/>
                <a:gd name="T33" fmla="*/ 28 h 93"/>
                <a:gd name="T34" fmla="*/ 29 w 53"/>
                <a:gd name="T35" fmla="*/ 24 h 93"/>
                <a:gd name="T36" fmla="*/ 29 w 53"/>
                <a:gd name="T37" fmla="*/ 15 h 93"/>
                <a:gd name="T38" fmla="*/ 27 w 53"/>
                <a:gd name="T39" fmla="*/ 8 h 93"/>
                <a:gd name="T40" fmla="*/ 22 w 53"/>
                <a:gd name="T41" fmla="*/ 3 h 93"/>
                <a:gd name="T42" fmla="*/ 12 w 5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93">
                  <a:moveTo>
                    <a:pt x="12" y="0"/>
                  </a:moveTo>
                  <a:cubicBezTo>
                    <a:pt x="10" y="0"/>
                    <a:pt x="8" y="1"/>
                    <a:pt x="6" y="1"/>
                  </a:cubicBezTo>
                  <a:cubicBezTo>
                    <a:pt x="6" y="1"/>
                    <a:pt x="6" y="1"/>
                    <a:pt x="6" y="1"/>
                  </a:cubicBezTo>
                  <a:cubicBezTo>
                    <a:pt x="4" y="2"/>
                    <a:pt x="2" y="3"/>
                    <a:pt x="0" y="5"/>
                  </a:cubicBezTo>
                  <a:cubicBezTo>
                    <a:pt x="0" y="93"/>
                    <a:pt x="0" y="93"/>
                    <a:pt x="0" y="93"/>
                  </a:cubicBezTo>
                  <a:cubicBezTo>
                    <a:pt x="0" y="93"/>
                    <a:pt x="1" y="93"/>
                    <a:pt x="1" y="93"/>
                  </a:cubicBezTo>
                  <a:cubicBezTo>
                    <a:pt x="2" y="93"/>
                    <a:pt x="3" y="93"/>
                    <a:pt x="4" y="93"/>
                  </a:cubicBezTo>
                  <a:cubicBezTo>
                    <a:pt x="7" y="93"/>
                    <a:pt x="9" y="93"/>
                    <a:pt x="11" y="92"/>
                  </a:cubicBezTo>
                  <a:cubicBezTo>
                    <a:pt x="11" y="92"/>
                    <a:pt x="11" y="92"/>
                    <a:pt x="11" y="92"/>
                  </a:cubicBezTo>
                  <a:cubicBezTo>
                    <a:pt x="12" y="91"/>
                    <a:pt x="13" y="91"/>
                    <a:pt x="14" y="91"/>
                  </a:cubicBezTo>
                  <a:cubicBezTo>
                    <a:pt x="14" y="91"/>
                    <a:pt x="14" y="91"/>
                    <a:pt x="14" y="91"/>
                  </a:cubicBezTo>
                  <a:cubicBezTo>
                    <a:pt x="14" y="91"/>
                    <a:pt x="14" y="91"/>
                    <a:pt x="14" y="91"/>
                  </a:cubicBezTo>
                  <a:cubicBezTo>
                    <a:pt x="17" y="89"/>
                    <a:pt x="19" y="86"/>
                    <a:pt x="20" y="83"/>
                  </a:cubicBezTo>
                  <a:cubicBezTo>
                    <a:pt x="21" y="83"/>
                    <a:pt x="23" y="83"/>
                    <a:pt x="24" y="83"/>
                  </a:cubicBezTo>
                  <a:cubicBezTo>
                    <a:pt x="38" y="83"/>
                    <a:pt x="46" y="75"/>
                    <a:pt x="49" y="64"/>
                  </a:cubicBezTo>
                  <a:cubicBezTo>
                    <a:pt x="53" y="53"/>
                    <a:pt x="50" y="40"/>
                    <a:pt x="41" y="33"/>
                  </a:cubicBezTo>
                  <a:cubicBezTo>
                    <a:pt x="37" y="30"/>
                    <a:pt x="33" y="28"/>
                    <a:pt x="28" y="28"/>
                  </a:cubicBezTo>
                  <a:cubicBezTo>
                    <a:pt x="29" y="26"/>
                    <a:pt x="29" y="25"/>
                    <a:pt x="29" y="24"/>
                  </a:cubicBezTo>
                  <a:cubicBezTo>
                    <a:pt x="30" y="21"/>
                    <a:pt x="30" y="18"/>
                    <a:pt x="29" y="15"/>
                  </a:cubicBezTo>
                  <a:cubicBezTo>
                    <a:pt x="29" y="13"/>
                    <a:pt x="28" y="10"/>
                    <a:pt x="27" y="8"/>
                  </a:cubicBezTo>
                  <a:cubicBezTo>
                    <a:pt x="26" y="6"/>
                    <a:pt x="24" y="4"/>
                    <a:pt x="22" y="3"/>
                  </a:cubicBezTo>
                  <a:cubicBezTo>
                    <a:pt x="19" y="1"/>
                    <a:pt x="16" y="0"/>
                    <a:pt x="12" y="0"/>
                  </a:cubicBezTo>
                </a:path>
              </a:pathLst>
            </a:custGeom>
            <a:solidFill>
              <a:srgbClr val="A97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97" name="Freeform 159"/>
            <p:cNvSpPr>
              <a:spLocks/>
            </p:cNvSpPr>
            <p:nvPr/>
          </p:nvSpPr>
          <p:spPr bwMode="auto">
            <a:xfrm>
              <a:off x="967953" y="6606599"/>
              <a:ext cx="274048" cy="49612"/>
            </a:xfrm>
            <a:custGeom>
              <a:avLst/>
              <a:gdLst>
                <a:gd name="T0" fmla="*/ 65 w 65"/>
                <a:gd name="T1" fmla="*/ 11 h 11"/>
                <a:gd name="T2" fmla="*/ 33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3" y="0"/>
                  </a:cubicBezTo>
                  <a:cubicBezTo>
                    <a:pt x="20" y="0"/>
                    <a:pt x="9" y="4"/>
                    <a:pt x="0" y="11"/>
                  </a:cubicBezTo>
                  <a:lnTo>
                    <a:pt x="65" y="1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98" name="Freeform 160"/>
            <p:cNvSpPr>
              <a:spLocks/>
            </p:cNvSpPr>
            <p:nvPr/>
          </p:nvSpPr>
          <p:spPr bwMode="auto">
            <a:xfrm>
              <a:off x="1563298" y="6606599"/>
              <a:ext cx="271685" cy="49612"/>
            </a:xfrm>
            <a:custGeom>
              <a:avLst/>
              <a:gdLst>
                <a:gd name="T0" fmla="*/ 65 w 65"/>
                <a:gd name="T1" fmla="*/ 11 h 11"/>
                <a:gd name="T2" fmla="*/ 32 w 65"/>
                <a:gd name="T3" fmla="*/ 0 h 11"/>
                <a:gd name="T4" fmla="*/ 0 w 65"/>
                <a:gd name="T5" fmla="*/ 11 h 11"/>
                <a:gd name="T6" fmla="*/ 65 w 65"/>
                <a:gd name="T7" fmla="*/ 11 h 11"/>
              </a:gdLst>
              <a:ahLst/>
              <a:cxnLst>
                <a:cxn ang="0">
                  <a:pos x="T0" y="T1"/>
                </a:cxn>
                <a:cxn ang="0">
                  <a:pos x="T2" y="T3"/>
                </a:cxn>
                <a:cxn ang="0">
                  <a:pos x="T4" y="T5"/>
                </a:cxn>
                <a:cxn ang="0">
                  <a:pos x="T6" y="T7"/>
                </a:cxn>
              </a:cxnLst>
              <a:rect l="0" t="0" r="r" b="b"/>
              <a:pathLst>
                <a:path w="65" h="11">
                  <a:moveTo>
                    <a:pt x="65" y="11"/>
                  </a:moveTo>
                  <a:cubicBezTo>
                    <a:pt x="56" y="4"/>
                    <a:pt x="45" y="0"/>
                    <a:pt x="32" y="0"/>
                  </a:cubicBezTo>
                  <a:cubicBezTo>
                    <a:pt x="20" y="0"/>
                    <a:pt x="9" y="4"/>
                    <a:pt x="0" y="11"/>
                  </a:cubicBezTo>
                  <a:cubicBezTo>
                    <a:pt x="65" y="11"/>
                    <a:pt x="65" y="11"/>
                    <a:pt x="65" y="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99" name="Freeform 161"/>
            <p:cNvSpPr>
              <a:spLocks/>
            </p:cNvSpPr>
            <p:nvPr/>
          </p:nvSpPr>
          <p:spPr bwMode="auto">
            <a:xfrm>
              <a:off x="1093164" y="6292389"/>
              <a:ext cx="616607" cy="363822"/>
            </a:xfrm>
            <a:custGeom>
              <a:avLst/>
              <a:gdLst>
                <a:gd name="T0" fmla="*/ 146 w 147"/>
                <a:gd name="T1" fmla="*/ 82 h 82"/>
                <a:gd name="T2" fmla="*/ 147 w 147"/>
                <a:gd name="T3" fmla="*/ 73 h 82"/>
                <a:gd name="T4" fmla="*/ 73 w 147"/>
                <a:gd name="T5" fmla="*/ 0 h 82"/>
                <a:gd name="T6" fmla="*/ 0 w 147"/>
                <a:gd name="T7" fmla="*/ 73 h 82"/>
                <a:gd name="T8" fmla="*/ 1 w 147"/>
                <a:gd name="T9" fmla="*/ 82 h 82"/>
                <a:gd name="T10" fmla="*/ 146 w 147"/>
                <a:gd name="T11" fmla="*/ 82 h 82"/>
              </a:gdLst>
              <a:ahLst/>
              <a:cxnLst>
                <a:cxn ang="0">
                  <a:pos x="T0" y="T1"/>
                </a:cxn>
                <a:cxn ang="0">
                  <a:pos x="T2" y="T3"/>
                </a:cxn>
                <a:cxn ang="0">
                  <a:pos x="T4" y="T5"/>
                </a:cxn>
                <a:cxn ang="0">
                  <a:pos x="T6" y="T7"/>
                </a:cxn>
                <a:cxn ang="0">
                  <a:pos x="T8" y="T9"/>
                </a:cxn>
                <a:cxn ang="0">
                  <a:pos x="T10" y="T11"/>
                </a:cxn>
              </a:cxnLst>
              <a:rect l="0" t="0" r="r" b="b"/>
              <a:pathLst>
                <a:path w="147" h="82">
                  <a:moveTo>
                    <a:pt x="146" y="82"/>
                  </a:moveTo>
                  <a:cubicBezTo>
                    <a:pt x="146" y="79"/>
                    <a:pt x="147" y="76"/>
                    <a:pt x="147" y="73"/>
                  </a:cubicBezTo>
                  <a:cubicBezTo>
                    <a:pt x="147" y="33"/>
                    <a:pt x="114" y="0"/>
                    <a:pt x="73" y="0"/>
                  </a:cubicBezTo>
                  <a:cubicBezTo>
                    <a:pt x="33" y="0"/>
                    <a:pt x="0" y="33"/>
                    <a:pt x="0" y="73"/>
                  </a:cubicBezTo>
                  <a:cubicBezTo>
                    <a:pt x="0" y="76"/>
                    <a:pt x="1" y="79"/>
                    <a:pt x="1" y="82"/>
                  </a:cubicBezTo>
                  <a:cubicBezTo>
                    <a:pt x="146" y="82"/>
                    <a:pt x="146" y="82"/>
                    <a:pt x="146" y="82"/>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00" name="Oval 162"/>
            <p:cNvSpPr>
              <a:spLocks noChangeArrowheads="1"/>
            </p:cNvSpPr>
            <p:nvPr/>
          </p:nvSpPr>
          <p:spPr bwMode="auto">
            <a:xfrm>
              <a:off x="1178213" y="6443587"/>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01" name="Oval 163"/>
            <p:cNvSpPr>
              <a:spLocks noChangeArrowheads="1"/>
            </p:cNvSpPr>
            <p:nvPr/>
          </p:nvSpPr>
          <p:spPr bwMode="auto">
            <a:xfrm>
              <a:off x="1367212" y="6342001"/>
              <a:ext cx="129936" cy="137024"/>
            </a:xfrm>
            <a:prstGeom prst="ellipse">
              <a:avLst/>
            </a:pr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02" name="Freeform 164"/>
            <p:cNvSpPr>
              <a:spLocks/>
            </p:cNvSpPr>
            <p:nvPr/>
          </p:nvSpPr>
          <p:spPr bwMode="auto">
            <a:xfrm>
              <a:off x="1329412" y="6559349"/>
              <a:ext cx="129936" cy="96862"/>
            </a:xfrm>
            <a:custGeom>
              <a:avLst/>
              <a:gdLst>
                <a:gd name="T0" fmla="*/ 29 w 31"/>
                <a:gd name="T1" fmla="*/ 22 h 22"/>
                <a:gd name="T2" fmla="*/ 31 w 31"/>
                <a:gd name="T3" fmla="*/ 17 h 22"/>
                <a:gd name="T4" fmla="*/ 16 w 31"/>
                <a:gd name="T5" fmla="*/ 0 h 22"/>
                <a:gd name="T6" fmla="*/ 0 w 31"/>
                <a:gd name="T7" fmla="*/ 15 h 22"/>
                <a:gd name="T8" fmla="*/ 1 w 31"/>
                <a:gd name="T9" fmla="*/ 22 h 22"/>
                <a:gd name="T10" fmla="*/ 29 w 31"/>
                <a:gd name="T11" fmla="*/ 22 h 22"/>
              </a:gdLst>
              <a:ahLst/>
              <a:cxnLst>
                <a:cxn ang="0">
                  <a:pos x="T0" y="T1"/>
                </a:cxn>
                <a:cxn ang="0">
                  <a:pos x="T2" y="T3"/>
                </a:cxn>
                <a:cxn ang="0">
                  <a:pos x="T4" y="T5"/>
                </a:cxn>
                <a:cxn ang="0">
                  <a:pos x="T6" y="T7"/>
                </a:cxn>
                <a:cxn ang="0">
                  <a:pos x="T8" y="T9"/>
                </a:cxn>
                <a:cxn ang="0">
                  <a:pos x="T10" y="T11"/>
                </a:cxn>
              </a:cxnLst>
              <a:rect l="0" t="0" r="r" b="b"/>
              <a:pathLst>
                <a:path w="31" h="22">
                  <a:moveTo>
                    <a:pt x="29" y="22"/>
                  </a:moveTo>
                  <a:cubicBezTo>
                    <a:pt x="30" y="20"/>
                    <a:pt x="31" y="18"/>
                    <a:pt x="31" y="17"/>
                  </a:cubicBezTo>
                  <a:cubicBezTo>
                    <a:pt x="31" y="8"/>
                    <a:pt x="25" y="1"/>
                    <a:pt x="16" y="0"/>
                  </a:cubicBezTo>
                  <a:cubicBezTo>
                    <a:pt x="8" y="0"/>
                    <a:pt x="0" y="6"/>
                    <a:pt x="0" y="15"/>
                  </a:cubicBezTo>
                  <a:cubicBezTo>
                    <a:pt x="0" y="17"/>
                    <a:pt x="0" y="20"/>
                    <a:pt x="1" y="22"/>
                  </a:cubicBezTo>
                  <a:cubicBezTo>
                    <a:pt x="29" y="22"/>
                    <a:pt x="29" y="22"/>
                    <a:pt x="29" y="22"/>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03" name="Freeform 165"/>
            <p:cNvSpPr>
              <a:spLocks/>
            </p:cNvSpPr>
            <p:nvPr/>
          </p:nvSpPr>
          <p:spPr bwMode="auto">
            <a:xfrm>
              <a:off x="1518411" y="6493200"/>
              <a:ext cx="141749" cy="153561"/>
            </a:xfrm>
            <a:custGeom>
              <a:avLst/>
              <a:gdLst>
                <a:gd name="T0" fmla="*/ 32 w 34"/>
                <a:gd name="T1" fmla="*/ 14 h 35"/>
                <a:gd name="T2" fmla="*/ 21 w 34"/>
                <a:gd name="T3" fmla="*/ 32 h 35"/>
                <a:gd name="T4" fmla="*/ 2 w 34"/>
                <a:gd name="T5" fmla="*/ 21 h 35"/>
                <a:gd name="T6" fmla="*/ 13 w 34"/>
                <a:gd name="T7" fmla="*/ 2 h 35"/>
                <a:gd name="T8" fmla="*/ 32 w 34"/>
                <a:gd name="T9" fmla="*/ 14 h 35"/>
              </a:gdLst>
              <a:ahLst/>
              <a:cxnLst>
                <a:cxn ang="0">
                  <a:pos x="T0" y="T1"/>
                </a:cxn>
                <a:cxn ang="0">
                  <a:pos x="T2" y="T3"/>
                </a:cxn>
                <a:cxn ang="0">
                  <a:pos x="T4" y="T5"/>
                </a:cxn>
                <a:cxn ang="0">
                  <a:pos x="T6" y="T7"/>
                </a:cxn>
                <a:cxn ang="0">
                  <a:pos x="T8" y="T9"/>
                </a:cxn>
              </a:cxnLst>
              <a:rect l="0" t="0" r="r" b="b"/>
              <a:pathLst>
                <a:path w="34" h="35">
                  <a:moveTo>
                    <a:pt x="32" y="14"/>
                  </a:moveTo>
                  <a:cubicBezTo>
                    <a:pt x="34" y="22"/>
                    <a:pt x="29" y="30"/>
                    <a:pt x="21" y="32"/>
                  </a:cubicBezTo>
                  <a:cubicBezTo>
                    <a:pt x="12" y="35"/>
                    <a:pt x="4" y="30"/>
                    <a:pt x="2" y="21"/>
                  </a:cubicBezTo>
                  <a:cubicBezTo>
                    <a:pt x="0" y="13"/>
                    <a:pt x="5" y="4"/>
                    <a:pt x="13" y="2"/>
                  </a:cubicBezTo>
                  <a:cubicBezTo>
                    <a:pt x="21" y="0"/>
                    <a:pt x="30" y="5"/>
                    <a:pt x="32" y="14"/>
                  </a:cubicBezTo>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04" name="Freeform 166"/>
            <p:cNvSpPr>
              <a:spLocks/>
            </p:cNvSpPr>
            <p:nvPr/>
          </p:nvSpPr>
          <p:spPr bwMode="auto">
            <a:xfrm>
              <a:off x="1705047" y="6606599"/>
              <a:ext cx="129936" cy="49612"/>
            </a:xfrm>
            <a:custGeom>
              <a:avLst/>
              <a:gdLst>
                <a:gd name="T0" fmla="*/ 1 w 31"/>
                <a:gd name="T1" fmla="*/ 0 h 11"/>
                <a:gd name="T2" fmla="*/ 1 w 31"/>
                <a:gd name="T3" fmla="*/ 2 h 11"/>
                <a:gd name="T4" fmla="*/ 0 w 31"/>
                <a:gd name="T5" fmla="*/ 11 h 11"/>
                <a:gd name="T6" fmla="*/ 31 w 31"/>
                <a:gd name="T7" fmla="*/ 11 h 11"/>
                <a:gd name="T8" fmla="*/ 1 w 31"/>
                <a:gd name="T9" fmla="*/ 0 h 11"/>
              </a:gdLst>
              <a:ahLst/>
              <a:cxnLst>
                <a:cxn ang="0">
                  <a:pos x="T0" y="T1"/>
                </a:cxn>
                <a:cxn ang="0">
                  <a:pos x="T2" y="T3"/>
                </a:cxn>
                <a:cxn ang="0">
                  <a:pos x="T4" y="T5"/>
                </a:cxn>
                <a:cxn ang="0">
                  <a:pos x="T6" y="T7"/>
                </a:cxn>
                <a:cxn ang="0">
                  <a:pos x="T8" y="T9"/>
                </a:cxn>
              </a:cxnLst>
              <a:rect l="0" t="0" r="r" b="b"/>
              <a:pathLst>
                <a:path w="31" h="11">
                  <a:moveTo>
                    <a:pt x="1" y="0"/>
                  </a:moveTo>
                  <a:cubicBezTo>
                    <a:pt x="1" y="1"/>
                    <a:pt x="1" y="2"/>
                    <a:pt x="1" y="2"/>
                  </a:cubicBezTo>
                  <a:cubicBezTo>
                    <a:pt x="1" y="5"/>
                    <a:pt x="0" y="8"/>
                    <a:pt x="0" y="11"/>
                  </a:cubicBezTo>
                  <a:cubicBezTo>
                    <a:pt x="31" y="11"/>
                    <a:pt x="31" y="11"/>
                    <a:pt x="31" y="11"/>
                  </a:cubicBezTo>
                  <a:cubicBezTo>
                    <a:pt x="23" y="5"/>
                    <a:pt x="12" y="1"/>
                    <a:pt x="1"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05" name="Freeform 167"/>
            <p:cNvSpPr>
              <a:spLocks noEditPoints="1"/>
            </p:cNvSpPr>
            <p:nvPr/>
          </p:nvSpPr>
          <p:spPr bwMode="auto">
            <a:xfrm>
              <a:off x="1426274" y="6297114"/>
              <a:ext cx="283498" cy="359097"/>
            </a:xfrm>
            <a:custGeom>
              <a:avLst/>
              <a:gdLst>
                <a:gd name="T0" fmla="*/ 39 w 68"/>
                <a:gd name="T1" fmla="*/ 77 h 81"/>
                <a:gd name="T2" fmla="*/ 24 w 68"/>
                <a:gd name="T3" fmla="*/ 65 h 81"/>
                <a:gd name="T4" fmla="*/ 35 w 68"/>
                <a:gd name="T5" fmla="*/ 46 h 81"/>
                <a:gd name="T6" fmla="*/ 39 w 68"/>
                <a:gd name="T7" fmla="*/ 46 h 81"/>
                <a:gd name="T8" fmla="*/ 54 w 68"/>
                <a:gd name="T9" fmla="*/ 58 h 81"/>
                <a:gd name="T10" fmla="*/ 43 w 68"/>
                <a:gd name="T11" fmla="*/ 76 h 81"/>
                <a:gd name="T12" fmla="*/ 39 w 68"/>
                <a:gd name="T13" fmla="*/ 77 h 81"/>
                <a:gd name="T14" fmla="*/ 0 w 68"/>
                <a:gd name="T15" fmla="*/ 0 h 81"/>
                <a:gd name="T16" fmla="*/ 0 w 68"/>
                <a:gd name="T17" fmla="*/ 10 h 81"/>
                <a:gd name="T18" fmla="*/ 1 w 68"/>
                <a:gd name="T19" fmla="*/ 10 h 81"/>
                <a:gd name="T20" fmla="*/ 17 w 68"/>
                <a:gd name="T21" fmla="*/ 26 h 81"/>
                <a:gd name="T22" fmla="*/ 1 w 68"/>
                <a:gd name="T23" fmla="*/ 41 h 81"/>
                <a:gd name="T24" fmla="*/ 0 w 68"/>
                <a:gd name="T25" fmla="*/ 41 h 81"/>
                <a:gd name="T26" fmla="*/ 0 w 68"/>
                <a:gd name="T27" fmla="*/ 61 h 81"/>
                <a:gd name="T28" fmla="*/ 8 w 68"/>
                <a:gd name="T29" fmla="*/ 76 h 81"/>
                <a:gd name="T30" fmla="*/ 6 w 68"/>
                <a:gd name="T31" fmla="*/ 81 h 81"/>
                <a:gd name="T32" fmla="*/ 67 w 68"/>
                <a:gd name="T33" fmla="*/ 81 h 81"/>
                <a:gd name="T34" fmla="*/ 68 w 68"/>
                <a:gd name="T35" fmla="*/ 72 h 81"/>
                <a:gd name="T36" fmla="*/ 68 w 68"/>
                <a:gd name="T37" fmla="*/ 70 h 81"/>
                <a:gd name="T38" fmla="*/ 68 w 68"/>
                <a:gd name="T39" fmla="*/ 70 h 81"/>
                <a:gd name="T40" fmla="*/ 0 w 68"/>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81">
                  <a:moveTo>
                    <a:pt x="39" y="77"/>
                  </a:moveTo>
                  <a:cubicBezTo>
                    <a:pt x="32" y="77"/>
                    <a:pt x="26" y="72"/>
                    <a:pt x="24" y="65"/>
                  </a:cubicBezTo>
                  <a:cubicBezTo>
                    <a:pt x="22" y="57"/>
                    <a:pt x="27" y="48"/>
                    <a:pt x="35" y="46"/>
                  </a:cubicBezTo>
                  <a:cubicBezTo>
                    <a:pt x="36" y="46"/>
                    <a:pt x="38" y="46"/>
                    <a:pt x="39" y="46"/>
                  </a:cubicBezTo>
                  <a:cubicBezTo>
                    <a:pt x="46" y="46"/>
                    <a:pt x="52" y="51"/>
                    <a:pt x="54" y="58"/>
                  </a:cubicBezTo>
                  <a:cubicBezTo>
                    <a:pt x="56" y="66"/>
                    <a:pt x="51" y="74"/>
                    <a:pt x="43" y="76"/>
                  </a:cubicBezTo>
                  <a:cubicBezTo>
                    <a:pt x="41" y="77"/>
                    <a:pt x="40" y="77"/>
                    <a:pt x="39" y="77"/>
                  </a:cubicBezTo>
                  <a:moveTo>
                    <a:pt x="0" y="0"/>
                  </a:moveTo>
                  <a:cubicBezTo>
                    <a:pt x="0" y="10"/>
                    <a:pt x="0" y="10"/>
                    <a:pt x="0" y="10"/>
                  </a:cubicBezTo>
                  <a:cubicBezTo>
                    <a:pt x="0" y="10"/>
                    <a:pt x="1" y="10"/>
                    <a:pt x="1" y="10"/>
                  </a:cubicBezTo>
                  <a:cubicBezTo>
                    <a:pt x="10" y="10"/>
                    <a:pt x="17" y="17"/>
                    <a:pt x="17" y="26"/>
                  </a:cubicBezTo>
                  <a:cubicBezTo>
                    <a:pt x="17" y="34"/>
                    <a:pt x="10" y="41"/>
                    <a:pt x="1" y="41"/>
                  </a:cubicBezTo>
                  <a:cubicBezTo>
                    <a:pt x="1" y="41"/>
                    <a:pt x="0" y="41"/>
                    <a:pt x="0" y="41"/>
                  </a:cubicBezTo>
                  <a:cubicBezTo>
                    <a:pt x="0" y="61"/>
                    <a:pt x="0" y="61"/>
                    <a:pt x="0" y="61"/>
                  </a:cubicBezTo>
                  <a:cubicBezTo>
                    <a:pt x="5" y="64"/>
                    <a:pt x="8" y="69"/>
                    <a:pt x="8" y="76"/>
                  </a:cubicBezTo>
                  <a:cubicBezTo>
                    <a:pt x="8" y="77"/>
                    <a:pt x="7" y="79"/>
                    <a:pt x="6" y="81"/>
                  </a:cubicBezTo>
                  <a:cubicBezTo>
                    <a:pt x="67" y="81"/>
                    <a:pt x="67" y="81"/>
                    <a:pt x="67" y="81"/>
                  </a:cubicBezTo>
                  <a:cubicBezTo>
                    <a:pt x="67" y="78"/>
                    <a:pt x="68" y="75"/>
                    <a:pt x="68" y="72"/>
                  </a:cubicBezTo>
                  <a:cubicBezTo>
                    <a:pt x="68" y="72"/>
                    <a:pt x="68" y="71"/>
                    <a:pt x="68" y="70"/>
                  </a:cubicBezTo>
                  <a:cubicBezTo>
                    <a:pt x="68" y="70"/>
                    <a:pt x="68" y="70"/>
                    <a:pt x="68" y="70"/>
                  </a:cubicBezTo>
                  <a:cubicBezTo>
                    <a:pt x="67" y="33"/>
                    <a:pt x="37" y="2"/>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06" name="Freeform 168"/>
            <p:cNvSpPr>
              <a:spLocks/>
            </p:cNvSpPr>
            <p:nvPr/>
          </p:nvSpPr>
          <p:spPr bwMode="auto">
            <a:xfrm>
              <a:off x="1426274" y="6342001"/>
              <a:ext cx="70874" cy="137024"/>
            </a:xfrm>
            <a:custGeom>
              <a:avLst/>
              <a:gdLst>
                <a:gd name="T0" fmla="*/ 1 w 17"/>
                <a:gd name="T1" fmla="*/ 0 h 31"/>
                <a:gd name="T2" fmla="*/ 0 w 17"/>
                <a:gd name="T3" fmla="*/ 0 h 31"/>
                <a:gd name="T4" fmla="*/ 0 w 17"/>
                <a:gd name="T5" fmla="*/ 31 h 31"/>
                <a:gd name="T6" fmla="*/ 1 w 17"/>
                <a:gd name="T7" fmla="*/ 31 h 31"/>
                <a:gd name="T8" fmla="*/ 17 w 17"/>
                <a:gd name="T9" fmla="*/ 16 h 31"/>
                <a:gd name="T10" fmla="*/ 1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1" y="0"/>
                  </a:moveTo>
                  <a:cubicBezTo>
                    <a:pt x="1" y="0"/>
                    <a:pt x="0" y="0"/>
                    <a:pt x="0" y="0"/>
                  </a:cubicBezTo>
                  <a:cubicBezTo>
                    <a:pt x="0" y="31"/>
                    <a:pt x="0" y="31"/>
                    <a:pt x="0" y="31"/>
                  </a:cubicBezTo>
                  <a:cubicBezTo>
                    <a:pt x="0" y="31"/>
                    <a:pt x="1" y="31"/>
                    <a:pt x="1" y="31"/>
                  </a:cubicBezTo>
                  <a:cubicBezTo>
                    <a:pt x="10" y="31"/>
                    <a:pt x="17" y="24"/>
                    <a:pt x="17" y="16"/>
                  </a:cubicBezTo>
                  <a:cubicBezTo>
                    <a:pt x="17" y="7"/>
                    <a:pt x="10" y="0"/>
                    <a:pt x="1"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07" name="Freeform 169"/>
            <p:cNvSpPr>
              <a:spLocks/>
            </p:cNvSpPr>
            <p:nvPr/>
          </p:nvSpPr>
          <p:spPr bwMode="auto">
            <a:xfrm>
              <a:off x="1426274" y="6568799"/>
              <a:ext cx="33075" cy="87412"/>
            </a:xfrm>
            <a:custGeom>
              <a:avLst/>
              <a:gdLst>
                <a:gd name="T0" fmla="*/ 0 w 8"/>
                <a:gd name="T1" fmla="*/ 0 h 20"/>
                <a:gd name="T2" fmla="*/ 0 w 8"/>
                <a:gd name="T3" fmla="*/ 20 h 20"/>
                <a:gd name="T4" fmla="*/ 6 w 8"/>
                <a:gd name="T5" fmla="*/ 20 h 20"/>
                <a:gd name="T6" fmla="*/ 8 w 8"/>
                <a:gd name="T7" fmla="*/ 15 h 20"/>
                <a:gd name="T8" fmla="*/ 0 w 8"/>
                <a:gd name="T9" fmla="*/ 0 h 20"/>
              </a:gdLst>
              <a:ahLst/>
              <a:cxnLst>
                <a:cxn ang="0">
                  <a:pos x="T0" y="T1"/>
                </a:cxn>
                <a:cxn ang="0">
                  <a:pos x="T2" y="T3"/>
                </a:cxn>
                <a:cxn ang="0">
                  <a:pos x="T4" y="T5"/>
                </a:cxn>
                <a:cxn ang="0">
                  <a:pos x="T6" y="T7"/>
                </a:cxn>
                <a:cxn ang="0">
                  <a:pos x="T8" y="T9"/>
                </a:cxn>
              </a:cxnLst>
              <a:rect l="0" t="0" r="r" b="b"/>
              <a:pathLst>
                <a:path w="8" h="20">
                  <a:moveTo>
                    <a:pt x="0" y="0"/>
                  </a:moveTo>
                  <a:cubicBezTo>
                    <a:pt x="0" y="20"/>
                    <a:pt x="0" y="20"/>
                    <a:pt x="0" y="20"/>
                  </a:cubicBezTo>
                  <a:cubicBezTo>
                    <a:pt x="6" y="20"/>
                    <a:pt x="6" y="20"/>
                    <a:pt x="6" y="20"/>
                  </a:cubicBezTo>
                  <a:cubicBezTo>
                    <a:pt x="7" y="18"/>
                    <a:pt x="8" y="16"/>
                    <a:pt x="8" y="15"/>
                  </a:cubicBezTo>
                  <a:cubicBezTo>
                    <a:pt x="8" y="8"/>
                    <a:pt x="5" y="3"/>
                    <a:pt x="0"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08" name="Freeform 170"/>
            <p:cNvSpPr>
              <a:spLocks/>
            </p:cNvSpPr>
            <p:nvPr/>
          </p:nvSpPr>
          <p:spPr bwMode="auto">
            <a:xfrm>
              <a:off x="1518411" y="6500287"/>
              <a:ext cx="141749" cy="139386"/>
            </a:xfrm>
            <a:custGeom>
              <a:avLst/>
              <a:gdLst>
                <a:gd name="T0" fmla="*/ 17 w 34"/>
                <a:gd name="T1" fmla="*/ 0 h 31"/>
                <a:gd name="T2" fmla="*/ 13 w 34"/>
                <a:gd name="T3" fmla="*/ 0 h 31"/>
                <a:gd name="T4" fmla="*/ 2 w 34"/>
                <a:gd name="T5" fmla="*/ 19 h 31"/>
                <a:gd name="T6" fmla="*/ 17 w 34"/>
                <a:gd name="T7" fmla="*/ 31 h 31"/>
                <a:gd name="T8" fmla="*/ 21 w 34"/>
                <a:gd name="T9" fmla="*/ 30 h 31"/>
                <a:gd name="T10" fmla="*/ 32 w 34"/>
                <a:gd name="T11" fmla="*/ 12 h 31"/>
                <a:gd name="T12" fmla="*/ 17 w 34"/>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17" y="0"/>
                  </a:moveTo>
                  <a:cubicBezTo>
                    <a:pt x="16" y="0"/>
                    <a:pt x="14" y="0"/>
                    <a:pt x="13" y="0"/>
                  </a:cubicBezTo>
                  <a:cubicBezTo>
                    <a:pt x="5" y="2"/>
                    <a:pt x="0" y="11"/>
                    <a:pt x="2" y="19"/>
                  </a:cubicBezTo>
                  <a:cubicBezTo>
                    <a:pt x="4" y="26"/>
                    <a:pt x="10" y="31"/>
                    <a:pt x="17" y="31"/>
                  </a:cubicBezTo>
                  <a:cubicBezTo>
                    <a:pt x="18" y="31"/>
                    <a:pt x="19" y="31"/>
                    <a:pt x="21" y="30"/>
                  </a:cubicBezTo>
                  <a:cubicBezTo>
                    <a:pt x="29" y="28"/>
                    <a:pt x="34" y="20"/>
                    <a:pt x="32" y="12"/>
                  </a:cubicBezTo>
                  <a:cubicBezTo>
                    <a:pt x="30" y="5"/>
                    <a:pt x="24" y="0"/>
                    <a:pt x="17"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09" name="Freeform 240"/>
            <p:cNvSpPr>
              <a:spLocks/>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10" name="Freeform 241"/>
            <p:cNvSpPr>
              <a:spLocks/>
            </p:cNvSpPr>
            <p:nvPr/>
          </p:nvSpPr>
          <p:spPr bwMode="auto">
            <a:xfrm>
              <a:off x="620667" y="4558329"/>
              <a:ext cx="167736" cy="2097882"/>
            </a:xfrm>
            <a:custGeom>
              <a:avLst/>
              <a:gdLst>
                <a:gd name="T0" fmla="*/ 36 w 71"/>
                <a:gd name="T1" fmla="*/ 0 h 888"/>
                <a:gd name="T2" fmla="*/ 0 w 71"/>
                <a:gd name="T3" fmla="*/ 888 h 888"/>
                <a:gd name="T4" fmla="*/ 71 w 71"/>
                <a:gd name="T5" fmla="*/ 888 h 888"/>
                <a:gd name="T6" fmla="*/ 36 w 71"/>
                <a:gd name="T7" fmla="*/ 0 h 888"/>
              </a:gdLst>
              <a:ahLst/>
              <a:cxnLst>
                <a:cxn ang="0">
                  <a:pos x="T0" y="T1"/>
                </a:cxn>
                <a:cxn ang="0">
                  <a:pos x="T2" y="T3"/>
                </a:cxn>
                <a:cxn ang="0">
                  <a:pos x="T4" y="T5"/>
                </a:cxn>
                <a:cxn ang="0">
                  <a:pos x="T6" y="T7"/>
                </a:cxn>
              </a:cxnLst>
              <a:rect l="0" t="0" r="r" b="b"/>
              <a:pathLst>
                <a:path w="71" h="888">
                  <a:moveTo>
                    <a:pt x="36" y="0"/>
                  </a:moveTo>
                  <a:lnTo>
                    <a:pt x="0" y="888"/>
                  </a:lnTo>
                  <a:lnTo>
                    <a:pt x="71" y="888"/>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11" name="Freeform 242"/>
            <p:cNvSpPr>
              <a:spLocks/>
            </p:cNvSpPr>
            <p:nvPr/>
          </p:nvSpPr>
          <p:spPr bwMode="auto">
            <a:xfrm>
              <a:off x="-73902" y="4794577"/>
              <a:ext cx="770169" cy="399259"/>
            </a:xfrm>
            <a:custGeom>
              <a:avLst/>
              <a:gdLst>
                <a:gd name="T0" fmla="*/ 326 w 326"/>
                <a:gd name="T1" fmla="*/ 129 h 169"/>
                <a:gd name="T2" fmla="*/ 246 w 326"/>
                <a:gd name="T3" fmla="*/ 52 h 169"/>
                <a:gd name="T4" fmla="*/ 237 w 326"/>
                <a:gd name="T5" fmla="*/ 94 h 169"/>
                <a:gd name="T6" fmla="*/ 190 w 326"/>
                <a:gd name="T7" fmla="*/ 11 h 169"/>
                <a:gd name="T8" fmla="*/ 179 w 326"/>
                <a:gd name="T9" fmla="*/ 64 h 169"/>
                <a:gd name="T10" fmla="*/ 140 w 326"/>
                <a:gd name="T11" fmla="*/ 0 h 169"/>
                <a:gd name="T12" fmla="*/ 0 w 326"/>
                <a:gd name="T13" fmla="*/ 92 h 169"/>
                <a:gd name="T14" fmla="*/ 326 w 326"/>
                <a:gd name="T15" fmla="*/ 169 h 169"/>
                <a:gd name="T16" fmla="*/ 326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326" y="129"/>
                  </a:moveTo>
                  <a:lnTo>
                    <a:pt x="246" y="52"/>
                  </a:lnTo>
                  <a:lnTo>
                    <a:pt x="237" y="94"/>
                  </a:lnTo>
                  <a:lnTo>
                    <a:pt x="190" y="11"/>
                  </a:lnTo>
                  <a:lnTo>
                    <a:pt x="179" y="64"/>
                  </a:lnTo>
                  <a:lnTo>
                    <a:pt x="140" y="0"/>
                  </a:lnTo>
                  <a:lnTo>
                    <a:pt x="0" y="92"/>
                  </a:lnTo>
                  <a:lnTo>
                    <a:pt x="326" y="169"/>
                  </a:lnTo>
                  <a:lnTo>
                    <a:pt x="326" y="12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12" name="Freeform 243"/>
            <p:cNvSpPr>
              <a:spLocks/>
            </p:cNvSpPr>
            <p:nvPr/>
          </p:nvSpPr>
          <p:spPr bwMode="auto">
            <a:xfrm>
              <a:off x="-73902" y="5011925"/>
              <a:ext cx="770169" cy="368547"/>
            </a:xfrm>
            <a:custGeom>
              <a:avLst/>
              <a:gdLst>
                <a:gd name="T0" fmla="*/ 310 w 326"/>
                <a:gd name="T1" fmla="*/ 112 h 156"/>
                <a:gd name="T2" fmla="*/ 207 w 326"/>
                <a:gd name="T3" fmla="*/ 144 h 156"/>
                <a:gd name="T4" fmla="*/ 216 w 326"/>
                <a:gd name="T5" fmla="*/ 103 h 156"/>
                <a:gd name="T6" fmla="*/ 138 w 326"/>
                <a:gd name="T7" fmla="*/ 156 h 156"/>
                <a:gd name="T8" fmla="*/ 151 w 326"/>
                <a:gd name="T9" fmla="*/ 103 h 156"/>
                <a:gd name="T10" fmla="*/ 89 w 326"/>
                <a:gd name="T11" fmla="*/ 144 h 156"/>
                <a:gd name="T12" fmla="*/ 0 w 326"/>
                <a:gd name="T13" fmla="*/ 0 h 156"/>
                <a:gd name="T14" fmla="*/ 326 w 326"/>
                <a:gd name="T15" fmla="*/ 77 h 156"/>
                <a:gd name="T16" fmla="*/ 310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310" y="112"/>
                  </a:moveTo>
                  <a:lnTo>
                    <a:pt x="207" y="144"/>
                  </a:lnTo>
                  <a:lnTo>
                    <a:pt x="216" y="103"/>
                  </a:lnTo>
                  <a:lnTo>
                    <a:pt x="138" y="156"/>
                  </a:lnTo>
                  <a:lnTo>
                    <a:pt x="151" y="103"/>
                  </a:lnTo>
                  <a:lnTo>
                    <a:pt x="89" y="144"/>
                  </a:lnTo>
                  <a:lnTo>
                    <a:pt x="0" y="0"/>
                  </a:lnTo>
                  <a:lnTo>
                    <a:pt x="326" y="77"/>
                  </a:lnTo>
                  <a:lnTo>
                    <a:pt x="310" y="112"/>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13" name="Freeform 244"/>
            <p:cNvSpPr>
              <a:spLocks/>
            </p:cNvSpPr>
            <p:nvPr/>
          </p:nvSpPr>
          <p:spPr bwMode="auto">
            <a:xfrm>
              <a:off x="219046" y="4487455"/>
              <a:ext cx="477221" cy="642594"/>
            </a:xfrm>
            <a:custGeom>
              <a:avLst/>
              <a:gdLst>
                <a:gd name="T0" fmla="*/ 177 w 202"/>
                <a:gd name="T1" fmla="*/ 135 h 272"/>
                <a:gd name="T2" fmla="*/ 154 w 202"/>
                <a:gd name="T3" fmla="*/ 154 h 272"/>
                <a:gd name="T4" fmla="*/ 161 w 202"/>
                <a:gd name="T5" fmla="*/ 85 h 272"/>
                <a:gd name="T6" fmla="*/ 133 w 202"/>
                <a:gd name="T7" fmla="*/ 109 h 272"/>
                <a:gd name="T8" fmla="*/ 140 w 202"/>
                <a:gd name="T9" fmla="*/ 55 h 272"/>
                <a:gd name="T10" fmla="*/ 0 w 202"/>
                <a:gd name="T11" fmla="*/ 0 h 272"/>
                <a:gd name="T12" fmla="*/ 202 w 202"/>
                <a:gd name="T13" fmla="*/ 272 h 272"/>
                <a:gd name="T14" fmla="*/ 177 w 202"/>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177" y="135"/>
                  </a:moveTo>
                  <a:lnTo>
                    <a:pt x="154" y="154"/>
                  </a:lnTo>
                  <a:lnTo>
                    <a:pt x="161" y="85"/>
                  </a:lnTo>
                  <a:lnTo>
                    <a:pt x="133" y="109"/>
                  </a:lnTo>
                  <a:lnTo>
                    <a:pt x="140" y="55"/>
                  </a:lnTo>
                  <a:lnTo>
                    <a:pt x="0" y="0"/>
                  </a:lnTo>
                  <a:lnTo>
                    <a:pt x="202" y="272"/>
                  </a:lnTo>
                  <a:lnTo>
                    <a:pt x="177" y="13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14" name="Freeform 245"/>
            <p:cNvSpPr>
              <a:spLocks/>
            </p:cNvSpPr>
            <p:nvPr/>
          </p:nvSpPr>
          <p:spPr bwMode="auto">
            <a:xfrm>
              <a:off x="219046" y="4487455"/>
              <a:ext cx="477221" cy="642594"/>
            </a:xfrm>
            <a:custGeom>
              <a:avLst/>
              <a:gdLst>
                <a:gd name="T0" fmla="*/ 74 w 202"/>
                <a:gd name="T1" fmla="*/ 220 h 272"/>
                <a:gd name="T2" fmla="*/ 97 w 202"/>
                <a:gd name="T3" fmla="*/ 201 h 272"/>
                <a:gd name="T4" fmla="*/ 32 w 202"/>
                <a:gd name="T5" fmla="*/ 194 h 272"/>
                <a:gd name="T6" fmla="*/ 60 w 202"/>
                <a:gd name="T7" fmla="*/ 169 h 272"/>
                <a:gd name="T8" fmla="*/ 9 w 202"/>
                <a:gd name="T9" fmla="*/ 164 h 272"/>
                <a:gd name="T10" fmla="*/ 0 w 202"/>
                <a:gd name="T11" fmla="*/ 0 h 272"/>
                <a:gd name="T12" fmla="*/ 202 w 202"/>
                <a:gd name="T13" fmla="*/ 272 h 272"/>
                <a:gd name="T14" fmla="*/ 74 w 202"/>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272">
                  <a:moveTo>
                    <a:pt x="74" y="220"/>
                  </a:moveTo>
                  <a:lnTo>
                    <a:pt x="97" y="201"/>
                  </a:lnTo>
                  <a:lnTo>
                    <a:pt x="32" y="194"/>
                  </a:lnTo>
                  <a:lnTo>
                    <a:pt x="60" y="169"/>
                  </a:lnTo>
                  <a:lnTo>
                    <a:pt x="9" y="164"/>
                  </a:lnTo>
                  <a:lnTo>
                    <a:pt x="0" y="0"/>
                  </a:lnTo>
                  <a:lnTo>
                    <a:pt x="202" y="272"/>
                  </a:lnTo>
                  <a:lnTo>
                    <a:pt x="74" y="22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15" name="Freeform 246"/>
            <p:cNvSpPr>
              <a:spLocks/>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16" name="Freeform 247"/>
            <p:cNvSpPr>
              <a:spLocks/>
            </p:cNvSpPr>
            <p:nvPr/>
          </p:nvSpPr>
          <p:spPr bwMode="auto">
            <a:xfrm>
              <a:off x="708079" y="4258294"/>
              <a:ext cx="231523" cy="980429"/>
            </a:xfrm>
            <a:custGeom>
              <a:avLst/>
              <a:gdLst>
                <a:gd name="T0" fmla="*/ 75 w 98"/>
                <a:gd name="T1" fmla="*/ 266 h 415"/>
                <a:gd name="T2" fmla="*/ 39 w 98"/>
                <a:gd name="T3" fmla="*/ 266 h 415"/>
                <a:gd name="T4" fmla="*/ 96 w 98"/>
                <a:gd name="T5" fmla="*/ 206 h 415"/>
                <a:gd name="T6" fmla="*/ 54 w 98"/>
                <a:gd name="T7" fmla="*/ 206 h 415"/>
                <a:gd name="T8" fmla="*/ 98 w 98"/>
                <a:gd name="T9" fmla="*/ 161 h 415"/>
                <a:gd name="T10" fmla="*/ 6 w 98"/>
                <a:gd name="T11" fmla="*/ 0 h 415"/>
                <a:gd name="T12" fmla="*/ 0 w 98"/>
                <a:gd name="T13" fmla="*/ 415 h 415"/>
                <a:gd name="T14" fmla="*/ 75 w 98"/>
                <a:gd name="T15" fmla="*/ 266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5">
                  <a:moveTo>
                    <a:pt x="75" y="266"/>
                  </a:moveTo>
                  <a:lnTo>
                    <a:pt x="39" y="266"/>
                  </a:lnTo>
                  <a:lnTo>
                    <a:pt x="96" y="206"/>
                  </a:lnTo>
                  <a:lnTo>
                    <a:pt x="54" y="206"/>
                  </a:lnTo>
                  <a:lnTo>
                    <a:pt x="98" y="161"/>
                  </a:lnTo>
                  <a:lnTo>
                    <a:pt x="6" y="0"/>
                  </a:lnTo>
                  <a:lnTo>
                    <a:pt x="0" y="415"/>
                  </a:lnTo>
                  <a:lnTo>
                    <a:pt x="75" y="2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17" name="Freeform 248"/>
            <p:cNvSpPr>
              <a:spLocks/>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18" name="Freeform 249"/>
            <p:cNvSpPr>
              <a:spLocks/>
            </p:cNvSpPr>
            <p:nvPr/>
          </p:nvSpPr>
          <p:spPr bwMode="auto">
            <a:xfrm>
              <a:off x="467106" y="4258294"/>
              <a:ext cx="255148" cy="980429"/>
            </a:xfrm>
            <a:custGeom>
              <a:avLst/>
              <a:gdLst>
                <a:gd name="T0" fmla="*/ 21 w 108"/>
                <a:gd name="T1" fmla="*/ 264 h 415"/>
                <a:gd name="T2" fmla="*/ 56 w 108"/>
                <a:gd name="T3" fmla="*/ 264 h 415"/>
                <a:gd name="T4" fmla="*/ 1 w 108"/>
                <a:gd name="T5" fmla="*/ 204 h 415"/>
                <a:gd name="T6" fmla="*/ 44 w 108"/>
                <a:gd name="T7" fmla="*/ 206 h 415"/>
                <a:gd name="T8" fmla="*/ 0 w 108"/>
                <a:gd name="T9" fmla="*/ 159 h 415"/>
                <a:gd name="T10" fmla="*/ 108 w 108"/>
                <a:gd name="T11" fmla="*/ 0 h 415"/>
                <a:gd name="T12" fmla="*/ 102 w 108"/>
                <a:gd name="T13" fmla="*/ 415 h 415"/>
                <a:gd name="T14" fmla="*/ 21 w 108"/>
                <a:gd name="T15" fmla="*/ 264 h 4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415">
                  <a:moveTo>
                    <a:pt x="21" y="264"/>
                  </a:moveTo>
                  <a:lnTo>
                    <a:pt x="56" y="264"/>
                  </a:lnTo>
                  <a:lnTo>
                    <a:pt x="1" y="204"/>
                  </a:lnTo>
                  <a:lnTo>
                    <a:pt x="44" y="206"/>
                  </a:lnTo>
                  <a:lnTo>
                    <a:pt x="0" y="159"/>
                  </a:lnTo>
                  <a:lnTo>
                    <a:pt x="108" y="0"/>
                  </a:lnTo>
                  <a:lnTo>
                    <a:pt x="102" y="415"/>
                  </a:lnTo>
                  <a:lnTo>
                    <a:pt x="21" y="2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19" name="Freeform 250"/>
            <p:cNvSpPr>
              <a:spLocks/>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20" name="Freeform 251"/>
            <p:cNvSpPr>
              <a:spLocks/>
            </p:cNvSpPr>
            <p:nvPr/>
          </p:nvSpPr>
          <p:spPr bwMode="auto">
            <a:xfrm>
              <a:off x="705716" y="4794577"/>
              <a:ext cx="770169" cy="399259"/>
            </a:xfrm>
            <a:custGeom>
              <a:avLst/>
              <a:gdLst>
                <a:gd name="T0" fmla="*/ 1 w 326"/>
                <a:gd name="T1" fmla="*/ 129 h 169"/>
                <a:gd name="T2" fmla="*/ 79 w 326"/>
                <a:gd name="T3" fmla="*/ 52 h 169"/>
                <a:gd name="T4" fmla="*/ 88 w 326"/>
                <a:gd name="T5" fmla="*/ 94 h 169"/>
                <a:gd name="T6" fmla="*/ 136 w 326"/>
                <a:gd name="T7" fmla="*/ 11 h 169"/>
                <a:gd name="T8" fmla="*/ 149 w 326"/>
                <a:gd name="T9" fmla="*/ 64 h 169"/>
                <a:gd name="T10" fmla="*/ 186 w 326"/>
                <a:gd name="T11" fmla="*/ 0 h 169"/>
                <a:gd name="T12" fmla="*/ 326 w 326"/>
                <a:gd name="T13" fmla="*/ 92 h 169"/>
                <a:gd name="T14" fmla="*/ 0 w 326"/>
                <a:gd name="T15" fmla="*/ 169 h 169"/>
                <a:gd name="T16" fmla="*/ 1 w 326"/>
                <a:gd name="T17" fmla="*/ 12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69">
                  <a:moveTo>
                    <a:pt x="1" y="129"/>
                  </a:moveTo>
                  <a:lnTo>
                    <a:pt x="79" y="52"/>
                  </a:lnTo>
                  <a:lnTo>
                    <a:pt x="88" y="94"/>
                  </a:lnTo>
                  <a:lnTo>
                    <a:pt x="136" y="11"/>
                  </a:lnTo>
                  <a:lnTo>
                    <a:pt x="149" y="64"/>
                  </a:lnTo>
                  <a:lnTo>
                    <a:pt x="186" y="0"/>
                  </a:lnTo>
                  <a:lnTo>
                    <a:pt x="326" y="92"/>
                  </a:lnTo>
                  <a:lnTo>
                    <a:pt x="0" y="169"/>
                  </a:lnTo>
                  <a:lnTo>
                    <a:pt x="1" y="1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21" name="Freeform 252"/>
            <p:cNvSpPr>
              <a:spLocks/>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22" name="Freeform 253"/>
            <p:cNvSpPr>
              <a:spLocks/>
            </p:cNvSpPr>
            <p:nvPr/>
          </p:nvSpPr>
          <p:spPr bwMode="auto">
            <a:xfrm>
              <a:off x="705716" y="5011925"/>
              <a:ext cx="770169" cy="368547"/>
            </a:xfrm>
            <a:custGeom>
              <a:avLst/>
              <a:gdLst>
                <a:gd name="T0" fmla="*/ 17 w 326"/>
                <a:gd name="T1" fmla="*/ 112 h 156"/>
                <a:gd name="T2" fmla="*/ 118 w 326"/>
                <a:gd name="T3" fmla="*/ 144 h 156"/>
                <a:gd name="T4" fmla="*/ 111 w 326"/>
                <a:gd name="T5" fmla="*/ 103 h 156"/>
                <a:gd name="T6" fmla="*/ 188 w 326"/>
                <a:gd name="T7" fmla="*/ 156 h 156"/>
                <a:gd name="T8" fmla="*/ 177 w 326"/>
                <a:gd name="T9" fmla="*/ 103 h 156"/>
                <a:gd name="T10" fmla="*/ 237 w 326"/>
                <a:gd name="T11" fmla="*/ 144 h 156"/>
                <a:gd name="T12" fmla="*/ 326 w 326"/>
                <a:gd name="T13" fmla="*/ 0 h 156"/>
                <a:gd name="T14" fmla="*/ 0 w 326"/>
                <a:gd name="T15" fmla="*/ 77 h 156"/>
                <a:gd name="T16" fmla="*/ 17 w 326"/>
                <a:gd name="T17"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56">
                  <a:moveTo>
                    <a:pt x="17" y="112"/>
                  </a:moveTo>
                  <a:lnTo>
                    <a:pt x="118" y="144"/>
                  </a:lnTo>
                  <a:lnTo>
                    <a:pt x="111" y="103"/>
                  </a:lnTo>
                  <a:lnTo>
                    <a:pt x="188" y="156"/>
                  </a:lnTo>
                  <a:lnTo>
                    <a:pt x="177" y="103"/>
                  </a:lnTo>
                  <a:lnTo>
                    <a:pt x="237" y="144"/>
                  </a:lnTo>
                  <a:lnTo>
                    <a:pt x="326" y="0"/>
                  </a:lnTo>
                  <a:lnTo>
                    <a:pt x="0" y="77"/>
                  </a:lnTo>
                  <a:lnTo>
                    <a:pt x="17" y="1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23" name="Freeform 254"/>
            <p:cNvSpPr>
              <a:spLocks/>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24" name="Freeform 255"/>
            <p:cNvSpPr>
              <a:spLocks/>
            </p:cNvSpPr>
            <p:nvPr/>
          </p:nvSpPr>
          <p:spPr bwMode="auto">
            <a:xfrm>
              <a:off x="708079" y="4487455"/>
              <a:ext cx="481946" cy="642594"/>
            </a:xfrm>
            <a:custGeom>
              <a:avLst/>
              <a:gdLst>
                <a:gd name="T0" fmla="*/ 27 w 204"/>
                <a:gd name="T1" fmla="*/ 135 h 272"/>
                <a:gd name="T2" fmla="*/ 50 w 204"/>
                <a:gd name="T3" fmla="*/ 154 h 272"/>
                <a:gd name="T4" fmla="*/ 43 w 204"/>
                <a:gd name="T5" fmla="*/ 85 h 272"/>
                <a:gd name="T6" fmla="*/ 70 w 204"/>
                <a:gd name="T7" fmla="*/ 109 h 272"/>
                <a:gd name="T8" fmla="*/ 64 w 204"/>
                <a:gd name="T9" fmla="*/ 55 h 272"/>
                <a:gd name="T10" fmla="*/ 204 w 204"/>
                <a:gd name="T11" fmla="*/ 0 h 272"/>
                <a:gd name="T12" fmla="*/ 0 w 204"/>
                <a:gd name="T13" fmla="*/ 272 h 272"/>
                <a:gd name="T14" fmla="*/ 27 w 204"/>
                <a:gd name="T15" fmla="*/ 135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27" y="135"/>
                  </a:moveTo>
                  <a:lnTo>
                    <a:pt x="50" y="154"/>
                  </a:lnTo>
                  <a:lnTo>
                    <a:pt x="43" y="85"/>
                  </a:lnTo>
                  <a:lnTo>
                    <a:pt x="70" y="109"/>
                  </a:lnTo>
                  <a:lnTo>
                    <a:pt x="64" y="55"/>
                  </a:lnTo>
                  <a:lnTo>
                    <a:pt x="204" y="0"/>
                  </a:lnTo>
                  <a:lnTo>
                    <a:pt x="0" y="272"/>
                  </a:lnTo>
                  <a:lnTo>
                    <a:pt x="27" y="1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25" name="Freeform 256"/>
            <p:cNvSpPr>
              <a:spLocks/>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26" name="Freeform 257"/>
            <p:cNvSpPr>
              <a:spLocks/>
            </p:cNvSpPr>
            <p:nvPr/>
          </p:nvSpPr>
          <p:spPr bwMode="auto">
            <a:xfrm>
              <a:off x="708079" y="4487455"/>
              <a:ext cx="481946" cy="642594"/>
            </a:xfrm>
            <a:custGeom>
              <a:avLst/>
              <a:gdLst>
                <a:gd name="T0" fmla="*/ 128 w 204"/>
                <a:gd name="T1" fmla="*/ 220 h 272"/>
                <a:gd name="T2" fmla="*/ 107 w 204"/>
                <a:gd name="T3" fmla="*/ 201 h 272"/>
                <a:gd name="T4" fmla="*/ 172 w 204"/>
                <a:gd name="T5" fmla="*/ 194 h 272"/>
                <a:gd name="T6" fmla="*/ 144 w 204"/>
                <a:gd name="T7" fmla="*/ 169 h 272"/>
                <a:gd name="T8" fmla="*/ 195 w 204"/>
                <a:gd name="T9" fmla="*/ 164 h 272"/>
                <a:gd name="T10" fmla="*/ 204 w 204"/>
                <a:gd name="T11" fmla="*/ 0 h 272"/>
                <a:gd name="T12" fmla="*/ 0 w 204"/>
                <a:gd name="T13" fmla="*/ 272 h 272"/>
                <a:gd name="T14" fmla="*/ 128 w 204"/>
                <a:gd name="T15" fmla="*/ 220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72">
                  <a:moveTo>
                    <a:pt x="128" y="220"/>
                  </a:moveTo>
                  <a:lnTo>
                    <a:pt x="107" y="201"/>
                  </a:lnTo>
                  <a:lnTo>
                    <a:pt x="172" y="194"/>
                  </a:lnTo>
                  <a:lnTo>
                    <a:pt x="144" y="169"/>
                  </a:lnTo>
                  <a:lnTo>
                    <a:pt x="195" y="164"/>
                  </a:lnTo>
                  <a:lnTo>
                    <a:pt x="204" y="0"/>
                  </a:lnTo>
                  <a:lnTo>
                    <a:pt x="0" y="272"/>
                  </a:lnTo>
                  <a:lnTo>
                    <a:pt x="128"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27" name="Oval 258"/>
            <p:cNvSpPr>
              <a:spLocks noChangeArrowheads="1"/>
            </p:cNvSpPr>
            <p:nvPr/>
          </p:nvSpPr>
          <p:spPr bwMode="auto">
            <a:xfrm>
              <a:off x="523805" y="5118237"/>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28" name="Oval 259"/>
            <p:cNvSpPr>
              <a:spLocks noChangeArrowheads="1"/>
            </p:cNvSpPr>
            <p:nvPr/>
          </p:nvSpPr>
          <p:spPr bwMode="auto">
            <a:xfrm>
              <a:off x="575780" y="5224548"/>
              <a:ext cx="158286"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29" name="Oval 260"/>
            <p:cNvSpPr>
              <a:spLocks noChangeArrowheads="1"/>
            </p:cNvSpPr>
            <p:nvPr/>
          </p:nvSpPr>
          <p:spPr bwMode="auto">
            <a:xfrm>
              <a:off x="658467" y="5099337"/>
              <a:ext cx="158286" cy="170099"/>
            </a:xfrm>
            <a:prstGeom prst="ellipse">
              <a:avLst/>
            </a:prstGeom>
            <a:solidFill>
              <a:srgbClr val="945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30" name="Oval 261"/>
            <p:cNvSpPr>
              <a:spLocks noChangeArrowheads="1"/>
            </p:cNvSpPr>
            <p:nvPr/>
          </p:nvSpPr>
          <p:spPr bwMode="auto">
            <a:xfrm>
              <a:off x="708079" y="5189111"/>
              <a:ext cx="160649" cy="167736"/>
            </a:xfrm>
            <a:prstGeom prst="ellipse">
              <a:avLst/>
            </a:prstGeom>
            <a:solidFill>
              <a:srgbClr val="945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31" name="Freeform 262"/>
            <p:cNvSpPr>
              <a:spLocks/>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close/>
                </a:path>
              </a:pathLst>
            </a:custGeom>
            <a:solidFill>
              <a:srgbClr val="FFF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32" name="Freeform 263"/>
            <p:cNvSpPr>
              <a:spLocks/>
            </p:cNvSpPr>
            <p:nvPr/>
          </p:nvSpPr>
          <p:spPr bwMode="auto">
            <a:xfrm>
              <a:off x="852190" y="4718978"/>
              <a:ext cx="11812" cy="9450"/>
            </a:xfrm>
            <a:custGeom>
              <a:avLst/>
              <a:gdLst>
                <a:gd name="T0" fmla="*/ 5 w 5"/>
                <a:gd name="T1" fmla="*/ 0 h 4"/>
                <a:gd name="T2" fmla="*/ 0 w 5"/>
                <a:gd name="T3" fmla="*/ 4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lnTo>
                    <a:pt x="0" y="4"/>
                  </a:lnTo>
                  <a:lnTo>
                    <a:pt x="0" y="4"/>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33" name="Freeform 264"/>
            <p:cNvSpPr>
              <a:spLocks/>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34" name="Freeform 265"/>
            <p:cNvSpPr>
              <a:spLocks/>
            </p:cNvSpPr>
            <p:nvPr/>
          </p:nvSpPr>
          <p:spPr bwMode="auto">
            <a:xfrm>
              <a:off x="712804" y="4258294"/>
              <a:ext cx="200811" cy="836318"/>
            </a:xfrm>
            <a:custGeom>
              <a:avLst/>
              <a:gdLst>
                <a:gd name="T0" fmla="*/ 4 w 85"/>
                <a:gd name="T1" fmla="*/ 0 h 354"/>
                <a:gd name="T2" fmla="*/ 0 w 85"/>
                <a:gd name="T3" fmla="*/ 354 h 354"/>
                <a:gd name="T4" fmla="*/ 2 w 85"/>
                <a:gd name="T5" fmla="*/ 353 h 354"/>
                <a:gd name="T6" fmla="*/ 25 w 85"/>
                <a:gd name="T7" fmla="*/ 232 h 354"/>
                <a:gd name="T8" fmla="*/ 48 w 85"/>
                <a:gd name="T9" fmla="*/ 251 h 354"/>
                <a:gd name="T10" fmla="*/ 41 w 85"/>
                <a:gd name="T11" fmla="*/ 182 h 354"/>
                <a:gd name="T12" fmla="*/ 59 w 85"/>
                <a:gd name="T13" fmla="*/ 199 h 354"/>
                <a:gd name="T14" fmla="*/ 64 w 85"/>
                <a:gd name="T15" fmla="*/ 195 h 354"/>
                <a:gd name="T16" fmla="*/ 66 w 85"/>
                <a:gd name="T17" fmla="*/ 191 h 354"/>
                <a:gd name="T18" fmla="*/ 62 w 85"/>
                <a:gd name="T19" fmla="*/ 152 h 354"/>
                <a:gd name="T20" fmla="*/ 85 w 85"/>
                <a:gd name="T21" fmla="*/ 142 h 354"/>
                <a:gd name="T22" fmla="*/ 4 w 85"/>
                <a:gd name="T23"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354">
                  <a:moveTo>
                    <a:pt x="4" y="0"/>
                  </a:moveTo>
                  <a:lnTo>
                    <a:pt x="0" y="354"/>
                  </a:lnTo>
                  <a:lnTo>
                    <a:pt x="2" y="353"/>
                  </a:lnTo>
                  <a:lnTo>
                    <a:pt x="25" y="232"/>
                  </a:lnTo>
                  <a:lnTo>
                    <a:pt x="48" y="251"/>
                  </a:lnTo>
                  <a:lnTo>
                    <a:pt x="41" y="182"/>
                  </a:lnTo>
                  <a:lnTo>
                    <a:pt x="59" y="199"/>
                  </a:lnTo>
                  <a:lnTo>
                    <a:pt x="64" y="195"/>
                  </a:lnTo>
                  <a:lnTo>
                    <a:pt x="66" y="191"/>
                  </a:lnTo>
                  <a:lnTo>
                    <a:pt x="62" y="152"/>
                  </a:lnTo>
                  <a:lnTo>
                    <a:pt x="85" y="142"/>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35" name="Freeform 266"/>
            <p:cNvSpPr>
              <a:spLocks/>
            </p:cNvSpPr>
            <p:nvPr/>
          </p:nvSpPr>
          <p:spPr bwMode="auto">
            <a:xfrm>
              <a:off x="705716" y="4258294"/>
              <a:ext cx="16537" cy="850493"/>
            </a:xfrm>
            <a:custGeom>
              <a:avLst/>
              <a:gdLst>
                <a:gd name="T0" fmla="*/ 4 w 4"/>
                <a:gd name="T1" fmla="*/ 0 h 192"/>
                <a:gd name="T2" fmla="*/ 4 w 4"/>
                <a:gd name="T3" fmla="*/ 0 h 192"/>
                <a:gd name="T4" fmla="*/ 0 w 4"/>
                <a:gd name="T5" fmla="*/ 5 h 192"/>
                <a:gd name="T6" fmla="*/ 0 w 4"/>
                <a:gd name="T7" fmla="*/ 192 h 192"/>
                <a:gd name="T8" fmla="*/ 1 w 4"/>
                <a:gd name="T9" fmla="*/ 191 h 192"/>
                <a:gd name="T10" fmla="*/ 1 w 4"/>
                <a:gd name="T11" fmla="*/ 190 h 192"/>
                <a:gd name="T12" fmla="*/ 2 w 4"/>
                <a:gd name="T13" fmla="*/ 189 h 192"/>
                <a:gd name="T14" fmla="*/ 4 w 4"/>
                <a:gd name="T15" fmla="*/ 0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92">
                  <a:moveTo>
                    <a:pt x="4" y="0"/>
                  </a:moveTo>
                  <a:cubicBezTo>
                    <a:pt x="4" y="0"/>
                    <a:pt x="4" y="0"/>
                    <a:pt x="4" y="0"/>
                  </a:cubicBezTo>
                  <a:cubicBezTo>
                    <a:pt x="0" y="5"/>
                    <a:pt x="0" y="5"/>
                    <a:pt x="0" y="5"/>
                  </a:cubicBezTo>
                  <a:cubicBezTo>
                    <a:pt x="0" y="192"/>
                    <a:pt x="0" y="192"/>
                    <a:pt x="0" y="192"/>
                  </a:cubicBezTo>
                  <a:cubicBezTo>
                    <a:pt x="0" y="192"/>
                    <a:pt x="0" y="192"/>
                    <a:pt x="1" y="191"/>
                  </a:cubicBezTo>
                  <a:cubicBezTo>
                    <a:pt x="1" y="190"/>
                    <a:pt x="1" y="190"/>
                    <a:pt x="1" y="190"/>
                  </a:cubicBezTo>
                  <a:cubicBezTo>
                    <a:pt x="2" y="189"/>
                    <a:pt x="2" y="189"/>
                    <a:pt x="2" y="189"/>
                  </a:cubicBezTo>
                  <a:cubicBezTo>
                    <a:pt x="4" y="0"/>
                    <a:pt x="4" y="0"/>
                    <a:pt x="4"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36" name="Freeform 267"/>
            <p:cNvSpPr>
              <a:spLocks/>
            </p:cNvSpPr>
            <p:nvPr/>
          </p:nvSpPr>
          <p:spPr bwMode="auto">
            <a:xfrm>
              <a:off x="708079" y="5092249"/>
              <a:ext cx="9450" cy="11812"/>
            </a:xfrm>
            <a:custGeom>
              <a:avLst/>
              <a:gdLst>
                <a:gd name="T0" fmla="*/ 2 w 2"/>
                <a:gd name="T1" fmla="*/ 0 h 3"/>
                <a:gd name="T2" fmla="*/ 1 w 2"/>
                <a:gd name="T3" fmla="*/ 1 h 3"/>
                <a:gd name="T4" fmla="*/ 0 w 2"/>
                <a:gd name="T5" fmla="*/ 2 h 3"/>
                <a:gd name="T6" fmla="*/ 0 w 2"/>
                <a:gd name="T7" fmla="*/ 3 h 3"/>
                <a:gd name="T8" fmla="*/ 2 w 2"/>
                <a:gd name="T9" fmla="*/ 3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cubicBezTo>
                    <a:pt x="1" y="1"/>
                    <a:pt x="1" y="1"/>
                    <a:pt x="1" y="1"/>
                  </a:cubicBezTo>
                  <a:cubicBezTo>
                    <a:pt x="0" y="2"/>
                    <a:pt x="0" y="2"/>
                    <a:pt x="0" y="2"/>
                  </a:cubicBezTo>
                  <a:cubicBezTo>
                    <a:pt x="0" y="3"/>
                    <a:pt x="0" y="3"/>
                    <a:pt x="0" y="3"/>
                  </a:cubicBezTo>
                  <a:cubicBezTo>
                    <a:pt x="0" y="3"/>
                    <a:pt x="1" y="3"/>
                    <a:pt x="2" y="3"/>
                  </a:cubicBezTo>
                  <a:cubicBezTo>
                    <a:pt x="2" y="0"/>
                    <a:pt x="2" y="0"/>
                    <a:pt x="2"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37" name="Freeform 268"/>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close/>
                  <a:moveTo>
                    <a:pt x="60" y="0"/>
                  </a:moveTo>
                  <a:lnTo>
                    <a:pt x="53" y="137"/>
                  </a:lnTo>
                  <a:lnTo>
                    <a:pt x="53" y="137"/>
                  </a:lnTo>
                  <a:lnTo>
                    <a:pt x="60" y="0"/>
                  </a:lnTo>
                  <a:close/>
                </a:path>
              </a:pathLst>
            </a:custGeom>
            <a:solidFill>
              <a:srgbClr val="FFF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38" name="Freeform 269"/>
            <p:cNvSpPr>
              <a:spLocks noEditPoints="1"/>
            </p:cNvSpPr>
            <p:nvPr/>
          </p:nvSpPr>
          <p:spPr bwMode="auto">
            <a:xfrm>
              <a:off x="1048276" y="4487455"/>
              <a:ext cx="141749" cy="427609"/>
            </a:xfrm>
            <a:custGeom>
              <a:avLst/>
              <a:gdLst>
                <a:gd name="T0" fmla="*/ 0 w 60"/>
                <a:gd name="T1" fmla="*/ 169 h 181"/>
                <a:gd name="T2" fmla="*/ 0 w 60"/>
                <a:gd name="T3" fmla="*/ 169 h 181"/>
                <a:gd name="T4" fmla="*/ 11 w 60"/>
                <a:gd name="T5" fmla="*/ 181 h 181"/>
                <a:gd name="T6" fmla="*/ 11 w 60"/>
                <a:gd name="T7" fmla="*/ 181 h 181"/>
                <a:gd name="T8" fmla="*/ 0 w 60"/>
                <a:gd name="T9" fmla="*/ 169 h 181"/>
                <a:gd name="T10" fmla="*/ 60 w 60"/>
                <a:gd name="T11" fmla="*/ 0 h 181"/>
                <a:gd name="T12" fmla="*/ 53 w 60"/>
                <a:gd name="T13" fmla="*/ 137 h 181"/>
                <a:gd name="T14" fmla="*/ 53 w 60"/>
                <a:gd name="T15" fmla="*/ 137 h 181"/>
                <a:gd name="T16" fmla="*/ 60 w 60"/>
                <a:gd name="T1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81">
                  <a:moveTo>
                    <a:pt x="0" y="169"/>
                  </a:moveTo>
                  <a:lnTo>
                    <a:pt x="0" y="169"/>
                  </a:lnTo>
                  <a:lnTo>
                    <a:pt x="11" y="181"/>
                  </a:lnTo>
                  <a:lnTo>
                    <a:pt x="11" y="181"/>
                  </a:lnTo>
                  <a:lnTo>
                    <a:pt x="0" y="169"/>
                  </a:lnTo>
                  <a:moveTo>
                    <a:pt x="60" y="0"/>
                  </a:moveTo>
                  <a:lnTo>
                    <a:pt x="53" y="137"/>
                  </a:lnTo>
                  <a:lnTo>
                    <a:pt x="53" y="137"/>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39" name="Freeform 270"/>
            <p:cNvSpPr>
              <a:spLocks/>
            </p:cNvSpPr>
            <p:nvPr/>
          </p:nvSpPr>
          <p:spPr bwMode="auto">
            <a:xfrm>
              <a:off x="771866" y="4811114"/>
              <a:ext cx="704019" cy="356734"/>
            </a:xfrm>
            <a:custGeom>
              <a:avLst/>
              <a:gdLst>
                <a:gd name="T0" fmla="*/ 96 w 168"/>
                <a:gd name="T1" fmla="*/ 0 h 80"/>
                <a:gd name="T2" fmla="*/ 95 w 168"/>
                <a:gd name="T3" fmla="*/ 14 h 80"/>
                <a:gd name="T4" fmla="*/ 76 w 168"/>
                <a:gd name="T5" fmla="*/ 16 h 80"/>
                <a:gd name="T6" fmla="*/ 72 w 168"/>
                <a:gd name="T7" fmla="*/ 23 h 80"/>
                <a:gd name="T8" fmla="*/ 72 w 168"/>
                <a:gd name="T9" fmla="*/ 23 h 80"/>
                <a:gd name="T10" fmla="*/ 72 w 168"/>
                <a:gd name="T11" fmla="*/ 23 h 80"/>
                <a:gd name="T12" fmla="*/ 82 w 168"/>
                <a:gd name="T13" fmla="*/ 30 h 80"/>
                <a:gd name="T14" fmla="*/ 45 w 168"/>
                <a:gd name="T15" fmla="*/ 34 h 80"/>
                <a:gd name="T16" fmla="*/ 57 w 168"/>
                <a:gd name="T17" fmla="*/ 44 h 80"/>
                <a:gd name="T18" fmla="*/ 0 w 168"/>
                <a:gd name="T19" fmla="*/ 67 h 80"/>
                <a:gd name="T20" fmla="*/ 11 w 168"/>
                <a:gd name="T21" fmla="*/ 80 h 80"/>
                <a:gd name="T22" fmla="*/ 168 w 168"/>
                <a:gd name="T23" fmla="*/ 45 h 80"/>
                <a:gd name="T24" fmla="*/ 96 w 168"/>
                <a:gd name="T25" fmla="*/ 0 h 80"/>
                <a:gd name="T26" fmla="*/ 96 w 168"/>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80">
                  <a:moveTo>
                    <a:pt x="96" y="0"/>
                  </a:moveTo>
                  <a:cubicBezTo>
                    <a:pt x="95" y="14"/>
                    <a:pt x="95" y="14"/>
                    <a:pt x="95" y="14"/>
                  </a:cubicBezTo>
                  <a:cubicBezTo>
                    <a:pt x="76" y="16"/>
                    <a:pt x="76" y="16"/>
                    <a:pt x="76" y="16"/>
                  </a:cubicBezTo>
                  <a:cubicBezTo>
                    <a:pt x="72" y="23"/>
                    <a:pt x="72" y="23"/>
                    <a:pt x="72" y="23"/>
                  </a:cubicBezTo>
                  <a:cubicBezTo>
                    <a:pt x="72" y="23"/>
                    <a:pt x="72" y="23"/>
                    <a:pt x="72" y="23"/>
                  </a:cubicBezTo>
                  <a:cubicBezTo>
                    <a:pt x="72" y="23"/>
                    <a:pt x="72" y="23"/>
                    <a:pt x="72" y="23"/>
                  </a:cubicBezTo>
                  <a:cubicBezTo>
                    <a:pt x="82" y="30"/>
                    <a:pt x="82" y="30"/>
                    <a:pt x="82" y="30"/>
                  </a:cubicBezTo>
                  <a:cubicBezTo>
                    <a:pt x="45" y="34"/>
                    <a:pt x="45" y="34"/>
                    <a:pt x="45" y="34"/>
                  </a:cubicBezTo>
                  <a:cubicBezTo>
                    <a:pt x="57" y="44"/>
                    <a:pt x="57" y="44"/>
                    <a:pt x="57" y="44"/>
                  </a:cubicBezTo>
                  <a:cubicBezTo>
                    <a:pt x="0" y="67"/>
                    <a:pt x="0" y="67"/>
                    <a:pt x="0" y="67"/>
                  </a:cubicBezTo>
                  <a:cubicBezTo>
                    <a:pt x="6" y="69"/>
                    <a:pt x="10" y="74"/>
                    <a:pt x="11" y="80"/>
                  </a:cubicBezTo>
                  <a:cubicBezTo>
                    <a:pt x="168" y="45"/>
                    <a:pt x="168" y="45"/>
                    <a:pt x="168" y="45"/>
                  </a:cubicBezTo>
                  <a:cubicBezTo>
                    <a:pt x="96" y="0"/>
                    <a:pt x="96" y="0"/>
                    <a:pt x="96" y="0"/>
                  </a:cubicBezTo>
                  <a:cubicBezTo>
                    <a:pt x="96" y="0"/>
                    <a:pt x="96" y="0"/>
                    <a:pt x="96"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40" name="Freeform 271"/>
            <p:cNvSpPr>
              <a:spLocks/>
            </p:cNvSpPr>
            <p:nvPr/>
          </p:nvSpPr>
          <p:spPr bwMode="auto">
            <a:xfrm>
              <a:off x="816753" y="5011925"/>
              <a:ext cx="659132" cy="368547"/>
            </a:xfrm>
            <a:custGeom>
              <a:avLst/>
              <a:gdLst>
                <a:gd name="T0" fmla="*/ 157 w 157"/>
                <a:gd name="T1" fmla="*/ 0 h 83"/>
                <a:gd name="T2" fmla="*/ 0 w 157"/>
                <a:gd name="T3" fmla="*/ 35 h 83"/>
                <a:gd name="T4" fmla="*/ 0 w 157"/>
                <a:gd name="T5" fmla="*/ 39 h 83"/>
                <a:gd name="T6" fmla="*/ 0 w 157"/>
                <a:gd name="T7" fmla="*/ 41 h 83"/>
                <a:gd name="T8" fmla="*/ 12 w 157"/>
                <a:gd name="T9" fmla="*/ 59 h 83"/>
                <a:gd name="T10" fmla="*/ 10 w 157"/>
                <a:gd name="T11" fmla="*/ 68 h 83"/>
                <a:gd name="T12" fmla="*/ 40 w 157"/>
                <a:gd name="T13" fmla="*/ 77 h 83"/>
                <a:gd name="T14" fmla="*/ 36 w 157"/>
                <a:gd name="T15" fmla="*/ 55 h 83"/>
                <a:gd name="T16" fmla="*/ 79 w 157"/>
                <a:gd name="T17" fmla="*/ 83 h 83"/>
                <a:gd name="T18" fmla="*/ 73 w 157"/>
                <a:gd name="T19" fmla="*/ 55 h 83"/>
                <a:gd name="T20" fmla="*/ 107 w 157"/>
                <a:gd name="T21" fmla="*/ 77 h 83"/>
                <a:gd name="T22" fmla="*/ 157 w 157"/>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83">
                  <a:moveTo>
                    <a:pt x="157" y="0"/>
                  </a:moveTo>
                  <a:cubicBezTo>
                    <a:pt x="0" y="35"/>
                    <a:pt x="0" y="35"/>
                    <a:pt x="0" y="35"/>
                  </a:cubicBezTo>
                  <a:cubicBezTo>
                    <a:pt x="0" y="36"/>
                    <a:pt x="0" y="38"/>
                    <a:pt x="0" y="39"/>
                  </a:cubicBezTo>
                  <a:cubicBezTo>
                    <a:pt x="0" y="40"/>
                    <a:pt x="0" y="41"/>
                    <a:pt x="0" y="41"/>
                  </a:cubicBezTo>
                  <a:cubicBezTo>
                    <a:pt x="7" y="44"/>
                    <a:pt x="12" y="51"/>
                    <a:pt x="12" y="59"/>
                  </a:cubicBezTo>
                  <a:cubicBezTo>
                    <a:pt x="12" y="62"/>
                    <a:pt x="12" y="65"/>
                    <a:pt x="10" y="68"/>
                  </a:cubicBezTo>
                  <a:cubicBezTo>
                    <a:pt x="40" y="77"/>
                    <a:pt x="40" y="77"/>
                    <a:pt x="40" y="77"/>
                  </a:cubicBezTo>
                  <a:cubicBezTo>
                    <a:pt x="36" y="55"/>
                    <a:pt x="36" y="55"/>
                    <a:pt x="36" y="55"/>
                  </a:cubicBezTo>
                  <a:cubicBezTo>
                    <a:pt x="79" y="83"/>
                    <a:pt x="79" y="83"/>
                    <a:pt x="79" y="83"/>
                  </a:cubicBezTo>
                  <a:cubicBezTo>
                    <a:pt x="73" y="55"/>
                    <a:pt x="73" y="55"/>
                    <a:pt x="73" y="55"/>
                  </a:cubicBezTo>
                  <a:cubicBezTo>
                    <a:pt x="107" y="77"/>
                    <a:pt x="107" y="77"/>
                    <a:pt x="107" y="77"/>
                  </a:cubicBezTo>
                  <a:cubicBezTo>
                    <a:pt x="157" y="0"/>
                    <a:pt x="157" y="0"/>
                    <a:pt x="157"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41" name="Freeform 272"/>
            <p:cNvSpPr>
              <a:spLocks/>
            </p:cNvSpPr>
            <p:nvPr/>
          </p:nvSpPr>
          <p:spPr bwMode="auto">
            <a:xfrm>
              <a:off x="734066" y="5335585"/>
              <a:ext cx="54337" cy="1320626"/>
            </a:xfrm>
            <a:custGeom>
              <a:avLst/>
              <a:gdLst>
                <a:gd name="T0" fmla="*/ 0 w 13"/>
                <a:gd name="T1" fmla="*/ 0 h 298"/>
                <a:gd name="T2" fmla="*/ 13 w 13"/>
                <a:gd name="T3" fmla="*/ 298 h 298"/>
                <a:gd name="T4" fmla="*/ 13 w 13"/>
                <a:gd name="T5" fmla="*/ 298 h 298"/>
                <a:gd name="T6" fmla="*/ 0 w 13"/>
                <a:gd name="T7" fmla="*/ 0 h 298"/>
                <a:gd name="T8" fmla="*/ 0 w 13"/>
                <a:gd name="T9" fmla="*/ 0 h 298"/>
              </a:gdLst>
              <a:ahLst/>
              <a:cxnLst>
                <a:cxn ang="0">
                  <a:pos x="T0" y="T1"/>
                </a:cxn>
                <a:cxn ang="0">
                  <a:pos x="T2" y="T3"/>
                </a:cxn>
                <a:cxn ang="0">
                  <a:pos x="T4" y="T5"/>
                </a:cxn>
                <a:cxn ang="0">
                  <a:pos x="T6" y="T7"/>
                </a:cxn>
                <a:cxn ang="0">
                  <a:pos x="T8" y="T9"/>
                </a:cxn>
              </a:cxnLst>
              <a:rect l="0" t="0" r="r" b="b"/>
              <a:pathLst>
                <a:path w="13" h="298">
                  <a:moveTo>
                    <a:pt x="0" y="0"/>
                  </a:moveTo>
                  <a:cubicBezTo>
                    <a:pt x="13" y="298"/>
                    <a:pt x="13" y="298"/>
                    <a:pt x="13" y="298"/>
                  </a:cubicBezTo>
                  <a:cubicBezTo>
                    <a:pt x="13" y="298"/>
                    <a:pt x="13" y="298"/>
                    <a:pt x="13" y="298"/>
                  </a:cubicBez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42" name="Freeform 273"/>
            <p:cNvSpPr>
              <a:spLocks/>
            </p:cNvSpPr>
            <p:nvPr/>
          </p:nvSpPr>
          <p:spPr bwMode="auto">
            <a:xfrm>
              <a:off x="705716" y="5330860"/>
              <a:ext cx="82687" cy="1325351"/>
            </a:xfrm>
            <a:custGeom>
              <a:avLst/>
              <a:gdLst>
                <a:gd name="T0" fmla="*/ 6 w 20"/>
                <a:gd name="T1" fmla="*/ 0 h 299"/>
                <a:gd name="T2" fmla="*/ 0 w 20"/>
                <a:gd name="T3" fmla="*/ 10 h 299"/>
                <a:gd name="T4" fmla="*/ 0 w 20"/>
                <a:gd name="T5" fmla="*/ 299 h 299"/>
                <a:gd name="T6" fmla="*/ 20 w 20"/>
                <a:gd name="T7" fmla="*/ 299 h 299"/>
                <a:gd name="T8" fmla="*/ 7 w 20"/>
                <a:gd name="T9" fmla="*/ 1 h 299"/>
                <a:gd name="T10" fmla="*/ 6 w 20"/>
                <a:gd name="T11" fmla="*/ 0 h 299"/>
              </a:gdLst>
              <a:ahLst/>
              <a:cxnLst>
                <a:cxn ang="0">
                  <a:pos x="T0" y="T1"/>
                </a:cxn>
                <a:cxn ang="0">
                  <a:pos x="T2" y="T3"/>
                </a:cxn>
                <a:cxn ang="0">
                  <a:pos x="T4" y="T5"/>
                </a:cxn>
                <a:cxn ang="0">
                  <a:pos x="T6" y="T7"/>
                </a:cxn>
                <a:cxn ang="0">
                  <a:pos x="T8" y="T9"/>
                </a:cxn>
                <a:cxn ang="0">
                  <a:pos x="T10" y="T11"/>
                </a:cxn>
              </a:cxnLst>
              <a:rect l="0" t="0" r="r" b="b"/>
              <a:pathLst>
                <a:path w="20" h="299">
                  <a:moveTo>
                    <a:pt x="6" y="0"/>
                  </a:moveTo>
                  <a:cubicBezTo>
                    <a:pt x="5" y="4"/>
                    <a:pt x="3" y="8"/>
                    <a:pt x="0" y="10"/>
                  </a:cubicBezTo>
                  <a:cubicBezTo>
                    <a:pt x="0" y="299"/>
                    <a:pt x="0" y="299"/>
                    <a:pt x="0" y="299"/>
                  </a:cubicBezTo>
                  <a:cubicBezTo>
                    <a:pt x="20" y="299"/>
                    <a:pt x="20" y="299"/>
                    <a:pt x="20" y="299"/>
                  </a:cubicBezTo>
                  <a:cubicBezTo>
                    <a:pt x="7" y="1"/>
                    <a:pt x="7" y="1"/>
                    <a:pt x="7" y="1"/>
                  </a:cubicBezTo>
                  <a:cubicBezTo>
                    <a:pt x="7" y="1"/>
                    <a:pt x="7" y="1"/>
                    <a:pt x="6"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43" name="Freeform 274"/>
            <p:cNvSpPr>
              <a:spLocks/>
            </p:cNvSpPr>
            <p:nvPr/>
          </p:nvSpPr>
          <p:spPr bwMode="auto">
            <a:xfrm>
              <a:off x="717529" y="4487455"/>
              <a:ext cx="472496" cy="616607"/>
            </a:xfrm>
            <a:custGeom>
              <a:avLst/>
              <a:gdLst>
                <a:gd name="T0" fmla="*/ 113 w 113"/>
                <a:gd name="T1" fmla="*/ 0 h 139"/>
                <a:gd name="T2" fmla="*/ 47 w 113"/>
                <a:gd name="T3" fmla="*/ 24 h 139"/>
                <a:gd name="T4" fmla="*/ 34 w 113"/>
                <a:gd name="T5" fmla="*/ 29 h 139"/>
                <a:gd name="T6" fmla="*/ 36 w 113"/>
                <a:gd name="T7" fmla="*/ 50 h 139"/>
                <a:gd name="T8" fmla="*/ 36 w 113"/>
                <a:gd name="T9" fmla="*/ 50 h 139"/>
                <a:gd name="T10" fmla="*/ 37 w 113"/>
                <a:gd name="T11" fmla="*/ 58 h 139"/>
                <a:gd name="T12" fmla="*/ 32 w 113"/>
                <a:gd name="T13" fmla="*/ 54 h 139"/>
                <a:gd name="T14" fmla="*/ 32 w 113"/>
                <a:gd name="T15" fmla="*/ 54 h 139"/>
                <a:gd name="T16" fmla="*/ 32 w 113"/>
                <a:gd name="T17" fmla="*/ 54 h 139"/>
                <a:gd name="T18" fmla="*/ 22 w 113"/>
                <a:gd name="T19" fmla="*/ 45 h 139"/>
                <a:gd name="T20" fmla="*/ 26 w 113"/>
                <a:gd name="T21" fmla="*/ 82 h 139"/>
                <a:gd name="T22" fmla="*/ 13 w 113"/>
                <a:gd name="T23" fmla="*/ 72 h 139"/>
                <a:gd name="T24" fmla="*/ 0 w 113"/>
                <a:gd name="T25" fmla="*/ 136 h 139"/>
                <a:gd name="T26" fmla="*/ 0 w 113"/>
                <a:gd name="T27" fmla="*/ 139 h 139"/>
                <a:gd name="T28" fmla="*/ 4 w 113"/>
                <a:gd name="T29" fmla="*/ 138 h 139"/>
                <a:gd name="T30" fmla="*/ 113 w 113"/>
                <a:gd name="T3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9">
                  <a:moveTo>
                    <a:pt x="113" y="0"/>
                  </a:moveTo>
                  <a:cubicBezTo>
                    <a:pt x="47" y="24"/>
                    <a:pt x="47" y="24"/>
                    <a:pt x="47" y="24"/>
                  </a:cubicBezTo>
                  <a:cubicBezTo>
                    <a:pt x="34" y="29"/>
                    <a:pt x="34" y="29"/>
                    <a:pt x="34" y="29"/>
                  </a:cubicBezTo>
                  <a:cubicBezTo>
                    <a:pt x="36" y="50"/>
                    <a:pt x="36" y="50"/>
                    <a:pt x="36" y="50"/>
                  </a:cubicBezTo>
                  <a:cubicBezTo>
                    <a:pt x="36" y="50"/>
                    <a:pt x="36" y="50"/>
                    <a:pt x="36" y="50"/>
                  </a:cubicBezTo>
                  <a:cubicBezTo>
                    <a:pt x="37" y="58"/>
                    <a:pt x="37" y="58"/>
                    <a:pt x="37" y="58"/>
                  </a:cubicBezTo>
                  <a:cubicBezTo>
                    <a:pt x="32" y="54"/>
                    <a:pt x="32" y="54"/>
                    <a:pt x="32" y="54"/>
                  </a:cubicBezTo>
                  <a:cubicBezTo>
                    <a:pt x="32" y="54"/>
                    <a:pt x="32" y="54"/>
                    <a:pt x="32" y="54"/>
                  </a:cubicBezTo>
                  <a:cubicBezTo>
                    <a:pt x="32" y="54"/>
                    <a:pt x="32" y="54"/>
                    <a:pt x="32" y="54"/>
                  </a:cubicBezTo>
                  <a:cubicBezTo>
                    <a:pt x="22" y="45"/>
                    <a:pt x="22" y="45"/>
                    <a:pt x="22" y="45"/>
                  </a:cubicBezTo>
                  <a:cubicBezTo>
                    <a:pt x="26" y="82"/>
                    <a:pt x="26" y="82"/>
                    <a:pt x="26" y="82"/>
                  </a:cubicBezTo>
                  <a:cubicBezTo>
                    <a:pt x="13" y="72"/>
                    <a:pt x="13" y="72"/>
                    <a:pt x="13" y="72"/>
                  </a:cubicBezTo>
                  <a:cubicBezTo>
                    <a:pt x="0" y="136"/>
                    <a:pt x="0" y="136"/>
                    <a:pt x="0" y="136"/>
                  </a:cubicBezTo>
                  <a:cubicBezTo>
                    <a:pt x="0" y="139"/>
                    <a:pt x="0" y="139"/>
                    <a:pt x="0" y="139"/>
                  </a:cubicBezTo>
                  <a:cubicBezTo>
                    <a:pt x="1" y="138"/>
                    <a:pt x="3" y="138"/>
                    <a:pt x="4" y="138"/>
                  </a:cubicBezTo>
                  <a:cubicBezTo>
                    <a:pt x="113" y="0"/>
                    <a:pt x="113" y="0"/>
                    <a:pt x="113"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44" name="Freeform 275"/>
            <p:cNvSpPr>
              <a:spLocks/>
            </p:cNvSpPr>
            <p:nvPr/>
          </p:nvSpPr>
          <p:spPr bwMode="auto">
            <a:xfrm>
              <a:off x="734066" y="4487455"/>
              <a:ext cx="455959" cy="621332"/>
            </a:xfrm>
            <a:custGeom>
              <a:avLst/>
              <a:gdLst>
                <a:gd name="T0" fmla="*/ 109 w 109"/>
                <a:gd name="T1" fmla="*/ 0 h 140"/>
                <a:gd name="T2" fmla="*/ 0 w 109"/>
                <a:gd name="T3" fmla="*/ 138 h 140"/>
                <a:gd name="T4" fmla="*/ 1 w 109"/>
                <a:gd name="T5" fmla="*/ 138 h 140"/>
                <a:gd name="T6" fmla="*/ 9 w 109"/>
                <a:gd name="T7" fmla="*/ 140 h 140"/>
                <a:gd name="T8" fmla="*/ 66 w 109"/>
                <a:gd name="T9" fmla="*/ 117 h 140"/>
                <a:gd name="T10" fmla="*/ 54 w 109"/>
                <a:gd name="T11" fmla="*/ 107 h 140"/>
                <a:gd name="T12" fmla="*/ 91 w 109"/>
                <a:gd name="T13" fmla="*/ 103 h 140"/>
                <a:gd name="T14" fmla="*/ 81 w 109"/>
                <a:gd name="T15" fmla="*/ 96 h 140"/>
                <a:gd name="T16" fmla="*/ 75 w 109"/>
                <a:gd name="T17" fmla="*/ 90 h 140"/>
                <a:gd name="T18" fmla="*/ 85 w 109"/>
                <a:gd name="T19" fmla="*/ 89 h 140"/>
                <a:gd name="T20" fmla="*/ 85 w 109"/>
                <a:gd name="T21" fmla="*/ 89 h 140"/>
                <a:gd name="T22" fmla="*/ 104 w 109"/>
                <a:gd name="T23" fmla="*/ 87 h 140"/>
                <a:gd name="T24" fmla="*/ 105 w 109"/>
                <a:gd name="T25" fmla="*/ 73 h 140"/>
                <a:gd name="T26" fmla="*/ 109 w 109"/>
                <a:gd name="T2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40">
                  <a:moveTo>
                    <a:pt x="109" y="0"/>
                  </a:moveTo>
                  <a:cubicBezTo>
                    <a:pt x="0" y="138"/>
                    <a:pt x="0" y="138"/>
                    <a:pt x="0" y="138"/>
                  </a:cubicBezTo>
                  <a:cubicBezTo>
                    <a:pt x="1" y="138"/>
                    <a:pt x="1" y="138"/>
                    <a:pt x="1" y="138"/>
                  </a:cubicBezTo>
                  <a:cubicBezTo>
                    <a:pt x="4" y="138"/>
                    <a:pt x="7" y="138"/>
                    <a:pt x="9" y="140"/>
                  </a:cubicBezTo>
                  <a:cubicBezTo>
                    <a:pt x="66" y="117"/>
                    <a:pt x="66" y="117"/>
                    <a:pt x="66" y="117"/>
                  </a:cubicBezTo>
                  <a:cubicBezTo>
                    <a:pt x="54" y="107"/>
                    <a:pt x="54" y="107"/>
                    <a:pt x="54" y="107"/>
                  </a:cubicBezTo>
                  <a:cubicBezTo>
                    <a:pt x="91" y="103"/>
                    <a:pt x="91" y="103"/>
                    <a:pt x="91" y="103"/>
                  </a:cubicBezTo>
                  <a:cubicBezTo>
                    <a:pt x="81" y="96"/>
                    <a:pt x="81" y="96"/>
                    <a:pt x="81" y="96"/>
                  </a:cubicBezTo>
                  <a:cubicBezTo>
                    <a:pt x="75" y="90"/>
                    <a:pt x="75" y="90"/>
                    <a:pt x="75" y="90"/>
                  </a:cubicBezTo>
                  <a:cubicBezTo>
                    <a:pt x="85" y="89"/>
                    <a:pt x="85" y="89"/>
                    <a:pt x="85" y="89"/>
                  </a:cubicBezTo>
                  <a:cubicBezTo>
                    <a:pt x="85" y="89"/>
                    <a:pt x="85" y="89"/>
                    <a:pt x="85" y="89"/>
                  </a:cubicBezTo>
                  <a:cubicBezTo>
                    <a:pt x="104" y="87"/>
                    <a:pt x="104" y="87"/>
                    <a:pt x="104" y="87"/>
                  </a:cubicBezTo>
                  <a:cubicBezTo>
                    <a:pt x="105" y="73"/>
                    <a:pt x="105" y="73"/>
                    <a:pt x="105" y="73"/>
                  </a:cubicBezTo>
                  <a:cubicBezTo>
                    <a:pt x="109" y="0"/>
                    <a:pt x="109" y="0"/>
                    <a:pt x="109" y="0"/>
                  </a:cubicBezTo>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45" name="Freeform 276"/>
            <p:cNvSpPr>
              <a:spLocks/>
            </p:cNvSpPr>
            <p:nvPr/>
          </p:nvSpPr>
          <p:spPr bwMode="auto">
            <a:xfrm>
              <a:off x="705716" y="5259985"/>
              <a:ext cx="23625" cy="115762"/>
            </a:xfrm>
            <a:custGeom>
              <a:avLst/>
              <a:gdLst>
                <a:gd name="T0" fmla="*/ 0 w 6"/>
                <a:gd name="T1" fmla="*/ 0 h 26"/>
                <a:gd name="T2" fmla="*/ 0 w 6"/>
                <a:gd name="T3" fmla="*/ 26 h 26"/>
                <a:gd name="T4" fmla="*/ 6 w 6"/>
                <a:gd name="T5" fmla="*/ 16 h 26"/>
                <a:gd name="T6" fmla="*/ 1 w 6"/>
                <a:gd name="T7" fmla="*/ 3 h 26"/>
                <a:gd name="T8" fmla="*/ 1 w 6"/>
                <a:gd name="T9" fmla="*/ 1 h 26"/>
                <a:gd name="T10" fmla="*/ 0 w 6"/>
                <a:gd name="T11" fmla="*/ 0 h 26"/>
              </a:gdLst>
              <a:ahLst/>
              <a:cxnLst>
                <a:cxn ang="0">
                  <a:pos x="T0" y="T1"/>
                </a:cxn>
                <a:cxn ang="0">
                  <a:pos x="T2" y="T3"/>
                </a:cxn>
                <a:cxn ang="0">
                  <a:pos x="T4" y="T5"/>
                </a:cxn>
                <a:cxn ang="0">
                  <a:pos x="T6" y="T7"/>
                </a:cxn>
                <a:cxn ang="0">
                  <a:pos x="T8" y="T9"/>
                </a:cxn>
                <a:cxn ang="0">
                  <a:pos x="T10" y="T11"/>
                </a:cxn>
              </a:cxnLst>
              <a:rect l="0" t="0" r="r" b="b"/>
              <a:pathLst>
                <a:path w="6" h="26">
                  <a:moveTo>
                    <a:pt x="0" y="0"/>
                  </a:moveTo>
                  <a:cubicBezTo>
                    <a:pt x="0" y="26"/>
                    <a:pt x="0" y="26"/>
                    <a:pt x="0" y="26"/>
                  </a:cubicBezTo>
                  <a:cubicBezTo>
                    <a:pt x="3" y="24"/>
                    <a:pt x="5" y="20"/>
                    <a:pt x="6" y="16"/>
                  </a:cubicBezTo>
                  <a:cubicBezTo>
                    <a:pt x="3" y="13"/>
                    <a:pt x="1" y="8"/>
                    <a:pt x="1" y="3"/>
                  </a:cubicBezTo>
                  <a:cubicBezTo>
                    <a:pt x="1" y="2"/>
                    <a:pt x="1" y="2"/>
                    <a:pt x="1" y="1"/>
                  </a:cubicBezTo>
                  <a:cubicBezTo>
                    <a:pt x="1" y="1"/>
                    <a:pt x="1" y="1"/>
                    <a:pt x="0" y="0"/>
                  </a:cubicBezTo>
                </a:path>
              </a:pathLst>
            </a:custGeom>
            <a:solidFill>
              <a:srgbClr val="A97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46" name="Freeform 277"/>
            <p:cNvSpPr>
              <a:spLocks/>
            </p:cNvSpPr>
            <p:nvPr/>
          </p:nvSpPr>
          <p:spPr bwMode="auto">
            <a:xfrm>
              <a:off x="705716" y="5099337"/>
              <a:ext cx="111037" cy="165374"/>
            </a:xfrm>
            <a:custGeom>
              <a:avLst/>
              <a:gdLst>
                <a:gd name="T0" fmla="*/ 8 w 27"/>
                <a:gd name="T1" fmla="*/ 0 h 37"/>
                <a:gd name="T2" fmla="*/ 7 w 27"/>
                <a:gd name="T3" fmla="*/ 0 h 37"/>
                <a:gd name="T4" fmla="*/ 3 w 27"/>
                <a:gd name="T5" fmla="*/ 1 h 37"/>
                <a:gd name="T6" fmla="*/ 1 w 27"/>
                <a:gd name="T7" fmla="*/ 1 h 37"/>
                <a:gd name="T8" fmla="*/ 0 w 27"/>
                <a:gd name="T9" fmla="*/ 2 h 37"/>
                <a:gd name="T10" fmla="*/ 0 w 27"/>
                <a:gd name="T11" fmla="*/ 36 h 37"/>
                <a:gd name="T12" fmla="*/ 1 w 27"/>
                <a:gd name="T13" fmla="*/ 37 h 37"/>
                <a:gd name="T14" fmla="*/ 20 w 27"/>
                <a:gd name="T15" fmla="*/ 20 h 37"/>
                <a:gd name="T16" fmla="*/ 27 w 27"/>
                <a:gd name="T17" fmla="*/ 21 h 37"/>
                <a:gd name="T18" fmla="*/ 27 w 27"/>
                <a:gd name="T19" fmla="*/ 19 h 37"/>
                <a:gd name="T20" fmla="*/ 27 w 27"/>
                <a:gd name="T21" fmla="*/ 15 h 37"/>
                <a:gd name="T22" fmla="*/ 16 w 27"/>
                <a:gd name="T23" fmla="*/ 2 h 37"/>
                <a:gd name="T24" fmla="*/ 8 w 27"/>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7">
                  <a:moveTo>
                    <a:pt x="8" y="0"/>
                  </a:moveTo>
                  <a:cubicBezTo>
                    <a:pt x="8" y="0"/>
                    <a:pt x="8" y="0"/>
                    <a:pt x="7" y="0"/>
                  </a:cubicBezTo>
                  <a:cubicBezTo>
                    <a:pt x="6" y="0"/>
                    <a:pt x="4" y="0"/>
                    <a:pt x="3" y="1"/>
                  </a:cubicBezTo>
                  <a:cubicBezTo>
                    <a:pt x="2" y="1"/>
                    <a:pt x="1" y="1"/>
                    <a:pt x="1" y="1"/>
                  </a:cubicBezTo>
                  <a:cubicBezTo>
                    <a:pt x="0" y="2"/>
                    <a:pt x="0" y="2"/>
                    <a:pt x="0" y="2"/>
                  </a:cubicBezTo>
                  <a:cubicBezTo>
                    <a:pt x="0" y="36"/>
                    <a:pt x="0" y="36"/>
                    <a:pt x="0" y="36"/>
                  </a:cubicBezTo>
                  <a:cubicBezTo>
                    <a:pt x="1" y="37"/>
                    <a:pt x="1" y="37"/>
                    <a:pt x="1" y="37"/>
                  </a:cubicBezTo>
                  <a:cubicBezTo>
                    <a:pt x="2" y="27"/>
                    <a:pt x="11" y="20"/>
                    <a:pt x="20" y="20"/>
                  </a:cubicBezTo>
                  <a:cubicBezTo>
                    <a:pt x="23" y="20"/>
                    <a:pt x="25" y="20"/>
                    <a:pt x="27" y="21"/>
                  </a:cubicBezTo>
                  <a:cubicBezTo>
                    <a:pt x="27" y="21"/>
                    <a:pt x="27" y="20"/>
                    <a:pt x="27" y="19"/>
                  </a:cubicBezTo>
                  <a:cubicBezTo>
                    <a:pt x="27" y="18"/>
                    <a:pt x="27" y="16"/>
                    <a:pt x="27" y="15"/>
                  </a:cubicBezTo>
                  <a:cubicBezTo>
                    <a:pt x="26" y="9"/>
                    <a:pt x="22" y="4"/>
                    <a:pt x="16" y="2"/>
                  </a:cubicBezTo>
                  <a:cubicBezTo>
                    <a:pt x="14" y="0"/>
                    <a:pt x="11" y="0"/>
                    <a:pt x="8" y="0"/>
                  </a:cubicBezTo>
                </a:path>
              </a:pathLst>
            </a:custGeom>
            <a:solidFill>
              <a:srgbClr val="A97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47" name="Freeform 278"/>
            <p:cNvSpPr>
              <a:spLocks noEditPoints="1"/>
            </p:cNvSpPr>
            <p:nvPr/>
          </p:nvSpPr>
          <p:spPr bwMode="auto">
            <a:xfrm>
              <a:off x="788403" y="535684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FF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48" name="Freeform 279"/>
            <p:cNvSpPr>
              <a:spLocks/>
            </p:cNvSpPr>
            <p:nvPr/>
          </p:nvSpPr>
          <p:spPr bwMode="auto">
            <a:xfrm>
              <a:off x="708079" y="5189111"/>
              <a:ext cx="160649" cy="167736"/>
            </a:xfrm>
            <a:custGeom>
              <a:avLst/>
              <a:gdLst>
                <a:gd name="T0" fmla="*/ 19 w 38"/>
                <a:gd name="T1" fmla="*/ 0 h 38"/>
                <a:gd name="T2" fmla="*/ 0 w 38"/>
                <a:gd name="T3" fmla="*/ 17 h 38"/>
                <a:gd name="T4" fmla="*/ 0 w 38"/>
                <a:gd name="T5" fmla="*/ 19 h 38"/>
                <a:gd name="T6" fmla="*/ 5 w 38"/>
                <a:gd name="T7" fmla="*/ 32 h 38"/>
                <a:gd name="T8" fmla="*/ 6 w 38"/>
                <a:gd name="T9" fmla="*/ 33 h 38"/>
                <a:gd name="T10" fmla="*/ 6 w 38"/>
                <a:gd name="T11" fmla="*/ 33 h 38"/>
                <a:gd name="T12" fmla="*/ 6 w 38"/>
                <a:gd name="T13" fmla="*/ 33 h 38"/>
                <a:gd name="T14" fmla="*/ 19 w 38"/>
                <a:gd name="T15" fmla="*/ 38 h 38"/>
                <a:gd name="T16" fmla="*/ 19 w 38"/>
                <a:gd name="T17" fmla="*/ 38 h 38"/>
                <a:gd name="T18" fmla="*/ 19 w 38"/>
                <a:gd name="T19" fmla="*/ 38 h 38"/>
                <a:gd name="T20" fmla="*/ 19 w 38"/>
                <a:gd name="T21" fmla="*/ 38 h 38"/>
                <a:gd name="T22" fmla="*/ 19 w 38"/>
                <a:gd name="T23" fmla="*/ 38 h 38"/>
                <a:gd name="T24" fmla="*/ 19 w 38"/>
                <a:gd name="T25" fmla="*/ 38 h 38"/>
                <a:gd name="T26" fmla="*/ 19 w 38"/>
                <a:gd name="T27" fmla="*/ 38 h 38"/>
                <a:gd name="T28" fmla="*/ 36 w 38"/>
                <a:gd name="T29" fmla="*/ 28 h 38"/>
                <a:gd name="T30" fmla="*/ 36 w 38"/>
                <a:gd name="T31" fmla="*/ 28 h 38"/>
                <a:gd name="T32" fmla="*/ 38 w 38"/>
                <a:gd name="T33" fmla="*/ 19 h 38"/>
                <a:gd name="T34" fmla="*/ 26 w 38"/>
                <a:gd name="T35" fmla="*/ 1 h 38"/>
                <a:gd name="T36" fmla="*/ 19 w 38"/>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19" y="0"/>
                  </a:moveTo>
                  <a:cubicBezTo>
                    <a:pt x="10" y="0"/>
                    <a:pt x="1" y="7"/>
                    <a:pt x="0" y="17"/>
                  </a:cubicBezTo>
                  <a:cubicBezTo>
                    <a:pt x="0" y="18"/>
                    <a:pt x="0" y="18"/>
                    <a:pt x="0" y="19"/>
                  </a:cubicBezTo>
                  <a:cubicBezTo>
                    <a:pt x="0" y="24"/>
                    <a:pt x="2" y="29"/>
                    <a:pt x="5" y="32"/>
                  </a:cubicBezTo>
                  <a:cubicBezTo>
                    <a:pt x="6" y="33"/>
                    <a:pt x="6" y="33"/>
                    <a:pt x="6" y="33"/>
                  </a:cubicBezTo>
                  <a:cubicBezTo>
                    <a:pt x="6" y="33"/>
                    <a:pt x="6" y="33"/>
                    <a:pt x="6" y="33"/>
                  </a:cubicBezTo>
                  <a:cubicBezTo>
                    <a:pt x="6" y="33"/>
                    <a:pt x="6" y="33"/>
                    <a:pt x="6" y="33"/>
                  </a:cubicBezTo>
                  <a:cubicBezTo>
                    <a:pt x="10" y="36"/>
                    <a:pt x="14"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27" y="38"/>
                    <a:pt x="33" y="34"/>
                    <a:pt x="36" y="28"/>
                  </a:cubicBezTo>
                  <a:cubicBezTo>
                    <a:pt x="36" y="28"/>
                    <a:pt x="36" y="28"/>
                    <a:pt x="36" y="28"/>
                  </a:cubicBezTo>
                  <a:cubicBezTo>
                    <a:pt x="38" y="25"/>
                    <a:pt x="38" y="22"/>
                    <a:pt x="38" y="19"/>
                  </a:cubicBezTo>
                  <a:cubicBezTo>
                    <a:pt x="38" y="11"/>
                    <a:pt x="33" y="4"/>
                    <a:pt x="26" y="1"/>
                  </a:cubicBezTo>
                  <a:cubicBezTo>
                    <a:pt x="24" y="0"/>
                    <a:pt x="22" y="0"/>
                    <a:pt x="19" y="0"/>
                  </a:cubicBezTo>
                </a:path>
              </a:pathLst>
            </a:custGeom>
            <a:solidFill>
              <a:srgbClr val="A97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49" name="Freeform 280"/>
            <p:cNvSpPr>
              <a:spLocks/>
            </p:cNvSpPr>
            <p:nvPr/>
          </p:nvSpPr>
          <p:spPr bwMode="auto">
            <a:xfrm>
              <a:off x="3883252" y="5942742"/>
              <a:ext cx="1658461" cy="663857"/>
            </a:xfrm>
            <a:custGeom>
              <a:avLst/>
              <a:gdLst>
                <a:gd name="T0" fmla="*/ 0 w 396"/>
                <a:gd name="T1" fmla="*/ 150 h 150"/>
                <a:gd name="T2" fmla="*/ 396 w 396"/>
                <a:gd name="T3" fmla="*/ 150 h 150"/>
                <a:gd name="T4" fmla="*/ 394 w 396"/>
                <a:gd name="T5" fmla="*/ 138 h 150"/>
                <a:gd name="T6" fmla="*/ 387 w 396"/>
                <a:gd name="T7" fmla="*/ 121 h 150"/>
                <a:gd name="T8" fmla="*/ 361 w 396"/>
                <a:gd name="T9" fmla="*/ 95 h 150"/>
                <a:gd name="T10" fmla="*/ 360 w 396"/>
                <a:gd name="T11" fmla="*/ 94 h 150"/>
                <a:gd name="T12" fmla="*/ 324 w 396"/>
                <a:gd name="T13" fmla="*/ 85 h 150"/>
                <a:gd name="T14" fmla="*/ 314 w 396"/>
                <a:gd name="T15" fmla="*/ 86 h 150"/>
                <a:gd name="T16" fmla="*/ 314 w 396"/>
                <a:gd name="T17" fmla="*/ 81 h 150"/>
                <a:gd name="T18" fmla="*/ 247 w 396"/>
                <a:gd name="T19" fmla="*/ 14 h 150"/>
                <a:gd name="T20" fmla="*/ 210 w 396"/>
                <a:gd name="T21" fmla="*/ 25 h 150"/>
                <a:gd name="T22" fmla="*/ 168 w 396"/>
                <a:gd name="T23" fmla="*/ 0 h 150"/>
                <a:gd name="T24" fmla="*/ 121 w 396"/>
                <a:gd name="T25" fmla="*/ 41 h 150"/>
                <a:gd name="T26" fmla="*/ 104 w 396"/>
                <a:gd name="T27" fmla="*/ 38 h 150"/>
                <a:gd name="T28" fmla="*/ 57 w 396"/>
                <a:gd name="T29" fmla="*/ 85 h 150"/>
                <a:gd name="T30" fmla="*/ 59 w 396"/>
                <a:gd name="T31" fmla="*/ 97 h 150"/>
                <a:gd name="T32" fmla="*/ 58 w 396"/>
                <a:gd name="T33" fmla="*/ 97 h 150"/>
                <a:gd name="T34" fmla="*/ 0 w 396"/>
                <a:gd name="T35"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150">
                  <a:moveTo>
                    <a:pt x="0" y="150"/>
                  </a:moveTo>
                  <a:cubicBezTo>
                    <a:pt x="396" y="150"/>
                    <a:pt x="396" y="150"/>
                    <a:pt x="396" y="150"/>
                  </a:cubicBezTo>
                  <a:cubicBezTo>
                    <a:pt x="396" y="146"/>
                    <a:pt x="395" y="142"/>
                    <a:pt x="394" y="138"/>
                  </a:cubicBezTo>
                  <a:cubicBezTo>
                    <a:pt x="391" y="132"/>
                    <a:pt x="389" y="126"/>
                    <a:pt x="387" y="121"/>
                  </a:cubicBezTo>
                  <a:cubicBezTo>
                    <a:pt x="380" y="110"/>
                    <a:pt x="372" y="101"/>
                    <a:pt x="361" y="95"/>
                  </a:cubicBezTo>
                  <a:cubicBezTo>
                    <a:pt x="360" y="94"/>
                    <a:pt x="360" y="94"/>
                    <a:pt x="360" y="94"/>
                  </a:cubicBezTo>
                  <a:cubicBezTo>
                    <a:pt x="349" y="88"/>
                    <a:pt x="337" y="85"/>
                    <a:pt x="324" y="85"/>
                  </a:cubicBezTo>
                  <a:cubicBezTo>
                    <a:pt x="321" y="85"/>
                    <a:pt x="317" y="86"/>
                    <a:pt x="314" y="86"/>
                  </a:cubicBezTo>
                  <a:cubicBezTo>
                    <a:pt x="314" y="84"/>
                    <a:pt x="314" y="83"/>
                    <a:pt x="314" y="81"/>
                  </a:cubicBezTo>
                  <a:cubicBezTo>
                    <a:pt x="314" y="44"/>
                    <a:pt x="283" y="14"/>
                    <a:pt x="247" y="14"/>
                  </a:cubicBezTo>
                  <a:cubicBezTo>
                    <a:pt x="233" y="14"/>
                    <a:pt x="220" y="18"/>
                    <a:pt x="210" y="25"/>
                  </a:cubicBezTo>
                  <a:cubicBezTo>
                    <a:pt x="203" y="11"/>
                    <a:pt x="189" y="0"/>
                    <a:pt x="168" y="0"/>
                  </a:cubicBezTo>
                  <a:cubicBezTo>
                    <a:pt x="140" y="0"/>
                    <a:pt x="124" y="20"/>
                    <a:pt x="121" y="41"/>
                  </a:cubicBezTo>
                  <a:cubicBezTo>
                    <a:pt x="115" y="39"/>
                    <a:pt x="110" y="38"/>
                    <a:pt x="104" y="38"/>
                  </a:cubicBezTo>
                  <a:cubicBezTo>
                    <a:pt x="78" y="38"/>
                    <a:pt x="57" y="59"/>
                    <a:pt x="57" y="85"/>
                  </a:cubicBezTo>
                  <a:cubicBezTo>
                    <a:pt x="57" y="89"/>
                    <a:pt x="58" y="93"/>
                    <a:pt x="59" y="97"/>
                  </a:cubicBezTo>
                  <a:cubicBezTo>
                    <a:pt x="58" y="97"/>
                    <a:pt x="58" y="97"/>
                    <a:pt x="58" y="97"/>
                  </a:cubicBezTo>
                  <a:cubicBezTo>
                    <a:pt x="28" y="97"/>
                    <a:pt x="2" y="121"/>
                    <a:pt x="0" y="15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0" name="Freeform 281"/>
            <p:cNvSpPr>
              <a:spLocks/>
            </p:cNvSpPr>
            <p:nvPr/>
          </p:nvSpPr>
          <p:spPr bwMode="auto">
            <a:xfrm>
              <a:off x="4759733" y="6004166"/>
              <a:ext cx="439421" cy="297672"/>
            </a:xfrm>
            <a:custGeom>
              <a:avLst/>
              <a:gdLst>
                <a:gd name="T0" fmla="*/ 38 w 105"/>
                <a:gd name="T1" fmla="*/ 0 h 67"/>
                <a:gd name="T2" fmla="*/ 1 w 105"/>
                <a:gd name="T3" fmla="*/ 11 h 67"/>
                <a:gd name="T4" fmla="*/ 0 w 105"/>
                <a:gd name="T5" fmla="*/ 11 h 67"/>
                <a:gd name="T6" fmla="*/ 1 w 105"/>
                <a:gd name="T7" fmla="*/ 11 h 67"/>
                <a:gd name="T8" fmla="*/ 38 w 105"/>
                <a:gd name="T9" fmla="*/ 0 h 67"/>
                <a:gd name="T10" fmla="*/ 105 w 105"/>
                <a:gd name="T11" fmla="*/ 67 h 67"/>
                <a:gd name="T12" fmla="*/ 105 w 105"/>
                <a:gd name="T13" fmla="*/ 67 h 67"/>
                <a:gd name="T14" fmla="*/ 38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38" y="0"/>
                  </a:moveTo>
                  <a:cubicBezTo>
                    <a:pt x="24" y="0"/>
                    <a:pt x="11" y="4"/>
                    <a:pt x="1" y="11"/>
                  </a:cubicBezTo>
                  <a:cubicBezTo>
                    <a:pt x="1" y="11"/>
                    <a:pt x="0" y="11"/>
                    <a:pt x="0" y="11"/>
                  </a:cubicBezTo>
                  <a:cubicBezTo>
                    <a:pt x="0" y="11"/>
                    <a:pt x="1" y="11"/>
                    <a:pt x="1" y="11"/>
                  </a:cubicBezTo>
                  <a:cubicBezTo>
                    <a:pt x="11" y="4"/>
                    <a:pt x="24" y="0"/>
                    <a:pt x="38" y="0"/>
                  </a:cubicBezTo>
                  <a:cubicBezTo>
                    <a:pt x="74" y="0"/>
                    <a:pt x="105" y="30"/>
                    <a:pt x="105" y="67"/>
                  </a:cubicBezTo>
                  <a:cubicBezTo>
                    <a:pt x="105" y="67"/>
                    <a:pt x="105" y="67"/>
                    <a:pt x="105" y="67"/>
                  </a:cubicBezTo>
                  <a:cubicBezTo>
                    <a:pt x="105" y="30"/>
                    <a:pt x="74" y="0"/>
                    <a:pt x="38" y="0"/>
                  </a:cubicBezTo>
                </a:path>
              </a:pathLst>
            </a:custGeom>
            <a:solidFill>
              <a:srgbClr val="FFF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1" name="Freeform 282"/>
            <p:cNvSpPr>
              <a:spLocks/>
            </p:cNvSpPr>
            <p:nvPr/>
          </p:nvSpPr>
          <p:spPr bwMode="auto">
            <a:xfrm>
              <a:off x="4721933" y="5994717"/>
              <a:ext cx="819781" cy="611882"/>
            </a:xfrm>
            <a:custGeom>
              <a:avLst/>
              <a:gdLst>
                <a:gd name="T0" fmla="*/ 0 w 196"/>
                <a:gd name="T1" fmla="*/ 0 h 138"/>
                <a:gd name="T2" fmla="*/ 0 w 196"/>
                <a:gd name="T3" fmla="*/ 138 h 138"/>
                <a:gd name="T4" fmla="*/ 196 w 196"/>
                <a:gd name="T5" fmla="*/ 138 h 138"/>
                <a:gd name="T6" fmla="*/ 194 w 196"/>
                <a:gd name="T7" fmla="*/ 126 h 138"/>
                <a:gd name="T8" fmla="*/ 187 w 196"/>
                <a:gd name="T9" fmla="*/ 109 h 138"/>
                <a:gd name="T10" fmla="*/ 161 w 196"/>
                <a:gd name="T11" fmla="*/ 83 h 138"/>
                <a:gd name="T12" fmla="*/ 160 w 196"/>
                <a:gd name="T13" fmla="*/ 82 h 138"/>
                <a:gd name="T14" fmla="*/ 124 w 196"/>
                <a:gd name="T15" fmla="*/ 73 h 138"/>
                <a:gd name="T16" fmla="*/ 114 w 196"/>
                <a:gd name="T17" fmla="*/ 74 h 138"/>
                <a:gd name="T18" fmla="*/ 114 w 196"/>
                <a:gd name="T19" fmla="*/ 74 h 138"/>
                <a:gd name="T20" fmla="*/ 114 w 196"/>
                <a:gd name="T21" fmla="*/ 74 h 138"/>
                <a:gd name="T22" fmla="*/ 114 w 196"/>
                <a:gd name="T23" fmla="*/ 69 h 138"/>
                <a:gd name="T24" fmla="*/ 47 w 196"/>
                <a:gd name="T25" fmla="*/ 2 h 138"/>
                <a:gd name="T26" fmla="*/ 10 w 196"/>
                <a:gd name="T27" fmla="*/ 13 h 138"/>
                <a:gd name="T28" fmla="*/ 9 w 196"/>
                <a:gd name="T29" fmla="*/ 13 h 138"/>
                <a:gd name="T30" fmla="*/ 0 w 196"/>
                <a:gd name="T3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38">
                  <a:moveTo>
                    <a:pt x="0" y="0"/>
                  </a:moveTo>
                  <a:cubicBezTo>
                    <a:pt x="0" y="138"/>
                    <a:pt x="0" y="138"/>
                    <a:pt x="0" y="138"/>
                  </a:cubicBezTo>
                  <a:cubicBezTo>
                    <a:pt x="196" y="138"/>
                    <a:pt x="196" y="138"/>
                    <a:pt x="196" y="138"/>
                  </a:cubicBezTo>
                  <a:cubicBezTo>
                    <a:pt x="196" y="134"/>
                    <a:pt x="195" y="130"/>
                    <a:pt x="194" y="126"/>
                  </a:cubicBezTo>
                  <a:cubicBezTo>
                    <a:pt x="191" y="120"/>
                    <a:pt x="189" y="114"/>
                    <a:pt x="187" y="109"/>
                  </a:cubicBezTo>
                  <a:cubicBezTo>
                    <a:pt x="180" y="98"/>
                    <a:pt x="172" y="89"/>
                    <a:pt x="161" y="83"/>
                  </a:cubicBezTo>
                  <a:cubicBezTo>
                    <a:pt x="160" y="82"/>
                    <a:pt x="160" y="82"/>
                    <a:pt x="160" y="82"/>
                  </a:cubicBezTo>
                  <a:cubicBezTo>
                    <a:pt x="149" y="76"/>
                    <a:pt x="137" y="73"/>
                    <a:pt x="124" y="73"/>
                  </a:cubicBezTo>
                  <a:cubicBezTo>
                    <a:pt x="121" y="73"/>
                    <a:pt x="117" y="74"/>
                    <a:pt x="114" y="74"/>
                  </a:cubicBezTo>
                  <a:cubicBezTo>
                    <a:pt x="114" y="74"/>
                    <a:pt x="114" y="74"/>
                    <a:pt x="114" y="74"/>
                  </a:cubicBezTo>
                  <a:cubicBezTo>
                    <a:pt x="114" y="74"/>
                    <a:pt x="114" y="74"/>
                    <a:pt x="114" y="74"/>
                  </a:cubicBezTo>
                  <a:cubicBezTo>
                    <a:pt x="114" y="72"/>
                    <a:pt x="114" y="71"/>
                    <a:pt x="114" y="69"/>
                  </a:cubicBezTo>
                  <a:cubicBezTo>
                    <a:pt x="114" y="32"/>
                    <a:pt x="83" y="2"/>
                    <a:pt x="47" y="2"/>
                  </a:cubicBezTo>
                  <a:cubicBezTo>
                    <a:pt x="33" y="2"/>
                    <a:pt x="20" y="6"/>
                    <a:pt x="10" y="13"/>
                  </a:cubicBezTo>
                  <a:cubicBezTo>
                    <a:pt x="10" y="13"/>
                    <a:pt x="9" y="13"/>
                    <a:pt x="9" y="13"/>
                  </a:cubicBezTo>
                  <a:cubicBezTo>
                    <a:pt x="7" y="8"/>
                    <a:pt x="4" y="4"/>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2" name="Freeform 283"/>
            <p:cNvSpPr>
              <a:spLocks/>
            </p:cNvSpPr>
            <p:nvPr/>
          </p:nvSpPr>
          <p:spPr bwMode="auto">
            <a:xfrm>
              <a:off x="4072251" y="6093941"/>
              <a:ext cx="392172" cy="415796"/>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3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3"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3" name="Freeform 284"/>
            <p:cNvSpPr>
              <a:spLocks/>
            </p:cNvSpPr>
            <p:nvPr/>
          </p:nvSpPr>
          <p:spPr bwMode="auto">
            <a:xfrm>
              <a:off x="4225812" y="6261677"/>
              <a:ext cx="89774"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4" name="Freeform 285"/>
            <p:cNvSpPr>
              <a:spLocks/>
            </p:cNvSpPr>
            <p:nvPr/>
          </p:nvSpPr>
          <p:spPr bwMode="auto">
            <a:xfrm>
              <a:off x="4473872" y="5888405"/>
              <a:ext cx="394534" cy="418159"/>
            </a:xfrm>
            <a:custGeom>
              <a:avLst/>
              <a:gdLst>
                <a:gd name="T0" fmla="*/ 0 w 94"/>
                <a:gd name="T1" fmla="*/ 46 h 94"/>
                <a:gd name="T2" fmla="*/ 38 w 94"/>
                <a:gd name="T3" fmla="*/ 44 h 94"/>
                <a:gd name="T4" fmla="*/ 15 w 94"/>
                <a:gd name="T5" fmla="*/ 14 h 94"/>
                <a:gd name="T6" fmla="*/ 43 w 94"/>
                <a:gd name="T7" fmla="*/ 39 h 94"/>
                <a:gd name="T8" fmla="*/ 48 w 94"/>
                <a:gd name="T9" fmla="*/ 1 h 94"/>
                <a:gd name="T10" fmla="*/ 50 w 94"/>
                <a:gd name="T11" fmla="*/ 38 h 94"/>
                <a:gd name="T12" fmla="*/ 81 w 94"/>
                <a:gd name="T13" fmla="*/ 15 h 94"/>
                <a:gd name="T14" fmla="*/ 55 w 94"/>
                <a:gd name="T15" fmla="*/ 43 h 94"/>
                <a:gd name="T16" fmla="*/ 94 w 94"/>
                <a:gd name="T17" fmla="*/ 48 h 94"/>
                <a:gd name="T18" fmla="*/ 56 w 94"/>
                <a:gd name="T19" fmla="*/ 51 h 94"/>
                <a:gd name="T20" fmla="*/ 79 w 94"/>
                <a:gd name="T21" fmla="*/ 81 h 94"/>
                <a:gd name="T22" fmla="*/ 51 w 94"/>
                <a:gd name="T23" fmla="*/ 56 h 94"/>
                <a:gd name="T24" fmla="*/ 46 w 94"/>
                <a:gd name="T25" fmla="*/ 94 h 94"/>
                <a:gd name="T26" fmla="*/ 44 w 94"/>
                <a:gd name="T27" fmla="*/ 56 h 94"/>
                <a:gd name="T28" fmla="*/ 13 w 94"/>
                <a:gd name="T29" fmla="*/ 80 h 94"/>
                <a:gd name="T30" fmla="*/ 38 w 94"/>
                <a:gd name="T31" fmla="*/ 51 h 94"/>
                <a:gd name="T32" fmla="*/ 0 w 94"/>
                <a:gd name="T33"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94">
                  <a:moveTo>
                    <a:pt x="0" y="46"/>
                  </a:moveTo>
                  <a:cubicBezTo>
                    <a:pt x="0" y="34"/>
                    <a:pt x="23" y="39"/>
                    <a:pt x="38" y="44"/>
                  </a:cubicBezTo>
                  <a:cubicBezTo>
                    <a:pt x="25" y="37"/>
                    <a:pt x="6" y="23"/>
                    <a:pt x="15" y="14"/>
                  </a:cubicBezTo>
                  <a:cubicBezTo>
                    <a:pt x="23" y="4"/>
                    <a:pt x="36" y="25"/>
                    <a:pt x="43" y="39"/>
                  </a:cubicBezTo>
                  <a:cubicBezTo>
                    <a:pt x="39" y="24"/>
                    <a:pt x="35" y="1"/>
                    <a:pt x="48" y="1"/>
                  </a:cubicBezTo>
                  <a:cubicBezTo>
                    <a:pt x="61" y="0"/>
                    <a:pt x="55" y="24"/>
                    <a:pt x="50" y="38"/>
                  </a:cubicBezTo>
                  <a:cubicBezTo>
                    <a:pt x="58" y="26"/>
                    <a:pt x="71" y="6"/>
                    <a:pt x="81" y="15"/>
                  </a:cubicBezTo>
                  <a:cubicBezTo>
                    <a:pt x="90" y="24"/>
                    <a:pt x="69" y="36"/>
                    <a:pt x="55" y="43"/>
                  </a:cubicBezTo>
                  <a:cubicBezTo>
                    <a:pt x="70" y="40"/>
                    <a:pt x="93" y="36"/>
                    <a:pt x="94" y="48"/>
                  </a:cubicBezTo>
                  <a:cubicBezTo>
                    <a:pt x="94" y="61"/>
                    <a:pt x="70" y="55"/>
                    <a:pt x="56" y="51"/>
                  </a:cubicBezTo>
                  <a:cubicBezTo>
                    <a:pt x="69" y="58"/>
                    <a:pt x="88" y="72"/>
                    <a:pt x="79" y="81"/>
                  </a:cubicBezTo>
                  <a:cubicBezTo>
                    <a:pt x="70" y="90"/>
                    <a:pt x="58" y="70"/>
                    <a:pt x="51" y="56"/>
                  </a:cubicBezTo>
                  <a:cubicBezTo>
                    <a:pt x="55" y="70"/>
                    <a:pt x="59" y="94"/>
                    <a:pt x="46" y="94"/>
                  </a:cubicBezTo>
                  <a:cubicBezTo>
                    <a:pt x="33" y="94"/>
                    <a:pt x="39" y="71"/>
                    <a:pt x="44" y="56"/>
                  </a:cubicBezTo>
                  <a:cubicBezTo>
                    <a:pt x="36" y="69"/>
                    <a:pt x="22" y="88"/>
                    <a:pt x="13" y="80"/>
                  </a:cubicBezTo>
                  <a:cubicBezTo>
                    <a:pt x="4" y="71"/>
                    <a:pt x="25" y="58"/>
                    <a:pt x="38" y="51"/>
                  </a:cubicBezTo>
                  <a:cubicBezTo>
                    <a:pt x="24" y="55"/>
                    <a:pt x="1" y="59"/>
                    <a:pt x="0" y="46"/>
                  </a:cubicBezTo>
                  <a:close/>
                </a:path>
              </a:pathLst>
            </a:custGeom>
            <a:solidFill>
              <a:srgbClr val="CD5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5" name="Freeform 286"/>
            <p:cNvSpPr>
              <a:spLocks/>
            </p:cNvSpPr>
            <p:nvPr/>
          </p:nvSpPr>
          <p:spPr bwMode="auto">
            <a:xfrm>
              <a:off x="4629796" y="6058503"/>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6" name="Freeform 287"/>
            <p:cNvSpPr>
              <a:spLocks/>
            </p:cNvSpPr>
            <p:nvPr/>
          </p:nvSpPr>
          <p:spPr bwMode="auto">
            <a:xfrm>
              <a:off x="4913294" y="6070316"/>
              <a:ext cx="380359" cy="413434"/>
            </a:xfrm>
            <a:custGeom>
              <a:avLst/>
              <a:gdLst>
                <a:gd name="T0" fmla="*/ 1 w 91"/>
                <a:gd name="T1" fmla="*/ 45 h 93"/>
                <a:gd name="T2" fmla="*/ 37 w 91"/>
                <a:gd name="T3" fmla="*/ 43 h 93"/>
                <a:gd name="T4" fmla="*/ 14 w 91"/>
                <a:gd name="T5" fmla="*/ 12 h 93"/>
                <a:gd name="T6" fmla="*/ 42 w 91"/>
                <a:gd name="T7" fmla="*/ 38 h 93"/>
                <a:gd name="T8" fmla="*/ 46 w 91"/>
                <a:gd name="T9" fmla="*/ 0 h 93"/>
                <a:gd name="T10" fmla="*/ 49 w 91"/>
                <a:gd name="T11" fmla="*/ 37 h 93"/>
                <a:gd name="T12" fmla="*/ 78 w 91"/>
                <a:gd name="T13" fmla="*/ 15 h 93"/>
                <a:gd name="T14" fmla="*/ 54 w 91"/>
                <a:gd name="T15" fmla="*/ 42 h 93"/>
                <a:gd name="T16" fmla="*/ 91 w 91"/>
                <a:gd name="T17" fmla="*/ 48 h 93"/>
                <a:gd name="T18" fmla="*/ 55 w 91"/>
                <a:gd name="T19" fmla="*/ 50 h 93"/>
                <a:gd name="T20" fmla="*/ 77 w 91"/>
                <a:gd name="T21" fmla="*/ 80 h 93"/>
                <a:gd name="T22" fmla="*/ 50 w 91"/>
                <a:gd name="T23" fmla="*/ 55 h 93"/>
                <a:gd name="T24" fmla="*/ 46 w 91"/>
                <a:gd name="T25" fmla="*/ 93 h 93"/>
                <a:gd name="T26" fmla="*/ 43 w 91"/>
                <a:gd name="T27" fmla="*/ 55 h 93"/>
                <a:gd name="T28" fmla="*/ 14 w 91"/>
                <a:gd name="T29" fmla="*/ 78 h 93"/>
                <a:gd name="T30" fmla="*/ 38 w 91"/>
                <a:gd name="T31" fmla="*/ 50 h 93"/>
                <a:gd name="T32" fmla="*/ 1 w 91"/>
                <a:gd name="T33"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93">
                  <a:moveTo>
                    <a:pt x="1" y="45"/>
                  </a:moveTo>
                  <a:cubicBezTo>
                    <a:pt x="0" y="32"/>
                    <a:pt x="23" y="38"/>
                    <a:pt x="37" y="43"/>
                  </a:cubicBezTo>
                  <a:cubicBezTo>
                    <a:pt x="25" y="35"/>
                    <a:pt x="6" y="21"/>
                    <a:pt x="14" y="12"/>
                  </a:cubicBezTo>
                  <a:cubicBezTo>
                    <a:pt x="23" y="3"/>
                    <a:pt x="35" y="24"/>
                    <a:pt x="42" y="38"/>
                  </a:cubicBezTo>
                  <a:cubicBezTo>
                    <a:pt x="38" y="23"/>
                    <a:pt x="34" y="0"/>
                    <a:pt x="46" y="0"/>
                  </a:cubicBezTo>
                  <a:cubicBezTo>
                    <a:pt x="58" y="0"/>
                    <a:pt x="53" y="23"/>
                    <a:pt x="49" y="37"/>
                  </a:cubicBezTo>
                  <a:cubicBezTo>
                    <a:pt x="56" y="25"/>
                    <a:pt x="69" y="6"/>
                    <a:pt x="78" y="15"/>
                  </a:cubicBezTo>
                  <a:cubicBezTo>
                    <a:pt x="87" y="24"/>
                    <a:pt x="67" y="36"/>
                    <a:pt x="54" y="42"/>
                  </a:cubicBezTo>
                  <a:cubicBezTo>
                    <a:pt x="68" y="39"/>
                    <a:pt x="90" y="35"/>
                    <a:pt x="91" y="48"/>
                  </a:cubicBezTo>
                  <a:cubicBezTo>
                    <a:pt x="91" y="61"/>
                    <a:pt x="69" y="55"/>
                    <a:pt x="55" y="50"/>
                  </a:cubicBezTo>
                  <a:cubicBezTo>
                    <a:pt x="67" y="57"/>
                    <a:pt x="86" y="71"/>
                    <a:pt x="77" y="80"/>
                  </a:cubicBezTo>
                  <a:cubicBezTo>
                    <a:pt x="69" y="89"/>
                    <a:pt x="57" y="69"/>
                    <a:pt x="50" y="55"/>
                  </a:cubicBezTo>
                  <a:cubicBezTo>
                    <a:pt x="54" y="69"/>
                    <a:pt x="58" y="93"/>
                    <a:pt x="46" y="93"/>
                  </a:cubicBezTo>
                  <a:cubicBezTo>
                    <a:pt x="33" y="93"/>
                    <a:pt x="38" y="70"/>
                    <a:pt x="43" y="55"/>
                  </a:cubicBezTo>
                  <a:cubicBezTo>
                    <a:pt x="36" y="68"/>
                    <a:pt x="23" y="87"/>
                    <a:pt x="14" y="78"/>
                  </a:cubicBezTo>
                  <a:cubicBezTo>
                    <a:pt x="5" y="69"/>
                    <a:pt x="25" y="57"/>
                    <a:pt x="38" y="50"/>
                  </a:cubicBezTo>
                  <a:cubicBezTo>
                    <a:pt x="24" y="54"/>
                    <a:pt x="1" y="57"/>
                    <a:pt x="1" y="45"/>
                  </a:cubicBezTo>
                  <a:close/>
                </a:path>
              </a:pathLst>
            </a:custGeom>
            <a:solidFill>
              <a:srgbClr val="CD58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7" name="Freeform 288"/>
            <p:cNvSpPr>
              <a:spLocks/>
            </p:cNvSpPr>
            <p:nvPr/>
          </p:nvSpPr>
          <p:spPr bwMode="auto">
            <a:xfrm>
              <a:off x="5064492" y="6235689"/>
              <a:ext cx="87412" cy="96862"/>
            </a:xfrm>
            <a:custGeom>
              <a:avLst/>
              <a:gdLst>
                <a:gd name="T0" fmla="*/ 21 w 21"/>
                <a:gd name="T1" fmla="*/ 11 h 22"/>
                <a:gd name="T2" fmla="*/ 10 w 21"/>
                <a:gd name="T3" fmla="*/ 0 h 22"/>
                <a:gd name="T4" fmla="*/ 0 w 21"/>
                <a:gd name="T5" fmla="*/ 11 h 22"/>
                <a:gd name="T6" fmla="*/ 11 w 21"/>
                <a:gd name="T7" fmla="*/ 22 h 22"/>
                <a:gd name="T8" fmla="*/ 21 w 21"/>
                <a:gd name="T9" fmla="*/ 11 h 22"/>
              </a:gdLst>
              <a:ahLst/>
              <a:cxnLst>
                <a:cxn ang="0">
                  <a:pos x="T0" y="T1"/>
                </a:cxn>
                <a:cxn ang="0">
                  <a:pos x="T2" y="T3"/>
                </a:cxn>
                <a:cxn ang="0">
                  <a:pos x="T4" y="T5"/>
                </a:cxn>
                <a:cxn ang="0">
                  <a:pos x="T6" y="T7"/>
                </a:cxn>
                <a:cxn ang="0">
                  <a:pos x="T8" y="T9"/>
                </a:cxn>
              </a:cxnLst>
              <a:rect l="0" t="0" r="r" b="b"/>
              <a:pathLst>
                <a:path w="21" h="22">
                  <a:moveTo>
                    <a:pt x="21" y="11"/>
                  </a:moveTo>
                  <a:cubicBezTo>
                    <a:pt x="21" y="5"/>
                    <a:pt x="16" y="0"/>
                    <a:pt x="10" y="0"/>
                  </a:cubicBezTo>
                  <a:cubicBezTo>
                    <a:pt x="4" y="0"/>
                    <a:pt x="0" y="5"/>
                    <a:pt x="0" y="11"/>
                  </a:cubicBezTo>
                  <a:cubicBezTo>
                    <a:pt x="0" y="17"/>
                    <a:pt x="5" y="22"/>
                    <a:pt x="11" y="22"/>
                  </a:cubicBezTo>
                  <a:cubicBezTo>
                    <a:pt x="17" y="22"/>
                    <a:pt x="21" y="17"/>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8" name="Freeform 294"/>
            <p:cNvSpPr>
              <a:spLocks/>
            </p:cNvSpPr>
            <p:nvPr/>
          </p:nvSpPr>
          <p:spPr bwMode="auto">
            <a:xfrm>
              <a:off x="2451589" y="5994717"/>
              <a:ext cx="607157" cy="701656"/>
            </a:xfrm>
            <a:custGeom>
              <a:avLst/>
              <a:gdLst>
                <a:gd name="T0" fmla="*/ 0 w 145"/>
                <a:gd name="T1" fmla="*/ 154 h 158"/>
                <a:gd name="T2" fmla="*/ 1 w 145"/>
                <a:gd name="T3" fmla="*/ 151 h 158"/>
                <a:gd name="T4" fmla="*/ 3 w 145"/>
                <a:gd name="T5" fmla="*/ 143 h 158"/>
                <a:gd name="T6" fmla="*/ 11 w 145"/>
                <a:gd name="T7" fmla="*/ 118 h 158"/>
                <a:gd name="T8" fmla="*/ 26 w 145"/>
                <a:gd name="T9" fmla="*/ 85 h 158"/>
                <a:gd name="T10" fmla="*/ 37 w 145"/>
                <a:gd name="T11" fmla="*/ 67 h 158"/>
                <a:gd name="T12" fmla="*/ 50 w 145"/>
                <a:gd name="T13" fmla="*/ 50 h 158"/>
                <a:gd name="T14" fmla="*/ 57 w 145"/>
                <a:gd name="T15" fmla="*/ 43 h 158"/>
                <a:gd name="T16" fmla="*/ 65 w 145"/>
                <a:gd name="T17" fmla="*/ 35 h 158"/>
                <a:gd name="T18" fmla="*/ 81 w 145"/>
                <a:gd name="T19" fmla="*/ 23 h 158"/>
                <a:gd name="T20" fmla="*/ 89 w 145"/>
                <a:gd name="T21" fmla="*/ 17 h 158"/>
                <a:gd name="T22" fmla="*/ 97 w 145"/>
                <a:gd name="T23" fmla="*/ 13 h 158"/>
                <a:gd name="T24" fmla="*/ 113 w 145"/>
                <a:gd name="T25" fmla="*/ 7 h 158"/>
                <a:gd name="T26" fmla="*/ 120 w 145"/>
                <a:gd name="T27" fmla="*/ 5 h 158"/>
                <a:gd name="T28" fmla="*/ 126 w 145"/>
                <a:gd name="T29" fmla="*/ 3 h 158"/>
                <a:gd name="T30" fmla="*/ 136 w 145"/>
                <a:gd name="T31" fmla="*/ 1 h 158"/>
                <a:gd name="T32" fmla="*/ 145 w 145"/>
                <a:gd name="T33" fmla="*/ 0 h 158"/>
                <a:gd name="T34" fmla="*/ 137 w 145"/>
                <a:gd name="T35" fmla="*/ 3 h 158"/>
                <a:gd name="T36" fmla="*/ 128 w 145"/>
                <a:gd name="T37" fmla="*/ 7 h 158"/>
                <a:gd name="T38" fmla="*/ 122 w 145"/>
                <a:gd name="T39" fmla="*/ 11 h 158"/>
                <a:gd name="T40" fmla="*/ 116 w 145"/>
                <a:gd name="T41" fmla="*/ 14 h 158"/>
                <a:gd name="T42" fmla="*/ 104 w 145"/>
                <a:gd name="T43" fmla="*/ 23 h 158"/>
                <a:gd name="T44" fmla="*/ 98 w 145"/>
                <a:gd name="T45" fmla="*/ 29 h 158"/>
                <a:gd name="T46" fmla="*/ 92 w 145"/>
                <a:gd name="T47" fmla="*/ 35 h 158"/>
                <a:gd name="T48" fmla="*/ 81 w 145"/>
                <a:gd name="T49" fmla="*/ 50 h 158"/>
                <a:gd name="T50" fmla="*/ 76 w 145"/>
                <a:gd name="T51" fmla="*/ 57 h 158"/>
                <a:gd name="T52" fmla="*/ 72 w 145"/>
                <a:gd name="T53" fmla="*/ 65 h 158"/>
                <a:gd name="T54" fmla="*/ 65 w 145"/>
                <a:gd name="T55" fmla="*/ 82 h 158"/>
                <a:gd name="T56" fmla="*/ 60 w 145"/>
                <a:gd name="T57" fmla="*/ 99 h 158"/>
                <a:gd name="T58" fmla="*/ 54 w 145"/>
                <a:gd name="T59" fmla="*/ 129 h 158"/>
                <a:gd name="T60" fmla="*/ 53 w 145"/>
                <a:gd name="T61" fmla="*/ 151 h 158"/>
                <a:gd name="T62" fmla="*/ 53 w 145"/>
                <a:gd name="T63" fmla="*/ 156 h 158"/>
                <a:gd name="T64" fmla="*/ 53 w 145"/>
                <a:gd name="T65" fmla="*/ 158 h 158"/>
                <a:gd name="T66" fmla="*/ 53 w 145"/>
                <a:gd name="T67" fmla="*/ 158 h 158"/>
                <a:gd name="T68" fmla="*/ 0 w 145"/>
                <a:gd name="T69"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0" y="154"/>
                  </a:moveTo>
                  <a:cubicBezTo>
                    <a:pt x="0" y="154"/>
                    <a:pt x="1" y="153"/>
                    <a:pt x="1" y="151"/>
                  </a:cubicBezTo>
                  <a:cubicBezTo>
                    <a:pt x="1" y="149"/>
                    <a:pt x="2" y="147"/>
                    <a:pt x="3" y="143"/>
                  </a:cubicBezTo>
                  <a:cubicBezTo>
                    <a:pt x="4" y="137"/>
                    <a:pt x="7" y="128"/>
                    <a:pt x="11" y="118"/>
                  </a:cubicBezTo>
                  <a:cubicBezTo>
                    <a:pt x="15" y="108"/>
                    <a:pt x="20" y="97"/>
                    <a:pt x="26" y="85"/>
                  </a:cubicBezTo>
                  <a:cubicBezTo>
                    <a:pt x="29" y="79"/>
                    <a:pt x="33" y="73"/>
                    <a:pt x="37" y="67"/>
                  </a:cubicBezTo>
                  <a:cubicBezTo>
                    <a:pt x="41" y="62"/>
                    <a:pt x="45" y="56"/>
                    <a:pt x="50" y="50"/>
                  </a:cubicBezTo>
                  <a:cubicBezTo>
                    <a:pt x="52" y="48"/>
                    <a:pt x="55" y="45"/>
                    <a:pt x="57" y="43"/>
                  </a:cubicBezTo>
                  <a:cubicBezTo>
                    <a:pt x="60" y="40"/>
                    <a:pt x="62" y="38"/>
                    <a:pt x="65" y="35"/>
                  </a:cubicBezTo>
                  <a:cubicBezTo>
                    <a:pt x="70" y="31"/>
                    <a:pt x="76" y="26"/>
                    <a:pt x="81" y="23"/>
                  </a:cubicBezTo>
                  <a:cubicBezTo>
                    <a:pt x="84" y="21"/>
                    <a:pt x="86" y="19"/>
                    <a:pt x="89" y="17"/>
                  </a:cubicBezTo>
                  <a:cubicBezTo>
                    <a:pt x="92" y="16"/>
                    <a:pt x="95" y="15"/>
                    <a:pt x="97" y="13"/>
                  </a:cubicBezTo>
                  <a:cubicBezTo>
                    <a:pt x="103" y="11"/>
                    <a:pt x="108" y="8"/>
                    <a:pt x="113" y="7"/>
                  </a:cubicBezTo>
                  <a:cubicBezTo>
                    <a:pt x="115" y="6"/>
                    <a:pt x="117" y="5"/>
                    <a:pt x="120" y="5"/>
                  </a:cubicBezTo>
                  <a:cubicBezTo>
                    <a:pt x="122" y="4"/>
                    <a:pt x="124" y="3"/>
                    <a:pt x="126" y="3"/>
                  </a:cubicBezTo>
                  <a:cubicBezTo>
                    <a:pt x="130" y="2"/>
                    <a:pt x="133" y="1"/>
                    <a:pt x="136" y="1"/>
                  </a:cubicBezTo>
                  <a:cubicBezTo>
                    <a:pt x="142" y="0"/>
                    <a:pt x="145" y="0"/>
                    <a:pt x="145" y="0"/>
                  </a:cubicBezTo>
                  <a:cubicBezTo>
                    <a:pt x="145" y="0"/>
                    <a:pt x="142" y="1"/>
                    <a:pt x="137" y="3"/>
                  </a:cubicBezTo>
                  <a:cubicBezTo>
                    <a:pt x="134" y="4"/>
                    <a:pt x="131" y="6"/>
                    <a:pt x="128" y="7"/>
                  </a:cubicBezTo>
                  <a:cubicBezTo>
                    <a:pt x="126" y="8"/>
                    <a:pt x="124" y="9"/>
                    <a:pt x="122" y="11"/>
                  </a:cubicBezTo>
                  <a:cubicBezTo>
                    <a:pt x="120" y="12"/>
                    <a:pt x="118" y="13"/>
                    <a:pt x="116" y="14"/>
                  </a:cubicBezTo>
                  <a:cubicBezTo>
                    <a:pt x="112" y="17"/>
                    <a:pt x="108" y="20"/>
                    <a:pt x="104" y="23"/>
                  </a:cubicBezTo>
                  <a:cubicBezTo>
                    <a:pt x="102" y="25"/>
                    <a:pt x="100" y="27"/>
                    <a:pt x="98" y="29"/>
                  </a:cubicBezTo>
                  <a:cubicBezTo>
                    <a:pt x="96" y="31"/>
                    <a:pt x="94" y="33"/>
                    <a:pt x="92" y="35"/>
                  </a:cubicBezTo>
                  <a:cubicBezTo>
                    <a:pt x="88" y="40"/>
                    <a:pt x="84" y="44"/>
                    <a:pt x="81" y="50"/>
                  </a:cubicBezTo>
                  <a:cubicBezTo>
                    <a:pt x="79" y="52"/>
                    <a:pt x="78" y="55"/>
                    <a:pt x="76" y="57"/>
                  </a:cubicBezTo>
                  <a:cubicBezTo>
                    <a:pt x="75" y="60"/>
                    <a:pt x="73" y="63"/>
                    <a:pt x="72" y="65"/>
                  </a:cubicBezTo>
                  <a:cubicBezTo>
                    <a:pt x="69" y="71"/>
                    <a:pt x="67" y="76"/>
                    <a:pt x="65" y="82"/>
                  </a:cubicBezTo>
                  <a:cubicBezTo>
                    <a:pt x="63" y="88"/>
                    <a:pt x="61" y="93"/>
                    <a:pt x="60" y="99"/>
                  </a:cubicBezTo>
                  <a:cubicBezTo>
                    <a:pt x="57" y="110"/>
                    <a:pt x="55" y="120"/>
                    <a:pt x="54" y="129"/>
                  </a:cubicBezTo>
                  <a:cubicBezTo>
                    <a:pt x="53" y="138"/>
                    <a:pt x="53" y="146"/>
                    <a:pt x="53" y="151"/>
                  </a:cubicBezTo>
                  <a:cubicBezTo>
                    <a:pt x="53" y="153"/>
                    <a:pt x="53" y="155"/>
                    <a:pt x="53" y="156"/>
                  </a:cubicBezTo>
                  <a:cubicBezTo>
                    <a:pt x="53" y="157"/>
                    <a:pt x="53" y="157"/>
                    <a:pt x="53" y="158"/>
                  </a:cubicBezTo>
                  <a:cubicBezTo>
                    <a:pt x="53" y="158"/>
                    <a:pt x="53" y="158"/>
                    <a:pt x="53" y="158"/>
                  </a:cubicBezTo>
                  <a:lnTo>
                    <a:pt x="0" y="154"/>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59" name="Freeform 295"/>
            <p:cNvSpPr>
              <a:spLocks/>
            </p:cNvSpPr>
            <p:nvPr/>
          </p:nvSpPr>
          <p:spPr bwMode="auto">
            <a:xfrm>
              <a:off x="2120842" y="5994717"/>
              <a:ext cx="607157" cy="701656"/>
            </a:xfrm>
            <a:custGeom>
              <a:avLst/>
              <a:gdLst>
                <a:gd name="T0" fmla="*/ 92 w 145"/>
                <a:gd name="T1" fmla="*/ 158 h 158"/>
                <a:gd name="T2" fmla="*/ 93 w 145"/>
                <a:gd name="T3" fmla="*/ 158 h 158"/>
                <a:gd name="T4" fmla="*/ 93 w 145"/>
                <a:gd name="T5" fmla="*/ 156 h 158"/>
                <a:gd name="T6" fmla="*/ 93 w 145"/>
                <a:gd name="T7" fmla="*/ 151 h 158"/>
                <a:gd name="T8" fmla="*/ 92 w 145"/>
                <a:gd name="T9" fmla="*/ 129 h 158"/>
                <a:gd name="T10" fmla="*/ 86 w 145"/>
                <a:gd name="T11" fmla="*/ 99 h 158"/>
                <a:gd name="T12" fmla="*/ 81 w 145"/>
                <a:gd name="T13" fmla="*/ 82 h 158"/>
                <a:gd name="T14" fmla="*/ 74 w 145"/>
                <a:gd name="T15" fmla="*/ 65 h 158"/>
                <a:gd name="T16" fmla="*/ 69 w 145"/>
                <a:gd name="T17" fmla="*/ 57 h 158"/>
                <a:gd name="T18" fmla="*/ 65 w 145"/>
                <a:gd name="T19" fmla="*/ 50 h 158"/>
                <a:gd name="T20" fmla="*/ 54 w 145"/>
                <a:gd name="T21" fmla="*/ 35 h 158"/>
                <a:gd name="T22" fmla="*/ 48 w 145"/>
                <a:gd name="T23" fmla="*/ 29 h 158"/>
                <a:gd name="T24" fmla="*/ 42 w 145"/>
                <a:gd name="T25" fmla="*/ 23 h 158"/>
                <a:gd name="T26" fmla="*/ 30 w 145"/>
                <a:gd name="T27" fmla="*/ 14 h 158"/>
                <a:gd name="T28" fmla="*/ 24 w 145"/>
                <a:gd name="T29" fmla="*/ 11 h 158"/>
                <a:gd name="T30" fmla="*/ 18 w 145"/>
                <a:gd name="T31" fmla="*/ 7 h 158"/>
                <a:gd name="T32" fmla="*/ 9 w 145"/>
                <a:gd name="T33" fmla="*/ 3 h 158"/>
                <a:gd name="T34" fmla="*/ 0 w 145"/>
                <a:gd name="T35" fmla="*/ 0 h 158"/>
                <a:gd name="T36" fmla="*/ 10 w 145"/>
                <a:gd name="T37" fmla="*/ 1 h 158"/>
                <a:gd name="T38" fmla="*/ 20 w 145"/>
                <a:gd name="T39" fmla="*/ 3 h 158"/>
                <a:gd name="T40" fmla="*/ 26 w 145"/>
                <a:gd name="T41" fmla="*/ 5 h 158"/>
                <a:gd name="T42" fmla="*/ 33 w 145"/>
                <a:gd name="T43" fmla="*/ 7 h 158"/>
                <a:gd name="T44" fmla="*/ 49 w 145"/>
                <a:gd name="T45" fmla="*/ 13 h 158"/>
                <a:gd name="T46" fmla="*/ 57 w 145"/>
                <a:gd name="T47" fmla="*/ 17 h 158"/>
                <a:gd name="T48" fmla="*/ 65 w 145"/>
                <a:gd name="T49" fmla="*/ 23 h 158"/>
                <a:gd name="T50" fmla="*/ 81 w 145"/>
                <a:gd name="T51" fmla="*/ 35 h 158"/>
                <a:gd name="T52" fmla="*/ 88 w 145"/>
                <a:gd name="T53" fmla="*/ 43 h 158"/>
                <a:gd name="T54" fmla="*/ 96 w 145"/>
                <a:gd name="T55" fmla="*/ 50 h 158"/>
                <a:gd name="T56" fmla="*/ 109 w 145"/>
                <a:gd name="T57" fmla="*/ 67 h 158"/>
                <a:gd name="T58" fmla="*/ 120 w 145"/>
                <a:gd name="T59" fmla="*/ 85 h 158"/>
                <a:gd name="T60" fmla="*/ 135 w 145"/>
                <a:gd name="T61" fmla="*/ 118 h 158"/>
                <a:gd name="T62" fmla="*/ 143 w 145"/>
                <a:gd name="T63" fmla="*/ 143 h 158"/>
                <a:gd name="T64" fmla="*/ 145 w 145"/>
                <a:gd name="T65" fmla="*/ 151 h 158"/>
                <a:gd name="T66" fmla="*/ 145 w 145"/>
                <a:gd name="T67" fmla="*/ 154 h 158"/>
                <a:gd name="T68" fmla="*/ 92 w 145"/>
                <a:gd name="T6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58">
                  <a:moveTo>
                    <a:pt x="92" y="158"/>
                  </a:moveTo>
                  <a:cubicBezTo>
                    <a:pt x="93" y="158"/>
                    <a:pt x="93" y="158"/>
                    <a:pt x="93" y="158"/>
                  </a:cubicBezTo>
                  <a:cubicBezTo>
                    <a:pt x="93" y="157"/>
                    <a:pt x="93" y="157"/>
                    <a:pt x="93" y="156"/>
                  </a:cubicBezTo>
                  <a:cubicBezTo>
                    <a:pt x="93" y="155"/>
                    <a:pt x="93" y="153"/>
                    <a:pt x="93" y="151"/>
                  </a:cubicBezTo>
                  <a:cubicBezTo>
                    <a:pt x="93" y="146"/>
                    <a:pt x="93" y="138"/>
                    <a:pt x="92" y="129"/>
                  </a:cubicBezTo>
                  <a:cubicBezTo>
                    <a:pt x="91" y="120"/>
                    <a:pt x="89" y="110"/>
                    <a:pt x="86" y="99"/>
                  </a:cubicBezTo>
                  <a:cubicBezTo>
                    <a:pt x="85" y="93"/>
                    <a:pt x="83" y="88"/>
                    <a:pt x="81" y="82"/>
                  </a:cubicBezTo>
                  <a:cubicBezTo>
                    <a:pt x="79" y="76"/>
                    <a:pt x="76" y="71"/>
                    <a:pt x="74" y="65"/>
                  </a:cubicBezTo>
                  <a:cubicBezTo>
                    <a:pt x="72" y="63"/>
                    <a:pt x="71" y="60"/>
                    <a:pt x="69" y="57"/>
                  </a:cubicBezTo>
                  <a:cubicBezTo>
                    <a:pt x="68" y="55"/>
                    <a:pt x="66" y="52"/>
                    <a:pt x="65" y="50"/>
                  </a:cubicBezTo>
                  <a:cubicBezTo>
                    <a:pt x="61" y="44"/>
                    <a:pt x="58" y="40"/>
                    <a:pt x="54" y="35"/>
                  </a:cubicBezTo>
                  <a:cubicBezTo>
                    <a:pt x="52" y="33"/>
                    <a:pt x="50" y="31"/>
                    <a:pt x="48" y="29"/>
                  </a:cubicBezTo>
                  <a:cubicBezTo>
                    <a:pt x="46" y="27"/>
                    <a:pt x="44" y="25"/>
                    <a:pt x="42" y="23"/>
                  </a:cubicBezTo>
                  <a:cubicBezTo>
                    <a:pt x="38" y="20"/>
                    <a:pt x="34" y="17"/>
                    <a:pt x="30" y="14"/>
                  </a:cubicBezTo>
                  <a:cubicBezTo>
                    <a:pt x="28" y="13"/>
                    <a:pt x="26" y="12"/>
                    <a:pt x="24" y="11"/>
                  </a:cubicBezTo>
                  <a:cubicBezTo>
                    <a:pt x="22" y="9"/>
                    <a:pt x="20" y="8"/>
                    <a:pt x="18" y="7"/>
                  </a:cubicBezTo>
                  <a:cubicBezTo>
                    <a:pt x="15" y="6"/>
                    <a:pt x="12" y="4"/>
                    <a:pt x="9" y="3"/>
                  </a:cubicBezTo>
                  <a:cubicBezTo>
                    <a:pt x="4" y="1"/>
                    <a:pt x="0" y="0"/>
                    <a:pt x="0" y="0"/>
                  </a:cubicBezTo>
                  <a:cubicBezTo>
                    <a:pt x="0" y="0"/>
                    <a:pt x="4" y="0"/>
                    <a:pt x="10" y="1"/>
                  </a:cubicBezTo>
                  <a:cubicBezTo>
                    <a:pt x="12" y="1"/>
                    <a:pt x="16" y="2"/>
                    <a:pt x="20" y="3"/>
                  </a:cubicBezTo>
                  <a:cubicBezTo>
                    <a:pt x="22" y="3"/>
                    <a:pt x="24" y="4"/>
                    <a:pt x="26" y="5"/>
                  </a:cubicBezTo>
                  <a:cubicBezTo>
                    <a:pt x="28" y="5"/>
                    <a:pt x="31" y="6"/>
                    <a:pt x="33" y="7"/>
                  </a:cubicBezTo>
                  <a:cubicBezTo>
                    <a:pt x="38" y="8"/>
                    <a:pt x="43" y="11"/>
                    <a:pt x="49" y="13"/>
                  </a:cubicBezTo>
                  <a:cubicBezTo>
                    <a:pt x="51" y="15"/>
                    <a:pt x="54" y="16"/>
                    <a:pt x="57" y="17"/>
                  </a:cubicBezTo>
                  <a:cubicBezTo>
                    <a:pt x="59" y="19"/>
                    <a:pt x="62" y="21"/>
                    <a:pt x="65" y="23"/>
                  </a:cubicBezTo>
                  <a:cubicBezTo>
                    <a:pt x="70" y="26"/>
                    <a:pt x="76" y="31"/>
                    <a:pt x="81" y="35"/>
                  </a:cubicBezTo>
                  <a:cubicBezTo>
                    <a:pt x="83" y="38"/>
                    <a:pt x="86" y="40"/>
                    <a:pt x="88" y="43"/>
                  </a:cubicBezTo>
                  <a:cubicBezTo>
                    <a:pt x="91" y="45"/>
                    <a:pt x="93" y="48"/>
                    <a:pt x="96" y="50"/>
                  </a:cubicBezTo>
                  <a:cubicBezTo>
                    <a:pt x="100" y="56"/>
                    <a:pt x="105" y="62"/>
                    <a:pt x="109" y="67"/>
                  </a:cubicBezTo>
                  <a:cubicBezTo>
                    <a:pt x="113" y="73"/>
                    <a:pt x="116" y="79"/>
                    <a:pt x="120" y="85"/>
                  </a:cubicBezTo>
                  <a:cubicBezTo>
                    <a:pt x="126" y="97"/>
                    <a:pt x="131" y="108"/>
                    <a:pt x="135" y="118"/>
                  </a:cubicBezTo>
                  <a:cubicBezTo>
                    <a:pt x="139" y="128"/>
                    <a:pt x="141" y="137"/>
                    <a:pt x="143" y="143"/>
                  </a:cubicBezTo>
                  <a:cubicBezTo>
                    <a:pt x="144" y="147"/>
                    <a:pt x="144" y="149"/>
                    <a:pt x="145" y="151"/>
                  </a:cubicBezTo>
                  <a:cubicBezTo>
                    <a:pt x="145" y="153"/>
                    <a:pt x="145" y="154"/>
                    <a:pt x="145" y="154"/>
                  </a:cubicBezTo>
                  <a:lnTo>
                    <a:pt x="92" y="158"/>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0" name="Freeform 296"/>
            <p:cNvSpPr>
              <a:spLocks/>
            </p:cNvSpPr>
            <p:nvPr/>
          </p:nvSpPr>
          <p:spPr bwMode="auto">
            <a:xfrm>
              <a:off x="2479939" y="6297114"/>
              <a:ext cx="621332" cy="399259"/>
            </a:xfrm>
            <a:custGeom>
              <a:avLst/>
              <a:gdLst>
                <a:gd name="T0" fmla="*/ 0 w 148"/>
                <a:gd name="T1" fmla="*/ 81 h 90"/>
                <a:gd name="T2" fmla="*/ 0 w 148"/>
                <a:gd name="T3" fmla="*/ 81 h 90"/>
                <a:gd name="T4" fmla="*/ 1 w 148"/>
                <a:gd name="T5" fmla="*/ 79 h 90"/>
                <a:gd name="T6" fmla="*/ 2 w 148"/>
                <a:gd name="T7" fmla="*/ 76 h 90"/>
                <a:gd name="T8" fmla="*/ 3 w 148"/>
                <a:gd name="T9" fmla="*/ 72 h 90"/>
                <a:gd name="T10" fmla="*/ 8 w 148"/>
                <a:gd name="T11" fmla="*/ 63 h 90"/>
                <a:gd name="T12" fmla="*/ 14 w 148"/>
                <a:gd name="T13" fmla="*/ 52 h 90"/>
                <a:gd name="T14" fmla="*/ 23 w 148"/>
                <a:gd name="T15" fmla="*/ 41 h 90"/>
                <a:gd name="T16" fmla="*/ 35 w 148"/>
                <a:gd name="T17" fmla="*/ 29 h 90"/>
                <a:gd name="T18" fmla="*/ 42 w 148"/>
                <a:gd name="T19" fmla="*/ 24 h 90"/>
                <a:gd name="T20" fmla="*/ 49 w 148"/>
                <a:gd name="T21" fmla="*/ 19 h 90"/>
                <a:gd name="T22" fmla="*/ 52 w 148"/>
                <a:gd name="T23" fmla="*/ 17 h 90"/>
                <a:gd name="T24" fmla="*/ 56 w 148"/>
                <a:gd name="T25" fmla="*/ 15 h 90"/>
                <a:gd name="T26" fmla="*/ 64 w 148"/>
                <a:gd name="T27" fmla="*/ 11 h 90"/>
                <a:gd name="T28" fmla="*/ 80 w 148"/>
                <a:gd name="T29" fmla="*/ 5 h 90"/>
                <a:gd name="T30" fmla="*/ 95 w 148"/>
                <a:gd name="T31" fmla="*/ 2 h 90"/>
                <a:gd name="T32" fmla="*/ 109 w 148"/>
                <a:gd name="T33" fmla="*/ 0 h 90"/>
                <a:gd name="T34" fmla="*/ 122 w 148"/>
                <a:gd name="T35" fmla="*/ 0 h 90"/>
                <a:gd name="T36" fmla="*/ 128 w 148"/>
                <a:gd name="T37" fmla="*/ 0 h 90"/>
                <a:gd name="T38" fmla="*/ 133 w 148"/>
                <a:gd name="T39" fmla="*/ 1 h 90"/>
                <a:gd name="T40" fmla="*/ 141 w 148"/>
                <a:gd name="T41" fmla="*/ 2 h 90"/>
                <a:gd name="T42" fmla="*/ 148 w 148"/>
                <a:gd name="T43" fmla="*/ 3 h 90"/>
                <a:gd name="T44" fmla="*/ 141 w 148"/>
                <a:gd name="T45" fmla="*/ 4 h 90"/>
                <a:gd name="T46" fmla="*/ 133 w 148"/>
                <a:gd name="T47" fmla="*/ 6 h 90"/>
                <a:gd name="T48" fmla="*/ 128 w 148"/>
                <a:gd name="T49" fmla="*/ 7 h 90"/>
                <a:gd name="T50" fmla="*/ 123 w 148"/>
                <a:gd name="T51" fmla="*/ 8 h 90"/>
                <a:gd name="T52" fmla="*/ 112 w 148"/>
                <a:gd name="T53" fmla="*/ 12 h 90"/>
                <a:gd name="T54" fmla="*/ 100 w 148"/>
                <a:gd name="T55" fmla="*/ 18 h 90"/>
                <a:gd name="T56" fmla="*/ 89 w 148"/>
                <a:gd name="T57" fmla="*/ 25 h 90"/>
                <a:gd name="T58" fmla="*/ 78 w 148"/>
                <a:gd name="T59" fmla="*/ 33 h 90"/>
                <a:gd name="T60" fmla="*/ 73 w 148"/>
                <a:gd name="T61" fmla="*/ 38 h 90"/>
                <a:gd name="T62" fmla="*/ 71 w 148"/>
                <a:gd name="T63" fmla="*/ 40 h 90"/>
                <a:gd name="T64" fmla="*/ 69 w 148"/>
                <a:gd name="T65" fmla="*/ 43 h 90"/>
                <a:gd name="T66" fmla="*/ 66 w 148"/>
                <a:gd name="T67" fmla="*/ 48 h 90"/>
                <a:gd name="T68" fmla="*/ 62 w 148"/>
                <a:gd name="T69" fmla="*/ 53 h 90"/>
                <a:gd name="T70" fmla="*/ 57 w 148"/>
                <a:gd name="T71" fmla="*/ 63 h 90"/>
                <a:gd name="T72" fmla="*/ 54 w 148"/>
                <a:gd name="T73" fmla="*/ 72 h 90"/>
                <a:gd name="T74" fmla="*/ 53 w 148"/>
                <a:gd name="T75" fmla="*/ 80 h 90"/>
                <a:gd name="T76" fmla="*/ 52 w 148"/>
                <a:gd name="T77" fmla="*/ 86 h 90"/>
                <a:gd name="T78" fmla="*/ 52 w 148"/>
                <a:gd name="T79" fmla="*/ 88 h 90"/>
                <a:gd name="T80" fmla="*/ 52 w 148"/>
                <a:gd name="T81" fmla="*/ 89 h 90"/>
                <a:gd name="T82" fmla="*/ 52 w 148"/>
                <a:gd name="T83" fmla="*/ 89 h 90"/>
                <a:gd name="T84" fmla="*/ 52 w 148"/>
                <a:gd name="T85" fmla="*/ 90 h 90"/>
                <a:gd name="T86" fmla="*/ 52 w 148"/>
                <a:gd name="T87" fmla="*/ 90 h 90"/>
                <a:gd name="T88" fmla="*/ 0 w 148"/>
                <a:gd name="T89"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0" y="81"/>
                  </a:moveTo>
                  <a:cubicBezTo>
                    <a:pt x="0" y="81"/>
                    <a:pt x="0" y="81"/>
                    <a:pt x="0" y="81"/>
                  </a:cubicBezTo>
                  <a:cubicBezTo>
                    <a:pt x="0" y="80"/>
                    <a:pt x="0" y="80"/>
                    <a:pt x="1" y="79"/>
                  </a:cubicBezTo>
                  <a:cubicBezTo>
                    <a:pt x="1" y="78"/>
                    <a:pt x="1" y="77"/>
                    <a:pt x="2" y="76"/>
                  </a:cubicBezTo>
                  <a:cubicBezTo>
                    <a:pt x="2" y="75"/>
                    <a:pt x="3" y="73"/>
                    <a:pt x="3" y="72"/>
                  </a:cubicBezTo>
                  <a:cubicBezTo>
                    <a:pt x="4" y="69"/>
                    <a:pt x="6" y="66"/>
                    <a:pt x="8" y="63"/>
                  </a:cubicBezTo>
                  <a:cubicBezTo>
                    <a:pt x="10" y="60"/>
                    <a:pt x="12" y="56"/>
                    <a:pt x="14" y="52"/>
                  </a:cubicBezTo>
                  <a:cubicBezTo>
                    <a:pt x="17" y="48"/>
                    <a:pt x="20" y="45"/>
                    <a:pt x="23" y="41"/>
                  </a:cubicBezTo>
                  <a:cubicBezTo>
                    <a:pt x="27" y="37"/>
                    <a:pt x="31" y="33"/>
                    <a:pt x="35" y="29"/>
                  </a:cubicBezTo>
                  <a:cubicBezTo>
                    <a:pt x="37" y="27"/>
                    <a:pt x="39" y="26"/>
                    <a:pt x="42" y="24"/>
                  </a:cubicBezTo>
                  <a:cubicBezTo>
                    <a:pt x="44" y="22"/>
                    <a:pt x="46" y="21"/>
                    <a:pt x="49" y="19"/>
                  </a:cubicBezTo>
                  <a:cubicBezTo>
                    <a:pt x="50" y="18"/>
                    <a:pt x="51" y="17"/>
                    <a:pt x="52" y="17"/>
                  </a:cubicBezTo>
                  <a:cubicBezTo>
                    <a:pt x="56" y="15"/>
                    <a:pt x="56" y="15"/>
                    <a:pt x="56" y="15"/>
                  </a:cubicBezTo>
                  <a:cubicBezTo>
                    <a:pt x="64" y="11"/>
                    <a:pt x="64" y="11"/>
                    <a:pt x="64" y="11"/>
                  </a:cubicBezTo>
                  <a:cubicBezTo>
                    <a:pt x="69" y="9"/>
                    <a:pt x="74" y="7"/>
                    <a:pt x="80" y="5"/>
                  </a:cubicBezTo>
                  <a:cubicBezTo>
                    <a:pt x="85" y="4"/>
                    <a:pt x="90" y="2"/>
                    <a:pt x="95" y="2"/>
                  </a:cubicBezTo>
                  <a:cubicBezTo>
                    <a:pt x="100" y="1"/>
                    <a:pt x="105" y="1"/>
                    <a:pt x="109" y="0"/>
                  </a:cubicBezTo>
                  <a:cubicBezTo>
                    <a:pt x="114" y="0"/>
                    <a:pt x="118" y="0"/>
                    <a:pt x="122" y="0"/>
                  </a:cubicBezTo>
                  <a:cubicBezTo>
                    <a:pt x="124" y="0"/>
                    <a:pt x="126" y="0"/>
                    <a:pt x="128" y="0"/>
                  </a:cubicBezTo>
                  <a:cubicBezTo>
                    <a:pt x="130" y="0"/>
                    <a:pt x="131" y="1"/>
                    <a:pt x="133" y="1"/>
                  </a:cubicBezTo>
                  <a:cubicBezTo>
                    <a:pt x="136" y="1"/>
                    <a:pt x="139" y="1"/>
                    <a:pt x="141" y="2"/>
                  </a:cubicBezTo>
                  <a:cubicBezTo>
                    <a:pt x="145" y="2"/>
                    <a:pt x="148" y="3"/>
                    <a:pt x="148" y="3"/>
                  </a:cubicBezTo>
                  <a:cubicBezTo>
                    <a:pt x="148" y="3"/>
                    <a:pt x="145" y="3"/>
                    <a:pt x="141" y="4"/>
                  </a:cubicBezTo>
                  <a:cubicBezTo>
                    <a:pt x="139" y="4"/>
                    <a:pt x="136" y="5"/>
                    <a:pt x="133" y="6"/>
                  </a:cubicBezTo>
                  <a:cubicBezTo>
                    <a:pt x="132" y="6"/>
                    <a:pt x="130" y="6"/>
                    <a:pt x="128" y="7"/>
                  </a:cubicBezTo>
                  <a:cubicBezTo>
                    <a:pt x="127" y="7"/>
                    <a:pt x="125" y="8"/>
                    <a:pt x="123" y="8"/>
                  </a:cubicBezTo>
                  <a:cubicBezTo>
                    <a:pt x="120" y="10"/>
                    <a:pt x="116" y="11"/>
                    <a:pt x="112" y="12"/>
                  </a:cubicBezTo>
                  <a:cubicBezTo>
                    <a:pt x="108" y="14"/>
                    <a:pt x="104" y="16"/>
                    <a:pt x="100" y="18"/>
                  </a:cubicBezTo>
                  <a:cubicBezTo>
                    <a:pt x="96" y="20"/>
                    <a:pt x="93" y="22"/>
                    <a:pt x="89" y="25"/>
                  </a:cubicBezTo>
                  <a:cubicBezTo>
                    <a:pt x="85" y="27"/>
                    <a:pt x="82" y="30"/>
                    <a:pt x="78" y="33"/>
                  </a:cubicBezTo>
                  <a:cubicBezTo>
                    <a:pt x="73" y="38"/>
                    <a:pt x="73" y="38"/>
                    <a:pt x="73" y="38"/>
                  </a:cubicBezTo>
                  <a:cubicBezTo>
                    <a:pt x="71" y="40"/>
                    <a:pt x="71" y="40"/>
                    <a:pt x="71" y="40"/>
                  </a:cubicBezTo>
                  <a:cubicBezTo>
                    <a:pt x="71" y="41"/>
                    <a:pt x="70" y="42"/>
                    <a:pt x="69" y="43"/>
                  </a:cubicBezTo>
                  <a:cubicBezTo>
                    <a:pt x="68" y="45"/>
                    <a:pt x="67" y="46"/>
                    <a:pt x="66" y="48"/>
                  </a:cubicBezTo>
                  <a:cubicBezTo>
                    <a:pt x="64" y="50"/>
                    <a:pt x="63" y="51"/>
                    <a:pt x="62" y="53"/>
                  </a:cubicBezTo>
                  <a:cubicBezTo>
                    <a:pt x="60" y="56"/>
                    <a:pt x="59" y="60"/>
                    <a:pt x="57" y="63"/>
                  </a:cubicBezTo>
                  <a:cubicBezTo>
                    <a:pt x="56" y="66"/>
                    <a:pt x="55" y="69"/>
                    <a:pt x="54" y="72"/>
                  </a:cubicBezTo>
                  <a:cubicBezTo>
                    <a:pt x="54" y="75"/>
                    <a:pt x="53" y="78"/>
                    <a:pt x="53" y="80"/>
                  </a:cubicBezTo>
                  <a:cubicBezTo>
                    <a:pt x="52" y="83"/>
                    <a:pt x="52" y="85"/>
                    <a:pt x="52" y="86"/>
                  </a:cubicBezTo>
                  <a:cubicBezTo>
                    <a:pt x="52" y="87"/>
                    <a:pt x="52" y="88"/>
                    <a:pt x="52" y="88"/>
                  </a:cubicBezTo>
                  <a:cubicBezTo>
                    <a:pt x="52" y="89"/>
                    <a:pt x="52" y="89"/>
                    <a:pt x="52" y="89"/>
                  </a:cubicBezTo>
                  <a:cubicBezTo>
                    <a:pt x="52" y="89"/>
                    <a:pt x="52" y="89"/>
                    <a:pt x="52" y="89"/>
                  </a:cubicBezTo>
                  <a:cubicBezTo>
                    <a:pt x="52" y="90"/>
                    <a:pt x="52" y="90"/>
                    <a:pt x="52" y="90"/>
                  </a:cubicBezTo>
                  <a:cubicBezTo>
                    <a:pt x="52" y="90"/>
                    <a:pt x="52" y="90"/>
                    <a:pt x="52" y="90"/>
                  </a:cubicBezTo>
                  <a:lnTo>
                    <a:pt x="0" y="81"/>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1" name="Freeform 297"/>
            <p:cNvSpPr>
              <a:spLocks/>
            </p:cNvSpPr>
            <p:nvPr/>
          </p:nvSpPr>
          <p:spPr bwMode="auto">
            <a:xfrm>
              <a:off x="2061780" y="6297114"/>
              <a:ext cx="618970" cy="399259"/>
            </a:xfrm>
            <a:custGeom>
              <a:avLst/>
              <a:gdLst>
                <a:gd name="T0" fmla="*/ 96 w 148"/>
                <a:gd name="T1" fmla="*/ 90 h 90"/>
                <a:gd name="T2" fmla="*/ 96 w 148"/>
                <a:gd name="T3" fmla="*/ 90 h 90"/>
                <a:gd name="T4" fmla="*/ 96 w 148"/>
                <a:gd name="T5" fmla="*/ 89 h 90"/>
                <a:gd name="T6" fmla="*/ 96 w 148"/>
                <a:gd name="T7" fmla="*/ 89 h 90"/>
                <a:gd name="T8" fmla="*/ 96 w 148"/>
                <a:gd name="T9" fmla="*/ 88 h 90"/>
                <a:gd name="T10" fmla="*/ 96 w 148"/>
                <a:gd name="T11" fmla="*/ 86 h 90"/>
                <a:gd name="T12" fmla="*/ 95 w 148"/>
                <a:gd name="T13" fmla="*/ 80 h 90"/>
                <a:gd name="T14" fmla="*/ 94 w 148"/>
                <a:gd name="T15" fmla="*/ 72 h 90"/>
                <a:gd name="T16" fmla="*/ 91 w 148"/>
                <a:gd name="T17" fmla="*/ 63 h 90"/>
                <a:gd name="T18" fmla="*/ 86 w 148"/>
                <a:gd name="T19" fmla="*/ 53 h 90"/>
                <a:gd name="T20" fmla="*/ 83 w 148"/>
                <a:gd name="T21" fmla="*/ 48 h 90"/>
                <a:gd name="T22" fmla="*/ 79 w 148"/>
                <a:gd name="T23" fmla="*/ 43 h 90"/>
                <a:gd name="T24" fmla="*/ 77 w 148"/>
                <a:gd name="T25" fmla="*/ 40 h 90"/>
                <a:gd name="T26" fmla="*/ 75 w 148"/>
                <a:gd name="T27" fmla="*/ 38 h 90"/>
                <a:gd name="T28" fmla="*/ 70 w 148"/>
                <a:gd name="T29" fmla="*/ 33 h 90"/>
                <a:gd name="T30" fmla="*/ 59 w 148"/>
                <a:gd name="T31" fmla="*/ 25 h 90"/>
                <a:gd name="T32" fmla="*/ 48 w 148"/>
                <a:gd name="T33" fmla="*/ 18 h 90"/>
                <a:gd name="T34" fmla="*/ 36 w 148"/>
                <a:gd name="T35" fmla="*/ 12 h 90"/>
                <a:gd name="T36" fmla="*/ 25 w 148"/>
                <a:gd name="T37" fmla="*/ 8 h 90"/>
                <a:gd name="T38" fmla="*/ 20 w 148"/>
                <a:gd name="T39" fmla="*/ 7 h 90"/>
                <a:gd name="T40" fmla="*/ 15 w 148"/>
                <a:gd name="T41" fmla="*/ 6 h 90"/>
                <a:gd name="T42" fmla="*/ 7 w 148"/>
                <a:gd name="T43" fmla="*/ 4 h 90"/>
                <a:gd name="T44" fmla="*/ 0 w 148"/>
                <a:gd name="T45" fmla="*/ 3 h 90"/>
                <a:gd name="T46" fmla="*/ 7 w 148"/>
                <a:gd name="T47" fmla="*/ 2 h 90"/>
                <a:gd name="T48" fmla="*/ 15 w 148"/>
                <a:gd name="T49" fmla="*/ 1 h 90"/>
                <a:gd name="T50" fmla="*/ 20 w 148"/>
                <a:gd name="T51" fmla="*/ 0 h 90"/>
                <a:gd name="T52" fmla="*/ 26 w 148"/>
                <a:gd name="T53" fmla="*/ 0 h 90"/>
                <a:gd name="T54" fmla="*/ 39 w 148"/>
                <a:gd name="T55" fmla="*/ 0 h 90"/>
                <a:gd name="T56" fmla="*/ 53 w 148"/>
                <a:gd name="T57" fmla="*/ 2 h 90"/>
                <a:gd name="T58" fmla="*/ 68 w 148"/>
                <a:gd name="T59" fmla="*/ 5 h 90"/>
                <a:gd name="T60" fmla="*/ 84 w 148"/>
                <a:gd name="T61" fmla="*/ 11 h 90"/>
                <a:gd name="T62" fmla="*/ 92 w 148"/>
                <a:gd name="T63" fmla="*/ 15 h 90"/>
                <a:gd name="T64" fmla="*/ 96 w 148"/>
                <a:gd name="T65" fmla="*/ 17 h 90"/>
                <a:gd name="T66" fmla="*/ 99 w 148"/>
                <a:gd name="T67" fmla="*/ 19 h 90"/>
                <a:gd name="T68" fmla="*/ 106 w 148"/>
                <a:gd name="T69" fmla="*/ 24 h 90"/>
                <a:gd name="T70" fmla="*/ 113 w 148"/>
                <a:gd name="T71" fmla="*/ 29 h 90"/>
                <a:gd name="T72" fmla="*/ 125 w 148"/>
                <a:gd name="T73" fmla="*/ 41 h 90"/>
                <a:gd name="T74" fmla="*/ 134 w 148"/>
                <a:gd name="T75" fmla="*/ 52 h 90"/>
                <a:gd name="T76" fmla="*/ 140 w 148"/>
                <a:gd name="T77" fmla="*/ 63 h 90"/>
                <a:gd name="T78" fmla="*/ 145 w 148"/>
                <a:gd name="T79" fmla="*/ 72 h 90"/>
                <a:gd name="T80" fmla="*/ 146 w 148"/>
                <a:gd name="T81" fmla="*/ 76 h 90"/>
                <a:gd name="T82" fmla="*/ 147 w 148"/>
                <a:gd name="T83" fmla="*/ 79 h 90"/>
                <a:gd name="T84" fmla="*/ 148 w 148"/>
                <a:gd name="T85" fmla="*/ 81 h 90"/>
                <a:gd name="T86" fmla="*/ 148 w 148"/>
                <a:gd name="T87" fmla="*/ 81 h 90"/>
                <a:gd name="T88" fmla="*/ 96 w 148"/>
                <a:gd name="T89"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0">
                  <a:moveTo>
                    <a:pt x="96" y="90"/>
                  </a:moveTo>
                  <a:cubicBezTo>
                    <a:pt x="96" y="90"/>
                    <a:pt x="96" y="90"/>
                    <a:pt x="96" y="90"/>
                  </a:cubicBezTo>
                  <a:cubicBezTo>
                    <a:pt x="96" y="89"/>
                    <a:pt x="96" y="89"/>
                    <a:pt x="96" y="89"/>
                  </a:cubicBezTo>
                  <a:cubicBezTo>
                    <a:pt x="96" y="89"/>
                    <a:pt x="96" y="89"/>
                    <a:pt x="96" y="89"/>
                  </a:cubicBezTo>
                  <a:cubicBezTo>
                    <a:pt x="96" y="89"/>
                    <a:pt x="96" y="89"/>
                    <a:pt x="96" y="88"/>
                  </a:cubicBezTo>
                  <a:cubicBezTo>
                    <a:pt x="96" y="88"/>
                    <a:pt x="96" y="87"/>
                    <a:pt x="96" y="86"/>
                  </a:cubicBezTo>
                  <a:cubicBezTo>
                    <a:pt x="96" y="85"/>
                    <a:pt x="96" y="83"/>
                    <a:pt x="95" y="80"/>
                  </a:cubicBezTo>
                  <a:cubicBezTo>
                    <a:pt x="95" y="78"/>
                    <a:pt x="95" y="75"/>
                    <a:pt x="94" y="72"/>
                  </a:cubicBezTo>
                  <a:cubicBezTo>
                    <a:pt x="93" y="69"/>
                    <a:pt x="92" y="66"/>
                    <a:pt x="91" y="63"/>
                  </a:cubicBezTo>
                  <a:cubicBezTo>
                    <a:pt x="89" y="60"/>
                    <a:pt x="88" y="56"/>
                    <a:pt x="86" y="53"/>
                  </a:cubicBezTo>
                  <a:cubicBezTo>
                    <a:pt x="85" y="51"/>
                    <a:pt x="84" y="50"/>
                    <a:pt x="83" y="48"/>
                  </a:cubicBezTo>
                  <a:cubicBezTo>
                    <a:pt x="81" y="46"/>
                    <a:pt x="80" y="45"/>
                    <a:pt x="79" y="43"/>
                  </a:cubicBezTo>
                  <a:cubicBezTo>
                    <a:pt x="78" y="42"/>
                    <a:pt x="78" y="41"/>
                    <a:pt x="77" y="40"/>
                  </a:cubicBezTo>
                  <a:cubicBezTo>
                    <a:pt x="75" y="38"/>
                    <a:pt x="75" y="38"/>
                    <a:pt x="75" y="38"/>
                  </a:cubicBezTo>
                  <a:cubicBezTo>
                    <a:pt x="70" y="33"/>
                    <a:pt x="70" y="33"/>
                    <a:pt x="70" y="33"/>
                  </a:cubicBezTo>
                  <a:cubicBezTo>
                    <a:pt x="67" y="30"/>
                    <a:pt x="63" y="27"/>
                    <a:pt x="59" y="25"/>
                  </a:cubicBezTo>
                  <a:cubicBezTo>
                    <a:pt x="56" y="22"/>
                    <a:pt x="52" y="20"/>
                    <a:pt x="48" y="18"/>
                  </a:cubicBezTo>
                  <a:cubicBezTo>
                    <a:pt x="44" y="16"/>
                    <a:pt x="40" y="14"/>
                    <a:pt x="36" y="12"/>
                  </a:cubicBezTo>
                  <a:cubicBezTo>
                    <a:pt x="32" y="11"/>
                    <a:pt x="28" y="10"/>
                    <a:pt x="25" y="8"/>
                  </a:cubicBezTo>
                  <a:cubicBezTo>
                    <a:pt x="23" y="8"/>
                    <a:pt x="21" y="7"/>
                    <a:pt x="20" y="7"/>
                  </a:cubicBezTo>
                  <a:cubicBezTo>
                    <a:pt x="18" y="6"/>
                    <a:pt x="16" y="6"/>
                    <a:pt x="15" y="6"/>
                  </a:cubicBezTo>
                  <a:cubicBezTo>
                    <a:pt x="12" y="5"/>
                    <a:pt x="9" y="4"/>
                    <a:pt x="7" y="4"/>
                  </a:cubicBezTo>
                  <a:cubicBezTo>
                    <a:pt x="3" y="3"/>
                    <a:pt x="0" y="3"/>
                    <a:pt x="0" y="3"/>
                  </a:cubicBezTo>
                  <a:cubicBezTo>
                    <a:pt x="0" y="3"/>
                    <a:pt x="3" y="2"/>
                    <a:pt x="7" y="2"/>
                  </a:cubicBezTo>
                  <a:cubicBezTo>
                    <a:pt x="9" y="1"/>
                    <a:pt x="12" y="1"/>
                    <a:pt x="15" y="1"/>
                  </a:cubicBezTo>
                  <a:cubicBezTo>
                    <a:pt x="17" y="1"/>
                    <a:pt x="19" y="0"/>
                    <a:pt x="20" y="0"/>
                  </a:cubicBezTo>
                  <a:cubicBezTo>
                    <a:pt x="22" y="0"/>
                    <a:pt x="24" y="0"/>
                    <a:pt x="26" y="0"/>
                  </a:cubicBezTo>
                  <a:cubicBezTo>
                    <a:pt x="30" y="0"/>
                    <a:pt x="34" y="0"/>
                    <a:pt x="39" y="0"/>
                  </a:cubicBezTo>
                  <a:cubicBezTo>
                    <a:pt x="43" y="1"/>
                    <a:pt x="48" y="1"/>
                    <a:pt x="53" y="2"/>
                  </a:cubicBezTo>
                  <a:cubicBezTo>
                    <a:pt x="58" y="2"/>
                    <a:pt x="63" y="4"/>
                    <a:pt x="68" y="5"/>
                  </a:cubicBezTo>
                  <a:cubicBezTo>
                    <a:pt x="74" y="7"/>
                    <a:pt x="79" y="9"/>
                    <a:pt x="84" y="11"/>
                  </a:cubicBezTo>
                  <a:cubicBezTo>
                    <a:pt x="92" y="15"/>
                    <a:pt x="92" y="15"/>
                    <a:pt x="92" y="15"/>
                  </a:cubicBezTo>
                  <a:cubicBezTo>
                    <a:pt x="96" y="17"/>
                    <a:pt x="96" y="17"/>
                    <a:pt x="96" y="17"/>
                  </a:cubicBezTo>
                  <a:cubicBezTo>
                    <a:pt x="97" y="17"/>
                    <a:pt x="98" y="18"/>
                    <a:pt x="99" y="19"/>
                  </a:cubicBezTo>
                  <a:cubicBezTo>
                    <a:pt x="102" y="21"/>
                    <a:pt x="104" y="22"/>
                    <a:pt x="106" y="24"/>
                  </a:cubicBezTo>
                  <a:cubicBezTo>
                    <a:pt x="109" y="26"/>
                    <a:pt x="111" y="27"/>
                    <a:pt x="113" y="29"/>
                  </a:cubicBezTo>
                  <a:cubicBezTo>
                    <a:pt x="117" y="33"/>
                    <a:pt x="121" y="37"/>
                    <a:pt x="125" y="41"/>
                  </a:cubicBezTo>
                  <a:cubicBezTo>
                    <a:pt x="128" y="45"/>
                    <a:pt x="131" y="48"/>
                    <a:pt x="134" y="52"/>
                  </a:cubicBezTo>
                  <a:cubicBezTo>
                    <a:pt x="136" y="56"/>
                    <a:pt x="138" y="60"/>
                    <a:pt x="140" y="63"/>
                  </a:cubicBezTo>
                  <a:cubicBezTo>
                    <a:pt x="142" y="66"/>
                    <a:pt x="144" y="69"/>
                    <a:pt x="145" y="72"/>
                  </a:cubicBezTo>
                  <a:cubicBezTo>
                    <a:pt x="145" y="73"/>
                    <a:pt x="146" y="75"/>
                    <a:pt x="146" y="76"/>
                  </a:cubicBezTo>
                  <a:cubicBezTo>
                    <a:pt x="147" y="77"/>
                    <a:pt x="147" y="78"/>
                    <a:pt x="147" y="79"/>
                  </a:cubicBezTo>
                  <a:cubicBezTo>
                    <a:pt x="148" y="80"/>
                    <a:pt x="148" y="80"/>
                    <a:pt x="148" y="81"/>
                  </a:cubicBezTo>
                  <a:cubicBezTo>
                    <a:pt x="148" y="81"/>
                    <a:pt x="148" y="81"/>
                    <a:pt x="148" y="81"/>
                  </a:cubicBezTo>
                  <a:lnTo>
                    <a:pt x="96" y="9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2" name="Freeform 298"/>
            <p:cNvSpPr>
              <a:spLocks/>
            </p:cNvSpPr>
            <p:nvPr/>
          </p:nvSpPr>
          <p:spPr bwMode="auto">
            <a:xfrm>
              <a:off x="2472852" y="5921480"/>
              <a:ext cx="222073" cy="663857"/>
            </a:xfrm>
            <a:custGeom>
              <a:avLst/>
              <a:gdLst>
                <a:gd name="T0" fmla="*/ 0 w 53"/>
                <a:gd name="T1" fmla="*/ 150 h 150"/>
                <a:gd name="T2" fmla="*/ 0 w 53"/>
                <a:gd name="T3" fmla="*/ 148 h 150"/>
                <a:gd name="T4" fmla="*/ 1 w 53"/>
                <a:gd name="T5" fmla="*/ 143 h 150"/>
                <a:gd name="T6" fmla="*/ 2 w 53"/>
                <a:gd name="T7" fmla="*/ 125 h 150"/>
                <a:gd name="T8" fmla="*/ 12 w 53"/>
                <a:gd name="T9" fmla="*/ 70 h 150"/>
                <a:gd name="T10" fmla="*/ 20 w 53"/>
                <a:gd name="T11" fmla="*/ 42 h 150"/>
                <a:gd name="T12" fmla="*/ 26 w 53"/>
                <a:gd name="T13" fmla="*/ 30 h 150"/>
                <a:gd name="T14" fmla="*/ 32 w 53"/>
                <a:gd name="T15" fmla="*/ 19 h 150"/>
                <a:gd name="T16" fmla="*/ 37 w 53"/>
                <a:gd name="T17" fmla="*/ 10 h 150"/>
                <a:gd name="T18" fmla="*/ 43 w 53"/>
                <a:gd name="T19" fmla="*/ 5 h 150"/>
                <a:gd name="T20" fmla="*/ 47 w 53"/>
                <a:gd name="T21" fmla="*/ 1 h 150"/>
                <a:gd name="T22" fmla="*/ 48 w 53"/>
                <a:gd name="T23" fmla="*/ 0 h 150"/>
                <a:gd name="T24" fmla="*/ 47 w 53"/>
                <a:gd name="T25" fmla="*/ 2 h 150"/>
                <a:gd name="T26" fmla="*/ 45 w 53"/>
                <a:gd name="T27" fmla="*/ 6 h 150"/>
                <a:gd name="T28" fmla="*/ 42 w 53"/>
                <a:gd name="T29" fmla="*/ 13 h 150"/>
                <a:gd name="T30" fmla="*/ 39 w 53"/>
                <a:gd name="T31" fmla="*/ 22 h 150"/>
                <a:gd name="T32" fmla="*/ 38 w 53"/>
                <a:gd name="T33" fmla="*/ 33 h 150"/>
                <a:gd name="T34" fmla="*/ 37 w 53"/>
                <a:gd name="T35" fmla="*/ 45 h 150"/>
                <a:gd name="T36" fmla="*/ 38 w 53"/>
                <a:gd name="T37" fmla="*/ 72 h 150"/>
                <a:gd name="T38" fmla="*/ 47 w 53"/>
                <a:gd name="T39" fmla="*/ 123 h 150"/>
                <a:gd name="T40" fmla="*/ 51 w 53"/>
                <a:gd name="T41" fmla="*/ 139 h 150"/>
                <a:gd name="T42" fmla="*/ 52 w 53"/>
                <a:gd name="T43" fmla="*/ 143 h 150"/>
                <a:gd name="T44" fmla="*/ 53 w 53"/>
                <a:gd name="T45" fmla="*/ 144 h 150"/>
                <a:gd name="T46" fmla="*/ 0 w 53"/>
                <a:gd name="T4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150">
                  <a:moveTo>
                    <a:pt x="0" y="150"/>
                  </a:moveTo>
                  <a:cubicBezTo>
                    <a:pt x="0" y="150"/>
                    <a:pt x="0" y="150"/>
                    <a:pt x="0" y="148"/>
                  </a:cubicBezTo>
                  <a:cubicBezTo>
                    <a:pt x="0" y="147"/>
                    <a:pt x="0" y="145"/>
                    <a:pt x="1" y="143"/>
                  </a:cubicBezTo>
                  <a:cubicBezTo>
                    <a:pt x="1" y="139"/>
                    <a:pt x="1" y="132"/>
                    <a:pt x="2" y="125"/>
                  </a:cubicBezTo>
                  <a:cubicBezTo>
                    <a:pt x="4" y="110"/>
                    <a:pt x="7" y="90"/>
                    <a:pt x="12" y="70"/>
                  </a:cubicBezTo>
                  <a:cubicBezTo>
                    <a:pt x="14" y="61"/>
                    <a:pt x="17" y="51"/>
                    <a:pt x="20" y="42"/>
                  </a:cubicBezTo>
                  <a:cubicBezTo>
                    <a:pt x="22" y="38"/>
                    <a:pt x="24" y="33"/>
                    <a:pt x="26" y="30"/>
                  </a:cubicBezTo>
                  <a:cubicBezTo>
                    <a:pt x="28" y="26"/>
                    <a:pt x="30" y="22"/>
                    <a:pt x="32" y="19"/>
                  </a:cubicBezTo>
                  <a:cubicBezTo>
                    <a:pt x="33" y="16"/>
                    <a:pt x="36" y="13"/>
                    <a:pt x="37" y="10"/>
                  </a:cubicBezTo>
                  <a:cubicBezTo>
                    <a:pt x="39" y="8"/>
                    <a:pt x="41" y="6"/>
                    <a:pt x="43" y="5"/>
                  </a:cubicBezTo>
                  <a:cubicBezTo>
                    <a:pt x="44" y="3"/>
                    <a:pt x="46" y="2"/>
                    <a:pt x="47" y="1"/>
                  </a:cubicBezTo>
                  <a:cubicBezTo>
                    <a:pt x="47" y="1"/>
                    <a:pt x="48" y="0"/>
                    <a:pt x="48" y="0"/>
                  </a:cubicBezTo>
                  <a:cubicBezTo>
                    <a:pt x="48" y="0"/>
                    <a:pt x="48" y="1"/>
                    <a:pt x="47" y="2"/>
                  </a:cubicBezTo>
                  <a:cubicBezTo>
                    <a:pt x="46" y="3"/>
                    <a:pt x="45" y="4"/>
                    <a:pt x="45" y="6"/>
                  </a:cubicBezTo>
                  <a:cubicBezTo>
                    <a:pt x="44" y="8"/>
                    <a:pt x="43" y="10"/>
                    <a:pt x="42" y="13"/>
                  </a:cubicBezTo>
                  <a:cubicBezTo>
                    <a:pt x="41" y="15"/>
                    <a:pt x="40" y="19"/>
                    <a:pt x="39" y="22"/>
                  </a:cubicBezTo>
                  <a:cubicBezTo>
                    <a:pt x="38" y="25"/>
                    <a:pt x="38" y="29"/>
                    <a:pt x="38" y="33"/>
                  </a:cubicBezTo>
                  <a:cubicBezTo>
                    <a:pt x="37" y="37"/>
                    <a:pt x="37" y="41"/>
                    <a:pt x="37" y="45"/>
                  </a:cubicBezTo>
                  <a:cubicBezTo>
                    <a:pt x="37" y="54"/>
                    <a:pt x="37" y="63"/>
                    <a:pt x="38" y="72"/>
                  </a:cubicBezTo>
                  <a:cubicBezTo>
                    <a:pt x="40" y="91"/>
                    <a:pt x="44" y="109"/>
                    <a:pt x="47" y="123"/>
                  </a:cubicBezTo>
                  <a:cubicBezTo>
                    <a:pt x="49" y="129"/>
                    <a:pt x="50" y="135"/>
                    <a:pt x="51" y="139"/>
                  </a:cubicBezTo>
                  <a:cubicBezTo>
                    <a:pt x="52" y="140"/>
                    <a:pt x="52" y="142"/>
                    <a:pt x="52" y="143"/>
                  </a:cubicBezTo>
                  <a:cubicBezTo>
                    <a:pt x="53" y="144"/>
                    <a:pt x="53" y="144"/>
                    <a:pt x="53" y="144"/>
                  </a:cubicBezTo>
                  <a:lnTo>
                    <a:pt x="0" y="15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3" name="Freeform 299"/>
            <p:cNvSpPr>
              <a:spLocks/>
            </p:cNvSpPr>
            <p:nvPr/>
          </p:nvSpPr>
          <p:spPr bwMode="auto">
            <a:xfrm>
              <a:off x="2933535" y="616009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4" name="Freeform 300"/>
            <p:cNvSpPr>
              <a:spLocks/>
            </p:cNvSpPr>
            <p:nvPr/>
          </p:nvSpPr>
          <p:spPr bwMode="auto">
            <a:xfrm>
              <a:off x="2853211" y="616954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5" name="Freeform 301"/>
            <p:cNvSpPr>
              <a:spLocks/>
            </p:cNvSpPr>
            <p:nvPr/>
          </p:nvSpPr>
          <p:spPr bwMode="auto">
            <a:xfrm>
              <a:off x="2841399" y="62569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6" name="Freeform 302"/>
            <p:cNvSpPr>
              <a:spLocks/>
            </p:cNvSpPr>
            <p:nvPr/>
          </p:nvSpPr>
          <p:spPr bwMode="auto">
            <a:xfrm>
              <a:off x="2853211" y="631128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7" name="Freeform 303"/>
            <p:cNvSpPr>
              <a:spLocks/>
            </p:cNvSpPr>
            <p:nvPr/>
          </p:nvSpPr>
          <p:spPr bwMode="auto">
            <a:xfrm>
              <a:off x="2933535" y="6311289"/>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8" name="Freeform 304"/>
            <p:cNvSpPr>
              <a:spLocks/>
            </p:cNvSpPr>
            <p:nvPr/>
          </p:nvSpPr>
          <p:spPr bwMode="auto">
            <a:xfrm>
              <a:off x="2987872" y="631128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69" name="Freeform 305"/>
            <p:cNvSpPr>
              <a:spLocks/>
            </p:cNvSpPr>
            <p:nvPr/>
          </p:nvSpPr>
          <p:spPr bwMode="auto">
            <a:xfrm>
              <a:off x="2987872" y="62569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0" name="Freeform 306"/>
            <p:cNvSpPr>
              <a:spLocks/>
            </p:cNvSpPr>
            <p:nvPr/>
          </p:nvSpPr>
          <p:spPr bwMode="auto">
            <a:xfrm>
              <a:off x="2987872" y="616954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1" name="Oval 307"/>
            <p:cNvSpPr>
              <a:spLocks noChangeArrowheads="1"/>
            </p:cNvSpPr>
            <p:nvPr/>
          </p:nvSpPr>
          <p:spPr bwMode="auto">
            <a:xfrm>
              <a:off x="2919360" y="624041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2" name="Freeform 308"/>
            <p:cNvSpPr>
              <a:spLocks/>
            </p:cNvSpPr>
            <p:nvPr/>
          </p:nvSpPr>
          <p:spPr bwMode="auto">
            <a:xfrm>
              <a:off x="2564988" y="61955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3" name="Freeform 309"/>
            <p:cNvSpPr>
              <a:spLocks/>
            </p:cNvSpPr>
            <p:nvPr/>
          </p:nvSpPr>
          <p:spPr bwMode="auto">
            <a:xfrm>
              <a:off x="2484664" y="62049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4" name="Freeform 310"/>
            <p:cNvSpPr>
              <a:spLocks/>
            </p:cNvSpPr>
            <p:nvPr/>
          </p:nvSpPr>
          <p:spPr bwMode="auto">
            <a:xfrm>
              <a:off x="2472852" y="6292389"/>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5" name="Freeform 311"/>
            <p:cNvSpPr>
              <a:spLocks/>
            </p:cNvSpPr>
            <p:nvPr/>
          </p:nvSpPr>
          <p:spPr bwMode="auto">
            <a:xfrm>
              <a:off x="2484664" y="63467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6" name="Freeform 312"/>
            <p:cNvSpPr>
              <a:spLocks/>
            </p:cNvSpPr>
            <p:nvPr/>
          </p:nvSpPr>
          <p:spPr bwMode="auto">
            <a:xfrm>
              <a:off x="2564988" y="6346726"/>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7" name="Freeform 313"/>
            <p:cNvSpPr>
              <a:spLocks/>
            </p:cNvSpPr>
            <p:nvPr/>
          </p:nvSpPr>
          <p:spPr bwMode="auto">
            <a:xfrm>
              <a:off x="2619325" y="63467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8" name="Freeform 314"/>
            <p:cNvSpPr>
              <a:spLocks/>
            </p:cNvSpPr>
            <p:nvPr/>
          </p:nvSpPr>
          <p:spPr bwMode="auto">
            <a:xfrm>
              <a:off x="2619325" y="6292389"/>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79" name="Freeform 315"/>
            <p:cNvSpPr>
              <a:spLocks/>
            </p:cNvSpPr>
            <p:nvPr/>
          </p:nvSpPr>
          <p:spPr bwMode="auto">
            <a:xfrm>
              <a:off x="2619325" y="62049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0" name="Oval 316"/>
            <p:cNvSpPr>
              <a:spLocks noChangeArrowheads="1"/>
            </p:cNvSpPr>
            <p:nvPr/>
          </p:nvSpPr>
          <p:spPr bwMode="auto">
            <a:xfrm>
              <a:off x="2550814" y="62758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1" name="Freeform 317"/>
            <p:cNvSpPr>
              <a:spLocks/>
            </p:cNvSpPr>
            <p:nvPr/>
          </p:nvSpPr>
          <p:spPr bwMode="auto">
            <a:xfrm>
              <a:off x="2144467" y="5857693"/>
              <a:ext cx="106312"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2" name="Freeform 318"/>
            <p:cNvSpPr>
              <a:spLocks/>
            </p:cNvSpPr>
            <p:nvPr/>
          </p:nvSpPr>
          <p:spPr bwMode="auto">
            <a:xfrm>
              <a:off x="2066505" y="5867143"/>
              <a:ext cx="132299"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3" name="Freeform 319"/>
            <p:cNvSpPr>
              <a:spLocks/>
            </p:cNvSpPr>
            <p:nvPr/>
          </p:nvSpPr>
          <p:spPr bwMode="auto">
            <a:xfrm>
              <a:off x="2052330" y="5956917"/>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4" name="Freeform 320"/>
            <p:cNvSpPr>
              <a:spLocks/>
            </p:cNvSpPr>
            <p:nvPr/>
          </p:nvSpPr>
          <p:spPr bwMode="auto">
            <a:xfrm>
              <a:off x="2066505" y="6008891"/>
              <a:ext cx="132299"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5" name="Freeform 321"/>
            <p:cNvSpPr>
              <a:spLocks/>
            </p:cNvSpPr>
            <p:nvPr/>
          </p:nvSpPr>
          <p:spPr bwMode="auto">
            <a:xfrm>
              <a:off x="2144467" y="6008891"/>
              <a:ext cx="106312"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6" name="Freeform 322"/>
            <p:cNvSpPr>
              <a:spLocks/>
            </p:cNvSpPr>
            <p:nvPr/>
          </p:nvSpPr>
          <p:spPr bwMode="auto">
            <a:xfrm>
              <a:off x="2198804" y="6008891"/>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7" name="Freeform 323"/>
            <p:cNvSpPr>
              <a:spLocks/>
            </p:cNvSpPr>
            <p:nvPr/>
          </p:nvSpPr>
          <p:spPr bwMode="auto">
            <a:xfrm>
              <a:off x="2198804" y="5956917"/>
              <a:ext cx="144111"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8" name="Freeform 324"/>
            <p:cNvSpPr>
              <a:spLocks/>
            </p:cNvSpPr>
            <p:nvPr/>
          </p:nvSpPr>
          <p:spPr bwMode="auto">
            <a:xfrm>
              <a:off x="2198804" y="5867143"/>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89" name="Oval 325"/>
            <p:cNvSpPr>
              <a:spLocks noChangeArrowheads="1"/>
            </p:cNvSpPr>
            <p:nvPr/>
          </p:nvSpPr>
          <p:spPr bwMode="auto">
            <a:xfrm>
              <a:off x="2132655" y="5938017"/>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0" name="Freeform 326"/>
            <p:cNvSpPr>
              <a:spLocks/>
            </p:cNvSpPr>
            <p:nvPr/>
          </p:nvSpPr>
          <p:spPr bwMode="auto">
            <a:xfrm>
              <a:off x="2078317" y="6176627"/>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1" name="Freeform 327"/>
            <p:cNvSpPr>
              <a:spLocks/>
            </p:cNvSpPr>
            <p:nvPr/>
          </p:nvSpPr>
          <p:spPr bwMode="auto">
            <a:xfrm>
              <a:off x="1997993" y="6186077"/>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2" name="Freeform 328"/>
            <p:cNvSpPr>
              <a:spLocks/>
            </p:cNvSpPr>
            <p:nvPr/>
          </p:nvSpPr>
          <p:spPr bwMode="auto">
            <a:xfrm>
              <a:off x="1986181" y="6275852"/>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3" name="Freeform 329"/>
            <p:cNvSpPr>
              <a:spLocks/>
            </p:cNvSpPr>
            <p:nvPr/>
          </p:nvSpPr>
          <p:spPr bwMode="auto">
            <a:xfrm>
              <a:off x="1997993" y="6327826"/>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4" name="Freeform 330"/>
            <p:cNvSpPr>
              <a:spLocks/>
            </p:cNvSpPr>
            <p:nvPr/>
          </p:nvSpPr>
          <p:spPr bwMode="auto">
            <a:xfrm>
              <a:off x="2078317" y="6327826"/>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5" name="Freeform 331"/>
            <p:cNvSpPr>
              <a:spLocks/>
            </p:cNvSpPr>
            <p:nvPr/>
          </p:nvSpPr>
          <p:spPr bwMode="auto">
            <a:xfrm>
              <a:off x="2132655" y="6327826"/>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6" name="Freeform 332"/>
            <p:cNvSpPr>
              <a:spLocks/>
            </p:cNvSpPr>
            <p:nvPr/>
          </p:nvSpPr>
          <p:spPr bwMode="auto">
            <a:xfrm>
              <a:off x="2132655" y="6275852"/>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7" name="Freeform 333"/>
            <p:cNvSpPr>
              <a:spLocks/>
            </p:cNvSpPr>
            <p:nvPr/>
          </p:nvSpPr>
          <p:spPr bwMode="auto">
            <a:xfrm>
              <a:off x="2132655" y="6186077"/>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8" name="Oval 334"/>
            <p:cNvSpPr>
              <a:spLocks noChangeArrowheads="1"/>
            </p:cNvSpPr>
            <p:nvPr/>
          </p:nvSpPr>
          <p:spPr bwMode="auto">
            <a:xfrm>
              <a:off x="2066505" y="6256952"/>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199" name="Freeform 335"/>
            <p:cNvSpPr>
              <a:spLocks/>
            </p:cNvSpPr>
            <p:nvPr/>
          </p:nvSpPr>
          <p:spPr bwMode="auto">
            <a:xfrm>
              <a:off x="2950073" y="5893130"/>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0" name="Freeform 336"/>
            <p:cNvSpPr>
              <a:spLocks/>
            </p:cNvSpPr>
            <p:nvPr/>
          </p:nvSpPr>
          <p:spPr bwMode="auto">
            <a:xfrm>
              <a:off x="2869748" y="5902580"/>
              <a:ext cx="134661" cy="141749"/>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1" name="Freeform 337"/>
            <p:cNvSpPr>
              <a:spLocks/>
            </p:cNvSpPr>
            <p:nvPr/>
          </p:nvSpPr>
          <p:spPr bwMode="auto">
            <a:xfrm>
              <a:off x="2857936" y="5992354"/>
              <a:ext cx="146474" cy="108674"/>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2" name="Freeform 338"/>
            <p:cNvSpPr>
              <a:spLocks/>
            </p:cNvSpPr>
            <p:nvPr/>
          </p:nvSpPr>
          <p:spPr bwMode="auto">
            <a:xfrm>
              <a:off x="2869748" y="6044329"/>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3" name="Freeform 339"/>
            <p:cNvSpPr>
              <a:spLocks/>
            </p:cNvSpPr>
            <p:nvPr/>
          </p:nvSpPr>
          <p:spPr bwMode="auto">
            <a:xfrm>
              <a:off x="2950073" y="6044329"/>
              <a:ext cx="103949" cy="155924"/>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4" name="Freeform 340"/>
            <p:cNvSpPr>
              <a:spLocks/>
            </p:cNvSpPr>
            <p:nvPr/>
          </p:nvSpPr>
          <p:spPr bwMode="auto">
            <a:xfrm>
              <a:off x="3004410" y="6044329"/>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5" name="Freeform 341"/>
            <p:cNvSpPr>
              <a:spLocks/>
            </p:cNvSpPr>
            <p:nvPr/>
          </p:nvSpPr>
          <p:spPr bwMode="auto">
            <a:xfrm>
              <a:off x="3004410" y="5992354"/>
              <a:ext cx="141749" cy="108674"/>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6" name="Freeform 342"/>
            <p:cNvSpPr>
              <a:spLocks/>
            </p:cNvSpPr>
            <p:nvPr/>
          </p:nvSpPr>
          <p:spPr bwMode="auto">
            <a:xfrm>
              <a:off x="3004410" y="5902580"/>
              <a:ext cx="129936" cy="141749"/>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7" name="Oval 343"/>
            <p:cNvSpPr>
              <a:spLocks noChangeArrowheads="1"/>
            </p:cNvSpPr>
            <p:nvPr/>
          </p:nvSpPr>
          <p:spPr bwMode="auto">
            <a:xfrm>
              <a:off x="2935898" y="5973454"/>
              <a:ext cx="129936" cy="141749"/>
            </a:xfrm>
            <a:prstGeom prst="ellipse">
              <a:avLst/>
            </a:pr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8" name="Freeform 344"/>
            <p:cNvSpPr>
              <a:spLocks/>
            </p:cNvSpPr>
            <p:nvPr/>
          </p:nvSpPr>
          <p:spPr bwMode="auto">
            <a:xfrm>
              <a:off x="2564988" y="5734844"/>
              <a:ext cx="103949" cy="151199"/>
            </a:xfrm>
            <a:custGeom>
              <a:avLst/>
              <a:gdLst>
                <a:gd name="T0" fmla="*/ 19 w 25"/>
                <a:gd name="T1" fmla="*/ 0 h 34"/>
                <a:gd name="T2" fmla="*/ 13 w 25"/>
                <a:gd name="T3" fmla="*/ 4 h 34"/>
                <a:gd name="T4" fmla="*/ 6 w 25"/>
                <a:gd name="T5" fmla="*/ 0 h 34"/>
                <a:gd name="T6" fmla="*/ 13 w 25"/>
                <a:gd name="T7" fmla="*/ 34 h 34"/>
                <a:gd name="T8" fmla="*/ 19 w 25"/>
                <a:gd name="T9" fmla="*/ 0 h 34"/>
              </a:gdLst>
              <a:ahLst/>
              <a:cxnLst>
                <a:cxn ang="0">
                  <a:pos x="T0" y="T1"/>
                </a:cxn>
                <a:cxn ang="0">
                  <a:pos x="T2" y="T3"/>
                </a:cxn>
                <a:cxn ang="0">
                  <a:pos x="T4" y="T5"/>
                </a:cxn>
                <a:cxn ang="0">
                  <a:pos x="T6" y="T7"/>
                </a:cxn>
                <a:cxn ang="0">
                  <a:pos x="T8" y="T9"/>
                </a:cxn>
              </a:cxnLst>
              <a:rect l="0" t="0" r="r" b="b"/>
              <a:pathLst>
                <a:path w="25" h="34">
                  <a:moveTo>
                    <a:pt x="19" y="0"/>
                  </a:moveTo>
                  <a:cubicBezTo>
                    <a:pt x="15" y="0"/>
                    <a:pt x="16" y="4"/>
                    <a:pt x="13" y="4"/>
                  </a:cubicBezTo>
                  <a:cubicBezTo>
                    <a:pt x="10" y="4"/>
                    <a:pt x="11" y="0"/>
                    <a:pt x="6" y="0"/>
                  </a:cubicBezTo>
                  <a:cubicBezTo>
                    <a:pt x="2" y="0"/>
                    <a:pt x="0" y="8"/>
                    <a:pt x="13" y="34"/>
                  </a:cubicBezTo>
                  <a:cubicBezTo>
                    <a:pt x="25" y="7"/>
                    <a:pt x="24" y="0"/>
                    <a:pt x="19" y="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09" name="Freeform 345"/>
            <p:cNvSpPr>
              <a:spLocks/>
            </p:cNvSpPr>
            <p:nvPr/>
          </p:nvSpPr>
          <p:spPr bwMode="auto">
            <a:xfrm>
              <a:off x="2484664" y="5741931"/>
              <a:ext cx="134661" cy="144111"/>
            </a:xfrm>
            <a:custGeom>
              <a:avLst/>
              <a:gdLst>
                <a:gd name="T0" fmla="*/ 12 w 32"/>
                <a:gd name="T1" fmla="*/ 3 h 32"/>
                <a:gd name="T2" fmla="*/ 11 w 32"/>
                <a:gd name="T3" fmla="*/ 11 h 32"/>
                <a:gd name="T4" fmla="*/ 3 w 32"/>
                <a:gd name="T5" fmla="*/ 12 h 32"/>
                <a:gd name="T6" fmla="*/ 32 w 32"/>
                <a:gd name="T7" fmla="*/ 32 h 32"/>
                <a:gd name="T8" fmla="*/ 12 w 32"/>
                <a:gd name="T9" fmla="*/ 3 h 32"/>
              </a:gdLst>
              <a:ahLst/>
              <a:cxnLst>
                <a:cxn ang="0">
                  <a:pos x="T0" y="T1"/>
                </a:cxn>
                <a:cxn ang="0">
                  <a:pos x="T2" y="T3"/>
                </a:cxn>
                <a:cxn ang="0">
                  <a:pos x="T4" y="T5"/>
                </a:cxn>
                <a:cxn ang="0">
                  <a:pos x="T6" y="T7"/>
                </a:cxn>
                <a:cxn ang="0">
                  <a:pos x="T8" y="T9"/>
                </a:cxn>
              </a:cxnLst>
              <a:rect l="0" t="0" r="r" b="b"/>
              <a:pathLst>
                <a:path w="32" h="32">
                  <a:moveTo>
                    <a:pt x="12" y="3"/>
                  </a:moveTo>
                  <a:cubicBezTo>
                    <a:pt x="9" y="6"/>
                    <a:pt x="13" y="9"/>
                    <a:pt x="11" y="11"/>
                  </a:cubicBezTo>
                  <a:cubicBezTo>
                    <a:pt x="8" y="13"/>
                    <a:pt x="6" y="9"/>
                    <a:pt x="3" y="12"/>
                  </a:cubicBezTo>
                  <a:cubicBezTo>
                    <a:pt x="0" y="16"/>
                    <a:pt x="5" y="23"/>
                    <a:pt x="32" y="32"/>
                  </a:cubicBezTo>
                  <a:cubicBezTo>
                    <a:pt x="21" y="4"/>
                    <a:pt x="15" y="0"/>
                    <a:pt x="12" y="3"/>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0" name="Freeform 346"/>
            <p:cNvSpPr>
              <a:spLocks/>
            </p:cNvSpPr>
            <p:nvPr/>
          </p:nvSpPr>
          <p:spPr bwMode="auto">
            <a:xfrm>
              <a:off x="2472852" y="5831705"/>
              <a:ext cx="146474" cy="111037"/>
            </a:xfrm>
            <a:custGeom>
              <a:avLst/>
              <a:gdLst>
                <a:gd name="T0" fmla="*/ 0 w 35"/>
                <a:gd name="T1" fmla="*/ 6 h 25"/>
                <a:gd name="T2" fmla="*/ 5 w 35"/>
                <a:gd name="T3" fmla="*/ 12 h 25"/>
                <a:gd name="T4" fmla="*/ 0 w 35"/>
                <a:gd name="T5" fmla="*/ 19 h 25"/>
                <a:gd name="T6" fmla="*/ 35 w 35"/>
                <a:gd name="T7" fmla="*/ 12 h 25"/>
                <a:gd name="T8" fmla="*/ 0 w 35"/>
                <a:gd name="T9" fmla="*/ 6 h 25"/>
              </a:gdLst>
              <a:ahLst/>
              <a:cxnLst>
                <a:cxn ang="0">
                  <a:pos x="T0" y="T1"/>
                </a:cxn>
                <a:cxn ang="0">
                  <a:pos x="T2" y="T3"/>
                </a:cxn>
                <a:cxn ang="0">
                  <a:pos x="T4" y="T5"/>
                </a:cxn>
                <a:cxn ang="0">
                  <a:pos x="T6" y="T7"/>
                </a:cxn>
                <a:cxn ang="0">
                  <a:pos x="T8" y="T9"/>
                </a:cxn>
              </a:cxnLst>
              <a:rect l="0" t="0" r="r" b="b"/>
              <a:pathLst>
                <a:path w="35" h="25">
                  <a:moveTo>
                    <a:pt x="0" y="6"/>
                  </a:moveTo>
                  <a:cubicBezTo>
                    <a:pt x="0" y="10"/>
                    <a:pt x="5" y="9"/>
                    <a:pt x="5" y="12"/>
                  </a:cubicBezTo>
                  <a:cubicBezTo>
                    <a:pt x="5" y="15"/>
                    <a:pt x="0" y="14"/>
                    <a:pt x="0" y="19"/>
                  </a:cubicBezTo>
                  <a:cubicBezTo>
                    <a:pt x="1" y="23"/>
                    <a:pt x="9" y="25"/>
                    <a:pt x="35" y="12"/>
                  </a:cubicBezTo>
                  <a:cubicBezTo>
                    <a:pt x="8" y="0"/>
                    <a:pt x="1" y="1"/>
                    <a:pt x="0" y="6"/>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1" name="Freeform 347"/>
            <p:cNvSpPr>
              <a:spLocks/>
            </p:cNvSpPr>
            <p:nvPr/>
          </p:nvSpPr>
          <p:spPr bwMode="auto">
            <a:xfrm>
              <a:off x="2484664" y="5886042"/>
              <a:ext cx="134661" cy="141749"/>
            </a:xfrm>
            <a:custGeom>
              <a:avLst/>
              <a:gdLst>
                <a:gd name="T0" fmla="*/ 3 w 32"/>
                <a:gd name="T1" fmla="*/ 20 h 32"/>
                <a:gd name="T2" fmla="*/ 11 w 32"/>
                <a:gd name="T3" fmla="*/ 21 h 32"/>
                <a:gd name="T4" fmla="*/ 12 w 32"/>
                <a:gd name="T5" fmla="*/ 29 h 32"/>
                <a:gd name="T6" fmla="*/ 32 w 32"/>
                <a:gd name="T7" fmla="*/ 0 h 32"/>
                <a:gd name="T8" fmla="*/ 3 w 32"/>
                <a:gd name="T9" fmla="*/ 20 h 32"/>
              </a:gdLst>
              <a:ahLst/>
              <a:cxnLst>
                <a:cxn ang="0">
                  <a:pos x="T0" y="T1"/>
                </a:cxn>
                <a:cxn ang="0">
                  <a:pos x="T2" y="T3"/>
                </a:cxn>
                <a:cxn ang="0">
                  <a:pos x="T4" y="T5"/>
                </a:cxn>
                <a:cxn ang="0">
                  <a:pos x="T6" y="T7"/>
                </a:cxn>
                <a:cxn ang="0">
                  <a:pos x="T8" y="T9"/>
                </a:cxn>
              </a:cxnLst>
              <a:rect l="0" t="0" r="r" b="b"/>
              <a:pathLst>
                <a:path w="32" h="32">
                  <a:moveTo>
                    <a:pt x="3" y="20"/>
                  </a:moveTo>
                  <a:cubicBezTo>
                    <a:pt x="6" y="23"/>
                    <a:pt x="8" y="19"/>
                    <a:pt x="11" y="21"/>
                  </a:cubicBezTo>
                  <a:cubicBezTo>
                    <a:pt x="13" y="23"/>
                    <a:pt x="9" y="26"/>
                    <a:pt x="12" y="29"/>
                  </a:cubicBezTo>
                  <a:cubicBezTo>
                    <a:pt x="15" y="32"/>
                    <a:pt x="22" y="27"/>
                    <a:pt x="32" y="0"/>
                  </a:cubicBezTo>
                  <a:cubicBezTo>
                    <a:pt x="4" y="10"/>
                    <a:pt x="0" y="17"/>
                    <a:pt x="3" y="20"/>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2" name="Freeform 348"/>
            <p:cNvSpPr>
              <a:spLocks/>
            </p:cNvSpPr>
            <p:nvPr/>
          </p:nvSpPr>
          <p:spPr bwMode="auto">
            <a:xfrm>
              <a:off x="2564988" y="5886042"/>
              <a:ext cx="103949" cy="153561"/>
            </a:xfrm>
            <a:custGeom>
              <a:avLst/>
              <a:gdLst>
                <a:gd name="T0" fmla="*/ 6 w 25"/>
                <a:gd name="T1" fmla="*/ 34 h 35"/>
                <a:gd name="T2" fmla="*/ 13 w 25"/>
                <a:gd name="T3" fmla="*/ 30 h 35"/>
                <a:gd name="T4" fmla="*/ 19 w 25"/>
                <a:gd name="T5" fmla="*/ 34 h 35"/>
                <a:gd name="T6" fmla="*/ 13 w 25"/>
                <a:gd name="T7" fmla="*/ 0 h 35"/>
                <a:gd name="T8" fmla="*/ 6 w 25"/>
                <a:gd name="T9" fmla="*/ 34 h 35"/>
              </a:gdLst>
              <a:ahLst/>
              <a:cxnLst>
                <a:cxn ang="0">
                  <a:pos x="T0" y="T1"/>
                </a:cxn>
                <a:cxn ang="0">
                  <a:pos x="T2" y="T3"/>
                </a:cxn>
                <a:cxn ang="0">
                  <a:pos x="T4" y="T5"/>
                </a:cxn>
                <a:cxn ang="0">
                  <a:pos x="T6" y="T7"/>
                </a:cxn>
                <a:cxn ang="0">
                  <a:pos x="T8" y="T9"/>
                </a:cxn>
              </a:cxnLst>
              <a:rect l="0" t="0" r="r" b="b"/>
              <a:pathLst>
                <a:path w="25" h="35">
                  <a:moveTo>
                    <a:pt x="6" y="34"/>
                  </a:moveTo>
                  <a:cubicBezTo>
                    <a:pt x="11" y="35"/>
                    <a:pt x="10" y="30"/>
                    <a:pt x="13" y="30"/>
                  </a:cubicBezTo>
                  <a:cubicBezTo>
                    <a:pt x="16" y="30"/>
                    <a:pt x="15" y="35"/>
                    <a:pt x="19" y="34"/>
                  </a:cubicBezTo>
                  <a:cubicBezTo>
                    <a:pt x="24" y="34"/>
                    <a:pt x="25" y="26"/>
                    <a:pt x="13" y="0"/>
                  </a:cubicBezTo>
                  <a:cubicBezTo>
                    <a:pt x="0" y="27"/>
                    <a:pt x="2" y="34"/>
                    <a:pt x="6" y="34"/>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3" name="Freeform 349"/>
            <p:cNvSpPr>
              <a:spLocks/>
            </p:cNvSpPr>
            <p:nvPr/>
          </p:nvSpPr>
          <p:spPr bwMode="auto">
            <a:xfrm>
              <a:off x="2619325" y="5886042"/>
              <a:ext cx="129936" cy="141749"/>
            </a:xfrm>
            <a:custGeom>
              <a:avLst/>
              <a:gdLst>
                <a:gd name="T0" fmla="*/ 19 w 31"/>
                <a:gd name="T1" fmla="*/ 29 h 32"/>
                <a:gd name="T2" fmla="*/ 21 w 31"/>
                <a:gd name="T3" fmla="*/ 21 h 32"/>
                <a:gd name="T4" fmla="*/ 29 w 31"/>
                <a:gd name="T5" fmla="*/ 20 h 32"/>
                <a:gd name="T6" fmla="*/ 0 w 31"/>
                <a:gd name="T7" fmla="*/ 0 h 32"/>
                <a:gd name="T8" fmla="*/ 19 w 31"/>
                <a:gd name="T9" fmla="*/ 29 h 32"/>
              </a:gdLst>
              <a:ahLst/>
              <a:cxnLst>
                <a:cxn ang="0">
                  <a:pos x="T0" y="T1"/>
                </a:cxn>
                <a:cxn ang="0">
                  <a:pos x="T2" y="T3"/>
                </a:cxn>
                <a:cxn ang="0">
                  <a:pos x="T4" y="T5"/>
                </a:cxn>
                <a:cxn ang="0">
                  <a:pos x="T6" y="T7"/>
                </a:cxn>
                <a:cxn ang="0">
                  <a:pos x="T8" y="T9"/>
                </a:cxn>
              </a:cxnLst>
              <a:rect l="0" t="0" r="r" b="b"/>
              <a:pathLst>
                <a:path w="31" h="32">
                  <a:moveTo>
                    <a:pt x="19" y="29"/>
                  </a:moveTo>
                  <a:cubicBezTo>
                    <a:pt x="23" y="26"/>
                    <a:pt x="19" y="23"/>
                    <a:pt x="21" y="21"/>
                  </a:cubicBezTo>
                  <a:cubicBezTo>
                    <a:pt x="23" y="19"/>
                    <a:pt x="26" y="23"/>
                    <a:pt x="29" y="20"/>
                  </a:cubicBezTo>
                  <a:cubicBezTo>
                    <a:pt x="31" y="17"/>
                    <a:pt x="27" y="9"/>
                    <a:pt x="0" y="0"/>
                  </a:cubicBezTo>
                  <a:cubicBezTo>
                    <a:pt x="10" y="28"/>
                    <a:pt x="16" y="32"/>
                    <a:pt x="19" y="2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4" name="Freeform 350"/>
            <p:cNvSpPr>
              <a:spLocks/>
            </p:cNvSpPr>
            <p:nvPr/>
          </p:nvSpPr>
          <p:spPr bwMode="auto">
            <a:xfrm>
              <a:off x="2619325" y="5831705"/>
              <a:ext cx="141749" cy="111037"/>
            </a:xfrm>
            <a:custGeom>
              <a:avLst/>
              <a:gdLst>
                <a:gd name="T0" fmla="*/ 34 w 34"/>
                <a:gd name="T1" fmla="*/ 19 h 25"/>
                <a:gd name="T2" fmla="*/ 30 w 34"/>
                <a:gd name="T3" fmla="*/ 12 h 25"/>
                <a:gd name="T4" fmla="*/ 34 w 34"/>
                <a:gd name="T5" fmla="*/ 6 h 25"/>
                <a:gd name="T6" fmla="*/ 0 w 34"/>
                <a:gd name="T7" fmla="*/ 12 h 25"/>
                <a:gd name="T8" fmla="*/ 34 w 34"/>
                <a:gd name="T9" fmla="*/ 19 h 25"/>
              </a:gdLst>
              <a:ahLst/>
              <a:cxnLst>
                <a:cxn ang="0">
                  <a:pos x="T0" y="T1"/>
                </a:cxn>
                <a:cxn ang="0">
                  <a:pos x="T2" y="T3"/>
                </a:cxn>
                <a:cxn ang="0">
                  <a:pos x="T4" y="T5"/>
                </a:cxn>
                <a:cxn ang="0">
                  <a:pos x="T6" y="T7"/>
                </a:cxn>
                <a:cxn ang="0">
                  <a:pos x="T8" y="T9"/>
                </a:cxn>
              </a:cxnLst>
              <a:rect l="0" t="0" r="r" b="b"/>
              <a:pathLst>
                <a:path w="34" h="25">
                  <a:moveTo>
                    <a:pt x="34" y="19"/>
                  </a:moveTo>
                  <a:cubicBezTo>
                    <a:pt x="34" y="14"/>
                    <a:pt x="30" y="15"/>
                    <a:pt x="30" y="12"/>
                  </a:cubicBezTo>
                  <a:cubicBezTo>
                    <a:pt x="30" y="9"/>
                    <a:pt x="34" y="10"/>
                    <a:pt x="34" y="6"/>
                  </a:cubicBezTo>
                  <a:cubicBezTo>
                    <a:pt x="34" y="1"/>
                    <a:pt x="26" y="0"/>
                    <a:pt x="0" y="12"/>
                  </a:cubicBezTo>
                  <a:cubicBezTo>
                    <a:pt x="27" y="25"/>
                    <a:pt x="34" y="23"/>
                    <a:pt x="34" y="19"/>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5" name="Freeform 351"/>
            <p:cNvSpPr>
              <a:spLocks/>
            </p:cNvSpPr>
            <p:nvPr/>
          </p:nvSpPr>
          <p:spPr bwMode="auto">
            <a:xfrm>
              <a:off x="2619325" y="5741931"/>
              <a:ext cx="129936" cy="144111"/>
            </a:xfrm>
            <a:custGeom>
              <a:avLst/>
              <a:gdLst>
                <a:gd name="T0" fmla="*/ 29 w 31"/>
                <a:gd name="T1" fmla="*/ 12 h 32"/>
                <a:gd name="T2" fmla="*/ 21 w 31"/>
                <a:gd name="T3" fmla="*/ 11 h 32"/>
                <a:gd name="T4" fmla="*/ 19 w 31"/>
                <a:gd name="T5" fmla="*/ 3 h 32"/>
                <a:gd name="T6" fmla="*/ 0 w 31"/>
                <a:gd name="T7" fmla="*/ 32 h 32"/>
                <a:gd name="T8" fmla="*/ 29 w 31"/>
                <a:gd name="T9" fmla="*/ 12 h 32"/>
              </a:gdLst>
              <a:ahLst/>
              <a:cxnLst>
                <a:cxn ang="0">
                  <a:pos x="T0" y="T1"/>
                </a:cxn>
                <a:cxn ang="0">
                  <a:pos x="T2" y="T3"/>
                </a:cxn>
                <a:cxn ang="0">
                  <a:pos x="T4" y="T5"/>
                </a:cxn>
                <a:cxn ang="0">
                  <a:pos x="T6" y="T7"/>
                </a:cxn>
                <a:cxn ang="0">
                  <a:pos x="T8" y="T9"/>
                </a:cxn>
              </a:cxnLst>
              <a:rect l="0" t="0" r="r" b="b"/>
              <a:pathLst>
                <a:path w="31" h="32">
                  <a:moveTo>
                    <a:pt x="29" y="12"/>
                  </a:moveTo>
                  <a:cubicBezTo>
                    <a:pt x="26" y="9"/>
                    <a:pt x="23" y="13"/>
                    <a:pt x="21" y="11"/>
                  </a:cubicBezTo>
                  <a:cubicBezTo>
                    <a:pt x="19" y="9"/>
                    <a:pt x="23" y="6"/>
                    <a:pt x="19" y="3"/>
                  </a:cubicBezTo>
                  <a:cubicBezTo>
                    <a:pt x="16" y="0"/>
                    <a:pt x="9" y="5"/>
                    <a:pt x="0" y="32"/>
                  </a:cubicBezTo>
                  <a:cubicBezTo>
                    <a:pt x="28" y="22"/>
                    <a:pt x="31" y="16"/>
                    <a:pt x="29" y="12"/>
                  </a:cubicBezTo>
                  <a:close/>
                </a:path>
              </a:pathLst>
            </a:custGeom>
            <a:solidFill>
              <a:srgbClr val="F05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6" name="Oval 352"/>
            <p:cNvSpPr>
              <a:spLocks noChangeArrowheads="1"/>
            </p:cNvSpPr>
            <p:nvPr/>
          </p:nvSpPr>
          <p:spPr bwMode="auto">
            <a:xfrm>
              <a:off x="2550814" y="5812806"/>
              <a:ext cx="129936" cy="144111"/>
            </a:xfrm>
            <a:prstGeom prst="ellipse">
              <a:avLst/>
            </a:pr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7" name="Freeform 413"/>
            <p:cNvSpPr>
              <a:spLocks/>
            </p:cNvSpPr>
            <p:nvPr/>
          </p:nvSpPr>
          <p:spPr bwMode="auto">
            <a:xfrm>
              <a:off x="299371" y="6093940"/>
              <a:ext cx="489033" cy="562270"/>
            </a:xfrm>
            <a:custGeom>
              <a:avLst/>
              <a:gdLst>
                <a:gd name="T0" fmla="*/ 0 w 117"/>
                <a:gd name="T1" fmla="*/ 124 h 127"/>
                <a:gd name="T2" fmla="*/ 1 w 117"/>
                <a:gd name="T3" fmla="*/ 122 h 127"/>
                <a:gd name="T4" fmla="*/ 2 w 117"/>
                <a:gd name="T5" fmla="*/ 116 h 127"/>
                <a:gd name="T6" fmla="*/ 9 w 117"/>
                <a:gd name="T7" fmla="*/ 95 h 127"/>
                <a:gd name="T8" fmla="*/ 21 w 117"/>
                <a:gd name="T9" fmla="*/ 69 h 127"/>
                <a:gd name="T10" fmla="*/ 30 w 117"/>
                <a:gd name="T11" fmla="*/ 54 h 127"/>
                <a:gd name="T12" fmla="*/ 40 w 117"/>
                <a:gd name="T13" fmla="*/ 41 h 127"/>
                <a:gd name="T14" fmla="*/ 52 w 117"/>
                <a:gd name="T15" fmla="*/ 29 h 127"/>
                <a:gd name="T16" fmla="*/ 65 w 117"/>
                <a:gd name="T17" fmla="*/ 18 h 127"/>
                <a:gd name="T18" fmla="*/ 72 w 117"/>
                <a:gd name="T19" fmla="*/ 14 h 127"/>
                <a:gd name="T20" fmla="*/ 78 w 117"/>
                <a:gd name="T21" fmla="*/ 11 h 127"/>
                <a:gd name="T22" fmla="*/ 91 w 117"/>
                <a:gd name="T23" fmla="*/ 6 h 127"/>
                <a:gd name="T24" fmla="*/ 101 w 117"/>
                <a:gd name="T25" fmla="*/ 3 h 127"/>
                <a:gd name="T26" fmla="*/ 110 w 117"/>
                <a:gd name="T27" fmla="*/ 1 h 127"/>
                <a:gd name="T28" fmla="*/ 117 w 117"/>
                <a:gd name="T29" fmla="*/ 0 h 127"/>
                <a:gd name="T30" fmla="*/ 110 w 117"/>
                <a:gd name="T31" fmla="*/ 3 h 127"/>
                <a:gd name="T32" fmla="*/ 103 w 117"/>
                <a:gd name="T33" fmla="*/ 6 h 127"/>
                <a:gd name="T34" fmla="*/ 93 w 117"/>
                <a:gd name="T35" fmla="*/ 12 h 127"/>
                <a:gd name="T36" fmla="*/ 84 w 117"/>
                <a:gd name="T37" fmla="*/ 19 h 127"/>
                <a:gd name="T38" fmla="*/ 79 w 117"/>
                <a:gd name="T39" fmla="*/ 24 h 127"/>
                <a:gd name="T40" fmla="*/ 74 w 117"/>
                <a:gd name="T41" fmla="*/ 29 h 127"/>
                <a:gd name="T42" fmla="*/ 65 w 117"/>
                <a:gd name="T43" fmla="*/ 40 h 127"/>
                <a:gd name="T44" fmla="*/ 58 w 117"/>
                <a:gd name="T45" fmla="*/ 53 h 127"/>
                <a:gd name="T46" fmla="*/ 44 w 117"/>
                <a:gd name="T47" fmla="*/ 104 h 127"/>
                <a:gd name="T48" fmla="*/ 43 w 117"/>
                <a:gd name="T49" fmla="*/ 122 h 127"/>
                <a:gd name="T50" fmla="*/ 43 w 117"/>
                <a:gd name="T51" fmla="*/ 126 h 127"/>
                <a:gd name="T52" fmla="*/ 43 w 117"/>
                <a:gd name="T53" fmla="*/ 127 h 127"/>
                <a:gd name="T54" fmla="*/ 43 w 117"/>
                <a:gd name="T55" fmla="*/ 127 h 127"/>
                <a:gd name="T56" fmla="*/ 0 w 117"/>
                <a:gd name="T57"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27">
                  <a:moveTo>
                    <a:pt x="0" y="124"/>
                  </a:moveTo>
                  <a:cubicBezTo>
                    <a:pt x="0" y="124"/>
                    <a:pt x="0" y="123"/>
                    <a:pt x="1" y="122"/>
                  </a:cubicBezTo>
                  <a:cubicBezTo>
                    <a:pt x="1" y="120"/>
                    <a:pt x="1" y="118"/>
                    <a:pt x="2" y="116"/>
                  </a:cubicBezTo>
                  <a:cubicBezTo>
                    <a:pt x="3" y="111"/>
                    <a:pt x="6" y="104"/>
                    <a:pt x="9" y="95"/>
                  </a:cubicBezTo>
                  <a:cubicBezTo>
                    <a:pt x="12" y="87"/>
                    <a:pt x="16" y="78"/>
                    <a:pt x="21" y="69"/>
                  </a:cubicBezTo>
                  <a:cubicBezTo>
                    <a:pt x="24" y="64"/>
                    <a:pt x="27" y="59"/>
                    <a:pt x="30" y="54"/>
                  </a:cubicBezTo>
                  <a:cubicBezTo>
                    <a:pt x="33" y="50"/>
                    <a:pt x="36" y="45"/>
                    <a:pt x="40" y="41"/>
                  </a:cubicBezTo>
                  <a:cubicBezTo>
                    <a:pt x="44" y="36"/>
                    <a:pt x="48" y="32"/>
                    <a:pt x="52" y="29"/>
                  </a:cubicBezTo>
                  <a:cubicBezTo>
                    <a:pt x="56" y="25"/>
                    <a:pt x="61" y="21"/>
                    <a:pt x="65" y="18"/>
                  </a:cubicBezTo>
                  <a:cubicBezTo>
                    <a:pt x="67" y="17"/>
                    <a:pt x="70" y="16"/>
                    <a:pt x="72" y="14"/>
                  </a:cubicBezTo>
                  <a:cubicBezTo>
                    <a:pt x="74" y="13"/>
                    <a:pt x="76" y="12"/>
                    <a:pt x="78" y="11"/>
                  </a:cubicBezTo>
                  <a:cubicBezTo>
                    <a:pt x="83" y="9"/>
                    <a:pt x="87" y="7"/>
                    <a:pt x="91" y="6"/>
                  </a:cubicBezTo>
                  <a:cubicBezTo>
                    <a:pt x="94" y="4"/>
                    <a:pt x="98" y="3"/>
                    <a:pt x="101" y="3"/>
                  </a:cubicBezTo>
                  <a:cubicBezTo>
                    <a:pt x="105" y="2"/>
                    <a:pt x="107" y="1"/>
                    <a:pt x="110" y="1"/>
                  </a:cubicBezTo>
                  <a:cubicBezTo>
                    <a:pt x="114" y="0"/>
                    <a:pt x="117" y="0"/>
                    <a:pt x="117" y="0"/>
                  </a:cubicBezTo>
                  <a:cubicBezTo>
                    <a:pt x="117" y="0"/>
                    <a:pt x="114" y="1"/>
                    <a:pt x="110" y="3"/>
                  </a:cubicBezTo>
                  <a:cubicBezTo>
                    <a:pt x="108" y="4"/>
                    <a:pt x="105" y="5"/>
                    <a:pt x="103" y="6"/>
                  </a:cubicBezTo>
                  <a:cubicBezTo>
                    <a:pt x="100" y="8"/>
                    <a:pt x="97" y="9"/>
                    <a:pt x="93" y="12"/>
                  </a:cubicBezTo>
                  <a:cubicBezTo>
                    <a:pt x="90" y="14"/>
                    <a:pt x="87" y="16"/>
                    <a:pt x="84" y="19"/>
                  </a:cubicBezTo>
                  <a:cubicBezTo>
                    <a:pt x="82" y="21"/>
                    <a:pt x="80" y="22"/>
                    <a:pt x="79" y="24"/>
                  </a:cubicBezTo>
                  <a:cubicBezTo>
                    <a:pt x="77" y="25"/>
                    <a:pt x="75" y="27"/>
                    <a:pt x="74" y="29"/>
                  </a:cubicBezTo>
                  <a:cubicBezTo>
                    <a:pt x="71" y="32"/>
                    <a:pt x="68" y="36"/>
                    <a:pt x="65" y="40"/>
                  </a:cubicBezTo>
                  <a:cubicBezTo>
                    <a:pt x="63" y="44"/>
                    <a:pt x="60" y="48"/>
                    <a:pt x="58" y="53"/>
                  </a:cubicBezTo>
                  <a:cubicBezTo>
                    <a:pt x="49" y="70"/>
                    <a:pt x="45" y="90"/>
                    <a:pt x="44" y="104"/>
                  </a:cubicBezTo>
                  <a:cubicBezTo>
                    <a:pt x="43" y="111"/>
                    <a:pt x="43" y="117"/>
                    <a:pt x="43" y="122"/>
                  </a:cubicBezTo>
                  <a:cubicBezTo>
                    <a:pt x="43" y="124"/>
                    <a:pt x="43" y="125"/>
                    <a:pt x="43" y="126"/>
                  </a:cubicBezTo>
                  <a:cubicBezTo>
                    <a:pt x="43" y="127"/>
                    <a:pt x="43" y="127"/>
                    <a:pt x="43" y="127"/>
                  </a:cubicBezTo>
                  <a:cubicBezTo>
                    <a:pt x="43" y="127"/>
                    <a:pt x="43" y="127"/>
                    <a:pt x="43" y="127"/>
                  </a:cubicBezTo>
                  <a:lnTo>
                    <a:pt x="0" y="124"/>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8" name="Freeform 414"/>
            <p:cNvSpPr>
              <a:spLocks/>
            </p:cNvSpPr>
            <p:nvPr/>
          </p:nvSpPr>
          <p:spPr bwMode="auto">
            <a:xfrm>
              <a:off x="34773" y="6093940"/>
              <a:ext cx="486671" cy="562270"/>
            </a:xfrm>
            <a:custGeom>
              <a:avLst/>
              <a:gdLst>
                <a:gd name="T0" fmla="*/ 74 w 116"/>
                <a:gd name="T1" fmla="*/ 127 h 127"/>
                <a:gd name="T2" fmla="*/ 74 w 116"/>
                <a:gd name="T3" fmla="*/ 127 h 127"/>
                <a:gd name="T4" fmla="*/ 74 w 116"/>
                <a:gd name="T5" fmla="*/ 126 h 127"/>
                <a:gd name="T6" fmla="*/ 74 w 116"/>
                <a:gd name="T7" fmla="*/ 122 h 127"/>
                <a:gd name="T8" fmla="*/ 73 w 116"/>
                <a:gd name="T9" fmla="*/ 104 h 127"/>
                <a:gd name="T10" fmla="*/ 59 w 116"/>
                <a:gd name="T11" fmla="*/ 53 h 127"/>
                <a:gd name="T12" fmla="*/ 51 w 116"/>
                <a:gd name="T13" fmla="*/ 40 h 127"/>
                <a:gd name="T14" fmla="*/ 43 w 116"/>
                <a:gd name="T15" fmla="*/ 29 h 127"/>
                <a:gd name="T16" fmla="*/ 38 w 116"/>
                <a:gd name="T17" fmla="*/ 24 h 127"/>
                <a:gd name="T18" fmla="*/ 33 w 116"/>
                <a:gd name="T19" fmla="*/ 19 h 127"/>
                <a:gd name="T20" fmla="*/ 23 w 116"/>
                <a:gd name="T21" fmla="*/ 12 h 127"/>
                <a:gd name="T22" fmla="*/ 14 w 116"/>
                <a:gd name="T23" fmla="*/ 6 h 127"/>
                <a:gd name="T24" fmla="*/ 7 w 116"/>
                <a:gd name="T25" fmla="*/ 3 h 127"/>
                <a:gd name="T26" fmla="*/ 0 w 116"/>
                <a:gd name="T27" fmla="*/ 0 h 127"/>
                <a:gd name="T28" fmla="*/ 7 w 116"/>
                <a:gd name="T29" fmla="*/ 1 h 127"/>
                <a:gd name="T30" fmla="*/ 15 w 116"/>
                <a:gd name="T31" fmla="*/ 3 h 127"/>
                <a:gd name="T32" fmla="*/ 26 w 116"/>
                <a:gd name="T33" fmla="*/ 6 h 127"/>
                <a:gd name="T34" fmla="*/ 38 w 116"/>
                <a:gd name="T35" fmla="*/ 11 h 127"/>
                <a:gd name="T36" fmla="*/ 45 w 116"/>
                <a:gd name="T37" fmla="*/ 14 h 127"/>
                <a:gd name="T38" fmla="*/ 52 w 116"/>
                <a:gd name="T39" fmla="*/ 18 h 127"/>
                <a:gd name="T40" fmla="*/ 64 w 116"/>
                <a:gd name="T41" fmla="*/ 29 h 127"/>
                <a:gd name="T42" fmla="*/ 76 w 116"/>
                <a:gd name="T43" fmla="*/ 41 h 127"/>
                <a:gd name="T44" fmla="*/ 87 w 116"/>
                <a:gd name="T45" fmla="*/ 54 h 127"/>
                <a:gd name="T46" fmla="*/ 96 w 116"/>
                <a:gd name="T47" fmla="*/ 69 h 127"/>
                <a:gd name="T48" fmla="*/ 108 w 116"/>
                <a:gd name="T49" fmla="*/ 95 h 127"/>
                <a:gd name="T50" fmla="*/ 114 w 116"/>
                <a:gd name="T51" fmla="*/ 116 h 127"/>
                <a:gd name="T52" fmla="*/ 116 w 116"/>
                <a:gd name="T53" fmla="*/ 122 h 127"/>
                <a:gd name="T54" fmla="*/ 116 w 116"/>
                <a:gd name="T55" fmla="*/ 124 h 127"/>
                <a:gd name="T56" fmla="*/ 74 w 116"/>
                <a:gd name="T5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127">
                  <a:moveTo>
                    <a:pt x="74" y="127"/>
                  </a:moveTo>
                  <a:cubicBezTo>
                    <a:pt x="74" y="127"/>
                    <a:pt x="74" y="127"/>
                    <a:pt x="74" y="127"/>
                  </a:cubicBezTo>
                  <a:cubicBezTo>
                    <a:pt x="74" y="127"/>
                    <a:pt x="74" y="127"/>
                    <a:pt x="74" y="126"/>
                  </a:cubicBezTo>
                  <a:cubicBezTo>
                    <a:pt x="74" y="125"/>
                    <a:pt x="74" y="124"/>
                    <a:pt x="74" y="122"/>
                  </a:cubicBezTo>
                  <a:cubicBezTo>
                    <a:pt x="74" y="117"/>
                    <a:pt x="74" y="111"/>
                    <a:pt x="73" y="104"/>
                  </a:cubicBezTo>
                  <a:cubicBezTo>
                    <a:pt x="72" y="90"/>
                    <a:pt x="67" y="70"/>
                    <a:pt x="59" y="53"/>
                  </a:cubicBezTo>
                  <a:cubicBezTo>
                    <a:pt x="57" y="48"/>
                    <a:pt x="54" y="44"/>
                    <a:pt x="51" y="40"/>
                  </a:cubicBezTo>
                  <a:cubicBezTo>
                    <a:pt x="49" y="36"/>
                    <a:pt x="46" y="32"/>
                    <a:pt x="43" y="29"/>
                  </a:cubicBezTo>
                  <a:cubicBezTo>
                    <a:pt x="41" y="27"/>
                    <a:pt x="39" y="25"/>
                    <a:pt x="38" y="24"/>
                  </a:cubicBezTo>
                  <a:cubicBezTo>
                    <a:pt x="36" y="22"/>
                    <a:pt x="35" y="21"/>
                    <a:pt x="33" y="19"/>
                  </a:cubicBezTo>
                  <a:cubicBezTo>
                    <a:pt x="30" y="16"/>
                    <a:pt x="26" y="14"/>
                    <a:pt x="23" y="12"/>
                  </a:cubicBezTo>
                  <a:cubicBezTo>
                    <a:pt x="20" y="9"/>
                    <a:pt x="17" y="8"/>
                    <a:pt x="14" y="6"/>
                  </a:cubicBezTo>
                  <a:cubicBezTo>
                    <a:pt x="11" y="5"/>
                    <a:pt x="9" y="4"/>
                    <a:pt x="7" y="3"/>
                  </a:cubicBezTo>
                  <a:cubicBezTo>
                    <a:pt x="2" y="1"/>
                    <a:pt x="0" y="0"/>
                    <a:pt x="0" y="0"/>
                  </a:cubicBezTo>
                  <a:cubicBezTo>
                    <a:pt x="0" y="0"/>
                    <a:pt x="2" y="0"/>
                    <a:pt x="7" y="1"/>
                  </a:cubicBezTo>
                  <a:cubicBezTo>
                    <a:pt x="9" y="1"/>
                    <a:pt x="12" y="2"/>
                    <a:pt x="15" y="3"/>
                  </a:cubicBezTo>
                  <a:cubicBezTo>
                    <a:pt x="19" y="3"/>
                    <a:pt x="22" y="4"/>
                    <a:pt x="26" y="6"/>
                  </a:cubicBezTo>
                  <a:cubicBezTo>
                    <a:pt x="30" y="7"/>
                    <a:pt x="34" y="9"/>
                    <a:pt x="38" y="11"/>
                  </a:cubicBezTo>
                  <a:cubicBezTo>
                    <a:pt x="41" y="12"/>
                    <a:pt x="43" y="13"/>
                    <a:pt x="45" y="14"/>
                  </a:cubicBezTo>
                  <a:cubicBezTo>
                    <a:pt x="47" y="16"/>
                    <a:pt x="49" y="17"/>
                    <a:pt x="52" y="18"/>
                  </a:cubicBezTo>
                  <a:cubicBezTo>
                    <a:pt x="56" y="21"/>
                    <a:pt x="60" y="25"/>
                    <a:pt x="64" y="29"/>
                  </a:cubicBezTo>
                  <a:cubicBezTo>
                    <a:pt x="69" y="32"/>
                    <a:pt x="73" y="36"/>
                    <a:pt x="76" y="41"/>
                  </a:cubicBezTo>
                  <a:cubicBezTo>
                    <a:pt x="80" y="45"/>
                    <a:pt x="84" y="50"/>
                    <a:pt x="87" y="54"/>
                  </a:cubicBezTo>
                  <a:cubicBezTo>
                    <a:pt x="90" y="59"/>
                    <a:pt x="93" y="64"/>
                    <a:pt x="96" y="69"/>
                  </a:cubicBezTo>
                  <a:cubicBezTo>
                    <a:pt x="101" y="78"/>
                    <a:pt x="105" y="87"/>
                    <a:pt x="108" y="95"/>
                  </a:cubicBezTo>
                  <a:cubicBezTo>
                    <a:pt x="111" y="104"/>
                    <a:pt x="113" y="111"/>
                    <a:pt x="114" y="116"/>
                  </a:cubicBezTo>
                  <a:cubicBezTo>
                    <a:pt x="115" y="118"/>
                    <a:pt x="116" y="120"/>
                    <a:pt x="116" y="122"/>
                  </a:cubicBezTo>
                  <a:cubicBezTo>
                    <a:pt x="116" y="123"/>
                    <a:pt x="116" y="124"/>
                    <a:pt x="116" y="124"/>
                  </a:cubicBezTo>
                  <a:lnTo>
                    <a:pt x="74" y="127"/>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19" name="Freeform 415"/>
            <p:cNvSpPr>
              <a:spLocks/>
            </p:cNvSpPr>
            <p:nvPr/>
          </p:nvSpPr>
          <p:spPr bwMode="auto">
            <a:xfrm>
              <a:off x="320633" y="6337275"/>
              <a:ext cx="500846" cy="323660"/>
            </a:xfrm>
            <a:custGeom>
              <a:avLst/>
              <a:gdLst>
                <a:gd name="T0" fmla="*/ 0 w 120"/>
                <a:gd name="T1" fmla="*/ 65 h 73"/>
                <a:gd name="T2" fmla="*/ 1 w 120"/>
                <a:gd name="T3" fmla="*/ 65 h 73"/>
                <a:gd name="T4" fmla="*/ 1 w 120"/>
                <a:gd name="T5" fmla="*/ 64 h 73"/>
                <a:gd name="T6" fmla="*/ 2 w 120"/>
                <a:gd name="T7" fmla="*/ 61 h 73"/>
                <a:gd name="T8" fmla="*/ 3 w 120"/>
                <a:gd name="T9" fmla="*/ 58 h 73"/>
                <a:gd name="T10" fmla="*/ 7 w 120"/>
                <a:gd name="T11" fmla="*/ 51 h 73"/>
                <a:gd name="T12" fmla="*/ 12 w 120"/>
                <a:gd name="T13" fmla="*/ 42 h 73"/>
                <a:gd name="T14" fmla="*/ 19 w 120"/>
                <a:gd name="T15" fmla="*/ 33 h 73"/>
                <a:gd name="T16" fmla="*/ 29 w 120"/>
                <a:gd name="T17" fmla="*/ 23 h 73"/>
                <a:gd name="T18" fmla="*/ 34 w 120"/>
                <a:gd name="T19" fmla="*/ 19 h 73"/>
                <a:gd name="T20" fmla="*/ 40 w 120"/>
                <a:gd name="T21" fmla="*/ 15 h 73"/>
                <a:gd name="T22" fmla="*/ 46 w 120"/>
                <a:gd name="T23" fmla="*/ 12 h 73"/>
                <a:gd name="T24" fmla="*/ 52 w 120"/>
                <a:gd name="T25" fmla="*/ 9 h 73"/>
                <a:gd name="T26" fmla="*/ 65 w 120"/>
                <a:gd name="T27" fmla="*/ 4 h 73"/>
                <a:gd name="T28" fmla="*/ 77 w 120"/>
                <a:gd name="T29" fmla="*/ 1 h 73"/>
                <a:gd name="T30" fmla="*/ 89 w 120"/>
                <a:gd name="T31" fmla="*/ 0 h 73"/>
                <a:gd name="T32" fmla="*/ 99 w 120"/>
                <a:gd name="T33" fmla="*/ 0 h 73"/>
                <a:gd name="T34" fmla="*/ 103 w 120"/>
                <a:gd name="T35" fmla="*/ 0 h 73"/>
                <a:gd name="T36" fmla="*/ 107 w 120"/>
                <a:gd name="T37" fmla="*/ 1 h 73"/>
                <a:gd name="T38" fmla="*/ 114 w 120"/>
                <a:gd name="T39" fmla="*/ 1 h 73"/>
                <a:gd name="T40" fmla="*/ 120 w 120"/>
                <a:gd name="T41" fmla="*/ 2 h 73"/>
                <a:gd name="T42" fmla="*/ 114 w 120"/>
                <a:gd name="T43" fmla="*/ 3 h 73"/>
                <a:gd name="T44" fmla="*/ 108 w 120"/>
                <a:gd name="T45" fmla="*/ 5 h 73"/>
                <a:gd name="T46" fmla="*/ 104 w 120"/>
                <a:gd name="T47" fmla="*/ 5 h 73"/>
                <a:gd name="T48" fmla="*/ 100 w 120"/>
                <a:gd name="T49" fmla="*/ 7 h 73"/>
                <a:gd name="T50" fmla="*/ 91 w 120"/>
                <a:gd name="T51" fmla="*/ 10 h 73"/>
                <a:gd name="T52" fmla="*/ 81 w 120"/>
                <a:gd name="T53" fmla="*/ 14 h 73"/>
                <a:gd name="T54" fmla="*/ 72 w 120"/>
                <a:gd name="T55" fmla="*/ 20 h 73"/>
                <a:gd name="T56" fmla="*/ 63 w 120"/>
                <a:gd name="T57" fmla="*/ 27 h 73"/>
                <a:gd name="T58" fmla="*/ 60 w 120"/>
                <a:gd name="T59" fmla="*/ 31 h 73"/>
                <a:gd name="T60" fmla="*/ 56 w 120"/>
                <a:gd name="T61" fmla="*/ 34 h 73"/>
                <a:gd name="T62" fmla="*/ 53 w 120"/>
                <a:gd name="T63" fmla="*/ 38 h 73"/>
                <a:gd name="T64" fmla="*/ 51 w 120"/>
                <a:gd name="T65" fmla="*/ 43 h 73"/>
                <a:gd name="T66" fmla="*/ 47 w 120"/>
                <a:gd name="T67" fmla="*/ 51 h 73"/>
                <a:gd name="T68" fmla="*/ 44 w 120"/>
                <a:gd name="T69" fmla="*/ 58 h 73"/>
                <a:gd name="T70" fmla="*/ 43 w 120"/>
                <a:gd name="T71" fmla="*/ 65 h 73"/>
                <a:gd name="T72" fmla="*/ 42 w 120"/>
                <a:gd name="T73" fmla="*/ 69 h 73"/>
                <a:gd name="T74" fmla="*/ 42 w 120"/>
                <a:gd name="T75" fmla="*/ 71 h 73"/>
                <a:gd name="T76" fmla="*/ 43 w 120"/>
                <a:gd name="T77" fmla="*/ 72 h 73"/>
                <a:gd name="T78" fmla="*/ 44 w 120"/>
                <a:gd name="T79" fmla="*/ 72 h 73"/>
                <a:gd name="T80" fmla="*/ 44 w 120"/>
                <a:gd name="T81" fmla="*/ 72 h 73"/>
                <a:gd name="T82" fmla="*/ 43 w 120"/>
                <a:gd name="T83" fmla="*/ 73 h 73"/>
                <a:gd name="T84" fmla="*/ 0 w 120"/>
                <a:gd name="T8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73">
                  <a:moveTo>
                    <a:pt x="0" y="65"/>
                  </a:moveTo>
                  <a:cubicBezTo>
                    <a:pt x="1" y="65"/>
                    <a:pt x="1" y="65"/>
                    <a:pt x="1" y="65"/>
                  </a:cubicBezTo>
                  <a:cubicBezTo>
                    <a:pt x="1" y="65"/>
                    <a:pt x="1" y="64"/>
                    <a:pt x="1" y="64"/>
                  </a:cubicBezTo>
                  <a:cubicBezTo>
                    <a:pt x="1" y="63"/>
                    <a:pt x="2" y="62"/>
                    <a:pt x="2" y="61"/>
                  </a:cubicBezTo>
                  <a:cubicBezTo>
                    <a:pt x="2" y="60"/>
                    <a:pt x="3" y="59"/>
                    <a:pt x="3" y="58"/>
                  </a:cubicBezTo>
                  <a:cubicBezTo>
                    <a:pt x="4" y="56"/>
                    <a:pt x="5" y="53"/>
                    <a:pt x="7" y="51"/>
                  </a:cubicBezTo>
                  <a:cubicBezTo>
                    <a:pt x="8" y="48"/>
                    <a:pt x="10" y="45"/>
                    <a:pt x="12" y="42"/>
                  </a:cubicBezTo>
                  <a:cubicBezTo>
                    <a:pt x="14" y="39"/>
                    <a:pt x="17" y="36"/>
                    <a:pt x="19" y="33"/>
                  </a:cubicBezTo>
                  <a:cubicBezTo>
                    <a:pt x="22" y="30"/>
                    <a:pt x="25" y="26"/>
                    <a:pt x="29" y="23"/>
                  </a:cubicBezTo>
                  <a:cubicBezTo>
                    <a:pt x="31" y="22"/>
                    <a:pt x="32" y="21"/>
                    <a:pt x="34" y="19"/>
                  </a:cubicBezTo>
                  <a:cubicBezTo>
                    <a:pt x="36" y="18"/>
                    <a:pt x="38" y="17"/>
                    <a:pt x="40" y="15"/>
                  </a:cubicBezTo>
                  <a:cubicBezTo>
                    <a:pt x="42" y="14"/>
                    <a:pt x="44" y="13"/>
                    <a:pt x="46" y="12"/>
                  </a:cubicBezTo>
                  <a:cubicBezTo>
                    <a:pt x="52" y="9"/>
                    <a:pt x="52" y="9"/>
                    <a:pt x="52" y="9"/>
                  </a:cubicBezTo>
                  <a:cubicBezTo>
                    <a:pt x="56" y="7"/>
                    <a:pt x="60" y="5"/>
                    <a:pt x="65" y="4"/>
                  </a:cubicBezTo>
                  <a:cubicBezTo>
                    <a:pt x="69" y="3"/>
                    <a:pt x="73" y="2"/>
                    <a:pt x="77" y="1"/>
                  </a:cubicBezTo>
                  <a:cubicBezTo>
                    <a:pt x="81" y="1"/>
                    <a:pt x="85" y="0"/>
                    <a:pt x="89" y="0"/>
                  </a:cubicBezTo>
                  <a:cubicBezTo>
                    <a:pt x="92" y="0"/>
                    <a:pt x="96" y="0"/>
                    <a:pt x="99" y="0"/>
                  </a:cubicBezTo>
                  <a:cubicBezTo>
                    <a:pt x="101" y="0"/>
                    <a:pt x="102" y="0"/>
                    <a:pt x="103" y="0"/>
                  </a:cubicBezTo>
                  <a:cubicBezTo>
                    <a:pt x="105" y="0"/>
                    <a:pt x="106" y="0"/>
                    <a:pt x="107" y="1"/>
                  </a:cubicBezTo>
                  <a:cubicBezTo>
                    <a:pt x="110" y="1"/>
                    <a:pt x="112" y="1"/>
                    <a:pt x="114" y="1"/>
                  </a:cubicBezTo>
                  <a:cubicBezTo>
                    <a:pt x="117" y="2"/>
                    <a:pt x="120" y="2"/>
                    <a:pt x="120" y="2"/>
                  </a:cubicBezTo>
                  <a:cubicBezTo>
                    <a:pt x="120" y="2"/>
                    <a:pt x="117" y="2"/>
                    <a:pt x="114" y="3"/>
                  </a:cubicBezTo>
                  <a:cubicBezTo>
                    <a:pt x="112" y="4"/>
                    <a:pt x="110" y="4"/>
                    <a:pt x="108" y="5"/>
                  </a:cubicBezTo>
                  <a:cubicBezTo>
                    <a:pt x="107" y="5"/>
                    <a:pt x="105" y="5"/>
                    <a:pt x="104" y="5"/>
                  </a:cubicBezTo>
                  <a:cubicBezTo>
                    <a:pt x="103" y="6"/>
                    <a:pt x="101" y="6"/>
                    <a:pt x="100" y="7"/>
                  </a:cubicBezTo>
                  <a:cubicBezTo>
                    <a:pt x="97" y="8"/>
                    <a:pt x="94" y="9"/>
                    <a:pt x="91" y="10"/>
                  </a:cubicBezTo>
                  <a:cubicBezTo>
                    <a:pt x="88" y="11"/>
                    <a:pt x="85" y="13"/>
                    <a:pt x="81" y="14"/>
                  </a:cubicBezTo>
                  <a:cubicBezTo>
                    <a:pt x="78" y="16"/>
                    <a:pt x="75" y="18"/>
                    <a:pt x="72" y="20"/>
                  </a:cubicBezTo>
                  <a:cubicBezTo>
                    <a:pt x="69" y="22"/>
                    <a:pt x="66" y="24"/>
                    <a:pt x="63" y="27"/>
                  </a:cubicBezTo>
                  <a:cubicBezTo>
                    <a:pt x="60" y="31"/>
                    <a:pt x="60" y="31"/>
                    <a:pt x="60" y="31"/>
                  </a:cubicBezTo>
                  <a:cubicBezTo>
                    <a:pt x="58" y="32"/>
                    <a:pt x="57" y="33"/>
                    <a:pt x="56" y="34"/>
                  </a:cubicBezTo>
                  <a:cubicBezTo>
                    <a:pt x="55" y="36"/>
                    <a:pt x="54" y="37"/>
                    <a:pt x="53" y="38"/>
                  </a:cubicBezTo>
                  <a:cubicBezTo>
                    <a:pt x="52" y="40"/>
                    <a:pt x="52" y="41"/>
                    <a:pt x="51" y="43"/>
                  </a:cubicBezTo>
                  <a:cubicBezTo>
                    <a:pt x="49" y="45"/>
                    <a:pt x="48" y="48"/>
                    <a:pt x="47" y="51"/>
                  </a:cubicBezTo>
                  <a:cubicBezTo>
                    <a:pt x="46" y="53"/>
                    <a:pt x="45" y="56"/>
                    <a:pt x="44" y="58"/>
                  </a:cubicBezTo>
                  <a:cubicBezTo>
                    <a:pt x="44" y="61"/>
                    <a:pt x="43" y="63"/>
                    <a:pt x="43" y="65"/>
                  </a:cubicBezTo>
                  <a:cubicBezTo>
                    <a:pt x="43" y="67"/>
                    <a:pt x="43" y="68"/>
                    <a:pt x="42" y="69"/>
                  </a:cubicBezTo>
                  <a:cubicBezTo>
                    <a:pt x="42" y="70"/>
                    <a:pt x="42" y="71"/>
                    <a:pt x="42" y="71"/>
                  </a:cubicBezTo>
                  <a:cubicBezTo>
                    <a:pt x="42" y="71"/>
                    <a:pt x="43" y="72"/>
                    <a:pt x="43" y="72"/>
                  </a:cubicBezTo>
                  <a:cubicBezTo>
                    <a:pt x="44" y="72"/>
                    <a:pt x="44" y="72"/>
                    <a:pt x="44" y="72"/>
                  </a:cubicBezTo>
                  <a:cubicBezTo>
                    <a:pt x="44" y="72"/>
                    <a:pt x="44" y="72"/>
                    <a:pt x="44" y="72"/>
                  </a:cubicBezTo>
                  <a:cubicBezTo>
                    <a:pt x="43" y="73"/>
                    <a:pt x="43" y="73"/>
                    <a:pt x="43" y="73"/>
                  </a:cubicBezTo>
                  <a:lnTo>
                    <a:pt x="0" y="65"/>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0" name="Freeform 416"/>
            <p:cNvSpPr>
              <a:spLocks/>
            </p:cNvSpPr>
            <p:nvPr/>
          </p:nvSpPr>
          <p:spPr bwMode="auto">
            <a:xfrm>
              <a:off x="-14839" y="6337275"/>
              <a:ext cx="498483" cy="323660"/>
            </a:xfrm>
            <a:custGeom>
              <a:avLst/>
              <a:gdLst>
                <a:gd name="T0" fmla="*/ 77 w 119"/>
                <a:gd name="T1" fmla="*/ 73 h 73"/>
                <a:gd name="T2" fmla="*/ 76 w 119"/>
                <a:gd name="T3" fmla="*/ 72 h 73"/>
                <a:gd name="T4" fmla="*/ 76 w 119"/>
                <a:gd name="T5" fmla="*/ 72 h 73"/>
                <a:gd name="T6" fmla="*/ 77 w 119"/>
                <a:gd name="T7" fmla="*/ 72 h 73"/>
                <a:gd name="T8" fmla="*/ 77 w 119"/>
                <a:gd name="T9" fmla="*/ 71 h 73"/>
                <a:gd name="T10" fmla="*/ 77 w 119"/>
                <a:gd name="T11" fmla="*/ 69 h 73"/>
                <a:gd name="T12" fmla="*/ 77 w 119"/>
                <a:gd name="T13" fmla="*/ 65 h 73"/>
                <a:gd name="T14" fmla="*/ 75 w 119"/>
                <a:gd name="T15" fmla="*/ 58 h 73"/>
                <a:gd name="T16" fmla="*/ 73 w 119"/>
                <a:gd name="T17" fmla="*/ 51 h 73"/>
                <a:gd name="T18" fmla="*/ 69 w 119"/>
                <a:gd name="T19" fmla="*/ 43 h 73"/>
                <a:gd name="T20" fmla="*/ 67 w 119"/>
                <a:gd name="T21" fmla="*/ 38 h 73"/>
                <a:gd name="T22" fmla="*/ 63 w 119"/>
                <a:gd name="T23" fmla="*/ 34 h 73"/>
                <a:gd name="T24" fmla="*/ 60 w 119"/>
                <a:gd name="T25" fmla="*/ 31 h 73"/>
                <a:gd name="T26" fmla="*/ 56 w 119"/>
                <a:gd name="T27" fmla="*/ 27 h 73"/>
                <a:gd name="T28" fmla="*/ 48 w 119"/>
                <a:gd name="T29" fmla="*/ 20 h 73"/>
                <a:gd name="T30" fmla="*/ 39 w 119"/>
                <a:gd name="T31" fmla="*/ 14 h 73"/>
                <a:gd name="T32" fmla="*/ 29 w 119"/>
                <a:gd name="T33" fmla="*/ 10 h 73"/>
                <a:gd name="T34" fmla="*/ 20 w 119"/>
                <a:gd name="T35" fmla="*/ 7 h 73"/>
                <a:gd name="T36" fmla="*/ 16 w 119"/>
                <a:gd name="T37" fmla="*/ 5 h 73"/>
                <a:gd name="T38" fmla="*/ 12 w 119"/>
                <a:gd name="T39" fmla="*/ 5 h 73"/>
                <a:gd name="T40" fmla="*/ 6 w 119"/>
                <a:gd name="T41" fmla="*/ 3 h 73"/>
                <a:gd name="T42" fmla="*/ 0 w 119"/>
                <a:gd name="T43" fmla="*/ 2 h 73"/>
                <a:gd name="T44" fmla="*/ 6 w 119"/>
                <a:gd name="T45" fmla="*/ 1 h 73"/>
                <a:gd name="T46" fmla="*/ 12 w 119"/>
                <a:gd name="T47" fmla="*/ 1 h 73"/>
                <a:gd name="T48" fmla="*/ 16 w 119"/>
                <a:gd name="T49" fmla="*/ 0 h 73"/>
                <a:gd name="T50" fmla="*/ 21 w 119"/>
                <a:gd name="T51" fmla="*/ 0 h 73"/>
                <a:gd name="T52" fmla="*/ 31 w 119"/>
                <a:gd name="T53" fmla="*/ 0 h 73"/>
                <a:gd name="T54" fmla="*/ 43 w 119"/>
                <a:gd name="T55" fmla="*/ 1 h 73"/>
                <a:gd name="T56" fmla="*/ 55 w 119"/>
                <a:gd name="T57" fmla="*/ 4 h 73"/>
                <a:gd name="T58" fmla="*/ 68 w 119"/>
                <a:gd name="T59" fmla="*/ 9 h 73"/>
                <a:gd name="T60" fmla="*/ 74 w 119"/>
                <a:gd name="T61" fmla="*/ 12 h 73"/>
                <a:gd name="T62" fmla="*/ 80 w 119"/>
                <a:gd name="T63" fmla="*/ 15 h 73"/>
                <a:gd name="T64" fmla="*/ 86 w 119"/>
                <a:gd name="T65" fmla="*/ 19 h 73"/>
                <a:gd name="T66" fmla="*/ 91 w 119"/>
                <a:gd name="T67" fmla="*/ 23 h 73"/>
                <a:gd name="T68" fmla="*/ 100 w 119"/>
                <a:gd name="T69" fmla="*/ 33 h 73"/>
                <a:gd name="T70" fmla="*/ 108 w 119"/>
                <a:gd name="T71" fmla="*/ 42 h 73"/>
                <a:gd name="T72" fmla="*/ 113 w 119"/>
                <a:gd name="T73" fmla="*/ 51 h 73"/>
                <a:gd name="T74" fmla="*/ 117 w 119"/>
                <a:gd name="T75" fmla="*/ 58 h 73"/>
                <a:gd name="T76" fmla="*/ 118 w 119"/>
                <a:gd name="T77" fmla="*/ 61 h 73"/>
                <a:gd name="T78" fmla="*/ 119 w 119"/>
                <a:gd name="T79" fmla="*/ 64 h 73"/>
                <a:gd name="T80" fmla="*/ 119 w 119"/>
                <a:gd name="T81" fmla="*/ 65 h 73"/>
                <a:gd name="T82" fmla="*/ 119 w 119"/>
                <a:gd name="T83" fmla="*/ 65 h 73"/>
                <a:gd name="T84" fmla="*/ 77 w 119"/>
                <a:gd name="T8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9" h="73">
                  <a:moveTo>
                    <a:pt x="77" y="73"/>
                  </a:moveTo>
                  <a:cubicBezTo>
                    <a:pt x="76" y="72"/>
                    <a:pt x="76" y="72"/>
                    <a:pt x="76" y="72"/>
                  </a:cubicBezTo>
                  <a:cubicBezTo>
                    <a:pt x="76" y="72"/>
                    <a:pt x="76" y="72"/>
                    <a:pt x="76" y="72"/>
                  </a:cubicBezTo>
                  <a:cubicBezTo>
                    <a:pt x="77" y="72"/>
                    <a:pt x="77" y="72"/>
                    <a:pt x="77" y="72"/>
                  </a:cubicBezTo>
                  <a:cubicBezTo>
                    <a:pt x="77" y="72"/>
                    <a:pt x="77" y="71"/>
                    <a:pt x="77" y="71"/>
                  </a:cubicBezTo>
                  <a:cubicBezTo>
                    <a:pt x="77" y="71"/>
                    <a:pt x="77" y="70"/>
                    <a:pt x="77" y="69"/>
                  </a:cubicBezTo>
                  <a:cubicBezTo>
                    <a:pt x="77" y="68"/>
                    <a:pt x="77" y="67"/>
                    <a:pt x="77" y="65"/>
                  </a:cubicBezTo>
                  <a:cubicBezTo>
                    <a:pt x="76" y="63"/>
                    <a:pt x="76" y="61"/>
                    <a:pt x="75" y="58"/>
                  </a:cubicBezTo>
                  <a:cubicBezTo>
                    <a:pt x="75" y="56"/>
                    <a:pt x="74" y="53"/>
                    <a:pt x="73" y="51"/>
                  </a:cubicBezTo>
                  <a:cubicBezTo>
                    <a:pt x="72" y="48"/>
                    <a:pt x="71" y="45"/>
                    <a:pt x="69" y="43"/>
                  </a:cubicBezTo>
                  <a:cubicBezTo>
                    <a:pt x="68" y="41"/>
                    <a:pt x="67" y="40"/>
                    <a:pt x="67" y="38"/>
                  </a:cubicBezTo>
                  <a:cubicBezTo>
                    <a:pt x="66" y="37"/>
                    <a:pt x="65" y="36"/>
                    <a:pt x="63" y="34"/>
                  </a:cubicBezTo>
                  <a:cubicBezTo>
                    <a:pt x="63" y="33"/>
                    <a:pt x="61" y="32"/>
                    <a:pt x="60" y="31"/>
                  </a:cubicBezTo>
                  <a:cubicBezTo>
                    <a:pt x="56" y="27"/>
                    <a:pt x="56" y="27"/>
                    <a:pt x="56" y="27"/>
                  </a:cubicBezTo>
                  <a:cubicBezTo>
                    <a:pt x="54" y="24"/>
                    <a:pt x="51" y="22"/>
                    <a:pt x="48" y="20"/>
                  </a:cubicBezTo>
                  <a:cubicBezTo>
                    <a:pt x="45" y="18"/>
                    <a:pt x="42" y="16"/>
                    <a:pt x="39" y="14"/>
                  </a:cubicBezTo>
                  <a:cubicBezTo>
                    <a:pt x="35" y="13"/>
                    <a:pt x="32" y="11"/>
                    <a:pt x="29" y="10"/>
                  </a:cubicBezTo>
                  <a:cubicBezTo>
                    <a:pt x="26" y="9"/>
                    <a:pt x="23" y="8"/>
                    <a:pt x="20" y="7"/>
                  </a:cubicBezTo>
                  <a:cubicBezTo>
                    <a:pt x="19" y="6"/>
                    <a:pt x="17" y="6"/>
                    <a:pt x="16" y="5"/>
                  </a:cubicBezTo>
                  <a:cubicBezTo>
                    <a:pt x="15" y="5"/>
                    <a:pt x="13" y="5"/>
                    <a:pt x="12" y="5"/>
                  </a:cubicBezTo>
                  <a:cubicBezTo>
                    <a:pt x="10" y="4"/>
                    <a:pt x="8" y="4"/>
                    <a:pt x="6" y="3"/>
                  </a:cubicBezTo>
                  <a:cubicBezTo>
                    <a:pt x="2" y="2"/>
                    <a:pt x="0" y="2"/>
                    <a:pt x="0" y="2"/>
                  </a:cubicBezTo>
                  <a:cubicBezTo>
                    <a:pt x="0" y="2"/>
                    <a:pt x="2" y="2"/>
                    <a:pt x="6" y="1"/>
                  </a:cubicBezTo>
                  <a:cubicBezTo>
                    <a:pt x="8" y="1"/>
                    <a:pt x="10" y="1"/>
                    <a:pt x="12" y="1"/>
                  </a:cubicBezTo>
                  <a:cubicBezTo>
                    <a:pt x="14" y="0"/>
                    <a:pt x="15" y="0"/>
                    <a:pt x="16" y="0"/>
                  </a:cubicBezTo>
                  <a:cubicBezTo>
                    <a:pt x="18" y="0"/>
                    <a:pt x="19" y="0"/>
                    <a:pt x="21" y="0"/>
                  </a:cubicBezTo>
                  <a:cubicBezTo>
                    <a:pt x="24" y="0"/>
                    <a:pt x="27" y="0"/>
                    <a:pt x="31" y="0"/>
                  </a:cubicBezTo>
                  <a:cubicBezTo>
                    <a:pt x="35" y="0"/>
                    <a:pt x="39" y="1"/>
                    <a:pt x="43" y="1"/>
                  </a:cubicBezTo>
                  <a:cubicBezTo>
                    <a:pt x="47" y="2"/>
                    <a:pt x="51" y="3"/>
                    <a:pt x="55" y="4"/>
                  </a:cubicBezTo>
                  <a:cubicBezTo>
                    <a:pt x="59" y="5"/>
                    <a:pt x="64" y="7"/>
                    <a:pt x="68" y="9"/>
                  </a:cubicBezTo>
                  <a:cubicBezTo>
                    <a:pt x="74" y="12"/>
                    <a:pt x="74" y="12"/>
                    <a:pt x="74" y="12"/>
                  </a:cubicBezTo>
                  <a:cubicBezTo>
                    <a:pt x="76" y="13"/>
                    <a:pt x="78" y="14"/>
                    <a:pt x="80" y="15"/>
                  </a:cubicBezTo>
                  <a:cubicBezTo>
                    <a:pt x="82" y="17"/>
                    <a:pt x="84" y="18"/>
                    <a:pt x="86" y="19"/>
                  </a:cubicBezTo>
                  <a:cubicBezTo>
                    <a:pt x="88" y="21"/>
                    <a:pt x="89" y="22"/>
                    <a:pt x="91" y="23"/>
                  </a:cubicBezTo>
                  <a:cubicBezTo>
                    <a:pt x="95" y="26"/>
                    <a:pt x="97" y="30"/>
                    <a:pt x="100" y="33"/>
                  </a:cubicBezTo>
                  <a:cubicBezTo>
                    <a:pt x="103" y="36"/>
                    <a:pt x="106" y="39"/>
                    <a:pt x="108" y="42"/>
                  </a:cubicBezTo>
                  <a:cubicBezTo>
                    <a:pt x="110" y="45"/>
                    <a:pt x="112" y="48"/>
                    <a:pt x="113" y="51"/>
                  </a:cubicBezTo>
                  <a:cubicBezTo>
                    <a:pt x="115" y="53"/>
                    <a:pt x="116" y="56"/>
                    <a:pt x="117" y="58"/>
                  </a:cubicBezTo>
                  <a:cubicBezTo>
                    <a:pt x="117" y="59"/>
                    <a:pt x="117" y="60"/>
                    <a:pt x="118" y="61"/>
                  </a:cubicBezTo>
                  <a:cubicBezTo>
                    <a:pt x="118" y="62"/>
                    <a:pt x="118" y="63"/>
                    <a:pt x="119" y="64"/>
                  </a:cubicBezTo>
                  <a:cubicBezTo>
                    <a:pt x="119" y="64"/>
                    <a:pt x="119" y="65"/>
                    <a:pt x="119" y="65"/>
                  </a:cubicBezTo>
                  <a:cubicBezTo>
                    <a:pt x="119" y="65"/>
                    <a:pt x="119" y="65"/>
                    <a:pt x="119" y="65"/>
                  </a:cubicBezTo>
                  <a:lnTo>
                    <a:pt x="77" y="73"/>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1" name="Freeform 417"/>
            <p:cNvSpPr>
              <a:spLocks/>
            </p:cNvSpPr>
            <p:nvPr/>
          </p:nvSpPr>
          <p:spPr bwMode="auto">
            <a:xfrm>
              <a:off x="315908" y="6034878"/>
              <a:ext cx="174824" cy="536283"/>
            </a:xfrm>
            <a:custGeom>
              <a:avLst/>
              <a:gdLst>
                <a:gd name="T0" fmla="*/ 0 w 42"/>
                <a:gd name="T1" fmla="*/ 121 h 121"/>
                <a:gd name="T2" fmla="*/ 0 w 42"/>
                <a:gd name="T3" fmla="*/ 119 h 121"/>
                <a:gd name="T4" fmla="*/ 0 w 42"/>
                <a:gd name="T5" fmla="*/ 115 h 121"/>
                <a:gd name="T6" fmla="*/ 2 w 42"/>
                <a:gd name="T7" fmla="*/ 100 h 121"/>
                <a:gd name="T8" fmla="*/ 9 w 42"/>
                <a:gd name="T9" fmla="*/ 56 h 121"/>
                <a:gd name="T10" fmla="*/ 16 w 42"/>
                <a:gd name="T11" fmla="*/ 33 h 121"/>
                <a:gd name="T12" fmla="*/ 25 w 42"/>
                <a:gd name="T13" fmla="*/ 15 h 121"/>
                <a:gd name="T14" fmla="*/ 30 w 42"/>
                <a:gd name="T15" fmla="*/ 8 h 121"/>
                <a:gd name="T16" fmla="*/ 34 w 42"/>
                <a:gd name="T17" fmla="*/ 3 h 121"/>
                <a:gd name="T18" fmla="*/ 37 w 42"/>
                <a:gd name="T19" fmla="*/ 1 h 121"/>
                <a:gd name="T20" fmla="*/ 39 w 42"/>
                <a:gd name="T21" fmla="*/ 0 h 121"/>
                <a:gd name="T22" fmla="*/ 38 w 42"/>
                <a:gd name="T23" fmla="*/ 1 h 121"/>
                <a:gd name="T24" fmla="*/ 36 w 42"/>
                <a:gd name="T25" fmla="*/ 4 h 121"/>
                <a:gd name="T26" fmla="*/ 34 w 42"/>
                <a:gd name="T27" fmla="*/ 10 h 121"/>
                <a:gd name="T28" fmla="*/ 31 w 42"/>
                <a:gd name="T29" fmla="*/ 17 h 121"/>
                <a:gd name="T30" fmla="*/ 30 w 42"/>
                <a:gd name="T31" fmla="*/ 36 h 121"/>
                <a:gd name="T32" fmla="*/ 31 w 42"/>
                <a:gd name="T33" fmla="*/ 58 h 121"/>
                <a:gd name="T34" fmla="*/ 38 w 42"/>
                <a:gd name="T35" fmla="*/ 98 h 121"/>
                <a:gd name="T36" fmla="*/ 41 w 42"/>
                <a:gd name="T37" fmla="*/ 111 h 121"/>
                <a:gd name="T38" fmla="*/ 42 w 42"/>
                <a:gd name="T39" fmla="*/ 115 h 121"/>
                <a:gd name="T40" fmla="*/ 42 w 42"/>
                <a:gd name="T41" fmla="*/ 116 h 121"/>
                <a:gd name="T42" fmla="*/ 0 w 42"/>
                <a:gd name="T4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121">
                  <a:moveTo>
                    <a:pt x="0" y="121"/>
                  </a:moveTo>
                  <a:cubicBezTo>
                    <a:pt x="0" y="121"/>
                    <a:pt x="0" y="120"/>
                    <a:pt x="0" y="119"/>
                  </a:cubicBezTo>
                  <a:cubicBezTo>
                    <a:pt x="0" y="118"/>
                    <a:pt x="0" y="117"/>
                    <a:pt x="0" y="115"/>
                  </a:cubicBezTo>
                  <a:cubicBezTo>
                    <a:pt x="1" y="111"/>
                    <a:pt x="1" y="106"/>
                    <a:pt x="2" y="100"/>
                  </a:cubicBezTo>
                  <a:cubicBezTo>
                    <a:pt x="3" y="88"/>
                    <a:pt x="5" y="72"/>
                    <a:pt x="9" y="56"/>
                  </a:cubicBezTo>
                  <a:cubicBezTo>
                    <a:pt x="11" y="48"/>
                    <a:pt x="14" y="41"/>
                    <a:pt x="16" y="33"/>
                  </a:cubicBezTo>
                  <a:cubicBezTo>
                    <a:pt x="19" y="26"/>
                    <a:pt x="22" y="20"/>
                    <a:pt x="25" y="15"/>
                  </a:cubicBezTo>
                  <a:cubicBezTo>
                    <a:pt x="27" y="12"/>
                    <a:pt x="29" y="10"/>
                    <a:pt x="30" y="8"/>
                  </a:cubicBezTo>
                  <a:cubicBezTo>
                    <a:pt x="32" y="6"/>
                    <a:pt x="33" y="4"/>
                    <a:pt x="34" y="3"/>
                  </a:cubicBezTo>
                  <a:cubicBezTo>
                    <a:pt x="36" y="2"/>
                    <a:pt x="37" y="1"/>
                    <a:pt x="37" y="1"/>
                  </a:cubicBezTo>
                  <a:cubicBezTo>
                    <a:pt x="38" y="0"/>
                    <a:pt x="39" y="0"/>
                    <a:pt x="39" y="0"/>
                  </a:cubicBezTo>
                  <a:cubicBezTo>
                    <a:pt x="39" y="0"/>
                    <a:pt x="38" y="0"/>
                    <a:pt x="38" y="1"/>
                  </a:cubicBezTo>
                  <a:cubicBezTo>
                    <a:pt x="37" y="2"/>
                    <a:pt x="37" y="3"/>
                    <a:pt x="36" y="4"/>
                  </a:cubicBezTo>
                  <a:cubicBezTo>
                    <a:pt x="35" y="6"/>
                    <a:pt x="34" y="8"/>
                    <a:pt x="34" y="10"/>
                  </a:cubicBezTo>
                  <a:cubicBezTo>
                    <a:pt x="33" y="12"/>
                    <a:pt x="32" y="14"/>
                    <a:pt x="31" y="17"/>
                  </a:cubicBezTo>
                  <a:cubicBezTo>
                    <a:pt x="30" y="23"/>
                    <a:pt x="30" y="29"/>
                    <a:pt x="30" y="36"/>
                  </a:cubicBezTo>
                  <a:cubicBezTo>
                    <a:pt x="29" y="43"/>
                    <a:pt x="30" y="50"/>
                    <a:pt x="31" y="58"/>
                  </a:cubicBezTo>
                  <a:cubicBezTo>
                    <a:pt x="32" y="73"/>
                    <a:pt x="35" y="87"/>
                    <a:pt x="38" y="98"/>
                  </a:cubicBezTo>
                  <a:cubicBezTo>
                    <a:pt x="39" y="104"/>
                    <a:pt x="40" y="108"/>
                    <a:pt x="41" y="111"/>
                  </a:cubicBezTo>
                  <a:cubicBezTo>
                    <a:pt x="42" y="113"/>
                    <a:pt x="42" y="114"/>
                    <a:pt x="42" y="115"/>
                  </a:cubicBezTo>
                  <a:cubicBezTo>
                    <a:pt x="42" y="115"/>
                    <a:pt x="42" y="116"/>
                    <a:pt x="42" y="116"/>
                  </a:cubicBezTo>
                  <a:lnTo>
                    <a:pt x="0" y="121"/>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2" name="Freeform 418"/>
            <p:cNvSpPr>
              <a:spLocks/>
            </p:cNvSpPr>
            <p:nvPr/>
          </p:nvSpPr>
          <p:spPr bwMode="auto">
            <a:xfrm>
              <a:off x="696267" y="6247501"/>
              <a:ext cx="352010" cy="403984"/>
            </a:xfrm>
            <a:custGeom>
              <a:avLst/>
              <a:gdLst>
                <a:gd name="T0" fmla="*/ 0 w 84"/>
                <a:gd name="T1" fmla="*/ 89 h 91"/>
                <a:gd name="T2" fmla="*/ 1 w 84"/>
                <a:gd name="T3" fmla="*/ 87 h 91"/>
                <a:gd name="T4" fmla="*/ 2 w 84"/>
                <a:gd name="T5" fmla="*/ 83 h 91"/>
                <a:gd name="T6" fmla="*/ 6 w 84"/>
                <a:gd name="T7" fmla="*/ 68 h 91"/>
                <a:gd name="T8" fmla="*/ 29 w 84"/>
                <a:gd name="T9" fmla="*/ 29 h 91"/>
                <a:gd name="T10" fmla="*/ 38 w 84"/>
                <a:gd name="T11" fmla="*/ 20 h 91"/>
                <a:gd name="T12" fmla="*/ 47 w 84"/>
                <a:gd name="T13" fmla="*/ 13 h 91"/>
                <a:gd name="T14" fmla="*/ 52 w 84"/>
                <a:gd name="T15" fmla="*/ 10 h 91"/>
                <a:gd name="T16" fmla="*/ 57 w 84"/>
                <a:gd name="T17" fmla="*/ 7 h 91"/>
                <a:gd name="T18" fmla="*/ 66 w 84"/>
                <a:gd name="T19" fmla="*/ 4 h 91"/>
                <a:gd name="T20" fmla="*/ 73 w 84"/>
                <a:gd name="T21" fmla="*/ 1 h 91"/>
                <a:gd name="T22" fmla="*/ 79 w 84"/>
                <a:gd name="T23" fmla="*/ 0 h 91"/>
                <a:gd name="T24" fmla="*/ 84 w 84"/>
                <a:gd name="T25" fmla="*/ 0 h 91"/>
                <a:gd name="T26" fmla="*/ 80 w 84"/>
                <a:gd name="T27" fmla="*/ 1 h 91"/>
                <a:gd name="T28" fmla="*/ 74 w 84"/>
                <a:gd name="T29" fmla="*/ 4 h 91"/>
                <a:gd name="T30" fmla="*/ 68 w 84"/>
                <a:gd name="T31" fmla="*/ 8 h 91"/>
                <a:gd name="T32" fmla="*/ 60 w 84"/>
                <a:gd name="T33" fmla="*/ 13 h 91"/>
                <a:gd name="T34" fmla="*/ 57 w 84"/>
                <a:gd name="T35" fmla="*/ 17 h 91"/>
                <a:gd name="T36" fmla="*/ 54 w 84"/>
                <a:gd name="T37" fmla="*/ 20 h 91"/>
                <a:gd name="T38" fmla="*/ 47 w 84"/>
                <a:gd name="T39" fmla="*/ 28 h 91"/>
                <a:gd name="T40" fmla="*/ 42 w 84"/>
                <a:gd name="T41" fmla="*/ 38 h 91"/>
                <a:gd name="T42" fmla="*/ 32 w 84"/>
                <a:gd name="T43" fmla="*/ 75 h 91"/>
                <a:gd name="T44" fmla="*/ 31 w 84"/>
                <a:gd name="T45" fmla="*/ 87 h 91"/>
                <a:gd name="T46" fmla="*/ 31 w 84"/>
                <a:gd name="T47" fmla="*/ 90 h 91"/>
                <a:gd name="T48" fmla="*/ 31 w 84"/>
                <a:gd name="T49" fmla="*/ 91 h 91"/>
                <a:gd name="T50" fmla="*/ 0 w 84"/>
                <a:gd name="T5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0" y="89"/>
                  </a:moveTo>
                  <a:cubicBezTo>
                    <a:pt x="0" y="89"/>
                    <a:pt x="1" y="88"/>
                    <a:pt x="1" y="87"/>
                  </a:cubicBezTo>
                  <a:cubicBezTo>
                    <a:pt x="1" y="86"/>
                    <a:pt x="1" y="85"/>
                    <a:pt x="2" y="83"/>
                  </a:cubicBezTo>
                  <a:cubicBezTo>
                    <a:pt x="3" y="79"/>
                    <a:pt x="4" y="74"/>
                    <a:pt x="6" y="68"/>
                  </a:cubicBezTo>
                  <a:cubicBezTo>
                    <a:pt x="11" y="57"/>
                    <a:pt x="18" y="41"/>
                    <a:pt x="29" y="29"/>
                  </a:cubicBezTo>
                  <a:cubicBezTo>
                    <a:pt x="32" y="26"/>
                    <a:pt x="35" y="23"/>
                    <a:pt x="38" y="20"/>
                  </a:cubicBezTo>
                  <a:cubicBezTo>
                    <a:pt x="41" y="17"/>
                    <a:pt x="44" y="15"/>
                    <a:pt x="47" y="13"/>
                  </a:cubicBezTo>
                  <a:cubicBezTo>
                    <a:pt x="49" y="12"/>
                    <a:pt x="50" y="11"/>
                    <a:pt x="52" y="10"/>
                  </a:cubicBezTo>
                  <a:cubicBezTo>
                    <a:pt x="53" y="9"/>
                    <a:pt x="55" y="8"/>
                    <a:pt x="57" y="7"/>
                  </a:cubicBezTo>
                  <a:cubicBezTo>
                    <a:pt x="60" y="6"/>
                    <a:pt x="63" y="5"/>
                    <a:pt x="66" y="4"/>
                  </a:cubicBezTo>
                  <a:cubicBezTo>
                    <a:pt x="68" y="3"/>
                    <a:pt x="71" y="2"/>
                    <a:pt x="73" y="1"/>
                  </a:cubicBezTo>
                  <a:cubicBezTo>
                    <a:pt x="76" y="1"/>
                    <a:pt x="78" y="0"/>
                    <a:pt x="79" y="0"/>
                  </a:cubicBezTo>
                  <a:cubicBezTo>
                    <a:pt x="83" y="0"/>
                    <a:pt x="84" y="0"/>
                    <a:pt x="84" y="0"/>
                  </a:cubicBezTo>
                  <a:cubicBezTo>
                    <a:pt x="84" y="0"/>
                    <a:pt x="83" y="0"/>
                    <a:pt x="80" y="1"/>
                  </a:cubicBezTo>
                  <a:cubicBezTo>
                    <a:pt x="78" y="2"/>
                    <a:pt x="76" y="3"/>
                    <a:pt x="74" y="4"/>
                  </a:cubicBezTo>
                  <a:cubicBezTo>
                    <a:pt x="72" y="5"/>
                    <a:pt x="70" y="6"/>
                    <a:pt x="68" y="8"/>
                  </a:cubicBezTo>
                  <a:cubicBezTo>
                    <a:pt x="65" y="9"/>
                    <a:pt x="63" y="11"/>
                    <a:pt x="60" y="13"/>
                  </a:cubicBezTo>
                  <a:cubicBezTo>
                    <a:pt x="59" y="14"/>
                    <a:pt x="58" y="15"/>
                    <a:pt x="57" y="17"/>
                  </a:cubicBezTo>
                  <a:cubicBezTo>
                    <a:pt x="56" y="18"/>
                    <a:pt x="55" y="19"/>
                    <a:pt x="54" y="20"/>
                  </a:cubicBezTo>
                  <a:cubicBezTo>
                    <a:pt x="51" y="23"/>
                    <a:pt x="49" y="25"/>
                    <a:pt x="47" y="28"/>
                  </a:cubicBezTo>
                  <a:cubicBezTo>
                    <a:pt x="45" y="31"/>
                    <a:pt x="44" y="34"/>
                    <a:pt x="42" y="38"/>
                  </a:cubicBezTo>
                  <a:cubicBezTo>
                    <a:pt x="36" y="50"/>
                    <a:pt x="33" y="64"/>
                    <a:pt x="32" y="75"/>
                  </a:cubicBezTo>
                  <a:cubicBezTo>
                    <a:pt x="31" y="80"/>
                    <a:pt x="31" y="84"/>
                    <a:pt x="31" y="87"/>
                  </a:cubicBezTo>
                  <a:cubicBezTo>
                    <a:pt x="31" y="89"/>
                    <a:pt x="31" y="90"/>
                    <a:pt x="31" y="90"/>
                  </a:cubicBezTo>
                  <a:cubicBezTo>
                    <a:pt x="31" y="91"/>
                    <a:pt x="31" y="91"/>
                    <a:pt x="31" y="91"/>
                  </a:cubicBezTo>
                  <a:lnTo>
                    <a:pt x="0" y="89"/>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3" name="Freeform 419"/>
            <p:cNvSpPr>
              <a:spLocks/>
            </p:cNvSpPr>
            <p:nvPr/>
          </p:nvSpPr>
          <p:spPr bwMode="auto">
            <a:xfrm>
              <a:off x="507269" y="6247501"/>
              <a:ext cx="352010" cy="403984"/>
            </a:xfrm>
            <a:custGeom>
              <a:avLst/>
              <a:gdLst>
                <a:gd name="T0" fmla="*/ 53 w 84"/>
                <a:gd name="T1" fmla="*/ 91 h 91"/>
                <a:gd name="T2" fmla="*/ 53 w 84"/>
                <a:gd name="T3" fmla="*/ 90 h 91"/>
                <a:gd name="T4" fmla="*/ 53 w 84"/>
                <a:gd name="T5" fmla="*/ 87 h 91"/>
                <a:gd name="T6" fmla="*/ 52 w 84"/>
                <a:gd name="T7" fmla="*/ 75 h 91"/>
                <a:gd name="T8" fmla="*/ 42 w 84"/>
                <a:gd name="T9" fmla="*/ 38 h 91"/>
                <a:gd name="T10" fmla="*/ 37 w 84"/>
                <a:gd name="T11" fmla="*/ 28 h 91"/>
                <a:gd name="T12" fmla="*/ 31 w 84"/>
                <a:gd name="T13" fmla="*/ 20 h 91"/>
                <a:gd name="T14" fmla="*/ 27 w 84"/>
                <a:gd name="T15" fmla="*/ 17 h 91"/>
                <a:gd name="T16" fmla="*/ 24 w 84"/>
                <a:gd name="T17" fmla="*/ 13 h 91"/>
                <a:gd name="T18" fmla="*/ 17 w 84"/>
                <a:gd name="T19" fmla="*/ 8 h 91"/>
                <a:gd name="T20" fmla="*/ 10 w 84"/>
                <a:gd name="T21" fmla="*/ 4 h 91"/>
                <a:gd name="T22" fmla="*/ 5 w 84"/>
                <a:gd name="T23" fmla="*/ 1 h 91"/>
                <a:gd name="T24" fmla="*/ 0 w 84"/>
                <a:gd name="T25" fmla="*/ 0 h 91"/>
                <a:gd name="T26" fmla="*/ 5 w 84"/>
                <a:gd name="T27" fmla="*/ 0 h 91"/>
                <a:gd name="T28" fmla="*/ 11 w 84"/>
                <a:gd name="T29" fmla="*/ 1 h 91"/>
                <a:gd name="T30" fmla="*/ 19 w 84"/>
                <a:gd name="T31" fmla="*/ 4 h 91"/>
                <a:gd name="T32" fmla="*/ 28 w 84"/>
                <a:gd name="T33" fmla="*/ 7 h 91"/>
                <a:gd name="T34" fmla="*/ 32 w 84"/>
                <a:gd name="T35" fmla="*/ 10 h 91"/>
                <a:gd name="T36" fmla="*/ 37 w 84"/>
                <a:gd name="T37" fmla="*/ 13 h 91"/>
                <a:gd name="T38" fmla="*/ 46 w 84"/>
                <a:gd name="T39" fmla="*/ 20 h 91"/>
                <a:gd name="T40" fmla="*/ 55 w 84"/>
                <a:gd name="T41" fmla="*/ 29 h 91"/>
                <a:gd name="T42" fmla="*/ 78 w 84"/>
                <a:gd name="T43" fmla="*/ 68 h 91"/>
                <a:gd name="T44" fmla="*/ 82 w 84"/>
                <a:gd name="T45" fmla="*/ 83 h 91"/>
                <a:gd name="T46" fmla="*/ 83 w 84"/>
                <a:gd name="T47" fmla="*/ 87 h 91"/>
                <a:gd name="T48" fmla="*/ 84 w 84"/>
                <a:gd name="T49" fmla="*/ 89 h 91"/>
                <a:gd name="T50" fmla="*/ 53 w 84"/>
                <a:gd name="T5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91">
                  <a:moveTo>
                    <a:pt x="53" y="91"/>
                  </a:moveTo>
                  <a:cubicBezTo>
                    <a:pt x="53" y="91"/>
                    <a:pt x="53" y="91"/>
                    <a:pt x="53" y="90"/>
                  </a:cubicBezTo>
                  <a:cubicBezTo>
                    <a:pt x="53" y="90"/>
                    <a:pt x="53" y="89"/>
                    <a:pt x="53" y="87"/>
                  </a:cubicBezTo>
                  <a:cubicBezTo>
                    <a:pt x="53" y="84"/>
                    <a:pt x="53" y="80"/>
                    <a:pt x="52" y="75"/>
                  </a:cubicBezTo>
                  <a:cubicBezTo>
                    <a:pt x="51" y="64"/>
                    <a:pt x="48" y="50"/>
                    <a:pt x="42" y="38"/>
                  </a:cubicBezTo>
                  <a:cubicBezTo>
                    <a:pt x="41" y="34"/>
                    <a:pt x="39" y="31"/>
                    <a:pt x="37" y="28"/>
                  </a:cubicBezTo>
                  <a:cubicBezTo>
                    <a:pt x="35" y="25"/>
                    <a:pt x="33" y="23"/>
                    <a:pt x="31" y="20"/>
                  </a:cubicBezTo>
                  <a:cubicBezTo>
                    <a:pt x="30" y="19"/>
                    <a:pt x="28" y="18"/>
                    <a:pt x="27" y="17"/>
                  </a:cubicBezTo>
                  <a:cubicBezTo>
                    <a:pt x="26" y="15"/>
                    <a:pt x="25" y="14"/>
                    <a:pt x="24" y="13"/>
                  </a:cubicBezTo>
                  <a:cubicBezTo>
                    <a:pt x="21" y="11"/>
                    <a:pt x="19" y="9"/>
                    <a:pt x="17" y="8"/>
                  </a:cubicBezTo>
                  <a:cubicBezTo>
                    <a:pt x="14" y="6"/>
                    <a:pt x="12" y="5"/>
                    <a:pt x="10" y="4"/>
                  </a:cubicBezTo>
                  <a:cubicBezTo>
                    <a:pt x="8" y="3"/>
                    <a:pt x="6" y="2"/>
                    <a:pt x="5" y="1"/>
                  </a:cubicBezTo>
                  <a:cubicBezTo>
                    <a:pt x="1" y="0"/>
                    <a:pt x="0" y="0"/>
                    <a:pt x="0" y="0"/>
                  </a:cubicBezTo>
                  <a:cubicBezTo>
                    <a:pt x="0" y="0"/>
                    <a:pt x="2" y="0"/>
                    <a:pt x="5" y="0"/>
                  </a:cubicBezTo>
                  <a:cubicBezTo>
                    <a:pt x="7" y="0"/>
                    <a:pt x="9" y="1"/>
                    <a:pt x="11" y="1"/>
                  </a:cubicBezTo>
                  <a:cubicBezTo>
                    <a:pt x="13" y="2"/>
                    <a:pt x="16" y="3"/>
                    <a:pt x="19" y="4"/>
                  </a:cubicBezTo>
                  <a:cubicBezTo>
                    <a:pt x="21" y="5"/>
                    <a:pt x="24" y="6"/>
                    <a:pt x="28" y="7"/>
                  </a:cubicBezTo>
                  <a:cubicBezTo>
                    <a:pt x="29" y="8"/>
                    <a:pt x="31" y="9"/>
                    <a:pt x="32" y="10"/>
                  </a:cubicBezTo>
                  <a:cubicBezTo>
                    <a:pt x="34" y="11"/>
                    <a:pt x="35" y="12"/>
                    <a:pt x="37" y="13"/>
                  </a:cubicBezTo>
                  <a:cubicBezTo>
                    <a:pt x="40" y="15"/>
                    <a:pt x="43" y="17"/>
                    <a:pt x="46" y="20"/>
                  </a:cubicBezTo>
                  <a:cubicBezTo>
                    <a:pt x="49" y="23"/>
                    <a:pt x="52" y="26"/>
                    <a:pt x="55" y="29"/>
                  </a:cubicBezTo>
                  <a:cubicBezTo>
                    <a:pt x="66" y="41"/>
                    <a:pt x="73" y="57"/>
                    <a:pt x="78" y="68"/>
                  </a:cubicBezTo>
                  <a:cubicBezTo>
                    <a:pt x="80" y="74"/>
                    <a:pt x="81" y="79"/>
                    <a:pt x="82" y="83"/>
                  </a:cubicBezTo>
                  <a:cubicBezTo>
                    <a:pt x="83" y="85"/>
                    <a:pt x="83" y="86"/>
                    <a:pt x="83" y="87"/>
                  </a:cubicBezTo>
                  <a:cubicBezTo>
                    <a:pt x="84" y="88"/>
                    <a:pt x="84" y="89"/>
                    <a:pt x="84" y="89"/>
                  </a:cubicBezTo>
                  <a:lnTo>
                    <a:pt x="53" y="91"/>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4" name="Freeform 420"/>
            <p:cNvSpPr>
              <a:spLocks/>
            </p:cNvSpPr>
            <p:nvPr/>
          </p:nvSpPr>
          <p:spPr bwMode="auto">
            <a:xfrm>
              <a:off x="712805" y="6422324"/>
              <a:ext cx="361459" cy="233885"/>
            </a:xfrm>
            <a:custGeom>
              <a:avLst/>
              <a:gdLst>
                <a:gd name="T0" fmla="*/ 0 w 86"/>
                <a:gd name="T1" fmla="*/ 47 h 53"/>
                <a:gd name="T2" fmla="*/ 1 w 86"/>
                <a:gd name="T3" fmla="*/ 46 h 53"/>
                <a:gd name="T4" fmla="*/ 1 w 86"/>
                <a:gd name="T5" fmla="*/ 44 h 53"/>
                <a:gd name="T6" fmla="*/ 2 w 86"/>
                <a:gd name="T7" fmla="*/ 42 h 53"/>
                <a:gd name="T8" fmla="*/ 9 w 86"/>
                <a:gd name="T9" fmla="*/ 30 h 53"/>
                <a:gd name="T10" fmla="*/ 14 w 86"/>
                <a:gd name="T11" fmla="*/ 24 h 53"/>
                <a:gd name="T12" fmla="*/ 21 w 86"/>
                <a:gd name="T13" fmla="*/ 17 h 53"/>
                <a:gd name="T14" fmla="*/ 24 w 86"/>
                <a:gd name="T15" fmla="*/ 14 h 53"/>
                <a:gd name="T16" fmla="*/ 29 w 86"/>
                <a:gd name="T17" fmla="*/ 11 h 53"/>
                <a:gd name="T18" fmla="*/ 37 w 86"/>
                <a:gd name="T19" fmla="*/ 6 h 53"/>
                <a:gd name="T20" fmla="*/ 46 w 86"/>
                <a:gd name="T21" fmla="*/ 3 h 53"/>
                <a:gd name="T22" fmla="*/ 55 w 86"/>
                <a:gd name="T23" fmla="*/ 1 h 53"/>
                <a:gd name="T24" fmla="*/ 64 w 86"/>
                <a:gd name="T25" fmla="*/ 0 h 53"/>
                <a:gd name="T26" fmla="*/ 71 w 86"/>
                <a:gd name="T27" fmla="*/ 0 h 53"/>
                <a:gd name="T28" fmla="*/ 74 w 86"/>
                <a:gd name="T29" fmla="*/ 0 h 53"/>
                <a:gd name="T30" fmla="*/ 77 w 86"/>
                <a:gd name="T31" fmla="*/ 1 h 53"/>
                <a:gd name="T32" fmla="*/ 82 w 86"/>
                <a:gd name="T33" fmla="*/ 1 h 53"/>
                <a:gd name="T34" fmla="*/ 86 w 86"/>
                <a:gd name="T35" fmla="*/ 2 h 53"/>
                <a:gd name="T36" fmla="*/ 82 w 86"/>
                <a:gd name="T37" fmla="*/ 2 h 53"/>
                <a:gd name="T38" fmla="*/ 77 w 86"/>
                <a:gd name="T39" fmla="*/ 3 h 53"/>
                <a:gd name="T40" fmla="*/ 75 w 86"/>
                <a:gd name="T41" fmla="*/ 4 h 53"/>
                <a:gd name="T42" fmla="*/ 72 w 86"/>
                <a:gd name="T43" fmla="*/ 5 h 53"/>
                <a:gd name="T44" fmla="*/ 65 w 86"/>
                <a:gd name="T45" fmla="*/ 7 h 53"/>
                <a:gd name="T46" fmla="*/ 58 w 86"/>
                <a:gd name="T47" fmla="*/ 10 h 53"/>
                <a:gd name="T48" fmla="*/ 52 w 86"/>
                <a:gd name="T49" fmla="*/ 14 h 53"/>
                <a:gd name="T50" fmla="*/ 46 w 86"/>
                <a:gd name="T51" fmla="*/ 19 h 53"/>
                <a:gd name="T52" fmla="*/ 40 w 86"/>
                <a:gd name="T53" fmla="*/ 25 h 53"/>
                <a:gd name="T54" fmla="*/ 38 w 86"/>
                <a:gd name="T55" fmla="*/ 28 h 53"/>
                <a:gd name="T56" fmla="*/ 36 w 86"/>
                <a:gd name="T57" fmla="*/ 31 h 53"/>
                <a:gd name="T58" fmla="*/ 34 w 86"/>
                <a:gd name="T59" fmla="*/ 37 h 53"/>
                <a:gd name="T60" fmla="*/ 32 w 86"/>
                <a:gd name="T61" fmla="*/ 42 h 53"/>
                <a:gd name="T62" fmla="*/ 30 w 86"/>
                <a:gd name="T63" fmla="*/ 50 h 53"/>
                <a:gd name="T64" fmla="*/ 30 w 86"/>
                <a:gd name="T65" fmla="*/ 51 h 53"/>
                <a:gd name="T66" fmla="*/ 31 w 86"/>
                <a:gd name="T67" fmla="*/ 52 h 53"/>
                <a:gd name="T68" fmla="*/ 31 w 86"/>
                <a:gd name="T69" fmla="*/ 53 h 53"/>
                <a:gd name="T70" fmla="*/ 0 w 86"/>
                <a:gd name="T71"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0" y="47"/>
                  </a:moveTo>
                  <a:cubicBezTo>
                    <a:pt x="0" y="47"/>
                    <a:pt x="0" y="47"/>
                    <a:pt x="1" y="46"/>
                  </a:cubicBezTo>
                  <a:cubicBezTo>
                    <a:pt x="1" y="45"/>
                    <a:pt x="1" y="45"/>
                    <a:pt x="1" y="44"/>
                  </a:cubicBezTo>
                  <a:cubicBezTo>
                    <a:pt x="2" y="43"/>
                    <a:pt x="2" y="43"/>
                    <a:pt x="2" y="42"/>
                  </a:cubicBezTo>
                  <a:cubicBezTo>
                    <a:pt x="4" y="39"/>
                    <a:pt x="6" y="35"/>
                    <a:pt x="9" y="30"/>
                  </a:cubicBezTo>
                  <a:cubicBezTo>
                    <a:pt x="10" y="28"/>
                    <a:pt x="12" y="26"/>
                    <a:pt x="14" y="24"/>
                  </a:cubicBezTo>
                  <a:cubicBezTo>
                    <a:pt x="16" y="21"/>
                    <a:pt x="18" y="19"/>
                    <a:pt x="21" y="17"/>
                  </a:cubicBezTo>
                  <a:cubicBezTo>
                    <a:pt x="22" y="16"/>
                    <a:pt x="23" y="15"/>
                    <a:pt x="24" y="14"/>
                  </a:cubicBezTo>
                  <a:cubicBezTo>
                    <a:pt x="26" y="13"/>
                    <a:pt x="27" y="12"/>
                    <a:pt x="29" y="11"/>
                  </a:cubicBezTo>
                  <a:cubicBezTo>
                    <a:pt x="31" y="9"/>
                    <a:pt x="34" y="8"/>
                    <a:pt x="37" y="6"/>
                  </a:cubicBezTo>
                  <a:cubicBezTo>
                    <a:pt x="40" y="5"/>
                    <a:pt x="43" y="4"/>
                    <a:pt x="46" y="3"/>
                  </a:cubicBezTo>
                  <a:cubicBezTo>
                    <a:pt x="50" y="2"/>
                    <a:pt x="53" y="2"/>
                    <a:pt x="55" y="1"/>
                  </a:cubicBezTo>
                  <a:cubicBezTo>
                    <a:pt x="58" y="1"/>
                    <a:pt x="61" y="1"/>
                    <a:pt x="64" y="0"/>
                  </a:cubicBezTo>
                  <a:cubicBezTo>
                    <a:pt x="66" y="0"/>
                    <a:pt x="69" y="0"/>
                    <a:pt x="71" y="0"/>
                  </a:cubicBezTo>
                  <a:cubicBezTo>
                    <a:pt x="72" y="0"/>
                    <a:pt x="73" y="0"/>
                    <a:pt x="74" y="0"/>
                  </a:cubicBezTo>
                  <a:cubicBezTo>
                    <a:pt x="75" y="0"/>
                    <a:pt x="76" y="0"/>
                    <a:pt x="77" y="1"/>
                  </a:cubicBezTo>
                  <a:cubicBezTo>
                    <a:pt x="79" y="1"/>
                    <a:pt x="81" y="1"/>
                    <a:pt x="82" y="1"/>
                  </a:cubicBezTo>
                  <a:cubicBezTo>
                    <a:pt x="85" y="1"/>
                    <a:pt x="86" y="2"/>
                    <a:pt x="86" y="2"/>
                  </a:cubicBezTo>
                  <a:cubicBezTo>
                    <a:pt x="86" y="2"/>
                    <a:pt x="85" y="2"/>
                    <a:pt x="82" y="2"/>
                  </a:cubicBezTo>
                  <a:cubicBezTo>
                    <a:pt x="81" y="3"/>
                    <a:pt x="79" y="3"/>
                    <a:pt x="77" y="3"/>
                  </a:cubicBezTo>
                  <a:cubicBezTo>
                    <a:pt x="77" y="4"/>
                    <a:pt x="76" y="4"/>
                    <a:pt x="75" y="4"/>
                  </a:cubicBezTo>
                  <a:cubicBezTo>
                    <a:pt x="74" y="4"/>
                    <a:pt x="73" y="5"/>
                    <a:pt x="72" y="5"/>
                  </a:cubicBezTo>
                  <a:cubicBezTo>
                    <a:pt x="70" y="6"/>
                    <a:pt x="68" y="6"/>
                    <a:pt x="65" y="7"/>
                  </a:cubicBezTo>
                  <a:cubicBezTo>
                    <a:pt x="63" y="8"/>
                    <a:pt x="61" y="9"/>
                    <a:pt x="58" y="10"/>
                  </a:cubicBezTo>
                  <a:cubicBezTo>
                    <a:pt x="56" y="12"/>
                    <a:pt x="54" y="13"/>
                    <a:pt x="52" y="14"/>
                  </a:cubicBezTo>
                  <a:cubicBezTo>
                    <a:pt x="50" y="16"/>
                    <a:pt x="48" y="18"/>
                    <a:pt x="46" y="19"/>
                  </a:cubicBezTo>
                  <a:cubicBezTo>
                    <a:pt x="44" y="21"/>
                    <a:pt x="42" y="23"/>
                    <a:pt x="40" y="25"/>
                  </a:cubicBezTo>
                  <a:cubicBezTo>
                    <a:pt x="40" y="26"/>
                    <a:pt x="39" y="27"/>
                    <a:pt x="38" y="28"/>
                  </a:cubicBezTo>
                  <a:cubicBezTo>
                    <a:pt x="38" y="29"/>
                    <a:pt x="37" y="30"/>
                    <a:pt x="36" y="31"/>
                  </a:cubicBezTo>
                  <a:cubicBezTo>
                    <a:pt x="35" y="33"/>
                    <a:pt x="34" y="35"/>
                    <a:pt x="34" y="37"/>
                  </a:cubicBezTo>
                  <a:cubicBezTo>
                    <a:pt x="33" y="39"/>
                    <a:pt x="32" y="40"/>
                    <a:pt x="32" y="42"/>
                  </a:cubicBezTo>
                  <a:cubicBezTo>
                    <a:pt x="31" y="45"/>
                    <a:pt x="31" y="48"/>
                    <a:pt x="30" y="50"/>
                  </a:cubicBezTo>
                  <a:cubicBezTo>
                    <a:pt x="30" y="51"/>
                    <a:pt x="30" y="51"/>
                    <a:pt x="30" y="51"/>
                  </a:cubicBezTo>
                  <a:cubicBezTo>
                    <a:pt x="31" y="52"/>
                    <a:pt x="31" y="52"/>
                    <a:pt x="31" y="52"/>
                  </a:cubicBezTo>
                  <a:cubicBezTo>
                    <a:pt x="31" y="53"/>
                    <a:pt x="31" y="53"/>
                    <a:pt x="31" y="53"/>
                  </a:cubicBezTo>
                  <a:lnTo>
                    <a:pt x="0" y="47"/>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5" name="Freeform 421"/>
            <p:cNvSpPr>
              <a:spLocks/>
            </p:cNvSpPr>
            <p:nvPr/>
          </p:nvSpPr>
          <p:spPr bwMode="auto">
            <a:xfrm>
              <a:off x="469469" y="6422324"/>
              <a:ext cx="361459" cy="233885"/>
            </a:xfrm>
            <a:custGeom>
              <a:avLst/>
              <a:gdLst>
                <a:gd name="T0" fmla="*/ 56 w 86"/>
                <a:gd name="T1" fmla="*/ 53 h 53"/>
                <a:gd name="T2" fmla="*/ 56 w 86"/>
                <a:gd name="T3" fmla="*/ 52 h 53"/>
                <a:gd name="T4" fmla="*/ 56 w 86"/>
                <a:gd name="T5" fmla="*/ 51 h 53"/>
                <a:gd name="T6" fmla="*/ 56 w 86"/>
                <a:gd name="T7" fmla="*/ 50 h 53"/>
                <a:gd name="T8" fmla="*/ 55 w 86"/>
                <a:gd name="T9" fmla="*/ 42 h 53"/>
                <a:gd name="T10" fmla="*/ 53 w 86"/>
                <a:gd name="T11" fmla="*/ 37 h 53"/>
                <a:gd name="T12" fmla="*/ 50 w 86"/>
                <a:gd name="T13" fmla="*/ 31 h 53"/>
                <a:gd name="T14" fmla="*/ 48 w 86"/>
                <a:gd name="T15" fmla="*/ 28 h 53"/>
                <a:gd name="T16" fmla="*/ 46 w 86"/>
                <a:gd name="T17" fmla="*/ 25 h 53"/>
                <a:gd name="T18" fmla="*/ 41 w 86"/>
                <a:gd name="T19" fmla="*/ 19 h 53"/>
                <a:gd name="T20" fmla="*/ 35 w 86"/>
                <a:gd name="T21" fmla="*/ 14 h 53"/>
                <a:gd name="T22" fmla="*/ 28 w 86"/>
                <a:gd name="T23" fmla="*/ 10 h 53"/>
                <a:gd name="T24" fmla="*/ 21 w 86"/>
                <a:gd name="T25" fmla="*/ 7 h 53"/>
                <a:gd name="T26" fmla="*/ 15 w 86"/>
                <a:gd name="T27" fmla="*/ 5 h 53"/>
                <a:gd name="T28" fmla="*/ 12 w 86"/>
                <a:gd name="T29" fmla="*/ 4 h 53"/>
                <a:gd name="T30" fmla="*/ 9 w 86"/>
                <a:gd name="T31" fmla="*/ 3 h 53"/>
                <a:gd name="T32" fmla="*/ 4 w 86"/>
                <a:gd name="T33" fmla="*/ 2 h 53"/>
                <a:gd name="T34" fmla="*/ 0 w 86"/>
                <a:gd name="T35" fmla="*/ 2 h 53"/>
                <a:gd name="T36" fmla="*/ 4 w 86"/>
                <a:gd name="T37" fmla="*/ 1 h 53"/>
                <a:gd name="T38" fmla="*/ 9 w 86"/>
                <a:gd name="T39" fmla="*/ 1 h 53"/>
                <a:gd name="T40" fmla="*/ 12 w 86"/>
                <a:gd name="T41" fmla="*/ 0 h 53"/>
                <a:gd name="T42" fmla="*/ 15 w 86"/>
                <a:gd name="T43" fmla="*/ 0 h 53"/>
                <a:gd name="T44" fmla="*/ 23 w 86"/>
                <a:gd name="T45" fmla="*/ 0 h 53"/>
                <a:gd name="T46" fmla="*/ 31 w 86"/>
                <a:gd name="T47" fmla="*/ 1 h 53"/>
                <a:gd name="T48" fmla="*/ 40 w 86"/>
                <a:gd name="T49" fmla="*/ 3 h 53"/>
                <a:gd name="T50" fmla="*/ 49 w 86"/>
                <a:gd name="T51" fmla="*/ 6 h 53"/>
                <a:gd name="T52" fmla="*/ 58 w 86"/>
                <a:gd name="T53" fmla="*/ 11 h 53"/>
                <a:gd name="T54" fmla="*/ 62 w 86"/>
                <a:gd name="T55" fmla="*/ 14 h 53"/>
                <a:gd name="T56" fmla="*/ 66 w 86"/>
                <a:gd name="T57" fmla="*/ 17 h 53"/>
                <a:gd name="T58" fmla="*/ 73 w 86"/>
                <a:gd name="T59" fmla="*/ 24 h 53"/>
                <a:gd name="T60" fmla="*/ 78 w 86"/>
                <a:gd name="T61" fmla="*/ 30 h 53"/>
                <a:gd name="T62" fmla="*/ 84 w 86"/>
                <a:gd name="T63" fmla="*/ 42 h 53"/>
                <a:gd name="T64" fmla="*/ 85 w 86"/>
                <a:gd name="T65" fmla="*/ 44 h 53"/>
                <a:gd name="T66" fmla="*/ 86 w 86"/>
                <a:gd name="T67" fmla="*/ 46 h 53"/>
                <a:gd name="T68" fmla="*/ 86 w 86"/>
                <a:gd name="T69" fmla="*/ 47 h 53"/>
                <a:gd name="T70" fmla="*/ 56 w 86"/>
                <a:gd name="T71"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53">
                  <a:moveTo>
                    <a:pt x="56" y="53"/>
                  </a:moveTo>
                  <a:cubicBezTo>
                    <a:pt x="56" y="52"/>
                    <a:pt x="56" y="52"/>
                    <a:pt x="56" y="52"/>
                  </a:cubicBezTo>
                  <a:cubicBezTo>
                    <a:pt x="56" y="51"/>
                    <a:pt x="56" y="51"/>
                    <a:pt x="56" y="51"/>
                  </a:cubicBezTo>
                  <a:cubicBezTo>
                    <a:pt x="56" y="51"/>
                    <a:pt x="56" y="51"/>
                    <a:pt x="56" y="50"/>
                  </a:cubicBezTo>
                  <a:cubicBezTo>
                    <a:pt x="56" y="48"/>
                    <a:pt x="56" y="45"/>
                    <a:pt x="55" y="42"/>
                  </a:cubicBezTo>
                  <a:cubicBezTo>
                    <a:pt x="54" y="40"/>
                    <a:pt x="53" y="39"/>
                    <a:pt x="53" y="37"/>
                  </a:cubicBezTo>
                  <a:cubicBezTo>
                    <a:pt x="52" y="35"/>
                    <a:pt x="51" y="33"/>
                    <a:pt x="50" y="31"/>
                  </a:cubicBezTo>
                  <a:cubicBezTo>
                    <a:pt x="49" y="30"/>
                    <a:pt x="49" y="29"/>
                    <a:pt x="48" y="28"/>
                  </a:cubicBezTo>
                  <a:cubicBezTo>
                    <a:pt x="47" y="27"/>
                    <a:pt x="47" y="26"/>
                    <a:pt x="46" y="25"/>
                  </a:cubicBezTo>
                  <a:cubicBezTo>
                    <a:pt x="45" y="23"/>
                    <a:pt x="43" y="21"/>
                    <a:pt x="41" y="19"/>
                  </a:cubicBezTo>
                  <a:cubicBezTo>
                    <a:pt x="39" y="18"/>
                    <a:pt x="37" y="16"/>
                    <a:pt x="35" y="14"/>
                  </a:cubicBezTo>
                  <a:cubicBezTo>
                    <a:pt x="32" y="13"/>
                    <a:pt x="30" y="12"/>
                    <a:pt x="28" y="10"/>
                  </a:cubicBezTo>
                  <a:cubicBezTo>
                    <a:pt x="26" y="9"/>
                    <a:pt x="23" y="8"/>
                    <a:pt x="21" y="7"/>
                  </a:cubicBezTo>
                  <a:cubicBezTo>
                    <a:pt x="19" y="6"/>
                    <a:pt x="17" y="6"/>
                    <a:pt x="15" y="5"/>
                  </a:cubicBezTo>
                  <a:cubicBezTo>
                    <a:pt x="14" y="5"/>
                    <a:pt x="13" y="4"/>
                    <a:pt x="12" y="4"/>
                  </a:cubicBezTo>
                  <a:cubicBezTo>
                    <a:pt x="11" y="4"/>
                    <a:pt x="10" y="4"/>
                    <a:pt x="9" y="3"/>
                  </a:cubicBezTo>
                  <a:cubicBezTo>
                    <a:pt x="7" y="3"/>
                    <a:pt x="6" y="3"/>
                    <a:pt x="4" y="2"/>
                  </a:cubicBezTo>
                  <a:cubicBezTo>
                    <a:pt x="2" y="2"/>
                    <a:pt x="0" y="2"/>
                    <a:pt x="0" y="2"/>
                  </a:cubicBezTo>
                  <a:cubicBezTo>
                    <a:pt x="0" y="2"/>
                    <a:pt x="2" y="1"/>
                    <a:pt x="4" y="1"/>
                  </a:cubicBezTo>
                  <a:cubicBezTo>
                    <a:pt x="6" y="1"/>
                    <a:pt x="7" y="1"/>
                    <a:pt x="9" y="1"/>
                  </a:cubicBezTo>
                  <a:cubicBezTo>
                    <a:pt x="10" y="0"/>
                    <a:pt x="11" y="0"/>
                    <a:pt x="12" y="0"/>
                  </a:cubicBezTo>
                  <a:cubicBezTo>
                    <a:pt x="13" y="0"/>
                    <a:pt x="14" y="0"/>
                    <a:pt x="15" y="0"/>
                  </a:cubicBezTo>
                  <a:cubicBezTo>
                    <a:pt x="18" y="0"/>
                    <a:pt x="20" y="0"/>
                    <a:pt x="23" y="0"/>
                  </a:cubicBezTo>
                  <a:cubicBezTo>
                    <a:pt x="25" y="1"/>
                    <a:pt x="28" y="1"/>
                    <a:pt x="31" y="1"/>
                  </a:cubicBezTo>
                  <a:cubicBezTo>
                    <a:pt x="34" y="2"/>
                    <a:pt x="37" y="2"/>
                    <a:pt x="40" y="3"/>
                  </a:cubicBezTo>
                  <a:cubicBezTo>
                    <a:pt x="43" y="4"/>
                    <a:pt x="46" y="5"/>
                    <a:pt x="49" y="6"/>
                  </a:cubicBezTo>
                  <a:cubicBezTo>
                    <a:pt x="52" y="8"/>
                    <a:pt x="55" y="9"/>
                    <a:pt x="58" y="11"/>
                  </a:cubicBezTo>
                  <a:cubicBezTo>
                    <a:pt x="59" y="12"/>
                    <a:pt x="61" y="13"/>
                    <a:pt x="62" y="14"/>
                  </a:cubicBezTo>
                  <a:cubicBezTo>
                    <a:pt x="63" y="15"/>
                    <a:pt x="65" y="16"/>
                    <a:pt x="66" y="17"/>
                  </a:cubicBezTo>
                  <a:cubicBezTo>
                    <a:pt x="68" y="19"/>
                    <a:pt x="70" y="21"/>
                    <a:pt x="73" y="24"/>
                  </a:cubicBezTo>
                  <a:cubicBezTo>
                    <a:pt x="74" y="26"/>
                    <a:pt x="76" y="28"/>
                    <a:pt x="78" y="30"/>
                  </a:cubicBezTo>
                  <a:cubicBezTo>
                    <a:pt x="81" y="35"/>
                    <a:pt x="83" y="39"/>
                    <a:pt x="84" y="42"/>
                  </a:cubicBezTo>
                  <a:cubicBezTo>
                    <a:pt x="85" y="43"/>
                    <a:pt x="85" y="43"/>
                    <a:pt x="85" y="44"/>
                  </a:cubicBezTo>
                  <a:cubicBezTo>
                    <a:pt x="85" y="45"/>
                    <a:pt x="86" y="45"/>
                    <a:pt x="86" y="46"/>
                  </a:cubicBezTo>
                  <a:cubicBezTo>
                    <a:pt x="86" y="47"/>
                    <a:pt x="86" y="47"/>
                    <a:pt x="86" y="47"/>
                  </a:cubicBezTo>
                  <a:lnTo>
                    <a:pt x="56" y="53"/>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6" name="Freeform 422"/>
            <p:cNvSpPr>
              <a:spLocks/>
            </p:cNvSpPr>
            <p:nvPr/>
          </p:nvSpPr>
          <p:spPr bwMode="auto">
            <a:xfrm>
              <a:off x="708080" y="6204976"/>
              <a:ext cx="129936" cy="385084"/>
            </a:xfrm>
            <a:custGeom>
              <a:avLst/>
              <a:gdLst>
                <a:gd name="T0" fmla="*/ 0 w 31"/>
                <a:gd name="T1" fmla="*/ 87 h 87"/>
                <a:gd name="T2" fmla="*/ 0 w 31"/>
                <a:gd name="T3" fmla="*/ 83 h 87"/>
                <a:gd name="T4" fmla="*/ 1 w 31"/>
                <a:gd name="T5" fmla="*/ 72 h 87"/>
                <a:gd name="T6" fmla="*/ 7 w 31"/>
                <a:gd name="T7" fmla="*/ 41 h 87"/>
                <a:gd name="T8" fmla="*/ 9 w 31"/>
                <a:gd name="T9" fmla="*/ 32 h 87"/>
                <a:gd name="T10" fmla="*/ 12 w 31"/>
                <a:gd name="T11" fmla="*/ 24 h 87"/>
                <a:gd name="T12" fmla="*/ 15 w 31"/>
                <a:gd name="T13" fmla="*/ 17 h 87"/>
                <a:gd name="T14" fmla="*/ 18 w 31"/>
                <a:gd name="T15" fmla="*/ 11 h 87"/>
                <a:gd name="T16" fmla="*/ 22 w 31"/>
                <a:gd name="T17" fmla="*/ 6 h 87"/>
                <a:gd name="T18" fmla="*/ 25 w 31"/>
                <a:gd name="T19" fmla="*/ 3 h 87"/>
                <a:gd name="T20" fmla="*/ 28 w 31"/>
                <a:gd name="T21" fmla="*/ 0 h 87"/>
                <a:gd name="T22" fmla="*/ 26 w 31"/>
                <a:gd name="T23" fmla="*/ 3 h 87"/>
                <a:gd name="T24" fmla="*/ 24 w 31"/>
                <a:gd name="T25" fmla="*/ 7 h 87"/>
                <a:gd name="T26" fmla="*/ 23 w 31"/>
                <a:gd name="T27" fmla="*/ 13 h 87"/>
                <a:gd name="T28" fmla="*/ 22 w 31"/>
                <a:gd name="T29" fmla="*/ 19 h 87"/>
                <a:gd name="T30" fmla="*/ 22 w 31"/>
                <a:gd name="T31" fmla="*/ 26 h 87"/>
                <a:gd name="T32" fmla="*/ 22 w 31"/>
                <a:gd name="T33" fmla="*/ 34 h 87"/>
                <a:gd name="T34" fmla="*/ 22 w 31"/>
                <a:gd name="T35" fmla="*/ 42 h 87"/>
                <a:gd name="T36" fmla="*/ 27 w 31"/>
                <a:gd name="T37" fmla="*/ 71 h 87"/>
                <a:gd name="T38" fmla="*/ 30 w 31"/>
                <a:gd name="T39" fmla="*/ 80 h 87"/>
                <a:gd name="T40" fmla="*/ 31 w 31"/>
                <a:gd name="T41" fmla="*/ 84 h 87"/>
                <a:gd name="T42" fmla="*/ 0 w 31"/>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87">
                  <a:moveTo>
                    <a:pt x="0" y="87"/>
                  </a:moveTo>
                  <a:cubicBezTo>
                    <a:pt x="0" y="87"/>
                    <a:pt x="0" y="86"/>
                    <a:pt x="0" y="83"/>
                  </a:cubicBezTo>
                  <a:cubicBezTo>
                    <a:pt x="1" y="80"/>
                    <a:pt x="1" y="77"/>
                    <a:pt x="1" y="72"/>
                  </a:cubicBezTo>
                  <a:cubicBezTo>
                    <a:pt x="2" y="64"/>
                    <a:pt x="4" y="52"/>
                    <a:pt x="7" y="41"/>
                  </a:cubicBezTo>
                  <a:cubicBezTo>
                    <a:pt x="8" y="38"/>
                    <a:pt x="8" y="35"/>
                    <a:pt x="9" y="32"/>
                  </a:cubicBezTo>
                  <a:cubicBezTo>
                    <a:pt x="10" y="30"/>
                    <a:pt x="11" y="27"/>
                    <a:pt x="12" y="24"/>
                  </a:cubicBezTo>
                  <a:cubicBezTo>
                    <a:pt x="13" y="22"/>
                    <a:pt x="14" y="19"/>
                    <a:pt x="15" y="17"/>
                  </a:cubicBezTo>
                  <a:cubicBezTo>
                    <a:pt x="16" y="15"/>
                    <a:pt x="17" y="13"/>
                    <a:pt x="18" y="11"/>
                  </a:cubicBezTo>
                  <a:cubicBezTo>
                    <a:pt x="19" y="9"/>
                    <a:pt x="21" y="7"/>
                    <a:pt x="22" y="6"/>
                  </a:cubicBezTo>
                  <a:cubicBezTo>
                    <a:pt x="23" y="5"/>
                    <a:pt x="24" y="3"/>
                    <a:pt x="25" y="3"/>
                  </a:cubicBezTo>
                  <a:cubicBezTo>
                    <a:pt x="27" y="1"/>
                    <a:pt x="28" y="0"/>
                    <a:pt x="28" y="0"/>
                  </a:cubicBezTo>
                  <a:cubicBezTo>
                    <a:pt x="28" y="0"/>
                    <a:pt x="27" y="1"/>
                    <a:pt x="26" y="3"/>
                  </a:cubicBezTo>
                  <a:cubicBezTo>
                    <a:pt x="25" y="4"/>
                    <a:pt x="25" y="6"/>
                    <a:pt x="24" y="7"/>
                  </a:cubicBezTo>
                  <a:cubicBezTo>
                    <a:pt x="24" y="9"/>
                    <a:pt x="23" y="11"/>
                    <a:pt x="23" y="13"/>
                  </a:cubicBezTo>
                  <a:cubicBezTo>
                    <a:pt x="22" y="15"/>
                    <a:pt x="22" y="17"/>
                    <a:pt x="22" y="19"/>
                  </a:cubicBezTo>
                  <a:cubicBezTo>
                    <a:pt x="22" y="21"/>
                    <a:pt x="21" y="24"/>
                    <a:pt x="22" y="26"/>
                  </a:cubicBezTo>
                  <a:cubicBezTo>
                    <a:pt x="21" y="29"/>
                    <a:pt x="22" y="31"/>
                    <a:pt x="22" y="34"/>
                  </a:cubicBezTo>
                  <a:cubicBezTo>
                    <a:pt x="22" y="37"/>
                    <a:pt x="22" y="39"/>
                    <a:pt x="22" y="42"/>
                  </a:cubicBezTo>
                  <a:cubicBezTo>
                    <a:pt x="23" y="53"/>
                    <a:pt x="26" y="63"/>
                    <a:pt x="27" y="71"/>
                  </a:cubicBezTo>
                  <a:cubicBezTo>
                    <a:pt x="28" y="75"/>
                    <a:pt x="29" y="78"/>
                    <a:pt x="30" y="80"/>
                  </a:cubicBezTo>
                  <a:cubicBezTo>
                    <a:pt x="30" y="82"/>
                    <a:pt x="31" y="84"/>
                    <a:pt x="31" y="84"/>
                  </a:cubicBezTo>
                  <a:lnTo>
                    <a:pt x="0" y="87"/>
                  </a:lnTo>
                  <a:close/>
                </a:path>
              </a:pathLst>
            </a:custGeom>
            <a:solidFill>
              <a:srgbClr val="2D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7" name="Freeform 469"/>
            <p:cNvSpPr>
              <a:spLocks/>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FFF0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8" name="Freeform 470"/>
            <p:cNvSpPr>
              <a:spLocks/>
            </p:cNvSpPr>
            <p:nvPr/>
          </p:nvSpPr>
          <p:spPr bwMode="auto">
            <a:xfrm>
              <a:off x="2572077" y="4886713"/>
              <a:ext cx="4725" cy="472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29" name="Freeform 472"/>
            <p:cNvSpPr>
              <a:spLocks/>
            </p:cNvSpPr>
            <p:nvPr/>
          </p:nvSpPr>
          <p:spPr bwMode="auto">
            <a:xfrm>
              <a:off x="3866716" y="4187419"/>
              <a:ext cx="732369" cy="370909"/>
            </a:xfrm>
            <a:custGeom>
              <a:avLst/>
              <a:gdLst>
                <a:gd name="T0" fmla="*/ 173 w 175"/>
                <a:gd name="T1" fmla="*/ 84 h 84"/>
                <a:gd name="T2" fmla="*/ 175 w 175"/>
                <a:gd name="T3" fmla="*/ 72 h 84"/>
                <a:gd name="T4" fmla="*/ 174 w 175"/>
                <a:gd name="T5" fmla="*/ 59 h 84"/>
                <a:gd name="T6" fmla="*/ 169 w 175"/>
                <a:gd name="T7" fmla="*/ 50 h 84"/>
                <a:gd name="T8" fmla="*/ 156 w 175"/>
                <a:gd name="T9" fmla="*/ 36 h 84"/>
                <a:gd name="T10" fmla="*/ 137 w 175"/>
                <a:gd name="T11" fmla="*/ 31 h 84"/>
                <a:gd name="T12" fmla="*/ 119 w 175"/>
                <a:gd name="T13" fmla="*/ 36 h 84"/>
                <a:gd name="T14" fmla="*/ 118 w 175"/>
                <a:gd name="T15" fmla="*/ 37 h 84"/>
                <a:gd name="T16" fmla="*/ 118 w 175"/>
                <a:gd name="T17" fmla="*/ 35 h 84"/>
                <a:gd name="T18" fmla="*/ 117 w 175"/>
                <a:gd name="T19" fmla="*/ 28 h 84"/>
                <a:gd name="T20" fmla="*/ 100 w 175"/>
                <a:gd name="T21" fmla="*/ 6 h 84"/>
                <a:gd name="T22" fmla="*/ 72 w 175"/>
                <a:gd name="T23" fmla="*/ 2 h 84"/>
                <a:gd name="T24" fmla="*/ 45 w 175"/>
                <a:gd name="T25" fmla="*/ 30 h 84"/>
                <a:gd name="T26" fmla="*/ 44 w 175"/>
                <a:gd name="T27" fmla="*/ 45 h 84"/>
                <a:gd name="T28" fmla="*/ 43 w 175"/>
                <a:gd name="T29" fmla="*/ 44 h 84"/>
                <a:gd name="T30" fmla="*/ 18 w 175"/>
                <a:gd name="T31" fmla="*/ 48 h 84"/>
                <a:gd name="T32" fmla="*/ 5 w 175"/>
                <a:gd name="T33" fmla="*/ 61 h 84"/>
                <a:gd name="T34" fmla="*/ 6 w 175"/>
                <a:gd name="T35" fmla="*/ 60 h 84"/>
                <a:gd name="T36" fmla="*/ 6 w 175"/>
                <a:gd name="T37" fmla="*/ 61 h 84"/>
                <a:gd name="T38" fmla="*/ 2 w 175"/>
                <a:gd name="T39" fmla="*/ 84 h 84"/>
                <a:gd name="T40" fmla="*/ 173 w 175"/>
                <a:gd name="T4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 h="84">
                  <a:moveTo>
                    <a:pt x="173" y="84"/>
                  </a:moveTo>
                  <a:cubicBezTo>
                    <a:pt x="174" y="80"/>
                    <a:pt x="175" y="76"/>
                    <a:pt x="175" y="72"/>
                  </a:cubicBezTo>
                  <a:cubicBezTo>
                    <a:pt x="175" y="68"/>
                    <a:pt x="175" y="63"/>
                    <a:pt x="174" y="59"/>
                  </a:cubicBezTo>
                  <a:cubicBezTo>
                    <a:pt x="172" y="56"/>
                    <a:pt x="171" y="53"/>
                    <a:pt x="169" y="50"/>
                  </a:cubicBezTo>
                  <a:cubicBezTo>
                    <a:pt x="165" y="43"/>
                    <a:pt x="162" y="41"/>
                    <a:pt x="156" y="36"/>
                  </a:cubicBezTo>
                  <a:cubicBezTo>
                    <a:pt x="150" y="33"/>
                    <a:pt x="144" y="31"/>
                    <a:pt x="137" y="31"/>
                  </a:cubicBezTo>
                  <a:cubicBezTo>
                    <a:pt x="131" y="31"/>
                    <a:pt x="125" y="33"/>
                    <a:pt x="119" y="36"/>
                  </a:cubicBezTo>
                  <a:cubicBezTo>
                    <a:pt x="118" y="37"/>
                    <a:pt x="118" y="37"/>
                    <a:pt x="118" y="37"/>
                  </a:cubicBezTo>
                  <a:cubicBezTo>
                    <a:pt x="118" y="36"/>
                    <a:pt x="118" y="36"/>
                    <a:pt x="118" y="35"/>
                  </a:cubicBezTo>
                  <a:cubicBezTo>
                    <a:pt x="118" y="33"/>
                    <a:pt x="118" y="31"/>
                    <a:pt x="117" y="28"/>
                  </a:cubicBezTo>
                  <a:cubicBezTo>
                    <a:pt x="114" y="19"/>
                    <a:pt x="108" y="10"/>
                    <a:pt x="100" y="6"/>
                  </a:cubicBezTo>
                  <a:cubicBezTo>
                    <a:pt x="91" y="1"/>
                    <a:pt x="82" y="0"/>
                    <a:pt x="72" y="2"/>
                  </a:cubicBezTo>
                  <a:cubicBezTo>
                    <a:pt x="58" y="6"/>
                    <a:pt x="49" y="17"/>
                    <a:pt x="45" y="30"/>
                  </a:cubicBezTo>
                  <a:cubicBezTo>
                    <a:pt x="44" y="34"/>
                    <a:pt x="43" y="39"/>
                    <a:pt x="44" y="45"/>
                  </a:cubicBezTo>
                  <a:cubicBezTo>
                    <a:pt x="43" y="44"/>
                    <a:pt x="43" y="44"/>
                    <a:pt x="43" y="44"/>
                  </a:cubicBezTo>
                  <a:cubicBezTo>
                    <a:pt x="35" y="42"/>
                    <a:pt x="25" y="43"/>
                    <a:pt x="18" y="48"/>
                  </a:cubicBezTo>
                  <a:cubicBezTo>
                    <a:pt x="12" y="51"/>
                    <a:pt x="8" y="56"/>
                    <a:pt x="5" y="61"/>
                  </a:cubicBezTo>
                  <a:cubicBezTo>
                    <a:pt x="6" y="60"/>
                    <a:pt x="6" y="60"/>
                    <a:pt x="6" y="60"/>
                  </a:cubicBezTo>
                  <a:cubicBezTo>
                    <a:pt x="6" y="61"/>
                    <a:pt x="6" y="61"/>
                    <a:pt x="6" y="61"/>
                  </a:cubicBezTo>
                  <a:cubicBezTo>
                    <a:pt x="1" y="67"/>
                    <a:pt x="0" y="76"/>
                    <a:pt x="2" y="84"/>
                  </a:cubicBezTo>
                  <a:lnTo>
                    <a:pt x="173" y="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0" name="Freeform 474"/>
            <p:cNvSpPr>
              <a:spLocks/>
            </p:cNvSpPr>
            <p:nvPr/>
          </p:nvSpPr>
          <p:spPr bwMode="auto">
            <a:xfrm>
              <a:off x="2305117" y="3854309"/>
              <a:ext cx="1332439" cy="382722"/>
            </a:xfrm>
            <a:custGeom>
              <a:avLst/>
              <a:gdLst>
                <a:gd name="T0" fmla="*/ 315 w 318"/>
                <a:gd name="T1" fmla="*/ 86 h 86"/>
                <a:gd name="T2" fmla="*/ 285 w 318"/>
                <a:gd name="T3" fmla="*/ 47 h 86"/>
                <a:gd name="T4" fmla="*/ 263 w 318"/>
                <a:gd name="T5" fmla="*/ 56 h 86"/>
                <a:gd name="T6" fmla="*/ 229 w 318"/>
                <a:gd name="T7" fmla="*/ 34 h 86"/>
                <a:gd name="T8" fmla="*/ 219 w 318"/>
                <a:gd name="T9" fmla="*/ 35 h 86"/>
                <a:gd name="T10" fmla="*/ 214 w 318"/>
                <a:gd name="T11" fmla="*/ 21 h 86"/>
                <a:gd name="T12" fmla="*/ 209 w 318"/>
                <a:gd name="T13" fmla="*/ 14 h 86"/>
                <a:gd name="T14" fmla="*/ 206 w 318"/>
                <a:gd name="T15" fmla="*/ 10 h 86"/>
                <a:gd name="T16" fmla="*/ 182 w 318"/>
                <a:gd name="T17" fmla="*/ 0 h 86"/>
                <a:gd name="T18" fmla="*/ 165 w 318"/>
                <a:gd name="T19" fmla="*/ 5 h 86"/>
                <a:gd name="T20" fmla="*/ 158 w 318"/>
                <a:gd name="T21" fmla="*/ 10 h 86"/>
                <a:gd name="T22" fmla="*/ 156 w 318"/>
                <a:gd name="T23" fmla="*/ 12 h 86"/>
                <a:gd name="T24" fmla="*/ 148 w 318"/>
                <a:gd name="T25" fmla="*/ 25 h 86"/>
                <a:gd name="T26" fmla="*/ 122 w 318"/>
                <a:gd name="T27" fmla="*/ 13 h 86"/>
                <a:gd name="T28" fmla="*/ 101 w 318"/>
                <a:gd name="T29" fmla="*/ 20 h 86"/>
                <a:gd name="T30" fmla="*/ 71 w 318"/>
                <a:gd name="T31" fmla="*/ 0 h 86"/>
                <a:gd name="T32" fmla="*/ 38 w 318"/>
                <a:gd name="T33" fmla="*/ 41 h 86"/>
                <a:gd name="T34" fmla="*/ 37 w 318"/>
                <a:gd name="T35" fmla="*/ 41 h 86"/>
                <a:gd name="T36" fmla="*/ 6 w 318"/>
                <a:gd name="T37" fmla="*/ 86 h 86"/>
                <a:gd name="T38" fmla="*/ 315 w 318"/>
                <a:gd name="T3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86">
                  <a:moveTo>
                    <a:pt x="315" y="86"/>
                  </a:moveTo>
                  <a:cubicBezTo>
                    <a:pt x="318" y="68"/>
                    <a:pt x="308" y="47"/>
                    <a:pt x="285" y="47"/>
                  </a:cubicBezTo>
                  <a:cubicBezTo>
                    <a:pt x="277" y="47"/>
                    <a:pt x="268" y="51"/>
                    <a:pt x="263" y="56"/>
                  </a:cubicBezTo>
                  <a:cubicBezTo>
                    <a:pt x="257" y="43"/>
                    <a:pt x="244" y="34"/>
                    <a:pt x="229" y="34"/>
                  </a:cubicBezTo>
                  <a:cubicBezTo>
                    <a:pt x="226" y="34"/>
                    <a:pt x="222" y="34"/>
                    <a:pt x="219" y="35"/>
                  </a:cubicBezTo>
                  <a:cubicBezTo>
                    <a:pt x="218" y="30"/>
                    <a:pt x="217" y="25"/>
                    <a:pt x="214" y="21"/>
                  </a:cubicBezTo>
                  <a:cubicBezTo>
                    <a:pt x="213" y="18"/>
                    <a:pt x="211" y="16"/>
                    <a:pt x="209" y="14"/>
                  </a:cubicBezTo>
                  <a:cubicBezTo>
                    <a:pt x="208" y="13"/>
                    <a:pt x="207" y="11"/>
                    <a:pt x="206" y="10"/>
                  </a:cubicBezTo>
                  <a:cubicBezTo>
                    <a:pt x="200" y="4"/>
                    <a:pt x="191" y="0"/>
                    <a:pt x="182" y="0"/>
                  </a:cubicBezTo>
                  <a:cubicBezTo>
                    <a:pt x="176" y="0"/>
                    <a:pt x="170" y="2"/>
                    <a:pt x="165" y="5"/>
                  </a:cubicBezTo>
                  <a:cubicBezTo>
                    <a:pt x="163" y="7"/>
                    <a:pt x="160" y="9"/>
                    <a:pt x="158" y="10"/>
                  </a:cubicBezTo>
                  <a:cubicBezTo>
                    <a:pt x="157" y="11"/>
                    <a:pt x="157" y="12"/>
                    <a:pt x="156" y="12"/>
                  </a:cubicBezTo>
                  <a:cubicBezTo>
                    <a:pt x="153" y="16"/>
                    <a:pt x="150" y="20"/>
                    <a:pt x="148" y="25"/>
                  </a:cubicBezTo>
                  <a:cubicBezTo>
                    <a:pt x="142" y="17"/>
                    <a:pt x="132" y="13"/>
                    <a:pt x="122" y="13"/>
                  </a:cubicBezTo>
                  <a:cubicBezTo>
                    <a:pt x="114" y="13"/>
                    <a:pt x="107" y="15"/>
                    <a:pt x="101" y="20"/>
                  </a:cubicBezTo>
                  <a:cubicBezTo>
                    <a:pt x="97" y="8"/>
                    <a:pt x="87" y="0"/>
                    <a:pt x="71" y="0"/>
                  </a:cubicBezTo>
                  <a:cubicBezTo>
                    <a:pt x="45" y="0"/>
                    <a:pt x="35" y="22"/>
                    <a:pt x="38" y="41"/>
                  </a:cubicBezTo>
                  <a:cubicBezTo>
                    <a:pt x="38" y="41"/>
                    <a:pt x="37" y="41"/>
                    <a:pt x="37" y="41"/>
                  </a:cubicBezTo>
                  <a:cubicBezTo>
                    <a:pt x="10" y="41"/>
                    <a:pt x="0" y="67"/>
                    <a:pt x="6" y="86"/>
                  </a:cubicBezTo>
                  <a:lnTo>
                    <a:pt x="315" y="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1" name="Freeform 475"/>
            <p:cNvSpPr>
              <a:spLocks/>
            </p:cNvSpPr>
            <p:nvPr/>
          </p:nvSpPr>
          <p:spPr bwMode="auto">
            <a:xfrm>
              <a:off x="1324687" y="3651136"/>
              <a:ext cx="543370" cy="274048"/>
            </a:xfrm>
            <a:custGeom>
              <a:avLst/>
              <a:gdLst>
                <a:gd name="T0" fmla="*/ 118 w 130"/>
                <a:gd name="T1" fmla="*/ 62 h 62"/>
                <a:gd name="T2" fmla="*/ 100 w 130"/>
                <a:gd name="T3" fmla="*/ 18 h 62"/>
                <a:gd name="T4" fmla="*/ 85 w 130"/>
                <a:gd name="T5" fmla="*/ 21 h 62"/>
                <a:gd name="T6" fmla="*/ 58 w 130"/>
                <a:gd name="T7" fmla="*/ 0 h 62"/>
                <a:gd name="T8" fmla="*/ 33 w 130"/>
                <a:gd name="T9" fmla="*/ 28 h 62"/>
                <a:gd name="T10" fmla="*/ 24 w 130"/>
                <a:gd name="T11" fmla="*/ 26 h 62"/>
                <a:gd name="T12" fmla="*/ 0 w 130"/>
                <a:gd name="T13" fmla="*/ 50 h 62"/>
                <a:gd name="T14" fmla="*/ 3 w 130"/>
                <a:gd name="T15" fmla="*/ 62 h 62"/>
                <a:gd name="T16" fmla="*/ 118 w 130"/>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62">
                  <a:moveTo>
                    <a:pt x="118" y="62"/>
                  </a:moveTo>
                  <a:cubicBezTo>
                    <a:pt x="130" y="47"/>
                    <a:pt x="124" y="18"/>
                    <a:pt x="100" y="18"/>
                  </a:cubicBezTo>
                  <a:cubicBezTo>
                    <a:pt x="92" y="18"/>
                    <a:pt x="89" y="19"/>
                    <a:pt x="85" y="21"/>
                  </a:cubicBezTo>
                  <a:cubicBezTo>
                    <a:pt x="83" y="10"/>
                    <a:pt x="74" y="0"/>
                    <a:pt x="58" y="0"/>
                  </a:cubicBezTo>
                  <a:cubicBezTo>
                    <a:pt x="43" y="0"/>
                    <a:pt x="32" y="14"/>
                    <a:pt x="33" y="28"/>
                  </a:cubicBezTo>
                  <a:cubicBezTo>
                    <a:pt x="30" y="27"/>
                    <a:pt x="27" y="26"/>
                    <a:pt x="24" y="26"/>
                  </a:cubicBezTo>
                  <a:cubicBezTo>
                    <a:pt x="10" y="26"/>
                    <a:pt x="0" y="37"/>
                    <a:pt x="0" y="50"/>
                  </a:cubicBezTo>
                  <a:cubicBezTo>
                    <a:pt x="0" y="54"/>
                    <a:pt x="1" y="58"/>
                    <a:pt x="3" y="62"/>
                  </a:cubicBezTo>
                  <a:lnTo>
                    <a:pt x="118" y="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2" name="Freeform 477"/>
            <p:cNvSpPr>
              <a:spLocks/>
            </p:cNvSpPr>
            <p:nvPr/>
          </p:nvSpPr>
          <p:spPr bwMode="auto">
            <a:xfrm>
              <a:off x="5064494" y="4718977"/>
              <a:ext cx="897743" cy="399259"/>
            </a:xfrm>
            <a:custGeom>
              <a:avLst/>
              <a:gdLst>
                <a:gd name="T0" fmla="*/ 8 w 214"/>
                <a:gd name="T1" fmla="*/ 90 h 90"/>
                <a:gd name="T2" fmla="*/ 49 w 214"/>
                <a:gd name="T3" fmla="*/ 30 h 90"/>
                <a:gd name="T4" fmla="*/ 71 w 214"/>
                <a:gd name="T5" fmla="*/ 35 h 90"/>
                <a:gd name="T6" fmla="*/ 116 w 214"/>
                <a:gd name="T7" fmla="*/ 0 h 90"/>
                <a:gd name="T8" fmla="*/ 158 w 214"/>
                <a:gd name="T9" fmla="*/ 48 h 90"/>
                <a:gd name="T10" fmla="*/ 173 w 214"/>
                <a:gd name="T11" fmla="*/ 44 h 90"/>
                <a:gd name="T12" fmla="*/ 214 w 214"/>
                <a:gd name="T13" fmla="*/ 85 h 90"/>
                <a:gd name="T14" fmla="*/ 214 w 214"/>
                <a:gd name="T15" fmla="*/ 90 h 90"/>
                <a:gd name="T16" fmla="*/ 8 w 214"/>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90">
                  <a:moveTo>
                    <a:pt x="8" y="90"/>
                  </a:moveTo>
                  <a:cubicBezTo>
                    <a:pt x="0" y="63"/>
                    <a:pt x="14" y="30"/>
                    <a:pt x="49" y="30"/>
                  </a:cubicBezTo>
                  <a:cubicBezTo>
                    <a:pt x="58" y="30"/>
                    <a:pt x="65" y="32"/>
                    <a:pt x="71" y="35"/>
                  </a:cubicBezTo>
                  <a:cubicBezTo>
                    <a:pt x="75" y="16"/>
                    <a:pt x="90" y="0"/>
                    <a:pt x="116" y="0"/>
                  </a:cubicBezTo>
                  <a:cubicBezTo>
                    <a:pt x="142" y="0"/>
                    <a:pt x="160" y="24"/>
                    <a:pt x="158" y="48"/>
                  </a:cubicBezTo>
                  <a:cubicBezTo>
                    <a:pt x="163" y="46"/>
                    <a:pt x="168" y="44"/>
                    <a:pt x="173" y="44"/>
                  </a:cubicBezTo>
                  <a:cubicBezTo>
                    <a:pt x="196" y="44"/>
                    <a:pt x="214" y="63"/>
                    <a:pt x="214" y="85"/>
                  </a:cubicBezTo>
                  <a:cubicBezTo>
                    <a:pt x="214" y="87"/>
                    <a:pt x="214" y="88"/>
                    <a:pt x="214" y="90"/>
                  </a:cubicBezTo>
                  <a:lnTo>
                    <a:pt x="8" y="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3" name="Freeform 480"/>
            <p:cNvSpPr>
              <a:spLocks/>
            </p:cNvSpPr>
            <p:nvPr/>
          </p:nvSpPr>
          <p:spPr bwMode="auto">
            <a:xfrm>
              <a:off x="110372"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1" y="38"/>
                    <a:pt x="4" y="44"/>
                  </a:cubicBezTo>
                  <a:cubicBezTo>
                    <a:pt x="4" y="45"/>
                    <a:pt x="4" y="45"/>
                    <a:pt x="4" y="45"/>
                  </a:cubicBezTo>
                  <a:cubicBezTo>
                    <a:pt x="4" y="46"/>
                    <a:pt x="5" y="47"/>
                    <a:pt x="5" y="47"/>
                  </a:cubicBezTo>
                  <a:cubicBezTo>
                    <a:pt x="6" y="48"/>
                    <a:pt x="7" y="50"/>
                    <a:pt x="7" y="51"/>
                  </a:cubicBezTo>
                  <a:cubicBezTo>
                    <a:pt x="9" y="53"/>
                    <a:pt x="14" y="52"/>
                    <a:pt x="12" y="49"/>
                  </a:cubicBezTo>
                  <a:cubicBezTo>
                    <a:pt x="11" y="43"/>
                    <a:pt x="9" y="38"/>
                    <a:pt x="8" y="33"/>
                  </a:cubicBezTo>
                  <a:cubicBezTo>
                    <a:pt x="9" y="23"/>
                    <a:pt x="10" y="13"/>
                    <a:pt x="13" y="3"/>
                  </a:cubicBezTo>
                  <a:cubicBezTo>
                    <a:pt x="14" y="1"/>
                    <a:pt x="11"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4" name="Freeform 481"/>
            <p:cNvSpPr>
              <a:spLocks/>
            </p:cNvSpPr>
            <p:nvPr/>
          </p:nvSpPr>
          <p:spPr bwMode="auto">
            <a:xfrm>
              <a:off x="181247"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5" name="Freeform 482"/>
            <p:cNvSpPr>
              <a:spLocks/>
            </p:cNvSpPr>
            <p:nvPr/>
          </p:nvSpPr>
          <p:spPr bwMode="auto">
            <a:xfrm>
              <a:off x="261571" y="6479024"/>
              <a:ext cx="33075"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7"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6" name="Freeform 483"/>
            <p:cNvSpPr>
              <a:spLocks/>
            </p:cNvSpPr>
            <p:nvPr/>
          </p:nvSpPr>
          <p:spPr bwMode="auto">
            <a:xfrm>
              <a:off x="353708"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5" y="36"/>
                    <a:pt x="15"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7" name="Freeform 484"/>
            <p:cNvSpPr>
              <a:spLocks/>
            </p:cNvSpPr>
            <p:nvPr/>
          </p:nvSpPr>
          <p:spPr bwMode="auto">
            <a:xfrm>
              <a:off x="507269"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8" name="Freeform 485"/>
            <p:cNvSpPr>
              <a:spLocks/>
            </p:cNvSpPr>
            <p:nvPr/>
          </p:nvSpPr>
          <p:spPr bwMode="auto">
            <a:xfrm>
              <a:off x="571056" y="6479024"/>
              <a:ext cx="59062"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1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3" y="13"/>
                    <a:pt x="2" y="21"/>
                    <a:pt x="3" y="29"/>
                  </a:cubicBezTo>
                  <a:cubicBezTo>
                    <a:pt x="3" y="31"/>
                    <a:pt x="4" y="32"/>
                    <a:pt x="5" y="32"/>
                  </a:cubicBezTo>
                  <a:cubicBezTo>
                    <a:pt x="5" y="34"/>
                    <a:pt x="5" y="35"/>
                    <a:pt x="5" y="37"/>
                  </a:cubicBezTo>
                  <a:cubicBezTo>
                    <a:pt x="6" y="41"/>
                    <a:pt x="10" y="41"/>
                    <a:pt x="11"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39" name="Freeform 486"/>
            <p:cNvSpPr>
              <a:spLocks/>
            </p:cNvSpPr>
            <p:nvPr/>
          </p:nvSpPr>
          <p:spPr bwMode="auto">
            <a:xfrm>
              <a:off x="641930" y="6474299"/>
              <a:ext cx="66149" cy="231523"/>
            </a:xfrm>
            <a:custGeom>
              <a:avLst/>
              <a:gdLst>
                <a:gd name="T0" fmla="*/ 7 w 16"/>
                <a:gd name="T1" fmla="*/ 5 h 52"/>
                <a:gd name="T2" fmla="*/ 6 w 16"/>
                <a:gd name="T3" fmla="*/ 12 h 52"/>
                <a:gd name="T4" fmla="*/ 3 w 16"/>
                <a:gd name="T5" fmla="*/ 14 h 52"/>
                <a:gd name="T6" fmla="*/ 2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2" y="23"/>
                  </a:cubicBezTo>
                  <a:cubicBezTo>
                    <a:pt x="0" y="25"/>
                    <a:pt x="3" y="26"/>
                    <a:pt x="4" y="25"/>
                  </a:cubicBezTo>
                  <a:cubicBezTo>
                    <a:pt x="3" y="33"/>
                    <a:pt x="3" y="41"/>
                    <a:pt x="4" y="49"/>
                  </a:cubicBezTo>
                  <a:cubicBezTo>
                    <a:pt x="5" y="52"/>
                    <a:pt x="10"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0" name="Freeform 487"/>
            <p:cNvSpPr>
              <a:spLocks/>
            </p:cNvSpPr>
            <p:nvPr/>
          </p:nvSpPr>
          <p:spPr bwMode="auto">
            <a:xfrm>
              <a:off x="452932" y="6495561"/>
              <a:ext cx="51975" cy="205536"/>
            </a:xfrm>
            <a:custGeom>
              <a:avLst/>
              <a:gdLst>
                <a:gd name="T0" fmla="*/ 8 w 12"/>
                <a:gd name="T1" fmla="*/ 7 h 46"/>
                <a:gd name="T2" fmla="*/ 7 w 12"/>
                <a:gd name="T3" fmla="*/ 2 h 46"/>
                <a:gd name="T4" fmla="*/ 3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5"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1" name="Freeform 488"/>
            <p:cNvSpPr>
              <a:spLocks/>
            </p:cNvSpPr>
            <p:nvPr/>
          </p:nvSpPr>
          <p:spPr bwMode="auto">
            <a:xfrm>
              <a:off x="-24289" y="6464849"/>
              <a:ext cx="75599" cy="212623"/>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30 h 48"/>
                <a:gd name="T16" fmla="*/ 0 w 18"/>
                <a:gd name="T17" fmla="*/ 31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30"/>
                  </a:cubicBezTo>
                  <a:cubicBezTo>
                    <a:pt x="1" y="29"/>
                    <a:pt x="0" y="30"/>
                    <a:pt x="0" y="31"/>
                  </a:cubicBezTo>
                  <a:cubicBezTo>
                    <a:pt x="0" y="35"/>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2" name="Freeform 489"/>
            <p:cNvSpPr>
              <a:spLocks/>
            </p:cNvSpPr>
            <p:nvPr/>
          </p:nvSpPr>
          <p:spPr bwMode="auto">
            <a:xfrm>
              <a:off x="131635" y="6533361"/>
              <a:ext cx="21262" cy="14411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3" name="Freeform 490"/>
            <p:cNvSpPr>
              <a:spLocks/>
            </p:cNvSpPr>
            <p:nvPr/>
          </p:nvSpPr>
          <p:spPr bwMode="auto">
            <a:xfrm>
              <a:off x="193059" y="6519186"/>
              <a:ext cx="59062" cy="177186"/>
            </a:xfrm>
            <a:custGeom>
              <a:avLst/>
              <a:gdLst>
                <a:gd name="T0" fmla="*/ 7 w 14"/>
                <a:gd name="T1" fmla="*/ 6 h 40"/>
                <a:gd name="T2" fmla="*/ 7 w 14"/>
                <a:gd name="T3" fmla="*/ 3 h 40"/>
                <a:gd name="T4" fmla="*/ 1 w 14"/>
                <a:gd name="T5" fmla="*/ 5 h 40"/>
                <a:gd name="T6" fmla="*/ 3 w 14"/>
                <a:gd name="T7" fmla="*/ 29 h 40"/>
                <a:gd name="T8" fmla="*/ 5 w 14"/>
                <a:gd name="T9" fmla="*/ 31 h 40"/>
                <a:gd name="T10" fmla="*/ 5 w 14"/>
                <a:gd name="T11" fmla="*/ 37 h 40"/>
                <a:gd name="T12" fmla="*/ 10 w 14"/>
                <a:gd name="T13" fmla="*/ 37 h 40"/>
                <a:gd name="T14" fmla="*/ 13 w 14"/>
                <a:gd name="T15" fmla="*/ 9 h 40"/>
                <a:gd name="T16" fmla="*/ 7 w 14"/>
                <a:gd name="T17"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0">
                  <a:moveTo>
                    <a:pt x="7" y="6"/>
                  </a:moveTo>
                  <a:cubicBezTo>
                    <a:pt x="7" y="5"/>
                    <a:pt x="7" y="4"/>
                    <a:pt x="7" y="3"/>
                  </a:cubicBezTo>
                  <a:cubicBezTo>
                    <a:pt x="6" y="0"/>
                    <a:pt x="0" y="1"/>
                    <a:pt x="1" y="5"/>
                  </a:cubicBezTo>
                  <a:cubicBezTo>
                    <a:pt x="2" y="13"/>
                    <a:pt x="2" y="21"/>
                    <a:pt x="3" y="29"/>
                  </a:cubicBezTo>
                  <a:cubicBezTo>
                    <a:pt x="3" y="30"/>
                    <a:pt x="4" y="31"/>
                    <a:pt x="5" y="31"/>
                  </a:cubicBezTo>
                  <a:cubicBezTo>
                    <a:pt x="5" y="33"/>
                    <a:pt x="5" y="35"/>
                    <a:pt x="5" y="37"/>
                  </a:cubicBezTo>
                  <a:cubicBezTo>
                    <a:pt x="6" y="40"/>
                    <a:pt x="10" y="40"/>
                    <a:pt x="10" y="37"/>
                  </a:cubicBezTo>
                  <a:cubicBezTo>
                    <a:pt x="12" y="28"/>
                    <a:pt x="11" y="18"/>
                    <a:pt x="13" y="9"/>
                  </a:cubicBezTo>
                  <a:cubicBezTo>
                    <a:pt x="14" y="5"/>
                    <a:pt x="9" y="3"/>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4" name="Freeform 491"/>
            <p:cNvSpPr>
              <a:spLocks/>
            </p:cNvSpPr>
            <p:nvPr/>
          </p:nvSpPr>
          <p:spPr bwMode="auto">
            <a:xfrm>
              <a:off x="77298" y="6533361"/>
              <a:ext cx="49612" cy="207898"/>
            </a:xfrm>
            <a:custGeom>
              <a:avLst/>
              <a:gdLst>
                <a:gd name="T0" fmla="*/ 8 w 12"/>
                <a:gd name="T1" fmla="*/ 7 h 47"/>
                <a:gd name="T2" fmla="*/ 7 w 12"/>
                <a:gd name="T3" fmla="*/ 3 h 47"/>
                <a:gd name="T4" fmla="*/ 3 w 12"/>
                <a:gd name="T5" fmla="*/ 4 h 47"/>
                <a:gd name="T6" fmla="*/ 4 w 12"/>
                <a:gd name="T7" fmla="*/ 8 h 47"/>
                <a:gd name="T8" fmla="*/ 3 w 12"/>
                <a:gd name="T9" fmla="*/ 10 h 47"/>
                <a:gd name="T10" fmla="*/ 4 w 12"/>
                <a:gd name="T11" fmla="*/ 43 h 47"/>
                <a:gd name="T12" fmla="*/ 11 w 12"/>
                <a:gd name="T13" fmla="*/ 42 h 47"/>
                <a:gd name="T14" fmla="*/ 11 w 12"/>
                <a:gd name="T15" fmla="*/ 29 h 47"/>
                <a:gd name="T16" fmla="*/ 11 w 12"/>
                <a:gd name="T17" fmla="*/ 28 h 47"/>
                <a:gd name="T18" fmla="*/ 11 w 12"/>
                <a:gd name="T19" fmla="*/ 21 h 47"/>
                <a:gd name="T20" fmla="*/ 11 w 12"/>
                <a:gd name="T21" fmla="*/ 13 h 47"/>
                <a:gd name="T22" fmla="*/ 8 w 12"/>
                <a:gd name="T23"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7">
                  <a:moveTo>
                    <a:pt x="8" y="7"/>
                  </a:moveTo>
                  <a:cubicBezTo>
                    <a:pt x="8" y="6"/>
                    <a:pt x="7" y="4"/>
                    <a:pt x="7" y="3"/>
                  </a:cubicBezTo>
                  <a:cubicBezTo>
                    <a:pt x="6" y="0"/>
                    <a:pt x="3" y="1"/>
                    <a:pt x="3" y="4"/>
                  </a:cubicBezTo>
                  <a:cubicBezTo>
                    <a:pt x="4" y="5"/>
                    <a:pt x="4" y="7"/>
                    <a:pt x="4" y="8"/>
                  </a:cubicBezTo>
                  <a:cubicBezTo>
                    <a:pt x="4" y="8"/>
                    <a:pt x="3" y="9"/>
                    <a:pt x="3" y="10"/>
                  </a:cubicBezTo>
                  <a:cubicBezTo>
                    <a:pt x="1" y="21"/>
                    <a:pt x="0" y="32"/>
                    <a:pt x="4" y="43"/>
                  </a:cubicBezTo>
                  <a:cubicBezTo>
                    <a:pt x="5" y="47"/>
                    <a:pt x="11" y="46"/>
                    <a:pt x="11" y="42"/>
                  </a:cubicBezTo>
                  <a:cubicBezTo>
                    <a:pt x="11" y="38"/>
                    <a:pt x="11" y="33"/>
                    <a:pt x="11" y="29"/>
                  </a:cubicBezTo>
                  <a:cubicBezTo>
                    <a:pt x="11" y="28"/>
                    <a:pt x="11" y="28"/>
                    <a:pt x="11" y="28"/>
                  </a:cubicBezTo>
                  <a:cubicBezTo>
                    <a:pt x="11" y="26"/>
                    <a:pt x="11" y="23"/>
                    <a:pt x="11" y="21"/>
                  </a:cubicBezTo>
                  <a:cubicBezTo>
                    <a:pt x="11" y="18"/>
                    <a:pt x="11" y="15"/>
                    <a:pt x="11" y="13"/>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5" name="Freeform 492"/>
            <p:cNvSpPr>
              <a:spLocks/>
            </p:cNvSpPr>
            <p:nvPr/>
          </p:nvSpPr>
          <p:spPr bwMode="auto">
            <a:xfrm>
              <a:off x="56035"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6" name="Freeform 493"/>
            <p:cNvSpPr>
              <a:spLocks/>
            </p:cNvSpPr>
            <p:nvPr/>
          </p:nvSpPr>
          <p:spPr bwMode="auto">
            <a:xfrm>
              <a:off x="219046"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7" name="Freeform 494"/>
            <p:cNvSpPr>
              <a:spLocks/>
            </p:cNvSpPr>
            <p:nvPr/>
          </p:nvSpPr>
          <p:spPr bwMode="auto">
            <a:xfrm>
              <a:off x="743517" y="6448312"/>
              <a:ext cx="61424" cy="222073"/>
            </a:xfrm>
            <a:custGeom>
              <a:avLst/>
              <a:gdLst>
                <a:gd name="T0" fmla="*/ 11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4" y="16"/>
                  </a:cubicBezTo>
                  <a:cubicBezTo>
                    <a:pt x="4" y="16"/>
                    <a:pt x="3" y="16"/>
                    <a:pt x="3" y="17"/>
                  </a:cubicBezTo>
                  <a:cubicBezTo>
                    <a:pt x="0" y="27"/>
                    <a:pt x="0" y="36"/>
                    <a:pt x="4" y="46"/>
                  </a:cubicBezTo>
                  <a:cubicBezTo>
                    <a:pt x="7" y="50"/>
                    <a:pt x="13" y="47"/>
                    <a:pt x="11" y="42"/>
                  </a:cubicBezTo>
                  <a:cubicBezTo>
                    <a:pt x="9" y="39"/>
                    <a:pt x="8" y="35"/>
                    <a:pt x="8" y="31"/>
                  </a:cubicBezTo>
                  <a:cubicBezTo>
                    <a:pt x="9" y="31"/>
                    <a:pt x="10"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8" name="Freeform 495"/>
            <p:cNvSpPr>
              <a:spLocks/>
            </p:cNvSpPr>
            <p:nvPr/>
          </p:nvSpPr>
          <p:spPr bwMode="auto">
            <a:xfrm>
              <a:off x="830929" y="6509736"/>
              <a:ext cx="33075" cy="137024"/>
            </a:xfrm>
            <a:custGeom>
              <a:avLst/>
              <a:gdLst>
                <a:gd name="T0" fmla="*/ 6 w 8"/>
                <a:gd name="T1" fmla="*/ 3 h 31"/>
                <a:gd name="T2" fmla="*/ 0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0" y="4"/>
                  </a:cubicBezTo>
                  <a:cubicBezTo>
                    <a:pt x="2" y="12"/>
                    <a:pt x="2" y="20"/>
                    <a:pt x="3" y="28"/>
                  </a:cubicBezTo>
                  <a:cubicBezTo>
                    <a:pt x="3" y="31"/>
                    <a:pt x="7" y="31"/>
                    <a:pt x="7" y="28"/>
                  </a:cubicBezTo>
                  <a:cubicBezTo>
                    <a:pt x="8" y="20"/>
                    <a:pt x="7"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49" name="Freeform 496"/>
            <p:cNvSpPr>
              <a:spLocks/>
            </p:cNvSpPr>
            <p:nvPr/>
          </p:nvSpPr>
          <p:spPr bwMode="auto">
            <a:xfrm>
              <a:off x="306458" y="6488474"/>
              <a:ext cx="33075" cy="141749"/>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0" name="Freeform 497"/>
            <p:cNvSpPr>
              <a:spLocks/>
            </p:cNvSpPr>
            <p:nvPr/>
          </p:nvSpPr>
          <p:spPr bwMode="auto">
            <a:xfrm>
              <a:off x="854554"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7" y="12"/>
                    <a:pt x="7" y="12"/>
                  </a:cubicBezTo>
                  <a:cubicBezTo>
                    <a:pt x="6" y="15"/>
                    <a:pt x="6" y="18"/>
                    <a:pt x="6" y="20"/>
                  </a:cubicBezTo>
                  <a:cubicBezTo>
                    <a:pt x="5" y="20"/>
                    <a:pt x="4" y="20"/>
                    <a:pt x="4" y="21"/>
                  </a:cubicBezTo>
                  <a:cubicBezTo>
                    <a:pt x="2" y="26"/>
                    <a:pt x="2" y="32"/>
                    <a:pt x="0" y="37"/>
                  </a:cubicBezTo>
                  <a:cubicBezTo>
                    <a:pt x="0" y="38"/>
                    <a:pt x="2" y="39"/>
                    <a:pt x="2" y="38"/>
                  </a:cubicBezTo>
                  <a:cubicBezTo>
                    <a:pt x="4" y="33"/>
                    <a:pt x="4" y="28"/>
                    <a:pt x="6"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1" name="Freeform 498"/>
            <p:cNvSpPr>
              <a:spLocks/>
            </p:cNvSpPr>
            <p:nvPr/>
          </p:nvSpPr>
          <p:spPr bwMode="auto">
            <a:xfrm>
              <a:off x="956140"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6"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2" name="Freeform 499"/>
            <p:cNvSpPr>
              <a:spLocks/>
            </p:cNvSpPr>
            <p:nvPr/>
          </p:nvSpPr>
          <p:spPr bwMode="auto">
            <a:xfrm>
              <a:off x="989215" y="6505011"/>
              <a:ext cx="37800" cy="181911"/>
            </a:xfrm>
            <a:custGeom>
              <a:avLst/>
              <a:gdLst>
                <a:gd name="T0" fmla="*/ 3 w 9"/>
                <a:gd name="T1" fmla="*/ 4 h 41"/>
                <a:gd name="T2" fmla="*/ 0 w 9"/>
                <a:gd name="T3" fmla="*/ 35 h 41"/>
                <a:gd name="T4" fmla="*/ 8 w 9"/>
                <a:gd name="T5" fmla="*/ 35 h 41"/>
                <a:gd name="T6" fmla="*/ 9 w 9"/>
                <a:gd name="T7" fmla="*/ 5 h 41"/>
                <a:gd name="T8" fmla="*/ 3 w 9"/>
                <a:gd name="T9" fmla="*/ 4 h 41"/>
              </a:gdLst>
              <a:ahLst/>
              <a:cxnLst>
                <a:cxn ang="0">
                  <a:pos x="T0" y="T1"/>
                </a:cxn>
                <a:cxn ang="0">
                  <a:pos x="T2" y="T3"/>
                </a:cxn>
                <a:cxn ang="0">
                  <a:pos x="T4" y="T5"/>
                </a:cxn>
                <a:cxn ang="0">
                  <a:pos x="T6" y="T7"/>
                </a:cxn>
                <a:cxn ang="0">
                  <a:pos x="T8" y="T9"/>
                </a:cxn>
              </a:cxnLst>
              <a:rect l="0" t="0" r="r" b="b"/>
              <a:pathLst>
                <a:path w="9" h="41">
                  <a:moveTo>
                    <a:pt x="3" y="4"/>
                  </a:moveTo>
                  <a:cubicBezTo>
                    <a:pt x="0" y="14"/>
                    <a:pt x="0" y="25"/>
                    <a:pt x="0" y="35"/>
                  </a:cubicBezTo>
                  <a:cubicBezTo>
                    <a:pt x="0" y="41"/>
                    <a:pt x="8" y="41"/>
                    <a:pt x="8" y="35"/>
                  </a:cubicBezTo>
                  <a:cubicBezTo>
                    <a:pt x="8" y="25"/>
                    <a:pt x="8" y="15"/>
                    <a:pt x="9" y="5"/>
                  </a:cubicBezTo>
                  <a:cubicBezTo>
                    <a:pt x="9"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3" name="Freeform 500"/>
            <p:cNvSpPr>
              <a:spLocks/>
            </p:cNvSpPr>
            <p:nvPr/>
          </p:nvSpPr>
          <p:spPr bwMode="auto">
            <a:xfrm>
              <a:off x="102701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4" name="Freeform 501"/>
            <p:cNvSpPr>
              <a:spLocks/>
            </p:cNvSpPr>
            <p:nvPr/>
          </p:nvSpPr>
          <p:spPr bwMode="auto">
            <a:xfrm>
              <a:off x="946690" y="6457762"/>
              <a:ext cx="35437" cy="163011"/>
            </a:xfrm>
            <a:custGeom>
              <a:avLst/>
              <a:gdLst>
                <a:gd name="T0" fmla="*/ 0 w 8"/>
                <a:gd name="T1" fmla="*/ 6 h 37"/>
                <a:gd name="T2" fmla="*/ 0 w 8"/>
                <a:gd name="T3" fmla="*/ 32 h 37"/>
                <a:gd name="T4" fmla="*/ 7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7" y="32"/>
                  </a:cubicBezTo>
                  <a:cubicBezTo>
                    <a:pt x="7"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5" name="Freeform 502"/>
            <p:cNvSpPr>
              <a:spLocks/>
            </p:cNvSpPr>
            <p:nvPr/>
          </p:nvSpPr>
          <p:spPr bwMode="auto">
            <a:xfrm>
              <a:off x="1086077"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6" name="Freeform 503"/>
            <p:cNvSpPr>
              <a:spLocks/>
            </p:cNvSpPr>
            <p:nvPr/>
          </p:nvSpPr>
          <p:spPr bwMode="auto">
            <a:xfrm>
              <a:off x="1185301"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7" name="Freeform 504"/>
            <p:cNvSpPr>
              <a:spLocks/>
            </p:cNvSpPr>
            <p:nvPr/>
          </p:nvSpPr>
          <p:spPr bwMode="auto">
            <a:xfrm>
              <a:off x="1329412" y="6443587"/>
              <a:ext cx="54337" cy="233885"/>
            </a:xfrm>
            <a:custGeom>
              <a:avLst/>
              <a:gdLst>
                <a:gd name="T0" fmla="*/ 10 w 13"/>
                <a:gd name="T1" fmla="*/ 2 h 53"/>
                <a:gd name="T2" fmla="*/ 4 w 13"/>
                <a:gd name="T3" fmla="*/ 22 h 53"/>
                <a:gd name="T4" fmla="*/ 0 w 13"/>
                <a:gd name="T5" fmla="*/ 25 h 53"/>
                <a:gd name="T6" fmla="*/ 4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4"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8" name="Freeform 505"/>
            <p:cNvSpPr>
              <a:spLocks/>
            </p:cNvSpPr>
            <p:nvPr/>
          </p:nvSpPr>
          <p:spPr bwMode="auto">
            <a:xfrm>
              <a:off x="1395562" y="6443587"/>
              <a:ext cx="70874" cy="207898"/>
            </a:xfrm>
            <a:custGeom>
              <a:avLst/>
              <a:gdLst>
                <a:gd name="T0" fmla="*/ 12 w 17"/>
                <a:gd name="T1" fmla="*/ 2 h 47"/>
                <a:gd name="T2" fmla="*/ 1 w 17"/>
                <a:gd name="T3" fmla="*/ 43 h 47"/>
                <a:gd name="T4" fmla="*/ 7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7" y="43"/>
                  </a:cubicBezTo>
                  <a:cubicBezTo>
                    <a:pt x="7" y="29"/>
                    <a:pt x="8" y="16"/>
                    <a:pt x="15"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59" name="Freeform 506"/>
            <p:cNvSpPr>
              <a:spLocks/>
            </p:cNvSpPr>
            <p:nvPr/>
          </p:nvSpPr>
          <p:spPr bwMode="auto">
            <a:xfrm>
              <a:off x="1480611" y="6479024"/>
              <a:ext cx="28350" cy="196086"/>
            </a:xfrm>
            <a:custGeom>
              <a:avLst/>
              <a:gdLst>
                <a:gd name="T0" fmla="*/ 6 w 7"/>
                <a:gd name="T1" fmla="*/ 3 h 44"/>
                <a:gd name="T2" fmla="*/ 2 w 7"/>
                <a:gd name="T3" fmla="*/ 3 h 44"/>
                <a:gd name="T4" fmla="*/ 2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1" y="35"/>
                  </a:cubicBezTo>
                  <a:cubicBezTo>
                    <a:pt x="1" y="37"/>
                    <a:pt x="1" y="39"/>
                    <a:pt x="2" y="41"/>
                  </a:cubicBezTo>
                  <a:cubicBezTo>
                    <a:pt x="2" y="44"/>
                    <a:pt x="6" y="44"/>
                    <a:pt x="6" y="41"/>
                  </a:cubicBezTo>
                  <a:cubicBezTo>
                    <a:pt x="7"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0" name="Freeform 507"/>
            <p:cNvSpPr>
              <a:spLocks/>
            </p:cNvSpPr>
            <p:nvPr/>
          </p:nvSpPr>
          <p:spPr bwMode="auto">
            <a:xfrm>
              <a:off x="1568023" y="6424687"/>
              <a:ext cx="77962" cy="217348"/>
            </a:xfrm>
            <a:custGeom>
              <a:avLst/>
              <a:gdLst>
                <a:gd name="T0" fmla="*/ 18 w 19"/>
                <a:gd name="T1" fmla="*/ 45 h 49"/>
                <a:gd name="T2" fmla="*/ 17 w 19"/>
                <a:gd name="T3" fmla="*/ 18 h 49"/>
                <a:gd name="T4" fmla="*/ 10 w 19"/>
                <a:gd name="T5" fmla="*/ 16 h 49"/>
                <a:gd name="T6" fmla="*/ 10 w 19"/>
                <a:gd name="T7" fmla="*/ 16 h 49"/>
                <a:gd name="T8" fmla="*/ 10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4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8" y="13"/>
                    <a:pt x="11" y="12"/>
                    <a:pt x="10" y="16"/>
                  </a:cubicBezTo>
                  <a:cubicBezTo>
                    <a:pt x="10" y="16"/>
                    <a:pt x="10" y="16"/>
                    <a:pt x="10" y="16"/>
                  </a:cubicBezTo>
                  <a:cubicBezTo>
                    <a:pt x="10" y="16"/>
                    <a:pt x="10" y="16"/>
                    <a:pt x="10"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4"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1" name="Freeform 508"/>
            <p:cNvSpPr>
              <a:spLocks/>
            </p:cNvSpPr>
            <p:nvPr/>
          </p:nvSpPr>
          <p:spPr bwMode="auto">
            <a:xfrm>
              <a:off x="1721584" y="6495561"/>
              <a:ext cx="25987" cy="144111"/>
            </a:xfrm>
            <a:custGeom>
              <a:avLst/>
              <a:gdLst>
                <a:gd name="T0" fmla="*/ 6 w 6"/>
                <a:gd name="T1" fmla="*/ 3 h 32"/>
                <a:gd name="T2" fmla="*/ 1 w 6"/>
                <a:gd name="T3" fmla="*/ 3 h 32"/>
                <a:gd name="T4" fmla="*/ 1 w 6"/>
                <a:gd name="T5" fmla="*/ 29 h 32"/>
                <a:gd name="T6" fmla="*/ 6 w 6"/>
                <a:gd name="T7" fmla="*/ 29 h 32"/>
                <a:gd name="T8" fmla="*/ 6 w 6"/>
                <a:gd name="T9" fmla="*/ 3 h 32"/>
              </a:gdLst>
              <a:ahLst/>
              <a:cxnLst>
                <a:cxn ang="0">
                  <a:pos x="T0" y="T1"/>
                </a:cxn>
                <a:cxn ang="0">
                  <a:pos x="T2" y="T3"/>
                </a:cxn>
                <a:cxn ang="0">
                  <a:pos x="T4" y="T5"/>
                </a:cxn>
                <a:cxn ang="0">
                  <a:pos x="T6" y="T7"/>
                </a:cxn>
                <a:cxn ang="0">
                  <a:pos x="T8" y="T9"/>
                </a:cxn>
              </a:cxnLst>
              <a:rect l="0" t="0" r="r" b="b"/>
              <a:pathLst>
                <a:path w="6" h="32">
                  <a:moveTo>
                    <a:pt x="6" y="3"/>
                  </a:moveTo>
                  <a:cubicBezTo>
                    <a:pt x="6" y="0"/>
                    <a:pt x="1" y="0"/>
                    <a:pt x="1" y="3"/>
                  </a:cubicBezTo>
                  <a:cubicBezTo>
                    <a:pt x="1" y="12"/>
                    <a:pt x="0" y="20"/>
                    <a:pt x="1" y="29"/>
                  </a:cubicBezTo>
                  <a:cubicBezTo>
                    <a:pt x="1" y="32"/>
                    <a:pt x="5" y="32"/>
                    <a:pt x="6" y="29"/>
                  </a:cubicBezTo>
                  <a:cubicBezTo>
                    <a:pt x="6" y="20"/>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2" name="Freeform 509"/>
            <p:cNvSpPr>
              <a:spLocks/>
            </p:cNvSpPr>
            <p:nvPr/>
          </p:nvSpPr>
          <p:spPr bwMode="auto">
            <a:xfrm>
              <a:off x="1790096" y="6479024"/>
              <a:ext cx="59062" cy="181911"/>
            </a:xfrm>
            <a:custGeom>
              <a:avLst/>
              <a:gdLst>
                <a:gd name="T0" fmla="*/ 7 w 14"/>
                <a:gd name="T1" fmla="*/ 6 h 41"/>
                <a:gd name="T2" fmla="*/ 6 w 14"/>
                <a:gd name="T3" fmla="*/ 4 h 41"/>
                <a:gd name="T4" fmla="*/ 0 w 14"/>
                <a:gd name="T5" fmla="*/ 5 h 41"/>
                <a:gd name="T6" fmla="*/ 2 w 14"/>
                <a:gd name="T7" fmla="*/ 29 h 41"/>
                <a:gd name="T8" fmla="*/ 4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6" y="4"/>
                  </a:cubicBezTo>
                  <a:cubicBezTo>
                    <a:pt x="5" y="0"/>
                    <a:pt x="0" y="2"/>
                    <a:pt x="0" y="5"/>
                  </a:cubicBezTo>
                  <a:cubicBezTo>
                    <a:pt x="2" y="13"/>
                    <a:pt x="2" y="21"/>
                    <a:pt x="2" y="29"/>
                  </a:cubicBezTo>
                  <a:cubicBezTo>
                    <a:pt x="2" y="31"/>
                    <a:pt x="3" y="32"/>
                    <a:pt x="4" y="32"/>
                  </a:cubicBezTo>
                  <a:cubicBezTo>
                    <a:pt x="5" y="34"/>
                    <a:pt x="5" y="35"/>
                    <a:pt x="5" y="37"/>
                  </a:cubicBezTo>
                  <a:cubicBezTo>
                    <a:pt x="5" y="41"/>
                    <a:pt x="10" y="41"/>
                    <a:pt x="10" y="37"/>
                  </a:cubicBezTo>
                  <a:cubicBezTo>
                    <a:pt x="11"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3" name="Freeform 510"/>
            <p:cNvSpPr>
              <a:spLocks/>
            </p:cNvSpPr>
            <p:nvPr/>
          </p:nvSpPr>
          <p:spPr bwMode="auto">
            <a:xfrm>
              <a:off x="1860970"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4" name="Freeform 511"/>
            <p:cNvSpPr>
              <a:spLocks/>
            </p:cNvSpPr>
            <p:nvPr/>
          </p:nvSpPr>
          <p:spPr bwMode="auto">
            <a:xfrm>
              <a:off x="1671972"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3 w 12"/>
                <a:gd name="T11" fmla="*/ 42 h 46"/>
                <a:gd name="T12" fmla="*/ 11 w 12"/>
                <a:gd name="T13" fmla="*/ 41 h 46"/>
                <a:gd name="T14" fmla="*/ 10 w 12"/>
                <a:gd name="T15" fmla="*/ 28 h 46"/>
                <a:gd name="T16" fmla="*/ 11 w 12"/>
                <a:gd name="T17" fmla="*/ 27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5"/>
                    <a:pt x="7" y="4"/>
                    <a:pt x="7" y="2"/>
                  </a:cubicBezTo>
                  <a:cubicBezTo>
                    <a:pt x="6" y="0"/>
                    <a:pt x="3" y="1"/>
                    <a:pt x="3" y="3"/>
                  </a:cubicBezTo>
                  <a:cubicBezTo>
                    <a:pt x="3" y="5"/>
                    <a:pt x="4" y="6"/>
                    <a:pt x="4" y="7"/>
                  </a:cubicBezTo>
                  <a:cubicBezTo>
                    <a:pt x="4" y="8"/>
                    <a:pt x="3" y="9"/>
                    <a:pt x="3" y="10"/>
                  </a:cubicBezTo>
                  <a:cubicBezTo>
                    <a:pt x="1" y="21"/>
                    <a:pt x="0" y="32"/>
                    <a:pt x="3" y="42"/>
                  </a:cubicBezTo>
                  <a:cubicBezTo>
                    <a:pt x="5" y="46"/>
                    <a:pt x="11" y="46"/>
                    <a:pt x="11" y="41"/>
                  </a:cubicBezTo>
                  <a:cubicBezTo>
                    <a:pt x="11" y="37"/>
                    <a:pt x="10" y="33"/>
                    <a:pt x="10" y="28"/>
                  </a:cubicBezTo>
                  <a:cubicBezTo>
                    <a:pt x="10" y="28"/>
                    <a:pt x="11" y="28"/>
                    <a:pt x="11" y="27"/>
                  </a:cubicBezTo>
                  <a:cubicBezTo>
                    <a:pt x="11" y="25"/>
                    <a:pt x="10" y="23"/>
                    <a:pt x="10" y="21"/>
                  </a:cubicBezTo>
                  <a:cubicBezTo>
                    <a:pt x="10"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5" name="Freeform 512"/>
            <p:cNvSpPr>
              <a:spLocks/>
            </p:cNvSpPr>
            <p:nvPr/>
          </p:nvSpPr>
          <p:spPr bwMode="auto">
            <a:xfrm>
              <a:off x="1275075" y="6505011"/>
              <a:ext cx="49612" cy="125211"/>
            </a:xfrm>
            <a:custGeom>
              <a:avLst/>
              <a:gdLst>
                <a:gd name="T0" fmla="*/ 12 w 12"/>
                <a:gd name="T1" fmla="*/ 24 h 28"/>
                <a:gd name="T2" fmla="*/ 4 w 12"/>
                <a:gd name="T3" fmla="*/ 2 h 28"/>
                <a:gd name="T4" fmla="*/ 0 w 12"/>
                <a:gd name="T5" fmla="*/ 3 h 28"/>
                <a:gd name="T6" fmla="*/ 9 w 12"/>
                <a:gd name="T7" fmla="*/ 26 h 28"/>
                <a:gd name="T8" fmla="*/ 12 w 12"/>
                <a:gd name="T9" fmla="*/ 24 h 28"/>
              </a:gdLst>
              <a:ahLst/>
              <a:cxnLst>
                <a:cxn ang="0">
                  <a:pos x="T0" y="T1"/>
                </a:cxn>
                <a:cxn ang="0">
                  <a:pos x="T2" y="T3"/>
                </a:cxn>
                <a:cxn ang="0">
                  <a:pos x="T4" y="T5"/>
                </a:cxn>
                <a:cxn ang="0">
                  <a:pos x="T6" y="T7"/>
                </a:cxn>
                <a:cxn ang="0">
                  <a:pos x="T8" y="T9"/>
                </a:cxn>
              </a:cxnLst>
              <a:rect l="0" t="0" r="r" b="b"/>
              <a:pathLst>
                <a:path w="12" h="28">
                  <a:moveTo>
                    <a:pt x="12" y="24"/>
                  </a:moveTo>
                  <a:cubicBezTo>
                    <a:pt x="8" y="17"/>
                    <a:pt x="6" y="10"/>
                    <a:pt x="4" y="2"/>
                  </a:cubicBezTo>
                  <a:cubicBezTo>
                    <a:pt x="3" y="0"/>
                    <a:pt x="0" y="1"/>
                    <a:pt x="0" y="3"/>
                  </a:cubicBezTo>
                  <a:cubicBezTo>
                    <a:pt x="2" y="11"/>
                    <a:pt x="5" y="19"/>
                    <a:pt x="9" y="26"/>
                  </a:cubicBezTo>
                  <a:cubicBezTo>
                    <a:pt x="10" y="28"/>
                    <a:pt x="12"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6" name="Freeform 513"/>
            <p:cNvSpPr>
              <a:spLocks/>
            </p:cNvSpPr>
            <p:nvPr/>
          </p:nvSpPr>
          <p:spPr bwMode="auto">
            <a:xfrm>
              <a:off x="1168764"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7" name="Freeform 514"/>
            <p:cNvSpPr>
              <a:spLocks/>
            </p:cNvSpPr>
            <p:nvPr/>
          </p:nvSpPr>
          <p:spPr bwMode="auto">
            <a:xfrm>
              <a:off x="1438086" y="6514461"/>
              <a:ext cx="42525"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8" name="Freeform 515"/>
            <p:cNvSpPr>
              <a:spLocks/>
            </p:cNvSpPr>
            <p:nvPr/>
          </p:nvSpPr>
          <p:spPr bwMode="auto">
            <a:xfrm>
              <a:off x="1957832" y="6448312"/>
              <a:ext cx="61424" cy="222073"/>
            </a:xfrm>
            <a:custGeom>
              <a:avLst/>
              <a:gdLst>
                <a:gd name="T0" fmla="*/ 11 w 15"/>
                <a:gd name="T1" fmla="*/ 28 h 50"/>
                <a:gd name="T2" fmla="*/ 14 w 15"/>
                <a:gd name="T3" fmla="*/ 7 h 50"/>
                <a:gd name="T4" fmla="*/ 7 w 15"/>
                <a:gd name="T5" fmla="*/ 5 h 50"/>
                <a:gd name="T6" fmla="*/ 5 w 15"/>
                <a:gd name="T7" fmla="*/ 16 h 50"/>
                <a:gd name="T8" fmla="*/ 4 w 15"/>
                <a:gd name="T9" fmla="*/ 17 h 50"/>
                <a:gd name="T10" fmla="*/ 5 w 15"/>
                <a:gd name="T11" fmla="*/ 46 h 50"/>
                <a:gd name="T12" fmla="*/ 11 w 15"/>
                <a:gd name="T13" fmla="*/ 42 h 50"/>
                <a:gd name="T14" fmla="*/ 9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2" y="21"/>
                    <a:pt x="12" y="13"/>
                    <a:pt x="14" y="7"/>
                  </a:cubicBezTo>
                  <a:cubicBezTo>
                    <a:pt x="15" y="2"/>
                    <a:pt x="8" y="0"/>
                    <a:pt x="7" y="5"/>
                  </a:cubicBezTo>
                  <a:cubicBezTo>
                    <a:pt x="6" y="8"/>
                    <a:pt x="5" y="12"/>
                    <a:pt x="5" y="16"/>
                  </a:cubicBezTo>
                  <a:cubicBezTo>
                    <a:pt x="4" y="16"/>
                    <a:pt x="4" y="16"/>
                    <a:pt x="4" y="17"/>
                  </a:cubicBezTo>
                  <a:cubicBezTo>
                    <a:pt x="1" y="27"/>
                    <a:pt x="0" y="36"/>
                    <a:pt x="5" y="46"/>
                  </a:cubicBezTo>
                  <a:cubicBezTo>
                    <a:pt x="7" y="50"/>
                    <a:pt x="13" y="47"/>
                    <a:pt x="11" y="42"/>
                  </a:cubicBezTo>
                  <a:cubicBezTo>
                    <a:pt x="10" y="39"/>
                    <a:pt x="9" y="35"/>
                    <a:pt x="9"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69" name="Freeform 516"/>
            <p:cNvSpPr>
              <a:spLocks/>
            </p:cNvSpPr>
            <p:nvPr/>
          </p:nvSpPr>
          <p:spPr bwMode="auto">
            <a:xfrm>
              <a:off x="2045244" y="6509736"/>
              <a:ext cx="33075" cy="137024"/>
            </a:xfrm>
            <a:custGeom>
              <a:avLst/>
              <a:gdLst>
                <a:gd name="T0" fmla="*/ 6 w 8"/>
                <a:gd name="T1" fmla="*/ 3 h 31"/>
                <a:gd name="T2" fmla="*/ 1 w 8"/>
                <a:gd name="T3" fmla="*/ 4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4" y="31"/>
                    <a:pt x="8" y="31"/>
                    <a:pt x="8"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0" name="Freeform 517"/>
            <p:cNvSpPr>
              <a:spLocks/>
            </p:cNvSpPr>
            <p:nvPr/>
          </p:nvSpPr>
          <p:spPr bwMode="auto">
            <a:xfrm>
              <a:off x="2071231" y="6495561"/>
              <a:ext cx="82687" cy="226798"/>
            </a:xfrm>
            <a:custGeom>
              <a:avLst/>
              <a:gdLst>
                <a:gd name="T0" fmla="*/ 18 w 20"/>
                <a:gd name="T1" fmla="*/ 44 h 51"/>
                <a:gd name="T2" fmla="*/ 13 w 20"/>
                <a:gd name="T3" fmla="*/ 12 h 51"/>
                <a:gd name="T4" fmla="*/ 12 w 20"/>
                <a:gd name="T5" fmla="*/ 12 h 51"/>
                <a:gd name="T6" fmla="*/ 12 w 20"/>
                <a:gd name="T7" fmla="*/ 4 h 51"/>
                <a:gd name="T8" fmla="*/ 8 w 20"/>
                <a:gd name="T9" fmla="*/ 4 h 51"/>
                <a:gd name="T10" fmla="*/ 8 w 20"/>
                <a:gd name="T11" fmla="*/ 11 h 51"/>
                <a:gd name="T12" fmla="*/ 7 w 20"/>
                <a:gd name="T13" fmla="*/ 12 h 51"/>
                <a:gd name="T14" fmla="*/ 6 w 20"/>
                <a:gd name="T15" fmla="*/ 20 h 51"/>
                <a:gd name="T16" fmla="*/ 5 w 20"/>
                <a:gd name="T17" fmla="*/ 21 h 51"/>
                <a:gd name="T18" fmla="*/ 1 w 20"/>
                <a:gd name="T19" fmla="*/ 37 h 51"/>
                <a:gd name="T20" fmla="*/ 3 w 20"/>
                <a:gd name="T21" fmla="*/ 38 h 51"/>
                <a:gd name="T22" fmla="*/ 6 w 20"/>
                <a:gd name="T23" fmla="*/ 23 h 51"/>
                <a:gd name="T24" fmla="*/ 10 w 20"/>
                <a:gd name="T25" fmla="*/ 47 h 51"/>
                <a:gd name="T26" fmla="*/ 18 w 20"/>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1">
                  <a:moveTo>
                    <a:pt x="18" y="44"/>
                  </a:moveTo>
                  <a:cubicBezTo>
                    <a:pt x="14" y="34"/>
                    <a:pt x="14" y="23"/>
                    <a:pt x="13" y="12"/>
                  </a:cubicBezTo>
                  <a:cubicBezTo>
                    <a:pt x="13" y="12"/>
                    <a:pt x="12" y="12"/>
                    <a:pt x="12" y="12"/>
                  </a:cubicBezTo>
                  <a:cubicBezTo>
                    <a:pt x="12" y="9"/>
                    <a:pt x="12" y="8"/>
                    <a:pt x="12" y="4"/>
                  </a:cubicBezTo>
                  <a:cubicBezTo>
                    <a:pt x="12" y="0"/>
                    <a:pt x="8" y="0"/>
                    <a:pt x="8" y="4"/>
                  </a:cubicBezTo>
                  <a:cubicBezTo>
                    <a:pt x="8" y="8"/>
                    <a:pt x="8" y="9"/>
                    <a:pt x="8" y="11"/>
                  </a:cubicBezTo>
                  <a:cubicBezTo>
                    <a:pt x="8" y="12"/>
                    <a:pt x="7" y="12"/>
                    <a:pt x="7" y="12"/>
                  </a:cubicBezTo>
                  <a:cubicBezTo>
                    <a:pt x="7" y="15"/>
                    <a:pt x="7" y="18"/>
                    <a:pt x="6" y="20"/>
                  </a:cubicBezTo>
                  <a:cubicBezTo>
                    <a:pt x="6" y="20"/>
                    <a:pt x="5" y="20"/>
                    <a:pt x="5" y="21"/>
                  </a:cubicBezTo>
                  <a:cubicBezTo>
                    <a:pt x="3" y="26"/>
                    <a:pt x="2" y="32"/>
                    <a:pt x="1" y="37"/>
                  </a:cubicBezTo>
                  <a:cubicBezTo>
                    <a:pt x="0" y="38"/>
                    <a:pt x="2" y="39"/>
                    <a:pt x="3" y="38"/>
                  </a:cubicBezTo>
                  <a:cubicBezTo>
                    <a:pt x="4" y="33"/>
                    <a:pt x="5" y="28"/>
                    <a:pt x="6" y="23"/>
                  </a:cubicBezTo>
                  <a:cubicBezTo>
                    <a:pt x="6" y="31"/>
                    <a:pt x="7" y="39"/>
                    <a:pt x="10" y="47"/>
                  </a:cubicBezTo>
                  <a:cubicBezTo>
                    <a:pt x="12" y="51"/>
                    <a:pt x="20" y="50"/>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1" name="Freeform 518"/>
            <p:cNvSpPr>
              <a:spLocks/>
            </p:cNvSpPr>
            <p:nvPr/>
          </p:nvSpPr>
          <p:spPr bwMode="auto">
            <a:xfrm>
              <a:off x="217518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1" y="10"/>
                    <a:pt x="0" y="20"/>
                    <a:pt x="0" y="24"/>
                  </a:cubicBezTo>
                  <a:cubicBezTo>
                    <a:pt x="0" y="28"/>
                    <a:pt x="6" y="28"/>
                    <a:pt x="6" y="24"/>
                  </a:cubicBezTo>
                  <a:cubicBezTo>
                    <a:pt x="6" y="20"/>
                    <a:pt x="6"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2" name="Freeform 519"/>
            <p:cNvSpPr>
              <a:spLocks/>
            </p:cNvSpPr>
            <p:nvPr/>
          </p:nvSpPr>
          <p:spPr bwMode="auto">
            <a:xfrm>
              <a:off x="2203530" y="6505011"/>
              <a:ext cx="42525" cy="181911"/>
            </a:xfrm>
            <a:custGeom>
              <a:avLst/>
              <a:gdLst>
                <a:gd name="T0" fmla="*/ 3 w 10"/>
                <a:gd name="T1" fmla="*/ 4 h 41"/>
                <a:gd name="T2" fmla="*/ 0 w 10"/>
                <a:gd name="T3" fmla="*/ 35 h 41"/>
                <a:gd name="T4" fmla="*/ 8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3" name="Freeform 520"/>
            <p:cNvSpPr>
              <a:spLocks/>
            </p:cNvSpPr>
            <p:nvPr/>
          </p:nvSpPr>
          <p:spPr bwMode="auto">
            <a:xfrm>
              <a:off x="2246055"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1" y="15"/>
                    <a:pt x="2" y="17"/>
                    <a:pt x="2" y="20"/>
                  </a:cubicBezTo>
                  <a:cubicBezTo>
                    <a:pt x="0" y="31"/>
                    <a:pt x="1" y="44"/>
                    <a:pt x="6" y="54"/>
                  </a:cubicBezTo>
                  <a:cubicBezTo>
                    <a:pt x="7" y="57"/>
                    <a:pt x="12" y="56"/>
                    <a:pt x="12" y="53"/>
                  </a:cubicBezTo>
                  <a:cubicBezTo>
                    <a:pt x="11" y="39"/>
                    <a:pt x="9" y="23"/>
                    <a:pt x="15" y="10"/>
                  </a:cubicBezTo>
                  <a:cubicBezTo>
                    <a:pt x="17" y="5"/>
                    <a:pt x="9"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4" name="Freeform 521"/>
            <p:cNvSpPr>
              <a:spLocks/>
            </p:cNvSpPr>
            <p:nvPr/>
          </p:nvSpPr>
          <p:spPr bwMode="auto">
            <a:xfrm>
              <a:off x="2163368" y="6457762"/>
              <a:ext cx="33075"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5" name="Freeform 522"/>
            <p:cNvSpPr>
              <a:spLocks/>
            </p:cNvSpPr>
            <p:nvPr/>
          </p:nvSpPr>
          <p:spPr bwMode="auto">
            <a:xfrm>
              <a:off x="2305117"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10"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6" name="Freeform 523"/>
            <p:cNvSpPr>
              <a:spLocks/>
            </p:cNvSpPr>
            <p:nvPr/>
          </p:nvSpPr>
          <p:spPr bwMode="auto">
            <a:xfrm>
              <a:off x="2401978" y="6568798"/>
              <a:ext cx="33075"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2" y="31"/>
                    <a:pt x="7"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7" name="Freeform 524"/>
            <p:cNvSpPr>
              <a:spLocks/>
            </p:cNvSpPr>
            <p:nvPr/>
          </p:nvSpPr>
          <p:spPr bwMode="auto">
            <a:xfrm>
              <a:off x="2543727" y="6443587"/>
              <a:ext cx="59062" cy="233885"/>
            </a:xfrm>
            <a:custGeom>
              <a:avLst/>
              <a:gdLst>
                <a:gd name="T0" fmla="*/ 11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8 w 14"/>
                <a:gd name="T13" fmla="*/ 51 h 53"/>
                <a:gd name="T14" fmla="*/ 13 w 14"/>
                <a:gd name="T15" fmla="*/ 49 h 53"/>
                <a:gd name="T16" fmla="*/ 8 w 14"/>
                <a:gd name="T17" fmla="*/ 33 h 53"/>
                <a:gd name="T18" fmla="*/ 13 w 14"/>
                <a:gd name="T19" fmla="*/ 3 h 53"/>
                <a:gd name="T20" fmla="*/ 11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2"/>
                  </a:moveTo>
                  <a:cubicBezTo>
                    <a:pt x="8" y="8"/>
                    <a:pt x="6" y="15"/>
                    <a:pt x="5" y="22"/>
                  </a:cubicBezTo>
                  <a:cubicBezTo>
                    <a:pt x="3" y="21"/>
                    <a:pt x="0" y="22"/>
                    <a:pt x="0" y="25"/>
                  </a:cubicBezTo>
                  <a:cubicBezTo>
                    <a:pt x="0" y="32"/>
                    <a:pt x="2" y="38"/>
                    <a:pt x="4" y="44"/>
                  </a:cubicBezTo>
                  <a:cubicBezTo>
                    <a:pt x="4" y="45"/>
                    <a:pt x="4" y="45"/>
                    <a:pt x="4" y="45"/>
                  </a:cubicBezTo>
                  <a:cubicBezTo>
                    <a:pt x="4" y="46"/>
                    <a:pt x="5" y="47"/>
                    <a:pt x="5" y="47"/>
                  </a:cubicBezTo>
                  <a:cubicBezTo>
                    <a:pt x="6" y="48"/>
                    <a:pt x="7" y="50"/>
                    <a:pt x="8" y="51"/>
                  </a:cubicBezTo>
                  <a:cubicBezTo>
                    <a:pt x="9" y="53"/>
                    <a:pt x="14" y="52"/>
                    <a:pt x="13" y="49"/>
                  </a:cubicBezTo>
                  <a:cubicBezTo>
                    <a:pt x="11" y="43"/>
                    <a:pt x="9" y="38"/>
                    <a:pt x="8" y="33"/>
                  </a:cubicBezTo>
                  <a:cubicBezTo>
                    <a:pt x="9" y="23"/>
                    <a:pt x="10" y="13"/>
                    <a:pt x="13" y="3"/>
                  </a:cubicBezTo>
                  <a:cubicBezTo>
                    <a:pt x="14" y="1"/>
                    <a:pt x="12" y="0"/>
                    <a:pt x="11"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8" name="Freeform 525"/>
            <p:cNvSpPr>
              <a:spLocks/>
            </p:cNvSpPr>
            <p:nvPr/>
          </p:nvSpPr>
          <p:spPr bwMode="auto">
            <a:xfrm>
              <a:off x="2614602" y="6443587"/>
              <a:ext cx="66149" cy="207898"/>
            </a:xfrm>
            <a:custGeom>
              <a:avLst/>
              <a:gdLst>
                <a:gd name="T0" fmla="*/ 12 w 16"/>
                <a:gd name="T1" fmla="*/ 2 h 47"/>
                <a:gd name="T2" fmla="*/ 0 w 16"/>
                <a:gd name="T3" fmla="*/ 43 h 47"/>
                <a:gd name="T4" fmla="*/ 6 w 16"/>
                <a:gd name="T5" fmla="*/ 43 h 47"/>
                <a:gd name="T6" fmla="*/ 15 w 16"/>
                <a:gd name="T7" fmla="*/ 3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8"/>
                    <a:pt x="0" y="43"/>
                  </a:cubicBezTo>
                  <a:cubicBezTo>
                    <a:pt x="0" y="47"/>
                    <a:pt x="6" y="47"/>
                    <a:pt x="6" y="43"/>
                  </a:cubicBezTo>
                  <a:cubicBezTo>
                    <a:pt x="7" y="29"/>
                    <a:pt x="8" y="16"/>
                    <a:pt x="15" y="3"/>
                  </a:cubicBezTo>
                  <a:cubicBezTo>
                    <a:pt x="16"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79" name="Freeform 526"/>
            <p:cNvSpPr>
              <a:spLocks/>
            </p:cNvSpPr>
            <p:nvPr/>
          </p:nvSpPr>
          <p:spPr bwMode="auto">
            <a:xfrm>
              <a:off x="2694926" y="6479024"/>
              <a:ext cx="33075" cy="196086"/>
            </a:xfrm>
            <a:custGeom>
              <a:avLst/>
              <a:gdLst>
                <a:gd name="T0" fmla="*/ 7 w 8"/>
                <a:gd name="T1" fmla="*/ 3 h 44"/>
                <a:gd name="T2" fmla="*/ 3 w 8"/>
                <a:gd name="T3" fmla="*/ 3 h 44"/>
                <a:gd name="T4" fmla="*/ 2 w 8"/>
                <a:gd name="T5" fmla="*/ 15 h 44"/>
                <a:gd name="T6" fmla="*/ 0 w 8"/>
                <a:gd name="T7" fmla="*/ 17 h 44"/>
                <a:gd name="T8" fmla="*/ 1 w 8"/>
                <a:gd name="T9" fmla="*/ 33 h 44"/>
                <a:gd name="T10" fmla="*/ 2 w 8"/>
                <a:gd name="T11" fmla="*/ 35 h 44"/>
                <a:gd name="T12" fmla="*/ 2 w 8"/>
                <a:gd name="T13" fmla="*/ 41 h 44"/>
                <a:gd name="T14" fmla="*/ 7 w 8"/>
                <a:gd name="T15" fmla="*/ 41 h 44"/>
                <a:gd name="T16" fmla="*/ 7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7" y="3"/>
                  </a:moveTo>
                  <a:cubicBezTo>
                    <a:pt x="7" y="0"/>
                    <a:pt x="3" y="0"/>
                    <a:pt x="3" y="3"/>
                  </a:cubicBezTo>
                  <a:cubicBezTo>
                    <a:pt x="2" y="7"/>
                    <a:pt x="2" y="11"/>
                    <a:pt x="2" y="15"/>
                  </a:cubicBezTo>
                  <a:cubicBezTo>
                    <a:pt x="1" y="15"/>
                    <a:pt x="0" y="16"/>
                    <a:pt x="0" y="17"/>
                  </a:cubicBezTo>
                  <a:cubicBezTo>
                    <a:pt x="0" y="22"/>
                    <a:pt x="0" y="28"/>
                    <a:pt x="1" y="33"/>
                  </a:cubicBezTo>
                  <a:cubicBezTo>
                    <a:pt x="1" y="34"/>
                    <a:pt x="1" y="35"/>
                    <a:pt x="2" y="35"/>
                  </a:cubicBezTo>
                  <a:cubicBezTo>
                    <a:pt x="2" y="37"/>
                    <a:pt x="2" y="39"/>
                    <a:pt x="2" y="41"/>
                  </a:cubicBezTo>
                  <a:cubicBezTo>
                    <a:pt x="2" y="44"/>
                    <a:pt x="7" y="44"/>
                    <a:pt x="7" y="41"/>
                  </a:cubicBezTo>
                  <a:cubicBezTo>
                    <a:pt x="8" y="28"/>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0" name="Freeform 527"/>
            <p:cNvSpPr>
              <a:spLocks/>
            </p:cNvSpPr>
            <p:nvPr/>
          </p:nvSpPr>
          <p:spPr bwMode="auto">
            <a:xfrm>
              <a:off x="2787063" y="6424687"/>
              <a:ext cx="77962" cy="217348"/>
            </a:xfrm>
            <a:custGeom>
              <a:avLst/>
              <a:gdLst>
                <a:gd name="T0" fmla="*/ 18 w 19"/>
                <a:gd name="T1" fmla="*/ 45 h 49"/>
                <a:gd name="T2" fmla="*/ 16 w 19"/>
                <a:gd name="T3" fmla="*/ 18 h 49"/>
                <a:gd name="T4" fmla="*/ 10 w 19"/>
                <a:gd name="T5" fmla="*/ 16 h 49"/>
                <a:gd name="T6" fmla="*/ 10 w 19"/>
                <a:gd name="T7" fmla="*/ 16 h 49"/>
                <a:gd name="T8" fmla="*/ 9 w 19"/>
                <a:gd name="T9" fmla="*/ 16 h 49"/>
                <a:gd name="T10" fmla="*/ 10 w 19"/>
                <a:gd name="T11" fmla="*/ 4 h 49"/>
                <a:gd name="T12" fmla="*/ 4 w 19"/>
                <a:gd name="T13" fmla="*/ 4 h 49"/>
                <a:gd name="T14" fmla="*/ 1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6" y="18"/>
                  </a:cubicBezTo>
                  <a:cubicBezTo>
                    <a:pt x="17" y="13"/>
                    <a:pt x="11" y="12"/>
                    <a:pt x="10" y="16"/>
                  </a:cubicBezTo>
                  <a:cubicBezTo>
                    <a:pt x="10" y="16"/>
                    <a:pt x="10" y="16"/>
                    <a:pt x="10" y="16"/>
                  </a:cubicBezTo>
                  <a:cubicBezTo>
                    <a:pt x="9" y="16"/>
                    <a:pt x="9" y="16"/>
                    <a:pt x="9" y="16"/>
                  </a:cubicBezTo>
                  <a:cubicBezTo>
                    <a:pt x="9" y="12"/>
                    <a:pt x="10" y="8"/>
                    <a:pt x="10" y="4"/>
                  </a:cubicBezTo>
                  <a:cubicBezTo>
                    <a:pt x="10" y="1"/>
                    <a:pt x="5" y="0"/>
                    <a:pt x="4" y="4"/>
                  </a:cubicBezTo>
                  <a:cubicBezTo>
                    <a:pt x="3" y="12"/>
                    <a:pt x="2" y="21"/>
                    <a:pt x="1" y="30"/>
                  </a:cubicBezTo>
                  <a:cubicBezTo>
                    <a:pt x="1" y="30"/>
                    <a:pt x="0" y="30"/>
                    <a:pt x="0" y="31"/>
                  </a:cubicBezTo>
                  <a:cubicBezTo>
                    <a:pt x="0" y="35"/>
                    <a:pt x="0" y="39"/>
                    <a:pt x="0" y="43"/>
                  </a:cubicBezTo>
                  <a:cubicBezTo>
                    <a:pt x="0" y="44"/>
                    <a:pt x="1" y="44"/>
                    <a:pt x="2" y="44"/>
                  </a:cubicBezTo>
                  <a:cubicBezTo>
                    <a:pt x="2" y="48"/>
                    <a:pt x="8"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1" name="Freeform 528"/>
            <p:cNvSpPr>
              <a:spLocks/>
            </p:cNvSpPr>
            <p:nvPr/>
          </p:nvSpPr>
          <p:spPr bwMode="auto">
            <a:xfrm>
              <a:off x="2940624" y="6495561"/>
              <a:ext cx="25987" cy="144111"/>
            </a:xfrm>
            <a:custGeom>
              <a:avLst/>
              <a:gdLst>
                <a:gd name="T0" fmla="*/ 5 w 6"/>
                <a:gd name="T1" fmla="*/ 3 h 32"/>
                <a:gd name="T2" fmla="*/ 0 w 6"/>
                <a:gd name="T3" fmla="*/ 3 h 32"/>
                <a:gd name="T4" fmla="*/ 0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0" y="0"/>
                    <a:pt x="0" y="3"/>
                  </a:cubicBezTo>
                  <a:cubicBezTo>
                    <a:pt x="0" y="12"/>
                    <a:pt x="0" y="20"/>
                    <a:pt x="0" y="29"/>
                  </a:cubicBezTo>
                  <a:cubicBezTo>
                    <a:pt x="0" y="32"/>
                    <a:pt x="5" y="32"/>
                    <a:pt x="5" y="29"/>
                  </a:cubicBezTo>
                  <a:cubicBezTo>
                    <a:pt x="6"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2" name="Freeform 529"/>
            <p:cNvSpPr>
              <a:spLocks/>
            </p:cNvSpPr>
            <p:nvPr/>
          </p:nvSpPr>
          <p:spPr bwMode="auto">
            <a:xfrm>
              <a:off x="3004411" y="6479024"/>
              <a:ext cx="59062" cy="181911"/>
            </a:xfrm>
            <a:custGeom>
              <a:avLst/>
              <a:gdLst>
                <a:gd name="T0" fmla="*/ 8 w 14"/>
                <a:gd name="T1" fmla="*/ 6 h 41"/>
                <a:gd name="T2" fmla="*/ 7 w 14"/>
                <a:gd name="T3" fmla="*/ 4 h 41"/>
                <a:gd name="T4" fmla="*/ 1 w 14"/>
                <a:gd name="T5" fmla="*/ 5 h 41"/>
                <a:gd name="T6" fmla="*/ 3 w 14"/>
                <a:gd name="T7" fmla="*/ 29 h 41"/>
                <a:gd name="T8" fmla="*/ 5 w 14"/>
                <a:gd name="T9" fmla="*/ 32 h 41"/>
                <a:gd name="T10" fmla="*/ 6 w 14"/>
                <a:gd name="T11" fmla="*/ 37 h 41"/>
                <a:gd name="T12" fmla="*/ 11 w 14"/>
                <a:gd name="T13" fmla="*/ 37 h 41"/>
                <a:gd name="T14" fmla="*/ 14 w 14"/>
                <a:gd name="T15" fmla="*/ 10 h 41"/>
                <a:gd name="T16" fmla="*/ 8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6"/>
                  </a:moveTo>
                  <a:cubicBezTo>
                    <a:pt x="7" y="5"/>
                    <a:pt x="7" y="5"/>
                    <a:pt x="7" y="4"/>
                  </a:cubicBezTo>
                  <a:cubicBezTo>
                    <a:pt x="6" y="0"/>
                    <a:pt x="0" y="2"/>
                    <a:pt x="1" y="5"/>
                  </a:cubicBezTo>
                  <a:cubicBezTo>
                    <a:pt x="3" y="13"/>
                    <a:pt x="3" y="21"/>
                    <a:pt x="3" y="29"/>
                  </a:cubicBezTo>
                  <a:cubicBezTo>
                    <a:pt x="3" y="31"/>
                    <a:pt x="4" y="32"/>
                    <a:pt x="5" y="32"/>
                  </a:cubicBezTo>
                  <a:cubicBezTo>
                    <a:pt x="5" y="34"/>
                    <a:pt x="5" y="35"/>
                    <a:pt x="6" y="37"/>
                  </a:cubicBezTo>
                  <a:cubicBezTo>
                    <a:pt x="6" y="41"/>
                    <a:pt x="10" y="41"/>
                    <a:pt x="11" y="37"/>
                  </a:cubicBezTo>
                  <a:cubicBezTo>
                    <a:pt x="12" y="28"/>
                    <a:pt x="12" y="19"/>
                    <a:pt x="14" y="10"/>
                  </a:cubicBezTo>
                  <a:cubicBezTo>
                    <a:pt x="14"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3" name="Freeform 530"/>
            <p:cNvSpPr>
              <a:spLocks/>
            </p:cNvSpPr>
            <p:nvPr/>
          </p:nvSpPr>
          <p:spPr bwMode="auto">
            <a:xfrm>
              <a:off x="3080010" y="6474299"/>
              <a:ext cx="61424" cy="231523"/>
            </a:xfrm>
            <a:custGeom>
              <a:avLst/>
              <a:gdLst>
                <a:gd name="T0" fmla="*/ 7 w 15"/>
                <a:gd name="T1" fmla="*/ 5 h 52"/>
                <a:gd name="T2" fmla="*/ 6 w 15"/>
                <a:gd name="T3" fmla="*/ 12 h 52"/>
                <a:gd name="T4" fmla="*/ 2 w 15"/>
                <a:gd name="T5" fmla="*/ 14 h 52"/>
                <a:gd name="T6" fmla="*/ 1 w 15"/>
                <a:gd name="T7" fmla="*/ 23 h 52"/>
                <a:gd name="T8" fmla="*/ 3 w 15"/>
                <a:gd name="T9" fmla="*/ 25 h 52"/>
                <a:gd name="T10" fmla="*/ 4 w 15"/>
                <a:gd name="T11" fmla="*/ 49 h 52"/>
                <a:gd name="T12" fmla="*/ 9 w 15"/>
                <a:gd name="T13" fmla="*/ 49 h 52"/>
                <a:gd name="T14" fmla="*/ 14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6" y="7"/>
                    <a:pt x="6" y="9"/>
                    <a:pt x="6" y="12"/>
                  </a:cubicBezTo>
                  <a:cubicBezTo>
                    <a:pt x="4" y="11"/>
                    <a:pt x="2" y="12"/>
                    <a:pt x="2" y="14"/>
                  </a:cubicBezTo>
                  <a:cubicBezTo>
                    <a:pt x="2" y="17"/>
                    <a:pt x="3" y="21"/>
                    <a:pt x="1" y="23"/>
                  </a:cubicBezTo>
                  <a:cubicBezTo>
                    <a:pt x="0" y="25"/>
                    <a:pt x="2" y="26"/>
                    <a:pt x="3" y="25"/>
                  </a:cubicBezTo>
                  <a:cubicBezTo>
                    <a:pt x="2" y="33"/>
                    <a:pt x="2" y="41"/>
                    <a:pt x="4" y="49"/>
                  </a:cubicBezTo>
                  <a:cubicBezTo>
                    <a:pt x="4" y="52"/>
                    <a:pt x="9" y="52"/>
                    <a:pt x="9" y="49"/>
                  </a:cubicBezTo>
                  <a:cubicBezTo>
                    <a:pt x="12" y="35"/>
                    <a:pt x="13" y="20"/>
                    <a:pt x="14" y="6"/>
                  </a:cubicBezTo>
                  <a:cubicBezTo>
                    <a:pt x="15" y="1"/>
                    <a:pt x="7"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4" name="Freeform 531"/>
            <p:cNvSpPr>
              <a:spLocks/>
            </p:cNvSpPr>
            <p:nvPr/>
          </p:nvSpPr>
          <p:spPr bwMode="auto">
            <a:xfrm>
              <a:off x="2886287" y="6495561"/>
              <a:ext cx="49612" cy="205536"/>
            </a:xfrm>
            <a:custGeom>
              <a:avLst/>
              <a:gdLst>
                <a:gd name="T0" fmla="*/ 8 w 12"/>
                <a:gd name="T1" fmla="*/ 7 h 46"/>
                <a:gd name="T2" fmla="*/ 7 w 12"/>
                <a:gd name="T3" fmla="*/ 2 h 46"/>
                <a:gd name="T4" fmla="*/ 4 w 12"/>
                <a:gd name="T5" fmla="*/ 3 h 46"/>
                <a:gd name="T6" fmla="*/ 5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8" y="4"/>
                    <a:pt x="7" y="2"/>
                  </a:cubicBezTo>
                  <a:cubicBezTo>
                    <a:pt x="7" y="0"/>
                    <a:pt x="3" y="1"/>
                    <a:pt x="4" y="3"/>
                  </a:cubicBezTo>
                  <a:cubicBezTo>
                    <a:pt x="4" y="5"/>
                    <a:pt x="4" y="6"/>
                    <a:pt x="5" y="7"/>
                  </a:cubicBezTo>
                  <a:cubicBezTo>
                    <a:pt x="4" y="8"/>
                    <a:pt x="4"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2"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5" name="Freeform 532"/>
            <p:cNvSpPr>
              <a:spLocks/>
            </p:cNvSpPr>
            <p:nvPr/>
          </p:nvSpPr>
          <p:spPr bwMode="auto">
            <a:xfrm>
              <a:off x="2489390" y="6505011"/>
              <a:ext cx="54337" cy="125211"/>
            </a:xfrm>
            <a:custGeom>
              <a:avLst/>
              <a:gdLst>
                <a:gd name="T0" fmla="*/ 12 w 13"/>
                <a:gd name="T1" fmla="*/ 24 h 28"/>
                <a:gd name="T2" fmla="*/ 4 w 13"/>
                <a:gd name="T3" fmla="*/ 2 h 28"/>
                <a:gd name="T4" fmla="*/ 1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4" y="0"/>
                    <a:pt x="0" y="1"/>
                    <a:pt x="1" y="3"/>
                  </a:cubicBezTo>
                  <a:cubicBezTo>
                    <a:pt x="3" y="11"/>
                    <a:pt x="6"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6" name="Freeform 533"/>
            <p:cNvSpPr>
              <a:spLocks/>
            </p:cNvSpPr>
            <p:nvPr/>
          </p:nvSpPr>
          <p:spPr bwMode="auto">
            <a:xfrm>
              <a:off x="238307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7"/>
                  </a:cubicBezTo>
                  <a:cubicBezTo>
                    <a:pt x="14" y="3"/>
                    <a:pt x="8" y="0"/>
                    <a:pt x="6" y="4"/>
                  </a:cubicBezTo>
                  <a:cubicBezTo>
                    <a:pt x="0" y="17"/>
                    <a:pt x="3" y="28"/>
                    <a:pt x="10" y="40"/>
                  </a:cubicBezTo>
                  <a:cubicBezTo>
                    <a:pt x="13"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7" name="Freeform 534"/>
            <p:cNvSpPr>
              <a:spLocks/>
            </p:cNvSpPr>
            <p:nvPr/>
          </p:nvSpPr>
          <p:spPr bwMode="auto">
            <a:xfrm>
              <a:off x="2657126" y="6514461"/>
              <a:ext cx="40162" cy="141749"/>
            </a:xfrm>
            <a:custGeom>
              <a:avLst/>
              <a:gdLst>
                <a:gd name="T0" fmla="*/ 2 w 10"/>
                <a:gd name="T1" fmla="*/ 4 h 32"/>
                <a:gd name="T2" fmla="*/ 2 w 10"/>
                <a:gd name="T3" fmla="*/ 28 h 32"/>
                <a:gd name="T4" fmla="*/ 9 w 10"/>
                <a:gd name="T5" fmla="*/ 26 h 32"/>
                <a:gd name="T6" fmla="*/ 9 w 10"/>
                <a:gd name="T7" fmla="*/ 6 h 32"/>
                <a:gd name="T8" fmla="*/ 2 w 10"/>
                <a:gd name="T9" fmla="*/ 4 h 32"/>
              </a:gdLst>
              <a:ahLst/>
              <a:cxnLst>
                <a:cxn ang="0">
                  <a:pos x="T0" y="T1"/>
                </a:cxn>
                <a:cxn ang="0">
                  <a:pos x="T2" y="T3"/>
                </a:cxn>
                <a:cxn ang="0">
                  <a:pos x="T4" y="T5"/>
                </a:cxn>
                <a:cxn ang="0">
                  <a:pos x="T6" y="T7"/>
                </a:cxn>
                <a:cxn ang="0">
                  <a:pos x="T8" y="T9"/>
                </a:cxn>
              </a:cxnLst>
              <a:rect l="0" t="0" r="r" b="b"/>
              <a:pathLst>
                <a:path w="10" h="32">
                  <a:moveTo>
                    <a:pt x="2" y="4"/>
                  </a:moveTo>
                  <a:cubicBezTo>
                    <a:pt x="0" y="12"/>
                    <a:pt x="0" y="20"/>
                    <a:pt x="2" y="28"/>
                  </a:cubicBezTo>
                  <a:cubicBezTo>
                    <a:pt x="4" y="32"/>
                    <a:pt x="9" y="30"/>
                    <a:pt x="9" y="26"/>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8" name="Freeform 535"/>
            <p:cNvSpPr>
              <a:spLocks/>
            </p:cNvSpPr>
            <p:nvPr/>
          </p:nvSpPr>
          <p:spPr bwMode="auto">
            <a:xfrm>
              <a:off x="3174509" y="6448312"/>
              <a:ext cx="63787" cy="222073"/>
            </a:xfrm>
            <a:custGeom>
              <a:avLst/>
              <a:gdLst>
                <a:gd name="T0" fmla="*/ 11 w 15"/>
                <a:gd name="T1" fmla="*/ 28 h 50"/>
                <a:gd name="T2" fmla="*/ 13 w 15"/>
                <a:gd name="T3" fmla="*/ 7 h 50"/>
                <a:gd name="T4" fmla="*/ 6 w 15"/>
                <a:gd name="T5" fmla="*/ 5 h 50"/>
                <a:gd name="T6" fmla="*/ 5 w 15"/>
                <a:gd name="T7" fmla="*/ 16 h 50"/>
                <a:gd name="T8" fmla="*/ 3 w 15"/>
                <a:gd name="T9" fmla="*/ 17 h 50"/>
                <a:gd name="T10" fmla="*/ 5 w 15"/>
                <a:gd name="T11" fmla="*/ 46 h 50"/>
                <a:gd name="T12" fmla="*/ 11 w 15"/>
                <a:gd name="T13" fmla="*/ 42 h 50"/>
                <a:gd name="T14" fmla="*/ 8 w 15"/>
                <a:gd name="T15" fmla="*/ 31 h 50"/>
                <a:gd name="T16" fmla="*/ 11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8"/>
                  </a:moveTo>
                  <a:cubicBezTo>
                    <a:pt x="11" y="21"/>
                    <a:pt x="11" y="13"/>
                    <a:pt x="13" y="7"/>
                  </a:cubicBezTo>
                  <a:cubicBezTo>
                    <a:pt x="15" y="2"/>
                    <a:pt x="8" y="0"/>
                    <a:pt x="6" y="5"/>
                  </a:cubicBezTo>
                  <a:cubicBezTo>
                    <a:pt x="5" y="8"/>
                    <a:pt x="5" y="12"/>
                    <a:pt x="5" y="16"/>
                  </a:cubicBezTo>
                  <a:cubicBezTo>
                    <a:pt x="4" y="16"/>
                    <a:pt x="4" y="16"/>
                    <a:pt x="3" y="17"/>
                  </a:cubicBezTo>
                  <a:cubicBezTo>
                    <a:pt x="0" y="27"/>
                    <a:pt x="0" y="36"/>
                    <a:pt x="5" y="46"/>
                  </a:cubicBezTo>
                  <a:cubicBezTo>
                    <a:pt x="7" y="50"/>
                    <a:pt x="13" y="47"/>
                    <a:pt x="11" y="42"/>
                  </a:cubicBezTo>
                  <a:cubicBezTo>
                    <a:pt x="9" y="39"/>
                    <a:pt x="9" y="35"/>
                    <a:pt x="8" y="31"/>
                  </a:cubicBezTo>
                  <a:cubicBezTo>
                    <a:pt x="10" y="31"/>
                    <a:pt x="11" y="30"/>
                    <a:pt x="11"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89" name="Freeform 536"/>
            <p:cNvSpPr>
              <a:spLocks/>
            </p:cNvSpPr>
            <p:nvPr/>
          </p:nvSpPr>
          <p:spPr bwMode="auto">
            <a:xfrm>
              <a:off x="3264284" y="6509736"/>
              <a:ext cx="33075" cy="137024"/>
            </a:xfrm>
            <a:custGeom>
              <a:avLst/>
              <a:gdLst>
                <a:gd name="T0" fmla="*/ 6 w 8"/>
                <a:gd name="T1" fmla="*/ 3 h 31"/>
                <a:gd name="T2" fmla="*/ 1 w 8"/>
                <a:gd name="T3" fmla="*/ 4 h 31"/>
                <a:gd name="T4" fmla="*/ 3 w 8"/>
                <a:gd name="T5" fmla="*/ 28 h 31"/>
                <a:gd name="T6" fmla="*/ 7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4"/>
                  </a:cubicBezTo>
                  <a:cubicBezTo>
                    <a:pt x="3" y="12"/>
                    <a:pt x="3" y="20"/>
                    <a:pt x="3" y="28"/>
                  </a:cubicBezTo>
                  <a:cubicBezTo>
                    <a:pt x="3" y="31"/>
                    <a:pt x="7" y="31"/>
                    <a:pt x="7" y="28"/>
                  </a:cubicBezTo>
                  <a:cubicBezTo>
                    <a:pt x="8" y="20"/>
                    <a:pt x="8"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90" name="Freeform 537"/>
            <p:cNvSpPr>
              <a:spLocks/>
            </p:cNvSpPr>
            <p:nvPr/>
          </p:nvSpPr>
          <p:spPr bwMode="auto">
            <a:xfrm>
              <a:off x="3287908" y="6495561"/>
              <a:ext cx="80324" cy="226798"/>
            </a:xfrm>
            <a:custGeom>
              <a:avLst/>
              <a:gdLst>
                <a:gd name="T0" fmla="*/ 17 w 19"/>
                <a:gd name="T1" fmla="*/ 44 h 51"/>
                <a:gd name="T2" fmla="*/ 12 w 19"/>
                <a:gd name="T3" fmla="*/ 12 h 51"/>
                <a:gd name="T4" fmla="*/ 12 w 19"/>
                <a:gd name="T5" fmla="*/ 12 h 51"/>
                <a:gd name="T6" fmla="*/ 12 w 19"/>
                <a:gd name="T7" fmla="*/ 4 h 51"/>
                <a:gd name="T8" fmla="*/ 7 w 19"/>
                <a:gd name="T9" fmla="*/ 4 h 51"/>
                <a:gd name="T10" fmla="*/ 8 w 19"/>
                <a:gd name="T11" fmla="*/ 11 h 51"/>
                <a:gd name="T12" fmla="*/ 7 w 19"/>
                <a:gd name="T13" fmla="*/ 12 h 51"/>
                <a:gd name="T14" fmla="*/ 6 w 19"/>
                <a:gd name="T15" fmla="*/ 20 h 51"/>
                <a:gd name="T16" fmla="*/ 4 w 19"/>
                <a:gd name="T17" fmla="*/ 21 h 51"/>
                <a:gd name="T18" fmla="*/ 0 w 19"/>
                <a:gd name="T19" fmla="*/ 37 h 51"/>
                <a:gd name="T20" fmla="*/ 2 w 19"/>
                <a:gd name="T21" fmla="*/ 38 h 51"/>
                <a:gd name="T22" fmla="*/ 6 w 19"/>
                <a:gd name="T23" fmla="*/ 23 h 51"/>
                <a:gd name="T24" fmla="*/ 10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4" y="23"/>
                    <a:pt x="12" y="12"/>
                  </a:cubicBezTo>
                  <a:cubicBezTo>
                    <a:pt x="12" y="12"/>
                    <a:pt x="12" y="12"/>
                    <a:pt x="12" y="12"/>
                  </a:cubicBezTo>
                  <a:cubicBezTo>
                    <a:pt x="12" y="9"/>
                    <a:pt x="12" y="8"/>
                    <a:pt x="12" y="4"/>
                  </a:cubicBezTo>
                  <a:cubicBezTo>
                    <a:pt x="12" y="0"/>
                    <a:pt x="7" y="0"/>
                    <a:pt x="7" y="4"/>
                  </a:cubicBezTo>
                  <a:cubicBezTo>
                    <a:pt x="7" y="8"/>
                    <a:pt x="7" y="9"/>
                    <a:pt x="8" y="11"/>
                  </a:cubicBezTo>
                  <a:cubicBezTo>
                    <a:pt x="7" y="12"/>
                    <a:pt x="7" y="12"/>
                    <a:pt x="7" y="12"/>
                  </a:cubicBezTo>
                  <a:cubicBezTo>
                    <a:pt x="6" y="15"/>
                    <a:pt x="6" y="18"/>
                    <a:pt x="6" y="20"/>
                  </a:cubicBezTo>
                  <a:cubicBezTo>
                    <a:pt x="5" y="20"/>
                    <a:pt x="5" y="20"/>
                    <a:pt x="4" y="21"/>
                  </a:cubicBezTo>
                  <a:cubicBezTo>
                    <a:pt x="3" y="26"/>
                    <a:pt x="2" y="32"/>
                    <a:pt x="0" y="37"/>
                  </a:cubicBezTo>
                  <a:cubicBezTo>
                    <a:pt x="0" y="38"/>
                    <a:pt x="2" y="39"/>
                    <a:pt x="2" y="38"/>
                  </a:cubicBezTo>
                  <a:cubicBezTo>
                    <a:pt x="4" y="33"/>
                    <a:pt x="5" y="28"/>
                    <a:pt x="6" y="23"/>
                  </a:cubicBezTo>
                  <a:cubicBezTo>
                    <a:pt x="6" y="31"/>
                    <a:pt x="7" y="39"/>
                    <a:pt x="10" y="47"/>
                  </a:cubicBezTo>
                  <a:cubicBezTo>
                    <a:pt x="12"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91" name="Freeform 538"/>
            <p:cNvSpPr>
              <a:spLocks/>
            </p:cNvSpPr>
            <p:nvPr/>
          </p:nvSpPr>
          <p:spPr bwMode="auto">
            <a:xfrm>
              <a:off x="3394220" y="6604235"/>
              <a:ext cx="23625" cy="122849"/>
            </a:xfrm>
            <a:custGeom>
              <a:avLst/>
              <a:gdLst>
                <a:gd name="T0" fmla="*/ 5 w 6"/>
                <a:gd name="T1" fmla="*/ 3 h 28"/>
                <a:gd name="T2" fmla="*/ 1 w 6"/>
                <a:gd name="T3" fmla="*/ 2 h 28"/>
                <a:gd name="T4" fmla="*/ 0 w 6"/>
                <a:gd name="T5" fmla="*/ 24 h 28"/>
                <a:gd name="T6" fmla="*/ 6 w 6"/>
                <a:gd name="T7" fmla="*/ 24 h 28"/>
                <a:gd name="T8" fmla="*/ 5 w 6"/>
                <a:gd name="T9" fmla="*/ 3 h 28"/>
              </a:gdLst>
              <a:ahLst/>
              <a:cxnLst>
                <a:cxn ang="0">
                  <a:pos x="T0" y="T1"/>
                </a:cxn>
                <a:cxn ang="0">
                  <a:pos x="T2" y="T3"/>
                </a:cxn>
                <a:cxn ang="0">
                  <a:pos x="T4" y="T5"/>
                </a:cxn>
                <a:cxn ang="0">
                  <a:pos x="T6" y="T7"/>
                </a:cxn>
                <a:cxn ang="0">
                  <a:pos x="T8" y="T9"/>
                </a:cxn>
              </a:cxnLst>
              <a:rect l="0" t="0" r="r" b="b"/>
              <a:pathLst>
                <a:path w="6" h="28">
                  <a:moveTo>
                    <a:pt x="5" y="3"/>
                  </a:moveTo>
                  <a:cubicBezTo>
                    <a:pt x="5" y="1"/>
                    <a:pt x="1" y="0"/>
                    <a:pt x="1" y="2"/>
                  </a:cubicBezTo>
                  <a:cubicBezTo>
                    <a:pt x="0" y="10"/>
                    <a:pt x="0" y="20"/>
                    <a:pt x="0" y="24"/>
                  </a:cubicBezTo>
                  <a:cubicBezTo>
                    <a:pt x="0" y="28"/>
                    <a:pt x="6" y="28"/>
                    <a:pt x="6" y="24"/>
                  </a:cubicBezTo>
                  <a:cubicBezTo>
                    <a:pt x="6" y="20"/>
                    <a:pt x="5"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92" name="Freeform 539"/>
            <p:cNvSpPr>
              <a:spLocks/>
            </p:cNvSpPr>
            <p:nvPr/>
          </p:nvSpPr>
          <p:spPr bwMode="auto">
            <a:xfrm>
              <a:off x="3422570" y="6505011"/>
              <a:ext cx="42525" cy="181911"/>
            </a:xfrm>
            <a:custGeom>
              <a:avLst/>
              <a:gdLst>
                <a:gd name="T0" fmla="*/ 3 w 10"/>
                <a:gd name="T1" fmla="*/ 4 h 41"/>
                <a:gd name="T2" fmla="*/ 0 w 10"/>
                <a:gd name="T3" fmla="*/ 35 h 41"/>
                <a:gd name="T4" fmla="*/ 8 w 10"/>
                <a:gd name="T5" fmla="*/ 35 h 41"/>
                <a:gd name="T6" fmla="*/ 9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0" y="14"/>
                    <a:pt x="0" y="25"/>
                    <a:pt x="0" y="35"/>
                  </a:cubicBezTo>
                  <a:cubicBezTo>
                    <a:pt x="0" y="41"/>
                    <a:pt x="8" y="41"/>
                    <a:pt x="8" y="35"/>
                  </a:cubicBezTo>
                  <a:cubicBezTo>
                    <a:pt x="8" y="25"/>
                    <a:pt x="8" y="15"/>
                    <a:pt x="9"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93" name="Freeform 540"/>
            <p:cNvSpPr>
              <a:spLocks/>
            </p:cNvSpPr>
            <p:nvPr/>
          </p:nvSpPr>
          <p:spPr bwMode="auto">
            <a:xfrm>
              <a:off x="3460369" y="6493199"/>
              <a:ext cx="70874" cy="252785"/>
            </a:xfrm>
            <a:custGeom>
              <a:avLst/>
              <a:gdLst>
                <a:gd name="T0" fmla="*/ 7 w 17"/>
                <a:gd name="T1" fmla="*/ 6 h 57"/>
                <a:gd name="T2" fmla="*/ 5 w 17"/>
                <a:gd name="T3" fmla="*/ 12 h 57"/>
                <a:gd name="T4" fmla="*/ 5 w 17"/>
                <a:gd name="T5" fmla="*/ 11 h 57"/>
                <a:gd name="T6" fmla="*/ 2 w 17"/>
                <a:gd name="T7" fmla="*/ 12 h 57"/>
                <a:gd name="T8" fmla="*/ 3 w 17"/>
                <a:gd name="T9" fmla="*/ 20 h 57"/>
                <a:gd name="T10" fmla="*/ 7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6" y="10"/>
                    <a:pt x="5" y="12"/>
                  </a:cubicBezTo>
                  <a:cubicBezTo>
                    <a:pt x="5" y="11"/>
                    <a:pt x="5" y="11"/>
                    <a:pt x="5" y="11"/>
                  </a:cubicBezTo>
                  <a:cubicBezTo>
                    <a:pt x="4" y="10"/>
                    <a:pt x="1" y="10"/>
                    <a:pt x="2" y="12"/>
                  </a:cubicBezTo>
                  <a:cubicBezTo>
                    <a:pt x="2" y="15"/>
                    <a:pt x="2" y="17"/>
                    <a:pt x="3" y="20"/>
                  </a:cubicBezTo>
                  <a:cubicBezTo>
                    <a:pt x="0" y="31"/>
                    <a:pt x="1" y="44"/>
                    <a:pt x="7" y="54"/>
                  </a:cubicBezTo>
                  <a:cubicBezTo>
                    <a:pt x="8" y="57"/>
                    <a:pt x="13" y="56"/>
                    <a:pt x="12" y="53"/>
                  </a:cubicBezTo>
                  <a:cubicBezTo>
                    <a:pt x="12"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94" name="Freeform 541"/>
            <p:cNvSpPr>
              <a:spLocks/>
            </p:cNvSpPr>
            <p:nvPr/>
          </p:nvSpPr>
          <p:spPr bwMode="auto">
            <a:xfrm>
              <a:off x="3380045" y="6457762"/>
              <a:ext cx="35437" cy="163011"/>
            </a:xfrm>
            <a:custGeom>
              <a:avLst/>
              <a:gdLst>
                <a:gd name="T0" fmla="*/ 0 w 8"/>
                <a:gd name="T1" fmla="*/ 6 h 37"/>
                <a:gd name="T2" fmla="*/ 0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0" y="32"/>
                  </a:cubicBezTo>
                  <a:cubicBezTo>
                    <a:pt x="0" y="37"/>
                    <a:pt x="7"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95" name="Freeform 542"/>
            <p:cNvSpPr>
              <a:spLocks/>
            </p:cNvSpPr>
            <p:nvPr/>
          </p:nvSpPr>
          <p:spPr bwMode="auto">
            <a:xfrm>
              <a:off x="3524156" y="6493199"/>
              <a:ext cx="61424" cy="177186"/>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6"/>
                    <a:pt x="0" y="27"/>
                    <a:pt x="4" y="37"/>
                  </a:cubicBezTo>
                  <a:cubicBezTo>
                    <a:pt x="5" y="40"/>
                    <a:pt x="10" y="40"/>
                    <a:pt x="10" y="36"/>
                  </a:cubicBezTo>
                  <a:cubicBezTo>
                    <a:pt x="9" y="28"/>
                    <a:pt x="9" y="18"/>
                    <a:pt x="13" y="10"/>
                  </a:cubicBezTo>
                  <a:cubicBezTo>
                    <a:pt x="15" y="5"/>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96" name="Freeform 543"/>
            <p:cNvSpPr>
              <a:spLocks/>
            </p:cNvSpPr>
            <p:nvPr/>
          </p:nvSpPr>
          <p:spPr bwMode="auto">
            <a:xfrm>
              <a:off x="3618656" y="6568798"/>
              <a:ext cx="35437" cy="137024"/>
            </a:xfrm>
            <a:custGeom>
              <a:avLst/>
              <a:gdLst>
                <a:gd name="T0" fmla="*/ 0 w 8"/>
                <a:gd name="T1" fmla="*/ 5 h 31"/>
                <a:gd name="T2" fmla="*/ 1 w 8"/>
                <a:gd name="T3" fmla="*/ 28 h 31"/>
                <a:gd name="T4" fmla="*/ 7 w 8"/>
                <a:gd name="T5" fmla="*/ 28 h 31"/>
                <a:gd name="T6" fmla="*/ 8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97" name="Freeform 544"/>
            <p:cNvSpPr>
              <a:spLocks/>
            </p:cNvSpPr>
            <p:nvPr/>
          </p:nvSpPr>
          <p:spPr bwMode="auto">
            <a:xfrm>
              <a:off x="3762767" y="6443587"/>
              <a:ext cx="56700" cy="233885"/>
            </a:xfrm>
            <a:custGeom>
              <a:avLst/>
              <a:gdLst>
                <a:gd name="T0" fmla="*/ 10 w 14"/>
                <a:gd name="T1" fmla="*/ 2 h 53"/>
                <a:gd name="T2" fmla="*/ 5 w 14"/>
                <a:gd name="T3" fmla="*/ 22 h 53"/>
                <a:gd name="T4" fmla="*/ 0 w 14"/>
                <a:gd name="T5" fmla="*/ 25 h 53"/>
                <a:gd name="T6" fmla="*/ 4 w 14"/>
                <a:gd name="T7" fmla="*/ 44 h 53"/>
                <a:gd name="T8" fmla="*/ 4 w 14"/>
                <a:gd name="T9" fmla="*/ 45 h 53"/>
                <a:gd name="T10" fmla="*/ 5 w 14"/>
                <a:gd name="T11" fmla="*/ 47 h 53"/>
                <a:gd name="T12" fmla="*/ 7 w 14"/>
                <a:gd name="T13" fmla="*/ 51 h 53"/>
                <a:gd name="T14" fmla="*/ 12 w 14"/>
                <a:gd name="T15" fmla="*/ 49 h 53"/>
                <a:gd name="T16" fmla="*/ 8 w 14"/>
                <a:gd name="T17" fmla="*/ 33 h 53"/>
                <a:gd name="T18" fmla="*/ 13 w 14"/>
                <a:gd name="T19" fmla="*/ 3 h 53"/>
                <a:gd name="T20" fmla="*/ 10 w 14"/>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2"/>
                  </a:moveTo>
                  <a:cubicBezTo>
                    <a:pt x="8" y="8"/>
                    <a:pt x="6" y="15"/>
                    <a:pt x="5" y="22"/>
                  </a:cubicBezTo>
                  <a:cubicBezTo>
                    <a:pt x="3" y="21"/>
                    <a:pt x="0" y="22"/>
                    <a:pt x="0" y="25"/>
                  </a:cubicBezTo>
                  <a:cubicBezTo>
                    <a:pt x="0" y="32"/>
                    <a:pt x="1" y="38"/>
                    <a:pt x="4" y="44"/>
                  </a:cubicBezTo>
                  <a:cubicBezTo>
                    <a:pt x="4" y="45"/>
                    <a:pt x="4" y="45"/>
                    <a:pt x="4" y="45"/>
                  </a:cubicBezTo>
                  <a:cubicBezTo>
                    <a:pt x="4" y="46"/>
                    <a:pt x="4" y="47"/>
                    <a:pt x="5" y="47"/>
                  </a:cubicBezTo>
                  <a:cubicBezTo>
                    <a:pt x="6" y="48"/>
                    <a:pt x="6" y="50"/>
                    <a:pt x="7" y="51"/>
                  </a:cubicBezTo>
                  <a:cubicBezTo>
                    <a:pt x="9" y="53"/>
                    <a:pt x="13" y="52"/>
                    <a:pt x="12" y="49"/>
                  </a:cubicBezTo>
                  <a:cubicBezTo>
                    <a:pt x="11" y="43"/>
                    <a:pt x="9" y="38"/>
                    <a:pt x="8" y="33"/>
                  </a:cubicBezTo>
                  <a:cubicBezTo>
                    <a:pt x="9" y="23"/>
                    <a:pt x="10" y="13"/>
                    <a:pt x="13" y="3"/>
                  </a:cubicBezTo>
                  <a:cubicBezTo>
                    <a:pt x="14"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98" name="Freeform 545"/>
            <p:cNvSpPr>
              <a:spLocks/>
            </p:cNvSpPr>
            <p:nvPr/>
          </p:nvSpPr>
          <p:spPr bwMode="auto">
            <a:xfrm>
              <a:off x="3828916" y="6443587"/>
              <a:ext cx="70874" cy="207898"/>
            </a:xfrm>
            <a:custGeom>
              <a:avLst/>
              <a:gdLst>
                <a:gd name="T0" fmla="*/ 12 w 17"/>
                <a:gd name="T1" fmla="*/ 2 h 47"/>
                <a:gd name="T2" fmla="*/ 1 w 17"/>
                <a:gd name="T3" fmla="*/ 43 h 47"/>
                <a:gd name="T4" fmla="*/ 7 w 17"/>
                <a:gd name="T5" fmla="*/ 43 h 47"/>
                <a:gd name="T6" fmla="*/ 16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7" y="47"/>
                    <a:pt x="7" y="43"/>
                  </a:cubicBezTo>
                  <a:cubicBezTo>
                    <a:pt x="8" y="29"/>
                    <a:pt x="9" y="16"/>
                    <a:pt x="16" y="3"/>
                  </a:cubicBezTo>
                  <a:cubicBezTo>
                    <a:pt x="17" y="1"/>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299" name="Freeform 546"/>
            <p:cNvSpPr>
              <a:spLocks/>
            </p:cNvSpPr>
            <p:nvPr/>
          </p:nvSpPr>
          <p:spPr bwMode="auto">
            <a:xfrm>
              <a:off x="3911603" y="6479024"/>
              <a:ext cx="35437" cy="196086"/>
            </a:xfrm>
            <a:custGeom>
              <a:avLst/>
              <a:gdLst>
                <a:gd name="T0" fmla="*/ 6 w 8"/>
                <a:gd name="T1" fmla="*/ 3 h 44"/>
                <a:gd name="T2" fmla="*/ 2 w 8"/>
                <a:gd name="T3" fmla="*/ 3 h 44"/>
                <a:gd name="T4" fmla="*/ 2 w 8"/>
                <a:gd name="T5" fmla="*/ 15 h 44"/>
                <a:gd name="T6" fmla="*/ 0 w 8"/>
                <a:gd name="T7" fmla="*/ 17 h 44"/>
                <a:gd name="T8" fmla="*/ 0 w 8"/>
                <a:gd name="T9" fmla="*/ 33 h 44"/>
                <a:gd name="T10" fmla="*/ 2 w 8"/>
                <a:gd name="T11" fmla="*/ 35 h 44"/>
                <a:gd name="T12" fmla="*/ 2 w 8"/>
                <a:gd name="T13" fmla="*/ 41 h 44"/>
                <a:gd name="T14" fmla="*/ 7 w 8"/>
                <a:gd name="T15" fmla="*/ 41 h 44"/>
                <a:gd name="T16" fmla="*/ 6 w 8"/>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4">
                  <a:moveTo>
                    <a:pt x="6" y="3"/>
                  </a:moveTo>
                  <a:cubicBezTo>
                    <a:pt x="6" y="0"/>
                    <a:pt x="2" y="0"/>
                    <a:pt x="2" y="3"/>
                  </a:cubicBezTo>
                  <a:cubicBezTo>
                    <a:pt x="2" y="7"/>
                    <a:pt x="2" y="11"/>
                    <a:pt x="2" y="15"/>
                  </a:cubicBezTo>
                  <a:cubicBezTo>
                    <a:pt x="1" y="15"/>
                    <a:pt x="0" y="16"/>
                    <a:pt x="0" y="17"/>
                  </a:cubicBezTo>
                  <a:cubicBezTo>
                    <a:pt x="0" y="22"/>
                    <a:pt x="0" y="28"/>
                    <a:pt x="0" y="33"/>
                  </a:cubicBezTo>
                  <a:cubicBezTo>
                    <a:pt x="0" y="34"/>
                    <a:pt x="1" y="35"/>
                    <a:pt x="2" y="35"/>
                  </a:cubicBezTo>
                  <a:cubicBezTo>
                    <a:pt x="2" y="37"/>
                    <a:pt x="2" y="39"/>
                    <a:pt x="2" y="41"/>
                  </a:cubicBezTo>
                  <a:cubicBezTo>
                    <a:pt x="2" y="44"/>
                    <a:pt x="6" y="44"/>
                    <a:pt x="7" y="41"/>
                  </a:cubicBezTo>
                  <a:cubicBezTo>
                    <a:pt x="8" y="28"/>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00" name="Freeform 547"/>
            <p:cNvSpPr>
              <a:spLocks/>
            </p:cNvSpPr>
            <p:nvPr/>
          </p:nvSpPr>
          <p:spPr bwMode="auto">
            <a:xfrm>
              <a:off x="4003740" y="6424687"/>
              <a:ext cx="75599" cy="217348"/>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0"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01" name="Freeform 548"/>
            <p:cNvSpPr>
              <a:spLocks/>
            </p:cNvSpPr>
            <p:nvPr/>
          </p:nvSpPr>
          <p:spPr bwMode="auto">
            <a:xfrm>
              <a:off x="4159664" y="6495561"/>
              <a:ext cx="21262" cy="14411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02" name="Freeform 549"/>
            <p:cNvSpPr>
              <a:spLocks/>
            </p:cNvSpPr>
            <p:nvPr/>
          </p:nvSpPr>
          <p:spPr bwMode="auto">
            <a:xfrm>
              <a:off x="4223451" y="6479024"/>
              <a:ext cx="56700" cy="181911"/>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03" name="Freeform 550"/>
            <p:cNvSpPr>
              <a:spLocks/>
            </p:cNvSpPr>
            <p:nvPr/>
          </p:nvSpPr>
          <p:spPr bwMode="auto">
            <a:xfrm>
              <a:off x="4294325" y="6474299"/>
              <a:ext cx="66149" cy="231523"/>
            </a:xfrm>
            <a:custGeom>
              <a:avLst/>
              <a:gdLst>
                <a:gd name="T0" fmla="*/ 7 w 16"/>
                <a:gd name="T1" fmla="*/ 5 h 52"/>
                <a:gd name="T2" fmla="*/ 6 w 16"/>
                <a:gd name="T3" fmla="*/ 12 h 52"/>
                <a:gd name="T4" fmla="*/ 3 w 16"/>
                <a:gd name="T5" fmla="*/ 14 h 52"/>
                <a:gd name="T6" fmla="*/ 1 w 16"/>
                <a:gd name="T7" fmla="*/ 23 h 52"/>
                <a:gd name="T8" fmla="*/ 4 w 16"/>
                <a:gd name="T9" fmla="*/ 25 h 52"/>
                <a:gd name="T10" fmla="*/ 4 w 16"/>
                <a:gd name="T11" fmla="*/ 49 h 52"/>
                <a:gd name="T12" fmla="*/ 10 w 16"/>
                <a:gd name="T13" fmla="*/ 49 h 52"/>
                <a:gd name="T14" fmla="*/ 15 w 16"/>
                <a:gd name="T15" fmla="*/ 6 h 52"/>
                <a:gd name="T16" fmla="*/ 7 w 16"/>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5"/>
                  </a:moveTo>
                  <a:cubicBezTo>
                    <a:pt x="7" y="7"/>
                    <a:pt x="7" y="9"/>
                    <a:pt x="6" y="12"/>
                  </a:cubicBezTo>
                  <a:cubicBezTo>
                    <a:pt x="5" y="11"/>
                    <a:pt x="3" y="12"/>
                    <a:pt x="3" y="14"/>
                  </a:cubicBezTo>
                  <a:cubicBezTo>
                    <a:pt x="3" y="17"/>
                    <a:pt x="3" y="21"/>
                    <a:pt x="1" y="23"/>
                  </a:cubicBezTo>
                  <a:cubicBezTo>
                    <a:pt x="0" y="25"/>
                    <a:pt x="3" y="26"/>
                    <a:pt x="4" y="25"/>
                  </a:cubicBezTo>
                  <a:cubicBezTo>
                    <a:pt x="3" y="33"/>
                    <a:pt x="3" y="41"/>
                    <a:pt x="4" y="49"/>
                  </a:cubicBezTo>
                  <a:cubicBezTo>
                    <a:pt x="5" y="52"/>
                    <a:pt x="9" y="52"/>
                    <a:pt x="10" y="49"/>
                  </a:cubicBezTo>
                  <a:cubicBezTo>
                    <a:pt x="13" y="35"/>
                    <a:pt x="13" y="20"/>
                    <a:pt x="15" y="6"/>
                  </a:cubicBezTo>
                  <a:cubicBezTo>
                    <a:pt x="16"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04" name="Freeform 551"/>
            <p:cNvSpPr>
              <a:spLocks/>
            </p:cNvSpPr>
            <p:nvPr/>
          </p:nvSpPr>
          <p:spPr bwMode="auto">
            <a:xfrm>
              <a:off x="4105327" y="6495561"/>
              <a:ext cx="49612" cy="205536"/>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0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0"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05" name="Freeform 552"/>
            <p:cNvSpPr>
              <a:spLocks/>
            </p:cNvSpPr>
            <p:nvPr/>
          </p:nvSpPr>
          <p:spPr bwMode="auto">
            <a:xfrm>
              <a:off x="3708430" y="6505011"/>
              <a:ext cx="54337" cy="125211"/>
            </a:xfrm>
            <a:custGeom>
              <a:avLst/>
              <a:gdLst>
                <a:gd name="T0" fmla="*/ 12 w 13"/>
                <a:gd name="T1" fmla="*/ 24 h 28"/>
                <a:gd name="T2" fmla="*/ 4 w 13"/>
                <a:gd name="T3" fmla="*/ 2 h 28"/>
                <a:gd name="T4" fmla="*/ 0 w 13"/>
                <a:gd name="T5" fmla="*/ 3 h 28"/>
                <a:gd name="T6" fmla="*/ 9 w 13"/>
                <a:gd name="T7" fmla="*/ 26 h 28"/>
                <a:gd name="T8" fmla="*/ 12 w 13"/>
                <a:gd name="T9" fmla="*/ 24 h 28"/>
              </a:gdLst>
              <a:ahLst/>
              <a:cxnLst>
                <a:cxn ang="0">
                  <a:pos x="T0" y="T1"/>
                </a:cxn>
                <a:cxn ang="0">
                  <a:pos x="T2" y="T3"/>
                </a:cxn>
                <a:cxn ang="0">
                  <a:pos x="T4" y="T5"/>
                </a:cxn>
                <a:cxn ang="0">
                  <a:pos x="T6" y="T7"/>
                </a:cxn>
                <a:cxn ang="0">
                  <a:pos x="T8" y="T9"/>
                </a:cxn>
              </a:cxnLst>
              <a:rect l="0" t="0" r="r" b="b"/>
              <a:pathLst>
                <a:path w="13" h="28">
                  <a:moveTo>
                    <a:pt x="12" y="24"/>
                  </a:moveTo>
                  <a:cubicBezTo>
                    <a:pt x="9" y="17"/>
                    <a:pt x="6" y="10"/>
                    <a:pt x="4" y="2"/>
                  </a:cubicBezTo>
                  <a:cubicBezTo>
                    <a:pt x="3" y="0"/>
                    <a:pt x="0" y="1"/>
                    <a:pt x="0" y="3"/>
                  </a:cubicBezTo>
                  <a:cubicBezTo>
                    <a:pt x="3" y="11"/>
                    <a:pt x="5" y="19"/>
                    <a:pt x="9" y="26"/>
                  </a:cubicBezTo>
                  <a:cubicBezTo>
                    <a:pt x="10" y="28"/>
                    <a:pt x="13" y="26"/>
                    <a:pt x="12"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06" name="Freeform 553"/>
            <p:cNvSpPr>
              <a:spLocks/>
            </p:cNvSpPr>
            <p:nvPr/>
          </p:nvSpPr>
          <p:spPr bwMode="auto">
            <a:xfrm>
              <a:off x="360211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4" y="3"/>
                    <a:pt x="8" y="0"/>
                    <a:pt x="6" y="4"/>
                  </a:cubicBezTo>
                  <a:cubicBezTo>
                    <a:pt x="0" y="17"/>
                    <a:pt x="3"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07" name="Freeform 554"/>
            <p:cNvSpPr>
              <a:spLocks/>
            </p:cNvSpPr>
            <p:nvPr/>
          </p:nvSpPr>
          <p:spPr bwMode="auto">
            <a:xfrm>
              <a:off x="3871441" y="6514461"/>
              <a:ext cx="44887" cy="141749"/>
            </a:xfrm>
            <a:custGeom>
              <a:avLst/>
              <a:gdLst>
                <a:gd name="T0" fmla="*/ 3 w 11"/>
                <a:gd name="T1" fmla="*/ 4 h 32"/>
                <a:gd name="T2" fmla="*/ 3 w 11"/>
                <a:gd name="T3" fmla="*/ 28 h 32"/>
                <a:gd name="T4" fmla="*/ 9 w 11"/>
                <a:gd name="T5" fmla="*/ 26 h 32"/>
                <a:gd name="T6" fmla="*/ 9 w 11"/>
                <a:gd name="T7" fmla="*/ 6 h 32"/>
                <a:gd name="T8" fmla="*/ 3 w 11"/>
                <a:gd name="T9" fmla="*/ 4 h 32"/>
              </a:gdLst>
              <a:ahLst/>
              <a:cxnLst>
                <a:cxn ang="0">
                  <a:pos x="T0" y="T1"/>
                </a:cxn>
                <a:cxn ang="0">
                  <a:pos x="T2" y="T3"/>
                </a:cxn>
                <a:cxn ang="0">
                  <a:pos x="T4" y="T5"/>
                </a:cxn>
                <a:cxn ang="0">
                  <a:pos x="T6" y="T7"/>
                </a:cxn>
                <a:cxn ang="0">
                  <a:pos x="T8" y="T9"/>
                </a:cxn>
              </a:cxnLst>
              <a:rect l="0" t="0" r="r" b="b"/>
              <a:pathLst>
                <a:path w="11" h="32">
                  <a:moveTo>
                    <a:pt x="3" y="4"/>
                  </a:moveTo>
                  <a:cubicBezTo>
                    <a:pt x="0" y="12"/>
                    <a:pt x="1" y="20"/>
                    <a:pt x="3" y="28"/>
                  </a:cubicBezTo>
                  <a:cubicBezTo>
                    <a:pt x="4" y="32"/>
                    <a:pt x="10" y="30"/>
                    <a:pt x="9" y="26"/>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08" name="Freeform 555"/>
            <p:cNvSpPr>
              <a:spLocks/>
            </p:cNvSpPr>
            <p:nvPr/>
          </p:nvSpPr>
          <p:spPr bwMode="auto">
            <a:xfrm>
              <a:off x="4393549" y="6448312"/>
              <a:ext cx="63787" cy="222073"/>
            </a:xfrm>
            <a:custGeom>
              <a:avLst/>
              <a:gdLst>
                <a:gd name="T0" fmla="*/ 10 w 15"/>
                <a:gd name="T1" fmla="*/ 28 h 50"/>
                <a:gd name="T2" fmla="*/ 13 w 15"/>
                <a:gd name="T3" fmla="*/ 7 h 50"/>
                <a:gd name="T4" fmla="*/ 6 w 15"/>
                <a:gd name="T5" fmla="*/ 5 h 50"/>
                <a:gd name="T6" fmla="*/ 4 w 15"/>
                <a:gd name="T7" fmla="*/ 16 h 50"/>
                <a:gd name="T8" fmla="*/ 3 w 15"/>
                <a:gd name="T9" fmla="*/ 17 h 50"/>
                <a:gd name="T10" fmla="*/ 4 w 15"/>
                <a:gd name="T11" fmla="*/ 46 h 50"/>
                <a:gd name="T12" fmla="*/ 11 w 15"/>
                <a:gd name="T13" fmla="*/ 42 h 50"/>
                <a:gd name="T14" fmla="*/ 8 w 15"/>
                <a:gd name="T15" fmla="*/ 31 h 50"/>
                <a:gd name="T16" fmla="*/ 10 w 15"/>
                <a:gd name="T17"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8"/>
                  </a:moveTo>
                  <a:cubicBezTo>
                    <a:pt x="11" y="21"/>
                    <a:pt x="11" y="13"/>
                    <a:pt x="13" y="7"/>
                  </a:cubicBezTo>
                  <a:cubicBezTo>
                    <a:pt x="15" y="2"/>
                    <a:pt x="7" y="0"/>
                    <a:pt x="6" y="5"/>
                  </a:cubicBezTo>
                  <a:cubicBezTo>
                    <a:pt x="5" y="8"/>
                    <a:pt x="4" y="12"/>
                    <a:pt x="4" y="16"/>
                  </a:cubicBezTo>
                  <a:cubicBezTo>
                    <a:pt x="4" y="16"/>
                    <a:pt x="3" y="16"/>
                    <a:pt x="3" y="17"/>
                  </a:cubicBezTo>
                  <a:cubicBezTo>
                    <a:pt x="0" y="27"/>
                    <a:pt x="0" y="36"/>
                    <a:pt x="4" y="46"/>
                  </a:cubicBezTo>
                  <a:cubicBezTo>
                    <a:pt x="6" y="50"/>
                    <a:pt x="13" y="47"/>
                    <a:pt x="11" y="42"/>
                  </a:cubicBezTo>
                  <a:cubicBezTo>
                    <a:pt x="9" y="39"/>
                    <a:pt x="8" y="35"/>
                    <a:pt x="8" y="31"/>
                  </a:cubicBezTo>
                  <a:cubicBezTo>
                    <a:pt x="9" y="31"/>
                    <a:pt x="10" y="30"/>
                    <a:pt x="10" y="2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09" name="Freeform 556"/>
            <p:cNvSpPr>
              <a:spLocks/>
            </p:cNvSpPr>
            <p:nvPr/>
          </p:nvSpPr>
          <p:spPr bwMode="auto">
            <a:xfrm>
              <a:off x="4483323" y="6509736"/>
              <a:ext cx="33075" cy="137024"/>
            </a:xfrm>
            <a:custGeom>
              <a:avLst/>
              <a:gdLst>
                <a:gd name="T0" fmla="*/ 5 w 8"/>
                <a:gd name="T1" fmla="*/ 3 h 31"/>
                <a:gd name="T2" fmla="*/ 0 w 8"/>
                <a:gd name="T3" fmla="*/ 4 h 31"/>
                <a:gd name="T4" fmla="*/ 3 w 8"/>
                <a:gd name="T5" fmla="*/ 28 h 31"/>
                <a:gd name="T6" fmla="*/ 7 w 8"/>
                <a:gd name="T7" fmla="*/ 28 h 31"/>
                <a:gd name="T8" fmla="*/ 5 w 8"/>
                <a:gd name="T9" fmla="*/ 3 h 31"/>
              </a:gdLst>
              <a:ahLst/>
              <a:cxnLst>
                <a:cxn ang="0">
                  <a:pos x="T0" y="T1"/>
                </a:cxn>
                <a:cxn ang="0">
                  <a:pos x="T2" y="T3"/>
                </a:cxn>
                <a:cxn ang="0">
                  <a:pos x="T4" y="T5"/>
                </a:cxn>
                <a:cxn ang="0">
                  <a:pos x="T6" y="T7"/>
                </a:cxn>
                <a:cxn ang="0">
                  <a:pos x="T8" y="T9"/>
                </a:cxn>
              </a:cxnLst>
              <a:rect l="0" t="0" r="r" b="b"/>
              <a:pathLst>
                <a:path w="8" h="31">
                  <a:moveTo>
                    <a:pt x="5" y="3"/>
                  </a:moveTo>
                  <a:cubicBezTo>
                    <a:pt x="5" y="0"/>
                    <a:pt x="0" y="1"/>
                    <a:pt x="0" y="4"/>
                  </a:cubicBezTo>
                  <a:cubicBezTo>
                    <a:pt x="2" y="12"/>
                    <a:pt x="2" y="20"/>
                    <a:pt x="3" y="28"/>
                  </a:cubicBezTo>
                  <a:cubicBezTo>
                    <a:pt x="3" y="31"/>
                    <a:pt x="7" y="31"/>
                    <a:pt x="7" y="28"/>
                  </a:cubicBezTo>
                  <a:cubicBezTo>
                    <a:pt x="8" y="20"/>
                    <a:pt x="7" y="11"/>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0" name="Freeform 557"/>
            <p:cNvSpPr>
              <a:spLocks/>
            </p:cNvSpPr>
            <p:nvPr/>
          </p:nvSpPr>
          <p:spPr bwMode="auto">
            <a:xfrm>
              <a:off x="4506948" y="6495561"/>
              <a:ext cx="80324" cy="226798"/>
            </a:xfrm>
            <a:custGeom>
              <a:avLst/>
              <a:gdLst>
                <a:gd name="T0" fmla="*/ 17 w 19"/>
                <a:gd name="T1" fmla="*/ 44 h 51"/>
                <a:gd name="T2" fmla="*/ 12 w 19"/>
                <a:gd name="T3" fmla="*/ 12 h 51"/>
                <a:gd name="T4" fmla="*/ 11 w 19"/>
                <a:gd name="T5" fmla="*/ 12 h 51"/>
                <a:gd name="T6" fmla="*/ 11 w 19"/>
                <a:gd name="T7" fmla="*/ 4 h 51"/>
                <a:gd name="T8" fmla="*/ 7 w 19"/>
                <a:gd name="T9" fmla="*/ 4 h 51"/>
                <a:gd name="T10" fmla="*/ 7 w 19"/>
                <a:gd name="T11" fmla="*/ 11 h 51"/>
                <a:gd name="T12" fmla="*/ 6 w 19"/>
                <a:gd name="T13" fmla="*/ 12 h 51"/>
                <a:gd name="T14" fmla="*/ 6 w 19"/>
                <a:gd name="T15" fmla="*/ 20 h 51"/>
                <a:gd name="T16" fmla="*/ 4 w 19"/>
                <a:gd name="T17" fmla="*/ 21 h 51"/>
                <a:gd name="T18" fmla="*/ 0 w 19"/>
                <a:gd name="T19" fmla="*/ 37 h 51"/>
                <a:gd name="T20" fmla="*/ 2 w 19"/>
                <a:gd name="T21" fmla="*/ 38 h 51"/>
                <a:gd name="T22" fmla="*/ 5 w 19"/>
                <a:gd name="T23" fmla="*/ 23 h 51"/>
                <a:gd name="T24" fmla="*/ 9 w 19"/>
                <a:gd name="T25" fmla="*/ 47 h 51"/>
                <a:gd name="T26" fmla="*/ 17 w 19"/>
                <a:gd name="T2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1">
                  <a:moveTo>
                    <a:pt x="17" y="44"/>
                  </a:moveTo>
                  <a:cubicBezTo>
                    <a:pt x="14" y="34"/>
                    <a:pt x="13" y="23"/>
                    <a:pt x="12" y="12"/>
                  </a:cubicBezTo>
                  <a:cubicBezTo>
                    <a:pt x="12" y="12"/>
                    <a:pt x="12" y="12"/>
                    <a:pt x="11" y="12"/>
                  </a:cubicBezTo>
                  <a:cubicBezTo>
                    <a:pt x="11" y="9"/>
                    <a:pt x="11" y="8"/>
                    <a:pt x="11" y="4"/>
                  </a:cubicBezTo>
                  <a:cubicBezTo>
                    <a:pt x="11" y="0"/>
                    <a:pt x="7" y="0"/>
                    <a:pt x="7" y="4"/>
                  </a:cubicBezTo>
                  <a:cubicBezTo>
                    <a:pt x="7" y="8"/>
                    <a:pt x="7" y="9"/>
                    <a:pt x="7" y="11"/>
                  </a:cubicBezTo>
                  <a:cubicBezTo>
                    <a:pt x="7" y="12"/>
                    <a:pt x="6" y="12"/>
                    <a:pt x="6" y="12"/>
                  </a:cubicBezTo>
                  <a:cubicBezTo>
                    <a:pt x="6" y="15"/>
                    <a:pt x="6" y="18"/>
                    <a:pt x="6" y="20"/>
                  </a:cubicBezTo>
                  <a:cubicBezTo>
                    <a:pt x="5" y="20"/>
                    <a:pt x="4" y="20"/>
                    <a:pt x="4" y="21"/>
                  </a:cubicBezTo>
                  <a:cubicBezTo>
                    <a:pt x="2" y="26"/>
                    <a:pt x="2" y="32"/>
                    <a:pt x="0" y="37"/>
                  </a:cubicBezTo>
                  <a:cubicBezTo>
                    <a:pt x="0" y="38"/>
                    <a:pt x="2" y="39"/>
                    <a:pt x="2" y="38"/>
                  </a:cubicBezTo>
                  <a:cubicBezTo>
                    <a:pt x="3" y="33"/>
                    <a:pt x="4" y="28"/>
                    <a:pt x="5" y="23"/>
                  </a:cubicBezTo>
                  <a:cubicBezTo>
                    <a:pt x="5" y="31"/>
                    <a:pt x="6" y="39"/>
                    <a:pt x="9" y="47"/>
                  </a:cubicBezTo>
                  <a:cubicBezTo>
                    <a:pt x="11" y="51"/>
                    <a:pt x="19" y="50"/>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1" name="Freeform 558"/>
            <p:cNvSpPr>
              <a:spLocks/>
            </p:cNvSpPr>
            <p:nvPr/>
          </p:nvSpPr>
          <p:spPr bwMode="auto">
            <a:xfrm>
              <a:off x="4608535" y="6604235"/>
              <a:ext cx="28350" cy="122849"/>
            </a:xfrm>
            <a:custGeom>
              <a:avLst/>
              <a:gdLst>
                <a:gd name="T0" fmla="*/ 6 w 7"/>
                <a:gd name="T1" fmla="*/ 3 h 28"/>
                <a:gd name="T2" fmla="*/ 1 w 7"/>
                <a:gd name="T3" fmla="*/ 2 h 28"/>
                <a:gd name="T4" fmla="*/ 0 w 7"/>
                <a:gd name="T5" fmla="*/ 24 h 28"/>
                <a:gd name="T6" fmla="*/ 7 w 7"/>
                <a:gd name="T7" fmla="*/ 24 h 28"/>
                <a:gd name="T8" fmla="*/ 6 w 7"/>
                <a:gd name="T9" fmla="*/ 3 h 28"/>
              </a:gdLst>
              <a:ahLst/>
              <a:cxnLst>
                <a:cxn ang="0">
                  <a:pos x="T0" y="T1"/>
                </a:cxn>
                <a:cxn ang="0">
                  <a:pos x="T2" y="T3"/>
                </a:cxn>
                <a:cxn ang="0">
                  <a:pos x="T4" y="T5"/>
                </a:cxn>
                <a:cxn ang="0">
                  <a:pos x="T6" y="T7"/>
                </a:cxn>
                <a:cxn ang="0">
                  <a:pos x="T8" y="T9"/>
                </a:cxn>
              </a:cxnLst>
              <a:rect l="0" t="0" r="r" b="b"/>
              <a:pathLst>
                <a:path w="7" h="28">
                  <a:moveTo>
                    <a:pt x="6" y="3"/>
                  </a:moveTo>
                  <a:cubicBezTo>
                    <a:pt x="5" y="1"/>
                    <a:pt x="2" y="0"/>
                    <a:pt x="1" y="2"/>
                  </a:cubicBezTo>
                  <a:cubicBezTo>
                    <a:pt x="1" y="10"/>
                    <a:pt x="0" y="20"/>
                    <a:pt x="0" y="24"/>
                  </a:cubicBezTo>
                  <a:cubicBezTo>
                    <a:pt x="0" y="28"/>
                    <a:pt x="7" y="28"/>
                    <a:pt x="7" y="24"/>
                  </a:cubicBezTo>
                  <a:cubicBezTo>
                    <a:pt x="7" y="20"/>
                    <a:pt x="6" y="11"/>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2" name="Freeform 559"/>
            <p:cNvSpPr>
              <a:spLocks/>
            </p:cNvSpPr>
            <p:nvPr/>
          </p:nvSpPr>
          <p:spPr bwMode="auto">
            <a:xfrm>
              <a:off x="4636885" y="6505011"/>
              <a:ext cx="42525" cy="181911"/>
            </a:xfrm>
            <a:custGeom>
              <a:avLst/>
              <a:gdLst>
                <a:gd name="T0" fmla="*/ 3 w 10"/>
                <a:gd name="T1" fmla="*/ 4 h 41"/>
                <a:gd name="T2" fmla="*/ 1 w 10"/>
                <a:gd name="T3" fmla="*/ 35 h 41"/>
                <a:gd name="T4" fmla="*/ 9 w 10"/>
                <a:gd name="T5" fmla="*/ 35 h 41"/>
                <a:gd name="T6" fmla="*/ 10 w 10"/>
                <a:gd name="T7" fmla="*/ 5 h 41"/>
                <a:gd name="T8" fmla="*/ 3 w 10"/>
                <a:gd name="T9" fmla="*/ 4 h 41"/>
              </a:gdLst>
              <a:ahLst/>
              <a:cxnLst>
                <a:cxn ang="0">
                  <a:pos x="T0" y="T1"/>
                </a:cxn>
                <a:cxn ang="0">
                  <a:pos x="T2" y="T3"/>
                </a:cxn>
                <a:cxn ang="0">
                  <a:pos x="T4" y="T5"/>
                </a:cxn>
                <a:cxn ang="0">
                  <a:pos x="T6" y="T7"/>
                </a:cxn>
                <a:cxn ang="0">
                  <a:pos x="T8" y="T9"/>
                </a:cxn>
              </a:cxnLst>
              <a:rect l="0" t="0" r="r" b="b"/>
              <a:pathLst>
                <a:path w="10" h="41">
                  <a:moveTo>
                    <a:pt x="3" y="4"/>
                  </a:moveTo>
                  <a:cubicBezTo>
                    <a:pt x="1" y="14"/>
                    <a:pt x="0" y="25"/>
                    <a:pt x="1" y="35"/>
                  </a:cubicBezTo>
                  <a:cubicBezTo>
                    <a:pt x="1" y="41"/>
                    <a:pt x="9" y="41"/>
                    <a:pt x="9" y="35"/>
                  </a:cubicBezTo>
                  <a:cubicBezTo>
                    <a:pt x="9" y="25"/>
                    <a:pt x="9" y="15"/>
                    <a:pt x="10" y="5"/>
                  </a:cubicBezTo>
                  <a:cubicBezTo>
                    <a:pt x="10" y="1"/>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3" name="Freeform 560"/>
            <p:cNvSpPr>
              <a:spLocks/>
            </p:cNvSpPr>
            <p:nvPr/>
          </p:nvSpPr>
          <p:spPr bwMode="auto">
            <a:xfrm>
              <a:off x="4679409" y="6493199"/>
              <a:ext cx="70874" cy="252785"/>
            </a:xfrm>
            <a:custGeom>
              <a:avLst/>
              <a:gdLst>
                <a:gd name="T0" fmla="*/ 7 w 17"/>
                <a:gd name="T1" fmla="*/ 6 h 57"/>
                <a:gd name="T2" fmla="*/ 4 w 17"/>
                <a:gd name="T3" fmla="*/ 12 h 57"/>
                <a:gd name="T4" fmla="*/ 4 w 17"/>
                <a:gd name="T5" fmla="*/ 11 h 57"/>
                <a:gd name="T6" fmla="*/ 1 w 17"/>
                <a:gd name="T7" fmla="*/ 12 h 57"/>
                <a:gd name="T8" fmla="*/ 2 w 17"/>
                <a:gd name="T9" fmla="*/ 20 h 57"/>
                <a:gd name="T10" fmla="*/ 6 w 17"/>
                <a:gd name="T11" fmla="*/ 54 h 57"/>
                <a:gd name="T12" fmla="*/ 12 w 17"/>
                <a:gd name="T13" fmla="*/ 53 h 57"/>
                <a:gd name="T14" fmla="*/ 15 w 17"/>
                <a:gd name="T15" fmla="*/ 10 h 57"/>
                <a:gd name="T16" fmla="*/ 7 w 17"/>
                <a:gd name="T17"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7">
                  <a:moveTo>
                    <a:pt x="7" y="6"/>
                  </a:moveTo>
                  <a:cubicBezTo>
                    <a:pt x="6" y="8"/>
                    <a:pt x="5" y="10"/>
                    <a:pt x="4" y="12"/>
                  </a:cubicBezTo>
                  <a:cubicBezTo>
                    <a:pt x="4" y="11"/>
                    <a:pt x="4" y="11"/>
                    <a:pt x="4" y="11"/>
                  </a:cubicBezTo>
                  <a:cubicBezTo>
                    <a:pt x="4" y="10"/>
                    <a:pt x="1" y="10"/>
                    <a:pt x="1" y="12"/>
                  </a:cubicBezTo>
                  <a:cubicBezTo>
                    <a:pt x="2" y="15"/>
                    <a:pt x="2" y="17"/>
                    <a:pt x="2" y="20"/>
                  </a:cubicBezTo>
                  <a:cubicBezTo>
                    <a:pt x="0" y="31"/>
                    <a:pt x="1" y="44"/>
                    <a:pt x="6" y="54"/>
                  </a:cubicBezTo>
                  <a:cubicBezTo>
                    <a:pt x="8" y="57"/>
                    <a:pt x="12" y="56"/>
                    <a:pt x="12" y="53"/>
                  </a:cubicBezTo>
                  <a:cubicBezTo>
                    <a:pt x="11" y="39"/>
                    <a:pt x="9" y="23"/>
                    <a:pt x="15" y="10"/>
                  </a:cubicBezTo>
                  <a:cubicBezTo>
                    <a:pt x="17" y="5"/>
                    <a:pt x="10" y="0"/>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4" name="Freeform 561"/>
            <p:cNvSpPr>
              <a:spLocks/>
            </p:cNvSpPr>
            <p:nvPr/>
          </p:nvSpPr>
          <p:spPr bwMode="auto">
            <a:xfrm>
              <a:off x="4594360" y="6457762"/>
              <a:ext cx="35437" cy="163011"/>
            </a:xfrm>
            <a:custGeom>
              <a:avLst/>
              <a:gdLst>
                <a:gd name="T0" fmla="*/ 0 w 8"/>
                <a:gd name="T1" fmla="*/ 6 h 37"/>
                <a:gd name="T2" fmla="*/ 1 w 8"/>
                <a:gd name="T3" fmla="*/ 32 h 37"/>
                <a:gd name="T4" fmla="*/ 8 w 8"/>
                <a:gd name="T5" fmla="*/ 32 h 37"/>
                <a:gd name="T6" fmla="*/ 8 w 8"/>
                <a:gd name="T7" fmla="*/ 6 h 37"/>
                <a:gd name="T8" fmla="*/ 0 w 8"/>
                <a:gd name="T9" fmla="*/ 6 h 37"/>
              </a:gdLst>
              <a:ahLst/>
              <a:cxnLst>
                <a:cxn ang="0">
                  <a:pos x="T0" y="T1"/>
                </a:cxn>
                <a:cxn ang="0">
                  <a:pos x="T2" y="T3"/>
                </a:cxn>
                <a:cxn ang="0">
                  <a:pos x="T4" y="T5"/>
                </a:cxn>
                <a:cxn ang="0">
                  <a:pos x="T6" y="T7"/>
                </a:cxn>
                <a:cxn ang="0">
                  <a:pos x="T8" y="T9"/>
                </a:cxn>
              </a:cxnLst>
              <a:rect l="0" t="0" r="r" b="b"/>
              <a:pathLst>
                <a:path w="8" h="37">
                  <a:moveTo>
                    <a:pt x="0" y="6"/>
                  </a:moveTo>
                  <a:cubicBezTo>
                    <a:pt x="0" y="14"/>
                    <a:pt x="0" y="23"/>
                    <a:pt x="1" y="32"/>
                  </a:cubicBezTo>
                  <a:cubicBezTo>
                    <a:pt x="1" y="37"/>
                    <a:pt x="8" y="37"/>
                    <a:pt x="8" y="32"/>
                  </a:cubicBezTo>
                  <a:cubicBezTo>
                    <a:pt x="8" y="23"/>
                    <a:pt x="8" y="14"/>
                    <a:pt x="8" y="6"/>
                  </a:cubicBezTo>
                  <a:cubicBezTo>
                    <a:pt x="8" y="0"/>
                    <a:pt x="0" y="0"/>
                    <a:pt x="0"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5" name="Freeform 562"/>
            <p:cNvSpPr>
              <a:spLocks/>
            </p:cNvSpPr>
            <p:nvPr/>
          </p:nvSpPr>
          <p:spPr bwMode="auto">
            <a:xfrm>
              <a:off x="4738471" y="6493199"/>
              <a:ext cx="66149" cy="177186"/>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6"/>
                    <a:pt x="0" y="27"/>
                    <a:pt x="4" y="37"/>
                  </a:cubicBezTo>
                  <a:cubicBezTo>
                    <a:pt x="5" y="40"/>
                    <a:pt x="10" y="40"/>
                    <a:pt x="10" y="36"/>
                  </a:cubicBezTo>
                  <a:cubicBezTo>
                    <a:pt x="10" y="28"/>
                    <a:pt x="9" y="18"/>
                    <a:pt x="13" y="10"/>
                  </a:cubicBezTo>
                  <a:cubicBezTo>
                    <a:pt x="16" y="5"/>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6" name="Freeform 563"/>
            <p:cNvSpPr>
              <a:spLocks/>
            </p:cNvSpPr>
            <p:nvPr/>
          </p:nvSpPr>
          <p:spPr bwMode="auto">
            <a:xfrm>
              <a:off x="4837695" y="6568798"/>
              <a:ext cx="33075" cy="137024"/>
            </a:xfrm>
            <a:custGeom>
              <a:avLst/>
              <a:gdLst>
                <a:gd name="T0" fmla="*/ 0 w 8"/>
                <a:gd name="T1" fmla="*/ 5 h 31"/>
                <a:gd name="T2" fmla="*/ 1 w 8"/>
                <a:gd name="T3" fmla="*/ 28 h 31"/>
                <a:gd name="T4" fmla="*/ 6 w 8"/>
                <a:gd name="T5" fmla="*/ 28 h 31"/>
                <a:gd name="T6" fmla="*/ 7 w 8"/>
                <a:gd name="T7" fmla="*/ 5 h 31"/>
                <a:gd name="T8" fmla="*/ 0 w 8"/>
                <a:gd name="T9" fmla="*/ 5 h 31"/>
              </a:gdLst>
              <a:ahLst/>
              <a:cxnLst>
                <a:cxn ang="0">
                  <a:pos x="T0" y="T1"/>
                </a:cxn>
                <a:cxn ang="0">
                  <a:pos x="T2" y="T3"/>
                </a:cxn>
                <a:cxn ang="0">
                  <a:pos x="T4" y="T5"/>
                </a:cxn>
                <a:cxn ang="0">
                  <a:pos x="T6" y="T7"/>
                </a:cxn>
                <a:cxn ang="0">
                  <a:pos x="T8" y="T9"/>
                </a:cxn>
              </a:cxnLst>
              <a:rect l="0" t="0" r="r" b="b"/>
              <a:pathLst>
                <a:path w="8" h="31">
                  <a:moveTo>
                    <a:pt x="0" y="5"/>
                  </a:moveTo>
                  <a:cubicBezTo>
                    <a:pt x="0" y="13"/>
                    <a:pt x="0" y="20"/>
                    <a:pt x="1" y="28"/>
                  </a:cubicBezTo>
                  <a:cubicBezTo>
                    <a:pt x="1" y="31"/>
                    <a:pt x="6" y="31"/>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7" name="Freeform 564"/>
            <p:cNvSpPr>
              <a:spLocks/>
            </p:cNvSpPr>
            <p:nvPr/>
          </p:nvSpPr>
          <p:spPr bwMode="auto">
            <a:xfrm>
              <a:off x="4981807" y="6443587"/>
              <a:ext cx="54337" cy="233885"/>
            </a:xfrm>
            <a:custGeom>
              <a:avLst/>
              <a:gdLst>
                <a:gd name="T0" fmla="*/ 10 w 13"/>
                <a:gd name="T1" fmla="*/ 2 h 53"/>
                <a:gd name="T2" fmla="*/ 4 w 13"/>
                <a:gd name="T3" fmla="*/ 22 h 53"/>
                <a:gd name="T4" fmla="*/ 0 w 13"/>
                <a:gd name="T5" fmla="*/ 25 h 53"/>
                <a:gd name="T6" fmla="*/ 3 w 13"/>
                <a:gd name="T7" fmla="*/ 44 h 53"/>
                <a:gd name="T8" fmla="*/ 4 w 13"/>
                <a:gd name="T9" fmla="*/ 45 h 53"/>
                <a:gd name="T10" fmla="*/ 5 w 13"/>
                <a:gd name="T11" fmla="*/ 47 h 53"/>
                <a:gd name="T12" fmla="*/ 7 w 13"/>
                <a:gd name="T13" fmla="*/ 51 h 53"/>
                <a:gd name="T14" fmla="*/ 12 w 13"/>
                <a:gd name="T15" fmla="*/ 49 h 53"/>
                <a:gd name="T16" fmla="*/ 8 w 13"/>
                <a:gd name="T17" fmla="*/ 33 h 53"/>
                <a:gd name="T18" fmla="*/ 13 w 13"/>
                <a:gd name="T19" fmla="*/ 3 h 53"/>
                <a:gd name="T20" fmla="*/ 10 w 13"/>
                <a:gd name="T21"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2"/>
                  </a:moveTo>
                  <a:cubicBezTo>
                    <a:pt x="7" y="8"/>
                    <a:pt x="5" y="15"/>
                    <a:pt x="4" y="22"/>
                  </a:cubicBezTo>
                  <a:cubicBezTo>
                    <a:pt x="2" y="21"/>
                    <a:pt x="0" y="22"/>
                    <a:pt x="0" y="25"/>
                  </a:cubicBezTo>
                  <a:cubicBezTo>
                    <a:pt x="0" y="32"/>
                    <a:pt x="1" y="38"/>
                    <a:pt x="3" y="44"/>
                  </a:cubicBezTo>
                  <a:cubicBezTo>
                    <a:pt x="4" y="45"/>
                    <a:pt x="4" y="45"/>
                    <a:pt x="4" y="45"/>
                  </a:cubicBezTo>
                  <a:cubicBezTo>
                    <a:pt x="4" y="46"/>
                    <a:pt x="4" y="47"/>
                    <a:pt x="5" y="47"/>
                  </a:cubicBezTo>
                  <a:cubicBezTo>
                    <a:pt x="5" y="48"/>
                    <a:pt x="6" y="50"/>
                    <a:pt x="7" y="51"/>
                  </a:cubicBezTo>
                  <a:cubicBezTo>
                    <a:pt x="9" y="53"/>
                    <a:pt x="13" y="52"/>
                    <a:pt x="12" y="49"/>
                  </a:cubicBezTo>
                  <a:cubicBezTo>
                    <a:pt x="10" y="43"/>
                    <a:pt x="9" y="38"/>
                    <a:pt x="8" y="33"/>
                  </a:cubicBezTo>
                  <a:cubicBezTo>
                    <a:pt x="8" y="23"/>
                    <a:pt x="9" y="13"/>
                    <a:pt x="13" y="3"/>
                  </a:cubicBezTo>
                  <a:cubicBezTo>
                    <a:pt x="13" y="1"/>
                    <a:pt x="11" y="0"/>
                    <a:pt x="10"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8" name="Freeform 565"/>
            <p:cNvSpPr>
              <a:spLocks/>
            </p:cNvSpPr>
            <p:nvPr/>
          </p:nvSpPr>
          <p:spPr bwMode="auto">
            <a:xfrm>
              <a:off x="5047956" y="6443587"/>
              <a:ext cx="70874" cy="207898"/>
            </a:xfrm>
            <a:custGeom>
              <a:avLst/>
              <a:gdLst>
                <a:gd name="T0" fmla="*/ 12 w 17"/>
                <a:gd name="T1" fmla="*/ 2 h 47"/>
                <a:gd name="T2" fmla="*/ 1 w 17"/>
                <a:gd name="T3" fmla="*/ 43 h 47"/>
                <a:gd name="T4" fmla="*/ 6 w 17"/>
                <a:gd name="T5" fmla="*/ 43 h 47"/>
                <a:gd name="T6" fmla="*/ 15 w 17"/>
                <a:gd name="T7" fmla="*/ 3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8"/>
                    <a:pt x="1" y="43"/>
                  </a:cubicBezTo>
                  <a:cubicBezTo>
                    <a:pt x="1" y="47"/>
                    <a:pt x="6" y="47"/>
                    <a:pt x="6" y="43"/>
                  </a:cubicBezTo>
                  <a:cubicBezTo>
                    <a:pt x="7" y="29"/>
                    <a:pt x="8" y="16"/>
                    <a:pt x="15" y="3"/>
                  </a:cubicBezTo>
                  <a:cubicBezTo>
                    <a:pt x="17" y="1"/>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19" name="Freeform 566"/>
            <p:cNvSpPr>
              <a:spLocks/>
            </p:cNvSpPr>
            <p:nvPr/>
          </p:nvSpPr>
          <p:spPr bwMode="auto">
            <a:xfrm>
              <a:off x="5130643" y="6479024"/>
              <a:ext cx="30712" cy="196086"/>
            </a:xfrm>
            <a:custGeom>
              <a:avLst/>
              <a:gdLst>
                <a:gd name="T0" fmla="*/ 6 w 7"/>
                <a:gd name="T1" fmla="*/ 3 h 44"/>
                <a:gd name="T2" fmla="*/ 2 w 7"/>
                <a:gd name="T3" fmla="*/ 3 h 44"/>
                <a:gd name="T4" fmla="*/ 1 w 7"/>
                <a:gd name="T5" fmla="*/ 15 h 44"/>
                <a:gd name="T6" fmla="*/ 0 w 7"/>
                <a:gd name="T7" fmla="*/ 17 h 44"/>
                <a:gd name="T8" fmla="*/ 0 w 7"/>
                <a:gd name="T9" fmla="*/ 33 h 44"/>
                <a:gd name="T10" fmla="*/ 1 w 7"/>
                <a:gd name="T11" fmla="*/ 35 h 44"/>
                <a:gd name="T12" fmla="*/ 2 w 7"/>
                <a:gd name="T13" fmla="*/ 41 h 44"/>
                <a:gd name="T14" fmla="*/ 6 w 7"/>
                <a:gd name="T15" fmla="*/ 41 h 44"/>
                <a:gd name="T16" fmla="*/ 6 w 7"/>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4">
                  <a:moveTo>
                    <a:pt x="6" y="3"/>
                  </a:moveTo>
                  <a:cubicBezTo>
                    <a:pt x="6" y="0"/>
                    <a:pt x="2" y="0"/>
                    <a:pt x="2" y="3"/>
                  </a:cubicBezTo>
                  <a:cubicBezTo>
                    <a:pt x="2" y="7"/>
                    <a:pt x="2" y="11"/>
                    <a:pt x="1" y="15"/>
                  </a:cubicBezTo>
                  <a:cubicBezTo>
                    <a:pt x="0" y="15"/>
                    <a:pt x="0" y="16"/>
                    <a:pt x="0" y="17"/>
                  </a:cubicBezTo>
                  <a:cubicBezTo>
                    <a:pt x="0" y="22"/>
                    <a:pt x="0" y="28"/>
                    <a:pt x="0" y="33"/>
                  </a:cubicBezTo>
                  <a:cubicBezTo>
                    <a:pt x="0" y="34"/>
                    <a:pt x="0" y="35"/>
                    <a:pt x="1" y="35"/>
                  </a:cubicBezTo>
                  <a:cubicBezTo>
                    <a:pt x="1" y="37"/>
                    <a:pt x="1" y="39"/>
                    <a:pt x="2" y="41"/>
                  </a:cubicBezTo>
                  <a:cubicBezTo>
                    <a:pt x="2" y="44"/>
                    <a:pt x="6" y="44"/>
                    <a:pt x="6" y="41"/>
                  </a:cubicBezTo>
                  <a:cubicBezTo>
                    <a:pt x="7" y="28"/>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0" name="Freeform 567"/>
            <p:cNvSpPr>
              <a:spLocks/>
            </p:cNvSpPr>
            <p:nvPr/>
          </p:nvSpPr>
          <p:spPr bwMode="auto">
            <a:xfrm>
              <a:off x="5220417" y="6424687"/>
              <a:ext cx="77962" cy="217348"/>
            </a:xfrm>
            <a:custGeom>
              <a:avLst/>
              <a:gdLst>
                <a:gd name="T0" fmla="*/ 18 w 19"/>
                <a:gd name="T1" fmla="*/ 45 h 49"/>
                <a:gd name="T2" fmla="*/ 17 w 19"/>
                <a:gd name="T3" fmla="*/ 18 h 49"/>
                <a:gd name="T4" fmla="*/ 10 w 19"/>
                <a:gd name="T5" fmla="*/ 16 h 49"/>
                <a:gd name="T6" fmla="*/ 10 w 19"/>
                <a:gd name="T7" fmla="*/ 16 h 49"/>
                <a:gd name="T8" fmla="*/ 9 w 19"/>
                <a:gd name="T9" fmla="*/ 16 h 49"/>
                <a:gd name="T10" fmla="*/ 10 w 19"/>
                <a:gd name="T11" fmla="*/ 4 h 49"/>
                <a:gd name="T12" fmla="*/ 5 w 19"/>
                <a:gd name="T13" fmla="*/ 4 h 49"/>
                <a:gd name="T14" fmla="*/ 2 w 19"/>
                <a:gd name="T15" fmla="*/ 30 h 49"/>
                <a:gd name="T16" fmla="*/ 0 w 19"/>
                <a:gd name="T17" fmla="*/ 31 h 49"/>
                <a:gd name="T18" fmla="*/ 0 w 19"/>
                <a:gd name="T19" fmla="*/ 43 h 49"/>
                <a:gd name="T20" fmla="*/ 2 w 19"/>
                <a:gd name="T21" fmla="*/ 44 h 49"/>
                <a:gd name="T22" fmla="*/ 9 w 19"/>
                <a:gd name="T23" fmla="*/ 43 h 49"/>
                <a:gd name="T24" fmla="*/ 9 w 19"/>
                <a:gd name="T25" fmla="*/ 43 h 49"/>
                <a:gd name="T26" fmla="*/ 9 w 19"/>
                <a:gd name="T27" fmla="*/ 45 h 49"/>
                <a:gd name="T28" fmla="*/ 13 w 19"/>
                <a:gd name="T29" fmla="*/ 47 h 49"/>
                <a:gd name="T30" fmla="*/ 18 w 19"/>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9">
                  <a:moveTo>
                    <a:pt x="18" y="45"/>
                  </a:moveTo>
                  <a:cubicBezTo>
                    <a:pt x="15" y="36"/>
                    <a:pt x="15" y="27"/>
                    <a:pt x="17" y="18"/>
                  </a:cubicBezTo>
                  <a:cubicBezTo>
                    <a:pt x="17" y="13"/>
                    <a:pt x="11" y="12"/>
                    <a:pt x="10" y="16"/>
                  </a:cubicBezTo>
                  <a:cubicBezTo>
                    <a:pt x="10" y="16"/>
                    <a:pt x="10" y="16"/>
                    <a:pt x="10" y="16"/>
                  </a:cubicBezTo>
                  <a:cubicBezTo>
                    <a:pt x="9" y="16"/>
                    <a:pt x="9" y="16"/>
                    <a:pt x="9" y="16"/>
                  </a:cubicBezTo>
                  <a:cubicBezTo>
                    <a:pt x="10" y="12"/>
                    <a:pt x="10" y="8"/>
                    <a:pt x="10" y="4"/>
                  </a:cubicBezTo>
                  <a:cubicBezTo>
                    <a:pt x="11" y="1"/>
                    <a:pt x="5" y="0"/>
                    <a:pt x="5" y="4"/>
                  </a:cubicBezTo>
                  <a:cubicBezTo>
                    <a:pt x="3" y="12"/>
                    <a:pt x="2" y="21"/>
                    <a:pt x="2" y="30"/>
                  </a:cubicBezTo>
                  <a:cubicBezTo>
                    <a:pt x="1" y="30"/>
                    <a:pt x="0" y="30"/>
                    <a:pt x="0" y="31"/>
                  </a:cubicBezTo>
                  <a:cubicBezTo>
                    <a:pt x="0" y="35"/>
                    <a:pt x="0" y="39"/>
                    <a:pt x="0" y="43"/>
                  </a:cubicBezTo>
                  <a:cubicBezTo>
                    <a:pt x="0" y="44"/>
                    <a:pt x="2" y="44"/>
                    <a:pt x="2" y="44"/>
                  </a:cubicBezTo>
                  <a:cubicBezTo>
                    <a:pt x="3" y="48"/>
                    <a:pt x="9" y="47"/>
                    <a:pt x="9" y="43"/>
                  </a:cubicBezTo>
                  <a:cubicBezTo>
                    <a:pt x="9" y="43"/>
                    <a:pt x="9" y="43"/>
                    <a:pt x="9" y="43"/>
                  </a:cubicBezTo>
                  <a:cubicBezTo>
                    <a:pt x="9" y="44"/>
                    <a:pt x="9" y="44"/>
                    <a:pt x="9" y="45"/>
                  </a:cubicBezTo>
                  <a:cubicBezTo>
                    <a:pt x="9" y="48"/>
                    <a:pt x="12" y="48"/>
                    <a:pt x="13" y="47"/>
                  </a:cubicBezTo>
                  <a:cubicBezTo>
                    <a:pt x="15" y="49"/>
                    <a:pt x="19" y="47"/>
                    <a:pt x="18"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1" name="Freeform 568"/>
            <p:cNvSpPr>
              <a:spLocks/>
            </p:cNvSpPr>
            <p:nvPr/>
          </p:nvSpPr>
          <p:spPr bwMode="auto">
            <a:xfrm>
              <a:off x="5373979" y="6495561"/>
              <a:ext cx="25987" cy="144111"/>
            </a:xfrm>
            <a:custGeom>
              <a:avLst/>
              <a:gdLst>
                <a:gd name="T0" fmla="*/ 5 w 6"/>
                <a:gd name="T1" fmla="*/ 3 h 32"/>
                <a:gd name="T2" fmla="*/ 1 w 6"/>
                <a:gd name="T3" fmla="*/ 3 h 32"/>
                <a:gd name="T4" fmla="*/ 1 w 6"/>
                <a:gd name="T5" fmla="*/ 29 h 32"/>
                <a:gd name="T6" fmla="*/ 5 w 6"/>
                <a:gd name="T7" fmla="*/ 29 h 32"/>
                <a:gd name="T8" fmla="*/ 5 w 6"/>
                <a:gd name="T9" fmla="*/ 3 h 32"/>
              </a:gdLst>
              <a:ahLst/>
              <a:cxnLst>
                <a:cxn ang="0">
                  <a:pos x="T0" y="T1"/>
                </a:cxn>
                <a:cxn ang="0">
                  <a:pos x="T2" y="T3"/>
                </a:cxn>
                <a:cxn ang="0">
                  <a:pos x="T4" y="T5"/>
                </a:cxn>
                <a:cxn ang="0">
                  <a:pos x="T6" y="T7"/>
                </a:cxn>
                <a:cxn ang="0">
                  <a:pos x="T8" y="T9"/>
                </a:cxn>
              </a:cxnLst>
              <a:rect l="0" t="0" r="r" b="b"/>
              <a:pathLst>
                <a:path w="6" h="32">
                  <a:moveTo>
                    <a:pt x="5" y="3"/>
                  </a:moveTo>
                  <a:cubicBezTo>
                    <a:pt x="5" y="0"/>
                    <a:pt x="1" y="0"/>
                    <a:pt x="1" y="3"/>
                  </a:cubicBezTo>
                  <a:cubicBezTo>
                    <a:pt x="0" y="12"/>
                    <a:pt x="0" y="20"/>
                    <a:pt x="1" y="29"/>
                  </a:cubicBezTo>
                  <a:cubicBezTo>
                    <a:pt x="1" y="32"/>
                    <a:pt x="5" y="32"/>
                    <a:pt x="5" y="29"/>
                  </a:cubicBezTo>
                  <a:cubicBezTo>
                    <a:pt x="6" y="20"/>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2" name="Freeform 569"/>
            <p:cNvSpPr>
              <a:spLocks/>
            </p:cNvSpPr>
            <p:nvPr/>
          </p:nvSpPr>
          <p:spPr bwMode="auto">
            <a:xfrm>
              <a:off x="5437765" y="6479024"/>
              <a:ext cx="61424" cy="181911"/>
            </a:xfrm>
            <a:custGeom>
              <a:avLst/>
              <a:gdLst>
                <a:gd name="T0" fmla="*/ 8 w 15"/>
                <a:gd name="T1" fmla="*/ 6 h 41"/>
                <a:gd name="T2" fmla="*/ 7 w 15"/>
                <a:gd name="T3" fmla="*/ 4 h 41"/>
                <a:gd name="T4" fmla="*/ 1 w 15"/>
                <a:gd name="T5" fmla="*/ 5 h 41"/>
                <a:gd name="T6" fmla="*/ 3 w 15"/>
                <a:gd name="T7" fmla="*/ 29 h 41"/>
                <a:gd name="T8" fmla="*/ 5 w 15"/>
                <a:gd name="T9" fmla="*/ 32 h 41"/>
                <a:gd name="T10" fmla="*/ 6 w 15"/>
                <a:gd name="T11" fmla="*/ 37 h 41"/>
                <a:gd name="T12" fmla="*/ 11 w 15"/>
                <a:gd name="T13" fmla="*/ 37 h 41"/>
                <a:gd name="T14" fmla="*/ 14 w 15"/>
                <a:gd name="T15" fmla="*/ 10 h 41"/>
                <a:gd name="T16" fmla="*/ 8 w 15"/>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6"/>
                  </a:moveTo>
                  <a:cubicBezTo>
                    <a:pt x="8" y="5"/>
                    <a:pt x="8" y="5"/>
                    <a:pt x="7" y="4"/>
                  </a:cubicBezTo>
                  <a:cubicBezTo>
                    <a:pt x="6" y="0"/>
                    <a:pt x="0" y="2"/>
                    <a:pt x="1" y="5"/>
                  </a:cubicBezTo>
                  <a:cubicBezTo>
                    <a:pt x="3" y="13"/>
                    <a:pt x="3" y="21"/>
                    <a:pt x="3" y="29"/>
                  </a:cubicBezTo>
                  <a:cubicBezTo>
                    <a:pt x="3" y="31"/>
                    <a:pt x="4" y="32"/>
                    <a:pt x="5" y="32"/>
                  </a:cubicBezTo>
                  <a:cubicBezTo>
                    <a:pt x="5" y="34"/>
                    <a:pt x="6" y="35"/>
                    <a:pt x="6" y="37"/>
                  </a:cubicBezTo>
                  <a:cubicBezTo>
                    <a:pt x="6" y="41"/>
                    <a:pt x="11" y="41"/>
                    <a:pt x="11" y="37"/>
                  </a:cubicBezTo>
                  <a:cubicBezTo>
                    <a:pt x="12" y="28"/>
                    <a:pt x="12" y="19"/>
                    <a:pt x="14" y="10"/>
                  </a:cubicBezTo>
                  <a:cubicBezTo>
                    <a:pt x="15" y="6"/>
                    <a:pt x="10" y="4"/>
                    <a:pt x="8"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3" name="Freeform 570"/>
            <p:cNvSpPr>
              <a:spLocks/>
            </p:cNvSpPr>
            <p:nvPr/>
          </p:nvSpPr>
          <p:spPr bwMode="auto">
            <a:xfrm>
              <a:off x="5513365" y="6474299"/>
              <a:ext cx="61424" cy="231523"/>
            </a:xfrm>
            <a:custGeom>
              <a:avLst/>
              <a:gdLst>
                <a:gd name="T0" fmla="*/ 7 w 15"/>
                <a:gd name="T1" fmla="*/ 5 h 52"/>
                <a:gd name="T2" fmla="*/ 6 w 15"/>
                <a:gd name="T3" fmla="*/ 12 h 52"/>
                <a:gd name="T4" fmla="*/ 2 w 15"/>
                <a:gd name="T5" fmla="*/ 14 h 52"/>
                <a:gd name="T6" fmla="*/ 1 w 15"/>
                <a:gd name="T7" fmla="*/ 23 h 52"/>
                <a:gd name="T8" fmla="*/ 4 w 15"/>
                <a:gd name="T9" fmla="*/ 25 h 52"/>
                <a:gd name="T10" fmla="*/ 4 w 15"/>
                <a:gd name="T11" fmla="*/ 49 h 52"/>
                <a:gd name="T12" fmla="*/ 10 w 15"/>
                <a:gd name="T13" fmla="*/ 49 h 52"/>
                <a:gd name="T14" fmla="*/ 15 w 15"/>
                <a:gd name="T15" fmla="*/ 6 h 52"/>
                <a:gd name="T16" fmla="*/ 7 w 15"/>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5"/>
                  </a:moveTo>
                  <a:cubicBezTo>
                    <a:pt x="7" y="7"/>
                    <a:pt x="6" y="9"/>
                    <a:pt x="6" y="12"/>
                  </a:cubicBezTo>
                  <a:cubicBezTo>
                    <a:pt x="4" y="11"/>
                    <a:pt x="2" y="12"/>
                    <a:pt x="2" y="14"/>
                  </a:cubicBezTo>
                  <a:cubicBezTo>
                    <a:pt x="2" y="17"/>
                    <a:pt x="3" y="21"/>
                    <a:pt x="1" y="23"/>
                  </a:cubicBezTo>
                  <a:cubicBezTo>
                    <a:pt x="0" y="25"/>
                    <a:pt x="2" y="26"/>
                    <a:pt x="4" y="25"/>
                  </a:cubicBezTo>
                  <a:cubicBezTo>
                    <a:pt x="3" y="33"/>
                    <a:pt x="2" y="41"/>
                    <a:pt x="4" y="49"/>
                  </a:cubicBezTo>
                  <a:cubicBezTo>
                    <a:pt x="4" y="52"/>
                    <a:pt x="9" y="52"/>
                    <a:pt x="10" y="49"/>
                  </a:cubicBezTo>
                  <a:cubicBezTo>
                    <a:pt x="13" y="35"/>
                    <a:pt x="13" y="20"/>
                    <a:pt x="15" y="6"/>
                  </a:cubicBezTo>
                  <a:cubicBezTo>
                    <a:pt x="15" y="1"/>
                    <a:pt x="8"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4" name="Freeform 571"/>
            <p:cNvSpPr>
              <a:spLocks/>
            </p:cNvSpPr>
            <p:nvPr/>
          </p:nvSpPr>
          <p:spPr bwMode="auto">
            <a:xfrm>
              <a:off x="5319641" y="6495561"/>
              <a:ext cx="49612" cy="205536"/>
            </a:xfrm>
            <a:custGeom>
              <a:avLst/>
              <a:gdLst>
                <a:gd name="T0" fmla="*/ 9 w 12"/>
                <a:gd name="T1" fmla="*/ 7 h 46"/>
                <a:gd name="T2" fmla="*/ 8 w 12"/>
                <a:gd name="T3" fmla="*/ 2 h 46"/>
                <a:gd name="T4" fmla="*/ 4 w 12"/>
                <a:gd name="T5" fmla="*/ 3 h 46"/>
                <a:gd name="T6" fmla="*/ 5 w 12"/>
                <a:gd name="T7" fmla="*/ 7 h 46"/>
                <a:gd name="T8" fmla="*/ 4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5"/>
                    <a:pt x="8" y="4"/>
                    <a:pt x="8" y="2"/>
                  </a:cubicBezTo>
                  <a:cubicBezTo>
                    <a:pt x="7" y="0"/>
                    <a:pt x="3" y="1"/>
                    <a:pt x="4" y="3"/>
                  </a:cubicBezTo>
                  <a:cubicBezTo>
                    <a:pt x="4" y="5"/>
                    <a:pt x="5" y="6"/>
                    <a:pt x="5" y="7"/>
                  </a:cubicBezTo>
                  <a:cubicBezTo>
                    <a:pt x="4" y="8"/>
                    <a:pt x="4" y="9"/>
                    <a:pt x="4" y="10"/>
                  </a:cubicBezTo>
                  <a:cubicBezTo>
                    <a:pt x="1" y="21"/>
                    <a:pt x="0" y="32"/>
                    <a:pt x="4" y="42"/>
                  </a:cubicBezTo>
                  <a:cubicBezTo>
                    <a:pt x="6" y="46"/>
                    <a:pt x="11" y="46"/>
                    <a:pt x="11" y="41"/>
                  </a:cubicBezTo>
                  <a:cubicBezTo>
                    <a:pt x="11" y="37"/>
                    <a:pt x="11" y="33"/>
                    <a:pt x="11" y="28"/>
                  </a:cubicBezTo>
                  <a:cubicBezTo>
                    <a:pt x="11" y="28"/>
                    <a:pt x="11" y="28"/>
                    <a:pt x="11" y="27"/>
                  </a:cubicBezTo>
                  <a:cubicBezTo>
                    <a:pt x="11" y="25"/>
                    <a:pt x="11" y="23"/>
                    <a:pt x="11" y="21"/>
                  </a:cubicBezTo>
                  <a:cubicBezTo>
                    <a:pt x="11" y="18"/>
                    <a:pt x="12" y="15"/>
                    <a:pt x="12" y="12"/>
                  </a:cubicBezTo>
                  <a:cubicBezTo>
                    <a:pt x="12" y="9"/>
                    <a:pt x="11" y="7"/>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5" name="Freeform 572"/>
            <p:cNvSpPr>
              <a:spLocks/>
            </p:cNvSpPr>
            <p:nvPr/>
          </p:nvSpPr>
          <p:spPr bwMode="auto">
            <a:xfrm>
              <a:off x="4925107" y="6505011"/>
              <a:ext cx="51975" cy="125211"/>
            </a:xfrm>
            <a:custGeom>
              <a:avLst/>
              <a:gdLst>
                <a:gd name="T0" fmla="*/ 11 w 12"/>
                <a:gd name="T1" fmla="*/ 24 h 28"/>
                <a:gd name="T2" fmla="*/ 4 w 12"/>
                <a:gd name="T3" fmla="*/ 2 h 28"/>
                <a:gd name="T4" fmla="*/ 0 w 12"/>
                <a:gd name="T5" fmla="*/ 3 h 28"/>
                <a:gd name="T6" fmla="*/ 9 w 12"/>
                <a:gd name="T7" fmla="*/ 26 h 28"/>
                <a:gd name="T8" fmla="*/ 11 w 12"/>
                <a:gd name="T9" fmla="*/ 24 h 28"/>
              </a:gdLst>
              <a:ahLst/>
              <a:cxnLst>
                <a:cxn ang="0">
                  <a:pos x="T0" y="T1"/>
                </a:cxn>
                <a:cxn ang="0">
                  <a:pos x="T2" y="T3"/>
                </a:cxn>
                <a:cxn ang="0">
                  <a:pos x="T4" y="T5"/>
                </a:cxn>
                <a:cxn ang="0">
                  <a:pos x="T6" y="T7"/>
                </a:cxn>
                <a:cxn ang="0">
                  <a:pos x="T8" y="T9"/>
                </a:cxn>
              </a:cxnLst>
              <a:rect l="0" t="0" r="r" b="b"/>
              <a:pathLst>
                <a:path w="12" h="28">
                  <a:moveTo>
                    <a:pt x="11" y="24"/>
                  </a:moveTo>
                  <a:cubicBezTo>
                    <a:pt x="8" y="17"/>
                    <a:pt x="6" y="10"/>
                    <a:pt x="4" y="2"/>
                  </a:cubicBezTo>
                  <a:cubicBezTo>
                    <a:pt x="3" y="0"/>
                    <a:pt x="0" y="1"/>
                    <a:pt x="0" y="3"/>
                  </a:cubicBezTo>
                  <a:cubicBezTo>
                    <a:pt x="2" y="11"/>
                    <a:pt x="5" y="19"/>
                    <a:pt x="9" y="26"/>
                  </a:cubicBezTo>
                  <a:cubicBezTo>
                    <a:pt x="10" y="28"/>
                    <a:pt x="12" y="26"/>
                    <a:pt x="11" y="2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6" name="Freeform 573"/>
            <p:cNvSpPr>
              <a:spLocks/>
            </p:cNvSpPr>
            <p:nvPr/>
          </p:nvSpPr>
          <p:spPr bwMode="auto">
            <a:xfrm>
              <a:off x="4821158" y="6457762"/>
              <a:ext cx="75599" cy="193723"/>
            </a:xfrm>
            <a:custGeom>
              <a:avLst/>
              <a:gdLst>
                <a:gd name="T0" fmla="*/ 16 w 18"/>
                <a:gd name="T1" fmla="*/ 37 h 44"/>
                <a:gd name="T2" fmla="*/ 12 w 18"/>
                <a:gd name="T3" fmla="*/ 7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7"/>
                  </a:cubicBezTo>
                  <a:cubicBezTo>
                    <a:pt x="13" y="3"/>
                    <a:pt x="8" y="0"/>
                    <a:pt x="6" y="4"/>
                  </a:cubicBezTo>
                  <a:cubicBezTo>
                    <a:pt x="0" y="17"/>
                    <a:pt x="2" y="28"/>
                    <a:pt x="10" y="40"/>
                  </a:cubicBezTo>
                  <a:cubicBezTo>
                    <a:pt x="12" y="44"/>
                    <a:pt x="18" y="40"/>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7" name="Freeform 574"/>
            <p:cNvSpPr>
              <a:spLocks/>
            </p:cNvSpPr>
            <p:nvPr/>
          </p:nvSpPr>
          <p:spPr bwMode="auto">
            <a:xfrm>
              <a:off x="5090481" y="6514461"/>
              <a:ext cx="40162" cy="141749"/>
            </a:xfrm>
            <a:custGeom>
              <a:avLst/>
              <a:gdLst>
                <a:gd name="T0" fmla="*/ 3 w 10"/>
                <a:gd name="T1" fmla="*/ 4 h 32"/>
                <a:gd name="T2" fmla="*/ 3 w 10"/>
                <a:gd name="T3" fmla="*/ 28 h 32"/>
                <a:gd name="T4" fmla="*/ 9 w 10"/>
                <a:gd name="T5" fmla="*/ 26 h 32"/>
                <a:gd name="T6" fmla="*/ 9 w 10"/>
                <a:gd name="T7" fmla="*/ 6 h 32"/>
                <a:gd name="T8" fmla="*/ 3 w 10"/>
                <a:gd name="T9" fmla="*/ 4 h 32"/>
              </a:gdLst>
              <a:ahLst/>
              <a:cxnLst>
                <a:cxn ang="0">
                  <a:pos x="T0" y="T1"/>
                </a:cxn>
                <a:cxn ang="0">
                  <a:pos x="T2" y="T3"/>
                </a:cxn>
                <a:cxn ang="0">
                  <a:pos x="T4" y="T5"/>
                </a:cxn>
                <a:cxn ang="0">
                  <a:pos x="T6" y="T7"/>
                </a:cxn>
                <a:cxn ang="0">
                  <a:pos x="T8" y="T9"/>
                </a:cxn>
              </a:cxnLst>
              <a:rect l="0" t="0" r="r" b="b"/>
              <a:pathLst>
                <a:path w="10" h="32">
                  <a:moveTo>
                    <a:pt x="3" y="4"/>
                  </a:moveTo>
                  <a:cubicBezTo>
                    <a:pt x="0" y="12"/>
                    <a:pt x="0" y="20"/>
                    <a:pt x="3" y="28"/>
                  </a:cubicBezTo>
                  <a:cubicBezTo>
                    <a:pt x="4" y="32"/>
                    <a:pt x="9" y="30"/>
                    <a:pt x="9" y="26"/>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sp>
          <p:nvSpPr>
            <p:cNvPr id="328" name="Freeform 686"/>
            <p:cNvSpPr>
              <a:spLocks/>
            </p:cNvSpPr>
            <p:nvPr/>
          </p:nvSpPr>
          <p:spPr bwMode="auto">
            <a:xfrm>
              <a:off x="-144775" y="6549900"/>
              <a:ext cx="5643964" cy="158280"/>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軟正黑體" panose="020B0604030504040204" pitchFamily="34" charset="-120"/>
                <a:ea typeface="微軟正黑體" panose="020B0604030504040204" pitchFamily="34" charset="-120"/>
              </a:endParaRPr>
            </a:p>
          </p:txBody>
        </p:sp>
      </p:grpSp>
      <p:grpSp>
        <p:nvGrpSpPr>
          <p:cNvPr id="329" name="Group 3"/>
          <p:cNvGrpSpPr/>
          <p:nvPr/>
        </p:nvGrpSpPr>
        <p:grpSpPr>
          <a:xfrm>
            <a:off x="814168" y="1087961"/>
            <a:ext cx="10052640" cy="4399344"/>
            <a:chOff x="1100786" y="1551735"/>
            <a:chExt cx="10052640" cy="4399344"/>
          </a:xfrm>
        </p:grpSpPr>
        <p:sp>
          <p:nvSpPr>
            <p:cNvPr id="330" name="Freeform 21"/>
            <p:cNvSpPr/>
            <p:nvPr/>
          </p:nvSpPr>
          <p:spPr>
            <a:xfrm rot="19805282">
              <a:off x="1456384" y="1551735"/>
              <a:ext cx="9350488" cy="4399344"/>
            </a:xfrm>
            <a:custGeom>
              <a:avLst/>
              <a:gdLst>
                <a:gd name="connsiteX0" fmla="*/ 9210674 w 9350488"/>
                <a:gd name="connsiteY0" fmla="*/ 3819266 h 4399344"/>
                <a:gd name="connsiteX1" fmla="*/ 9350488 w 9350488"/>
                <a:gd name="connsiteY1" fmla="*/ 4082226 h 4399344"/>
                <a:gd name="connsiteX2" fmla="*/ 9033370 w 9350488"/>
                <a:gd name="connsiteY2" fmla="*/ 4399344 h 4399344"/>
                <a:gd name="connsiteX3" fmla="*/ 6852320 w 9350488"/>
                <a:gd name="connsiteY3" fmla="*/ 4399344 h 4399344"/>
                <a:gd name="connsiteX4" fmla="*/ 6844759 w 9350488"/>
                <a:gd name="connsiteY4" fmla="*/ 4398581 h 4399344"/>
                <a:gd name="connsiteX5" fmla="*/ 6831730 w 9350488"/>
                <a:gd name="connsiteY5" fmla="*/ 4398964 h 4399344"/>
                <a:gd name="connsiteX6" fmla="*/ 6805150 w 9350488"/>
                <a:gd name="connsiteY6" fmla="*/ 4394589 h 4399344"/>
                <a:gd name="connsiteX7" fmla="*/ 6788410 w 9350488"/>
                <a:gd name="connsiteY7" fmla="*/ 4392901 h 4399344"/>
                <a:gd name="connsiteX8" fmla="*/ 6781081 w 9350488"/>
                <a:gd name="connsiteY8" fmla="*/ 4390626 h 4399344"/>
                <a:gd name="connsiteX9" fmla="*/ 6771692 w 9350488"/>
                <a:gd name="connsiteY9" fmla="*/ 4389080 h 4399344"/>
                <a:gd name="connsiteX10" fmla="*/ 6748678 w 9350488"/>
                <a:gd name="connsiteY10" fmla="*/ 4380567 h 4399344"/>
                <a:gd name="connsiteX11" fmla="*/ 6728884 w 9350488"/>
                <a:gd name="connsiteY11" fmla="*/ 4374423 h 4399344"/>
                <a:gd name="connsiteX12" fmla="*/ 6722076 w 9350488"/>
                <a:gd name="connsiteY12" fmla="*/ 4370728 h 4399344"/>
                <a:gd name="connsiteX13" fmla="*/ 6714626 w 9350488"/>
                <a:gd name="connsiteY13" fmla="*/ 4367972 h 4399344"/>
                <a:gd name="connsiteX14" fmla="*/ 6695104 w 9350488"/>
                <a:gd name="connsiteY14" fmla="*/ 4356088 h 4399344"/>
                <a:gd name="connsiteX15" fmla="*/ 6675017 w 9350488"/>
                <a:gd name="connsiteY15" fmla="*/ 4345185 h 4399344"/>
                <a:gd name="connsiteX16" fmla="*/ 6668890 w 9350488"/>
                <a:gd name="connsiteY16" fmla="*/ 4340130 h 4399344"/>
                <a:gd name="connsiteX17" fmla="*/ 6662274 w 9350488"/>
                <a:gd name="connsiteY17" fmla="*/ 4336102 h 4399344"/>
                <a:gd name="connsiteX18" fmla="*/ 6647012 w 9350488"/>
                <a:gd name="connsiteY18" fmla="*/ 4322079 h 4399344"/>
                <a:gd name="connsiteX19" fmla="*/ 6628085 w 9350488"/>
                <a:gd name="connsiteY19" fmla="*/ 4306462 h 4399344"/>
                <a:gd name="connsiteX20" fmla="*/ 6622029 w 9350488"/>
                <a:gd name="connsiteY20" fmla="*/ 4299122 h 4399344"/>
                <a:gd name="connsiteX21" fmla="*/ 6616378 w 9350488"/>
                <a:gd name="connsiteY21" fmla="*/ 4293931 h 4399344"/>
                <a:gd name="connsiteX22" fmla="*/ 6606505 w 9350488"/>
                <a:gd name="connsiteY22" fmla="*/ 4280307 h 4399344"/>
                <a:gd name="connsiteX23" fmla="*/ 6589361 w 9350488"/>
                <a:gd name="connsiteY23" fmla="*/ 4259529 h 4399344"/>
                <a:gd name="connsiteX24" fmla="*/ 6583143 w 9350488"/>
                <a:gd name="connsiteY24" fmla="*/ 4248073 h 4399344"/>
                <a:gd name="connsiteX25" fmla="*/ 6578683 w 9350488"/>
                <a:gd name="connsiteY25" fmla="*/ 4241920 h 4399344"/>
                <a:gd name="connsiteX26" fmla="*/ 5577164 w 9350488"/>
                <a:gd name="connsiteY26" fmla="*/ 2519482 h 4399344"/>
                <a:gd name="connsiteX27" fmla="*/ 3584720 w 9350488"/>
                <a:gd name="connsiteY27" fmla="*/ 2519482 h 4399344"/>
                <a:gd name="connsiteX28" fmla="*/ 3577151 w 9350488"/>
                <a:gd name="connsiteY28" fmla="*/ 2518719 h 4399344"/>
                <a:gd name="connsiteX29" fmla="*/ 3564128 w 9350488"/>
                <a:gd name="connsiteY29" fmla="*/ 2519102 h 4399344"/>
                <a:gd name="connsiteX30" fmla="*/ 3537559 w 9350488"/>
                <a:gd name="connsiteY30" fmla="*/ 2514728 h 4399344"/>
                <a:gd name="connsiteX31" fmla="*/ 3520810 w 9350488"/>
                <a:gd name="connsiteY31" fmla="*/ 2513039 h 4399344"/>
                <a:gd name="connsiteX32" fmla="*/ 3513476 w 9350488"/>
                <a:gd name="connsiteY32" fmla="*/ 2510763 h 4399344"/>
                <a:gd name="connsiteX33" fmla="*/ 3504091 w 9350488"/>
                <a:gd name="connsiteY33" fmla="*/ 2509217 h 4399344"/>
                <a:gd name="connsiteX34" fmla="*/ 3481082 w 9350488"/>
                <a:gd name="connsiteY34" fmla="*/ 2500707 h 4399344"/>
                <a:gd name="connsiteX35" fmla="*/ 3461284 w 9350488"/>
                <a:gd name="connsiteY35" fmla="*/ 2494561 h 4399344"/>
                <a:gd name="connsiteX36" fmla="*/ 3454474 w 9350488"/>
                <a:gd name="connsiteY36" fmla="*/ 2490865 h 4399344"/>
                <a:gd name="connsiteX37" fmla="*/ 3447024 w 9350488"/>
                <a:gd name="connsiteY37" fmla="*/ 2488109 h 4399344"/>
                <a:gd name="connsiteX38" fmla="*/ 3427503 w 9350488"/>
                <a:gd name="connsiteY38" fmla="*/ 2476226 h 4399344"/>
                <a:gd name="connsiteX39" fmla="*/ 3407416 w 9350488"/>
                <a:gd name="connsiteY39" fmla="*/ 2465323 h 4399344"/>
                <a:gd name="connsiteX40" fmla="*/ 3401290 w 9350488"/>
                <a:gd name="connsiteY40" fmla="*/ 2460268 h 4399344"/>
                <a:gd name="connsiteX41" fmla="*/ 3394672 w 9350488"/>
                <a:gd name="connsiteY41" fmla="*/ 2456239 h 4399344"/>
                <a:gd name="connsiteX42" fmla="*/ 3379407 w 9350488"/>
                <a:gd name="connsiteY42" fmla="*/ 2442213 h 4399344"/>
                <a:gd name="connsiteX43" fmla="*/ 3360484 w 9350488"/>
                <a:gd name="connsiteY43" fmla="*/ 2426600 h 4399344"/>
                <a:gd name="connsiteX44" fmla="*/ 3354430 w 9350488"/>
                <a:gd name="connsiteY44" fmla="*/ 2419263 h 4399344"/>
                <a:gd name="connsiteX45" fmla="*/ 3348776 w 9350488"/>
                <a:gd name="connsiteY45" fmla="*/ 2414068 h 4399344"/>
                <a:gd name="connsiteX46" fmla="*/ 3338897 w 9350488"/>
                <a:gd name="connsiteY46" fmla="*/ 2400437 h 4399344"/>
                <a:gd name="connsiteX47" fmla="*/ 3321761 w 9350488"/>
                <a:gd name="connsiteY47" fmla="*/ 2379667 h 4399344"/>
                <a:gd name="connsiteX48" fmla="*/ 3315545 w 9350488"/>
                <a:gd name="connsiteY48" fmla="*/ 2368216 h 4399344"/>
                <a:gd name="connsiteX49" fmla="*/ 3311081 w 9350488"/>
                <a:gd name="connsiteY49" fmla="*/ 2362057 h 4399344"/>
                <a:gd name="connsiteX50" fmla="*/ 2309562 w 9350488"/>
                <a:gd name="connsiteY50" fmla="*/ 639619 h 4399344"/>
                <a:gd name="connsiteX51" fmla="*/ 317118 w 9350488"/>
                <a:gd name="connsiteY51" fmla="*/ 639619 h 4399344"/>
                <a:gd name="connsiteX52" fmla="*/ 1 w 9350488"/>
                <a:gd name="connsiteY52" fmla="*/ 322501 h 4399344"/>
                <a:gd name="connsiteX53" fmla="*/ 317119 w 9350488"/>
                <a:gd name="connsiteY53" fmla="*/ 5383 h 4399344"/>
                <a:gd name="connsiteX54" fmla="*/ 2436279 w 9350488"/>
                <a:gd name="connsiteY54" fmla="*/ 5383 h 4399344"/>
                <a:gd name="connsiteX55" fmla="*/ 2448735 w 9350488"/>
                <a:gd name="connsiteY55" fmla="*/ 2523 h 4399344"/>
                <a:gd name="connsiteX56" fmla="*/ 2627103 w 9350488"/>
                <a:gd name="connsiteY56" fmla="*/ 31715 h 4399344"/>
                <a:gd name="connsiteX57" fmla="*/ 2650943 w 9350488"/>
                <a:gd name="connsiteY57" fmla="*/ 46228 h 4399344"/>
                <a:gd name="connsiteX58" fmla="*/ 2675472 w 9350488"/>
                <a:gd name="connsiteY58" fmla="*/ 59542 h 4399344"/>
                <a:gd name="connsiteX59" fmla="*/ 2790366 w 9350488"/>
                <a:gd name="connsiteY59" fmla="*/ 199065 h 4399344"/>
                <a:gd name="connsiteX60" fmla="*/ 2794154 w 9350488"/>
                <a:gd name="connsiteY60" fmla="*/ 211270 h 4399344"/>
                <a:gd name="connsiteX61" fmla="*/ 3767495 w 9350488"/>
                <a:gd name="connsiteY61" fmla="*/ 1885246 h 4399344"/>
                <a:gd name="connsiteX62" fmla="*/ 5703881 w 9350488"/>
                <a:gd name="connsiteY62" fmla="*/ 1885246 h 4399344"/>
                <a:gd name="connsiteX63" fmla="*/ 5716337 w 9350488"/>
                <a:gd name="connsiteY63" fmla="*/ 1882386 h 4399344"/>
                <a:gd name="connsiteX64" fmla="*/ 5894704 w 9350488"/>
                <a:gd name="connsiteY64" fmla="*/ 1911577 h 4399344"/>
                <a:gd name="connsiteX65" fmla="*/ 5930433 w 9350488"/>
                <a:gd name="connsiteY65" fmla="*/ 1933328 h 4399344"/>
                <a:gd name="connsiteX66" fmla="*/ 5943074 w 9350488"/>
                <a:gd name="connsiteY66" fmla="*/ 1939405 h 4399344"/>
                <a:gd name="connsiteX67" fmla="*/ 6044613 w 9350488"/>
                <a:gd name="connsiteY67" fmla="*/ 2051207 h 4399344"/>
                <a:gd name="connsiteX68" fmla="*/ 6057322 w 9350488"/>
                <a:gd name="connsiteY68" fmla="*/ 2083506 h 4399344"/>
                <a:gd name="connsiteX69" fmla="*/ 7035096 w 9350488"/>
                <a:gd name="connsiteY69" fmla="*/ 3765107 h 4399344"/>
                <a:gd name="connsiteX70" fmla="*/ 9033370 w 9350488"/>
                <a:gd name="connsiteY70" fmla="*/ 3765107 h 4399344"/>
                <a:gd name="connsiteX71" fmla="*/ 9210674 w 9350488"/>
                <a:gd name="connsiteY71" fmla="*/ 3819266 h 439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9350488" h="4399344">
                  <a:moveTo>
                    <a:pt x="9210674" y="3819266"/>
                  </a:moveTo>
                  <a:cubicBezTo>
                    <a:pt x="9295028" y="3876255"/>
                    <a:pt x="9350488" y="3972763"/>
                    <a:pt x="9350488" y="4082226"/>
                  </a:cubicBezTo>
                  <a:cubicBezTo>
                    <a:pt x="9350488" y="4257365"/>
                    <a:pt x="9208509" y="4399344"/>
                    <a:pt x="9033370" y="4399344"/>
                  </a:cubicBezTo>
                  <a:lnTo>
                    <a:pt x="6852320" y="4399344"/>
                  </a:lnTo>
                  <a:lnTo>
                    <a:pt x="6844759" y="4398581"/>
                  </a:lnTo>
                  <a:lnTo>
                    <a:pt x="6831730" y="4398964"/>
                  </a:lnTo>
                  <a:lnTo>
                    <a:pt x="6805150" y="4394589"/>
                  </a:lnTo>
                  <a:lnTo>
                    <a:pt x="6788410" y="4392901"/>
                  </a:lnTo>
                  <a:lnTo>
                    <a:pt x="6781081" y="4390626"/>
                  </a:lnTo>
                  <a:lnTo>
                    <a:pt x="6771692" y="4389080"/>
                  </a:lnTo>
                  <a:lnTo>
                    <a:pt x="6748678" y="4380567"/>
                  </a:lnTo>
                  <a:lnTo>
                    <a:pt x="6728884" y="4374423"/>
                  </a:lnTo>
                  <a:lnTo>
                    <a:pt x="6722076" y="4370728"/>
                  </a:lnTo>
                  <a:lnTo>
                    <a:pt x="6714626" y="4367972"/>
                  </a:lnTo>
                  <a:lnTo>
                    <a:pt x="6695104" y="4356088"/>
                  </a:lnTo>
                  <a:lnTo>
                    <a:pt x="6675017" y="4345185"/>
                  </a:lnTo>
                  <a:lnTo>
                    <a:pt x="6668890" y="4340130"/>
                  </a:lnTo>
                  <a:lnTo>
                    <a:pt x="6662274" y="4336102"/>
                  </a:lnTo>
                  <a:lnTo>
                    <a:pt x="6647012" y="4322079"/>
                  </a:lnTo>
                  <a:lnTo>
                    <a:pt x="6628085" y="4306462"/>
                  </a:lnTo>
                  <a:lnTo>
                    <a:pt x="6622029" y="4299122"/>
                  </a:lnTo>
                  <a:lnTo>
                    <a:pt x="6616378" y="4293931"/>
                  </a:lnTo>
                  <a:lnTo>
                    <a:pt x="6606505" y="4280307"/>
                  </a:lnTo>
                  <a:lnTo>
                    <a:pt x="6589361" y="4259529"/>
                  </a:lnTo>
                  <a:lnTo>
                    <a:pt x="6583143" y="4248073"/>
                  </a:lnTo>
                  <a:lnTo>
                    <a:pt x="6578683" y="4241920"/>
                  </a:lnTo>
                  <a:lnTo>
                    <a:pt x="5577164" y="2519482"/>
                  </a:lnTo>
                  <a:lnTo>
                    <a:pt x="3584720" y="2519482"/>
                  </a:lnTo>
                  <a:lnTo>
                    <a:pt x="3577151" y="2518719"/>
                  </a:lnTo>
                  <a:lnTo>
                    <a:pt x="3564128" y="2519102"/>
                  </a:lnTo>
                  <a:lnTo>
                    <a:pt x="3537559" y="2514728"/>
                  </a:lnTo>
                  <a:lnTo>
                    <a:pt x="3520810" y="2513039"/>
                  </a:lnTo>
                  <a:lnTo>
                    <a:pt x="3513476" y="2510763"/>
                  </a:lnTo>
                  <a:lnTo>
                    <a:pt x="3504091" y="2509217"/>
                  </a:lnTo>
                  <a:lnTo>
                    <a:pt x="3481082" y="2500707"/>
                  </a:lnTo>
                  <a:lnTo>
                    <a:pt x="3461284" y="2494561"/>
                  </a:lnTo>
                  <a:lnTo>
                    <a:pt x="3454474" y="2490865"/>
                  </a:lnTo>
                  <a:lnTo>
                    <a:pt x="3447024" y="2488109"/>
                  </a:lnTo>
                  <a:lnTo>
                    <a:pt x="3427503" y="2476226"/>
                  </a:lnTo>
                  <a:lnTo>
                    <a:pt x="3407416" y="2465323"/>
                  </a:lnTo>
                  <a:lnTo>
                    <a:pt x="3401290" y="2460268"/>
                  </a:lnTo>
                  <a:lnTo>
                    <a:pt x="3394672" y="2456239"/>
                  </a:lnTo>
                  <a:lnTo>
                    <a:pt x="3379407" y="2442213"/>
                  </a:lnTo>
                  <a:lnTo>
                    <a:pt x="3360484" y="2426600"/>
                  </a:lnTo>
                  <a:lnTo>
                    <a:pt x="3354430" y="2419263"/>
                  </a:lnTo>
                  <a:lnTo>
                    <a:pt x="3348776" y="2414068"/>
                  </a:lnTo>
                  <a:lnTo>
                    <a:pt x="3338897" y="2400437"/>
                  </a:lnTo>
                  <a:lnTo>
                    <a:pt x="3321761" y="2379667"/>
                  </a:lnTo>
                  <a:lnTo>
                    <a:pt x="3315545" y="2368216"/>
                  </a:lnTo>
                  <a:lnTo>
                    <a:pt x="3311081" y="2362057"/>
                  </a:lnTo>
                  <a:lnTo>
                    <a:pt x="2309562" y="639619"/>
                  </a:lnTo>
                  <a:lnTo>
                    <a:pt x="317118" y="639619"/>
                  </a:lnTo>
                  <a:cubicBezTo>
                    <a:pt x="141979" y="639619"/>
                    <a:pt x="0" y="497640"/>
                    <a:pt x="1" y="322501"/>
                  </a:cubicBezTo>
                  <a:cubicBezTo>
                    <a:pt x="0" y="147362"/>
                    <a:pt x="141979" y="5383"/>
                    <a:pt x="317119" y="5383"/>
                  </a:cubicBezTo>
                  <a:lnTo>
                    <a:pt x="2436279" y="5383"/>
                  </a:lnTo>
                  <a:lnTo>
                    <a:pt x="2448735" y="2523"/>
                  </a:lnTo>
                  <a:cubicBezTo>
                    <a:pt x="2510031" y="-5274"/>
                    <a:pt x="2572102" y="5149"/>
                    <a:pt x="2627103" y="31715"/>
                  </a:cubicBezTo>
                  <a:lnTo>
                    <a:pt x="2650943" y="46228"/>
                  </a:lnTo>
                  <a:lnTo>
                    <a:pt x="2675472" y="59542"/>
                  </a:lnTo>
                  <a:cubicBezTo>
                    <a:pt x="2726084" y="93735"/>
                    <a:pt x="2766295" y="142156"/>
                    <a:pt x="2790366" y="199065"/>
                  </a:cubicBezTo>
                  <a:lnTo>
                    <a:pt x="2794154" y="211270"/>
                  </a:lnTo>
                  <a:lnTo>
                    <a:pt x="3767495" y="1885246"/>
                  </a:lnTo>
                  <a:lnTo>
                    <a:pt x="5703881" y="1885246"/>
                  </a:lnTo>
                  <a:lnTo>
                    <a:pt x="5716337" y="1882386"/>
                  </a:lnTo>
                  <a:cubicBezTo>
                    <a:pt x="5777633" y="1874589"/>
                    <a:pt x="5839704" y="1885011"/>
                    <a:pt x="5894704" y="1911577"/>
                  </a:cubicBezTo>
                  <a:lnTo>
                    <a:pt x="5930433" y="1933328"/>
                  </a:lnTo>
                  <a:lnTo>
                    <a:pt x="5943074" y="1939405"/>
                  </a:lnTo>
                  <a:cubicBezTo>
                    <a:pt x="5985251" y="1967899"/>
                    <a:pt x="6020204" y="2006273"/>
                    <a:pt x="6044613" y="2051207"/>
                  </a:cubicBezTo>
                  <a:lnTo>
                    <a:pt x="6057322" y="2083506"/>
                  </a:lnTo>
                  <a:lnTo>
                    <a:pt x="7035096" y="3765107"/>
                  </a:lnTo>
                  <a:lnTo>
                    <a:pt x="9033370" y="3765107"/>
                  </a:lnTo>
                  <a:cubicBezTo>
                    <a:pt x="9099047" y="3765107"/>
                    <a:pt x="9160061" y="3785073"/>
                    <a:pt x="9210674" y="3819266"/>
                  </a:cubicBezTo>
                  <a:close/>
                </a:path>
              </a:pathLst>
            </a:custGeom>
            <a:solidFill>
              <a:srgbClr val="44546A">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31" name="Rounded Rectangle 4"/>
            <p:cNvSpPr/>
            <p:nvPr/>
          </p:nvSpPr>
          <p:spPr>
            <a:xfrm rot="19805282">
              <a:off x="1100786" y="3962064"/>
              <a:ext cx="634909" cy="634236"/>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35" name="Rounded Rectangle 20"/>
            <p:cNvSpPr/>
            <p:nvPr/>
          </p:nvSpPr>
          <p:spPr>
            <a:xfrm rot="19805282">
              <a:off x="10518517" y="2907047"/>
              <a:ext cx="634909" cy="634236"/>
            </a:xfrm>
            <a:prstGeom prst="roundRect">
              <a:avLst>
                <a:gd name="adj" fmla="val 50000"/>
              </a:avLst>
            </a:prstGeom>
            <a:solidFill>
              <a:srgbClr val="44546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微軟正黑體" panose="020B0604030504040204" pitchFamily="34" charset="-120"/>
                <a:ea typeface="微軟正黑體" panose="020B0604030504040204" pitchFamily="34" charset="-120"/>
                <a:cs typeface="Arial" panose="020B0604020202020204" pitchFamily="34" charset="0"/>
              </a:endParaRPr>
            </a:p>
          </p:txBody>
        </p:sp>
      </p:grpSp>
      <p:sp>
        <p:nvSpPr>
          <p:cNvPr id="341" name="TextBox 12"/>
          <p:cNvSpPr txBox="1"/>
          <p:nvPr/>
        </p:nvSpPr>
        <p:spPr>
          <a:xfrm>
            <a:off x="3253794" y="4268922"/>
            <a:ext cx="3357779" cy="1061829"/>
          </a:xfrm>
          <a:prstGeom prst="rect">
            <a:avLst/>
          </a:prstGeom>
          <a:noFill/>
        </p:spPr>
        <p:txBody>
          <a:bodyPr wrap="none" rtlCol="0">
            <a:spAutoFit/>
          </a:bodyPr>
          <a:lstStyle/>
          <a:p>
            <a:pPr algn="ctr">
              <a:spcAft>
                <a:spcPts val="600"/>
              </a:spcAft>
            </a:pPr>
            <a:r>
              <a:rPr lang="en-US" altLang="zh-TW" sz="2200" b="1" dirty="0">
                <a:solidFill>
                  <a:srgbClr val="2F4212"/>
                </a:solidFill>
                <a:latin typeface="微軟正黑體" panose="020B0604030504040204" pitchFamily="34" charset="-120"/>
                <a:ea typeface="微軟正黑體" panose="020B0604030504040204" pitchFamily="34" charset="-120"/>
                <a:cs typeface="Arial" panose="020B0604020202020204" pitchFamily="34" charset="0"/>
              </a:rPr>
              <a:t>Ⅱ</a:t>
            </a:r>
            <a:r>
              <a:rPr lang="zh-TW" altLang="en-US" sz="2200" b="1" dirty="0">
                <a:solidFill>
                  <a:srgbClr val="2F4212"/>
                </a:solidFill>
                <a:latin typeface="微軟正黑體" panose="020B0604030504040204" pitchFamily="34" charset="-120"/>
                <a:ea typeface="微軟正黑體" panose="020B0604030504040204" pitchFamily="34" charset="-120"/>
                <a:cs typeface="Arial" panose="020B0604020202020204" pitchFamily="34" charset="0"/>
              </a:rPr>
              <a:t>團務整體推動計畫 </a:t>
            </a:r>
            <a:r>
              <a:rPr lang="en-US" altLang="zh-TW" sz="2200" b="1" dirty="0">
                <a:solidFill>
                  <a:srgbClr val="2F4212"/>
                </a:solidFill>
                <a:latin typeface="微軟正黑體" panose="020B0604030504040204" pitchFamily="34" charset="-120"/>
                <a:ea typeface="微軟正黑體" panose="020B0604030504040204" pitchFamily="34" charset="-120"/>
                <a:cs typeface="Arial" panose="020B0604020202020204" pitchFamily="34" charset="0"/>
              </a:rPr>
              <a:t>(13)</a:t>
            </a:r>
          </a:p>
          <a:p>
            <a:pPr marL="342900" indent="-342900">
              <a:buFont typeface="Wingdings" panose="05000000000000000000" pitchFamily="2" charset="2"/>
              <a:buChar char="p"/>
            </a:pPr>
            <a:r>
              <a:rPr lang="zh-TW" altLang="en-US" b="1" dirty="0">
                <a:solidFill>
                  <a:srgbClr val="82B732"/>
                </a:solidFill>
                <a:latin typeface="微軟正黑體" panose="020B0604030504040204" pitchFamily="34" charset="-120"/>
                <a:ea typeface="微軟正黑體" panose="020B0604030504040204" pitchFamily="34" charset="-120"/>
                <a:cs typeface="Arial" panose="020B0604020202020204" pitchFamily="34" charset="0"/>
              </a:rPr>
              <a:t>子活動：</a:t>
            </a:r>
            <a:r>
              <a:rPr lang="en-US" altLang="zh-TW" b="1" dirty="0">
                <a:solidFill>
                  <a:srgbClr val="82B732"/>
                </a:solidFill>
                <a:latin typeface="微軟正黑體" panose="020B0604030504040204" pitchFamily="34" charset="-120"/>
                <a:ea typeface="微軟正黑體" panose="020B0604030504040204" pitchFamily="34" charset="-120"/>
                <a:cs typeface="Arial" panose="020B0604020202020204" pitchFamily="34" charset="0"/>
              </a:rPr>
              <a:t>13</a:t>
            </a:r>
          </a:p>
          <a:p>
            <a:pPr marL="342900" indent="-342900">
              <a:buFont typeface="Wingdings" panose="05000000000000000000" pitchFamily="2" charset="2"/>
              <a:buChar char="p"/>
            </a:pPr>
            <a:r>
              <a:rPr lang="zh-TW" altLang="en-US" b="1" dirty="0">
                <a:solidFill>
                  <a:srgbClr val="82B732"/>
                </a:solidFill>
                <a:latin typeface="微軟正黑體" panose="020B0604030504040204" pitchFamily="34" charset="-120"/>
                <a:ea typeface="微軟正黑體" panose="020B0604030504040204" pitchFamily="34" charset="-120"/>
                <a:cs typeface="Arial" panose="020B0604020202020204" pitchFamily="34" charset="0"/>
              </a:rPr>
              <a:t>經費：</a:t>
            </a:r>
            <a:r>
              <a:rPr lang="en-US" altLang="zh-TW" b="1" dirty="0">
                <a:solidFill>
                  <a:srgbClr val="82B732"/>
                </a:solidFill>
                <a:latin typeface="微軟正黑體" panose="020B0604030504040204" pitchFamily="34" charset="-120"/>
                <a:ea typeface="微軟正黑體" panose="020B0604030504040204" pitchFamily="34" charset="-120"/>
                <a:cs typeface="Arial" panose="020B0604020202020204" pitchFamily="34" charset="0"/>
              </a:rPr>
              <a:t>$600,000</a:t>
            </a:r>
            <a:endParaRPr lang="en-GB" b="1" dirty="0">
              <a:solidFill>
                <a:srgbClr val="82B732"/>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43" name="TextBox 12"/>
          <p:cNvSpPr txBox="1"/>
          <p:nvPr/>
        </p:nvSpPr>
        <p:spPr>
          <a:xfrm>
            <a:off x="7382690" y="4140244"/>
            <a:ext cx="2441694" cy="430887"/>
          </a:xfrm>
          <a:prstGeom prst="rect">
            <a:avLst/>
          </a:prstGeom>
          <a:noFill/>
        </p:spPr>
        <p:txBody>
          <a:bodyPr wrap="none" rtlCol="0">
            <a:spAutoFit/>
          </a:bodyPr>
          <a:lstStyle/>
          <a:p>
            <a:pPr algn="ctr"/>
            <a:r>
              <a:rPr lang="en-US" altLang="zh-TW" sz="2200" b="1" dirty="0">
                <a:solidFill>
                  <a:srgbClr val="E23761"/>
                </a:solidFill>
                <a:latin typeface="微軟正黑體" panose="020B0604030504040204" pitchFamily="34" charset="-120"/>
                <a:ea typeface="微軟正黑體" panose="020B0604030504040204" pitchFamily="34" charset="-120"/>
                <a:cs typeface="Arial" panose="020B0604020202020204" pitchFamily="34" charset="0"/>
              </a:rPr>
              <a:t>Ⅳ</a:t>
            </a:r>
            <a:r>
              <a:rPr lang="zh-TW" altLang="en-US" sz="2200" b="1" dirty="0">
                <a:solidFill>
                  <a:srgbClr val="E23761"/>
                </a:solidFill>
                <a:latin typeface="微軟正黑體" panose="020B0604030504040204" pitchFamily="34" charset="-120"/>
                <a:ea typeface="微軟正黑體" panose="020B0604030504040204" pitchFamily="34" charset="-120"/>
                <a:cs typeface="Arial" panose="020B0604020202020204" pitchFamily="34" charset="0"/>
              </a:rPr>
              <a:t>各領域輔導小組</a:t>
            </a:r>
            <a:endParaRPr lang="en-GB" sz="2200" b="1" dirty="0">
              <a:solidFill>
                <a:srgbClr val="E2376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44" name="Rectangle 13"/>
          <p:cNvSpPr/>
          <p:nvPr/>
        </p:nvSpPr>
        <p:spPr>
          <a:xfrm>
            <a:off x="7614246" y="4521750"/>
            <a:ext cx="2210138" cy="584775"/>
          </a:xfrm>
          <a:prstGeom prst="rect">
            <a:avLst/>
          </a:prstGeom>
        </p:spPr>
        <p:txBody>
          <a:bodyPr wrap="square">
            <a:spAutoFit/>
          </a:bodyPr>
          <a:lstStyle/>
          <a:p>
            <a:pPr marL="285750" indent="-285750">
              <a:buFont typeface="Wingdings" panose="05000000000000000000" pitchFamily="2" charset="2"/>
              <a:buChar char="p"/>
            </a:pPr>
            <a:r>
              <a:rPr lang="zh-TW" altLang="en-US" sz="16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子團：</a:t>
            </a:r>
            <a:r>
              <a:rPr lang="en-US" altLang="zh-TW" sz="16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11</a:t>
            </a:r>
            <a:r>
              <a:rPr lang="zh-TW" altLang="en-US" sz="16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團</a:t>
            </a:r>
            <a:endParaRPr lang="en-US" altLang="zh-TW" sz="16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buFont typeface="Wingdings" panose="05000000000000000000" pitchFamily="2" charset="2"/>
              <a:buChar char="p"/>
            </a:pPr>
            <a:r>
              <a:rPr lang="zh-TW" altLang="en-US" sz="16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經費：</a:t>
            </a:r>
            <a:r>
              <a:rPr lang="en-US" altLang="zh-TW" sz="16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$2,000,000</a:t>
            </a:r>
          </a:p>
        </p:txBody>
      </p:sp>
      <p:sp>
        <p:nvSpPr>
          <p:cNvPr id="345" name="TextBox 12"/>
          <p:cNvSpPr txBox="1"/>
          <p:nvPr/>
        </p:nvSpPr>
        <p:spPr>
          <a:xfrm>
            <a:off x="5140084" y="1333362"/>
            <a:ext cx="3590214" cy="1061829"/>
          </a:xfrm>
          <a:prstGeom prst="rect">
            <a:avLst/>
          </a:prstGeom>
          <a:noFill/>
        </p:spPr>
        <p:txBody>
          <a:bodyPr wrap="none" rtlCol="0">
            <a:spAutoFit/>
          </a:bodyPr>
          <a:lstStyle/>
          <a:p>
            <a:pPr algn="ctr">
              <a:spcAft>
                <a:spcPts val="600"/>
              </a:spcAft>
            </a:pPr>
            <a:r>
              <a:rPr lang="en-US" altLang="zh-TW" sz="2200" b="1" dirty="0">
                <a:solidFill>
                  <a:srgbClr val="875607"/>
                </a:solidFill>
                <a:latin typeface="微軟正黑體" panose="020B0604030504040204" pitchFamily="34" charset="-120"/>
                <a:ea typeface="微軟正黑體" panose="020B0604030504040204" pitchFamily="34" charset="-120"/>
                <a:cs typeface="Arial" panose="020B0604020202020204" pitchFamily="34" charset="0"/>
              </a:rPr>
              <a:t>Ⅲ</a:t>
            </a:r>
            <a:r>
              <a:rPr lang="zh-TW" altLang="en-US" sz="2200" b="1" dirty="0">
                <a:solidFill>
                  <a:srgbClr val="875607"/>
                </a:solidFill>
                <a:latin typeface="微軟正黑體" panose="020B0604030504040204" pitchFamily="34" charset="-120"/>
                <a:ea typeface="微軟正黑體" panose="020B0604030504040204" pitchFamily="34" charset="-120"/>
                <a:cs typeface="Arial" panose="020B0604020202020204" pitchFamily="34" charset="0"/>
              </a:rPr>
              <a:t>教師專業發展實踐方案</a:t>
            </a:r>
            <a:endParaRPr lang="en-US" altLang="zh-TW" sz="2200" b="1" dirty="0">
              <a:solidFill>
                <a:srgbClr val="875607"/>
              </a:solidFill>
              <a:latin typeface="微軟正黑體" panose="020B0604030504040204" pitchFamily="34" charset="-120"/>
              <a:ea typeface="微軟正黑體" panose="020B0604030504040204" pitchFamily="34" charset="-120"/>
              <a:cs typeface="Arial" panose="020B0604020202020204" pitchFamily="34" charset="0"/>
            </a:endParaRPr>
          </a:p>
          <a:p>
            <a:pPr marL="342900" indent="-342900">
              <a:buFont typeface="Wingdings" panose="05000000000000000000" pitchFamily="2" charset="2"/>
              <a:buChar char="p"/>
            </a:pPr>
            <a:r>
              <a:rPr lang="zh-TW" altLang="en-US" b="1" dirty="0">
                <a:solidFill>
                  <a:srgbClr val="F39C11"/>
                </a:solidFill>
                <a:latin typeface="微軟正黑體" panose="020B0604030504040204" pitchFamily="34" charset="-120"/>
                <a:ea typeface="微軟正黑體" panose="020B0604030504040204" pitchFamily="34" charset="-120"/>
                <a:cs typeface="Arial" panose="020B0604020202020204" pitchFamily="34" charset="0"/>
              </a:rPr>
              <a:t>子活動：</a:t>
            </a:r>
            <a:r>
              <a:rPr lang="en-US" altLang="zh-TW" b="1" dirty="0">
                <a:solidFill>
                  <a:srgbClr val="F39C11"/>
                </a:solidFill>
                <a:latin typeface="微軟正黑體" panose="020B0604030504040204" pitchFamily="34" charset="-120"/>
                <a:ea typeface="微軟正黑體" panose="020B0604030504040204" pitchFamily="34" charset="-120"/>
                <a:cs typeface="Arial" panose="020B0604020202020204" pitchFamily="34" charset="0"/>
              </a:rPr>
              <a:t>5</a:t>
            </a:r>
          </a:p>
          <a:p>
            <a:pPr marL="342900" indent="-342900">
              <a:buFont typeface="Wingdings" panose="05000000000000000000" pitchFamily="2" charset="2"/>
              <a:buChar char="p"/>
            </a:pPr>
            <a:r>
              <a:rPr lang="zh-TW" altLang="en-US" b="1" dirty="0">
                <a:solidFill>
                  <a:srgbClr val="F39C11"/>
                </a:solidFill>
                <a:latin typeface="微軟正黑體" panose="020B0604030504040204" pitchFamily="34" charset="-120"/>
                <a:ea typeface="微軟正黑體" panose="020B0604030504040204" pitchFamily="34" charset="-120"/>
                <a:cs typeface="Arial" panose="020B0604020202020204" pitchFamily="34" charset="0"/>
              </a:rPr>
              <a:t>經費：</a:t>
            </a:r>
            <a:r>
              <a:rPr lang="en-US" altLang="zh-TW" b="1" dirty="0">
                <a:solidFill>
                  <a:srgbClr val="F39C11"/>
                </a:solidFill>
                <a:latin typeface="微軟正黑體" panose="020B0604030504040204" pitchFamily="34" charset="-120"/>
                <a:ea typeface="微軟正黑體" panose="020B0604030504040204" pitchFamily="34" charset="-120"/>
                <a:cs typeface="Arial" panose="020B0604020202020204" pitchFamily="34" charset="0"/>
              </a:rPr>
              <a:t>$350,000</a:t>
            </a:r>
            <a:endParaRPr lang="en-GB" b="1" dirty="0">
              <a:solidFill>
                <a:srgbClr val="F39C11"/>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47" name="TextBox 12"/>
          <p:cNvSpPr txBox="1"/>
          <p:nvPr/>
        </p:nvSpPr>
        <p:spPr>
          <a:xfrm>
            <a:off x="1773998" y="1335810"/>
            <a:ext cx="2444900" cy="1400383"/>
          </a:xfrm>
          <a:prstGeom prst="rect">
            <a:avLst/>
          </a:prstGeom>
          <a:noFill/>
        </p:spPr>
        <p:txBody>
          <a:bodyPr wrap="none" rtlCol="0">
            <a:spAutoFit/>
          </a:bodyPr>
          <a:lstStyle/>
          <a:p>
            <a:pPr algn="ctr">
              <a:spcAft>
                <a:spcPts val="600"/>
              </a:spcAft>
            </a:pPr>
            <a:r>
              <a:rPr lang="en-US" altLang="zh-TW" sz="2200" b="1" dirty="0">
                <a:solidFill>
                  <a:srgbClr val="005C5A"/>
                </a:solidFill>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200" b="1" dirty="0">
                <a:solidFill>
                  <a:srgbClr val="005C5A"/>
                </a:solidFill>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200" b="1" dirty="0">
              <a:solidFill>
                <a:srgbClr val="005C5A"/>
              </a:solidFill>
              <a:latin typeface="微軟正黑體" panose="020B0604030504040204" pitchFamily="34" charset="-120"/>
              <a:ea typeface="微軟正黑體" panose="020B0604030504040204" pitchFamily="34" charset="-120"/>
              <a:cs typeface="Arial" panose="020B0604020202020204" pitchFamily="34" charset="0"/>
            </a:endParaRPr>
          </a:p>
          <a:p>
            <a:pPr marL="342900" indent="-342900">
              <a:buFont typeface="Wingdings" panose="05000000000000000000" pitchFamily="2" charset="2"/>
              <a:buChar char="p"/>
            </a:pPr>
            <a:r>
              <a:rPr lang="zh-TW" altLang="en-US" b="1" dirty="0">
                <a:solidFill>
                  <a:srgbClr val="00A39E"/>
                </a:solidFill>
                <a:latin typeface="微軟正黑體" panose="020B0604030504040204" pitchFamily="34" charset="-120"/>
                <a:ea typeface="微軟正黑體" panose="020B0604030504040204" pitchFamily="34" charset="-120"/>
                <a:cs typeface="Arial" panose="020B0604020202020204" pitchFamily="34" charset="0"/>
              </a:rPr>
              <a:t>子活動：</a:t>
            </a:r>
            <a:r>
              <a:rPr lang="en-US" altLang="zh-TW" b="1" dirty="0">
                <a:solidFill>
                  <a:srgbClr val="00A39E"/>
                </a:solidFill>
                <a:latin typeface="微軟正黑體" panose="020B0604030504040204" pitchFamily="34" charset="-120"/>
                <a:ea typeface="微軟正黑體" panose="020B0604030504040204" pitchFamily="34" charset="-120"/>
                <a:cs typeface="Arial" panose="020B0604020202020204" pitchFamily="34" charset="0"/>
              </a:rPr>
              <a:t>22</a:t>
            </a:r>
          </a:p>
          <a:p>
            <a:pPr marL="342900" indent="-342900">
              <a:buFont typeface="Wingdings" panose="05000000000000000000" pitchFamily="2" charset="2"/>
              <a:buChar char="p"/>
            </a:pPr>
            <a:r>
              <a:rPr lang="zh-TW" altLang="en-US" b="1" dirty="0">
                <a:solidFill>
                  <a:srgbClr val="00A39E"/>
                </a:solidFill>
                <a:latin typeface="微軟正黑體" panose="020B0604030504040204" pitchFamily="34" charset="-120"/>
                <a:ea typeface="微軟正黑體" panose="020B0604030504040204" pitchFamily="34" charset="-120"/>
                <a:cs typeface="Arial" panose="020B0604020202020204" pitchFamily="34" charset="0"/>
              </a:rPr>
              <a:t>經費：</a:t>
            </a:r>
            <a:r>
              <a:rPr lang="en-US" altLang="zh-TW" b="1" dirty="0">
                <a:solidFill>
                  <a:srgbClr val="00A39E"/>
                </a:solidFill>
                <a:latin typeface="微軟正黑體" panose="020B0604030504040204" pitchFamily="34" charset="-120"/>
                <a:ea typeface="微軟正黑體" panose="020B0604030504040204" pitchFamily="34" charset="-120"/>
                <a:cs typeface="Arial" panose="020B0604020202020204" pitchFamily="34" charset="0"/>
              </a:rPr>
              <a:t>$3,753,420</a:t>
            </a:r>
          </a:p>
          <a:p>
            <a:pPr marL="342900" indent="-342900">
              <a:buFont typeface="Wingdings" panose="05000000000000000000" pitchFamily="2" charset="2"/>
              <a:buChar char="p"/>
            </a:pPr>
            <a:endParaRPr lang="en-US" altLang="zh-TW" sz="2200" b="1" dirty="0">
              <a:solidFill>
                <a:srgbClr val="00A39E"/>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49" name="椭圆 1029"/>
          <p:cNvSpPr/>
          <p:nvPr/>
        </p:nvSpPr>
        <p:spPr>
          <a:xfrm>
            <a:off x="9905219" y="1991110"/>
            <a:ext cx="1281593" cy="1281592"/>
          </a:xfrm>
          <a:prstGeom prst="ellipse">
            <a:avLst/>
          </a:prstGeom>
          <a:solidFill>
            <a:srgbClr val="A35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軟正黑體" panose="020B0604030504040204" pitchFamily="34" charset="-120"/>
              <a:ea typeface="微軟正黑體" panose="020B0604030504040204" pitchFamily="34" charset="-120"/>
            </a:endParaRPr>
          </a:p>
        </p:txBody>
      </p:sp>
      <p:sp>
        <p:nvSpPr>
          <p:cNvPr id="25" name="橢圓 24"/>
          <p:cNvSpPr/>
          <p:nvPr/>
        </p:nvSpPr>
        <p:spPr>
          <a:xfrm>
            <a:off x="2583200" y="2374424"/>
            <a:ext cx="913209" cy="913209"/>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6" name="橢圓 25"/>
          <p:cNvSpPr/>
          <p:nvPr/>
        </p:nvSpPr>
        <p:spPr>
          <a:xfrm>
            <a:off x="4476079" y="3330353"/>
            <a:ext cx="913209" cy="913209"/>
          </a:xfrm>
          <a:prstGeom prst="ellipse">
            <a:avLst/>
          </a:prstGeom>
          <a:blipFill>
            <a:blip r:embed="rId3">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3837973"/>
              <a:satOff val="-20420"/>
              <a:lumOff val="-1163"/>
              <a:alphaOff val="0"/>
            </a:schemeClr>
          </a:lnRef>
          <a:fillRef idx="1">
            <a:scrgbClr r="0" g="0" b="0"/>
          </a:fillRef>
          <a:effectRef idx="0">
            <a:schemeClr val="accent4">
              <a:tint val="40000"/>
              <a:alpha val="90000"/>
              <a:hueOff val="3837973"/>
              <a:satOff val="-20420"/>
              <a:lumOff val="-1163"/>
              <a:alphaOff val="0"/>
            </a:schemeClr>
          </a:effectRef>
          <a:fontRef idx="minor">
            <a:schemeClr val="dk1">
              <a:hueOff val="0"/>
              <a:satOff val="0"/>
              <a:lumOff val="0"/>
              <a:alphaOff val="0"/>
            </a:schemeClr>
          </a:fontRef>
        </p:style>
      </p:sp>
      <p:sp>
        <p:nvSpPr>
          <p:cNvPr id="27" name="橢圓 26"/>
          <p:cNvSpPr/>
          <p:nvPr/>
        </p:nvSpPr>
        <p:spPr>
          <a:xfrm>
            <a:off x="6323681" y="2339792"/>
            <a:ext cx="913209" cy="913209"/>
          </a:xfrm>
          <a:prstGeom prst="ellipse">
            <a:avLst/>
          </a:prstGeom>
          <a:blipFill>
            <a:blip r:embed="rId4">
              <a:extLst>
                <a:ext uri="{28A0092B-C50C-407E-A947-70E740481C1C}">
                  <a14:useLocalDpi xmlns:a14="http://schemas.microsoft.com/office/drawing/2010/main" val="0"/>
                </a:ext>
              </a:extLst>
            </a:blip>
            <a:srcRect/>
            <a:stretch>
              <a:fillRect/>
            </a:stretch>
          </a:blipFill>
        </p:spPr>
        <p:style>
          <a:lnRef idx="2">
            <a:schemeClr val="accent4">
              <a:tint val="40000"/>
              <a:alpha val="90000"/>
              <a:hueOff val="7675946"/>
              <a:satOff val="-40841"/>
              <a:lumOff val="-2327"/>
              <a:alphaOff val="0"/>
            </a:schemeClr>
          </a:lnRef>
          <a:fillRef idx="1">
            <a:scrgbClr r="0" g="0" b="0"/>
          </a:fillRef>
          <a:effectRef idx="0">
            <a:schemeClr val="accent4">
              <a:tint val="40000"/>
              <a:alpha val="90000"/>
              <a:hueOff val="7675946"/>
              <a:satOff val="-40841"/>
              <a:lumOff val="-2327"/>
              <a:alphaOff val="0"/>
            </a:schemeClr>
          </a:effectRef>
          <a:fontRef idx="minor">
            <a:schemeClr val="dk1">
              <a:hueOff val="0"/>
              <a:satOff val="0"/>
              <a:lumOff val="0"/>
              <a:alphaOff val="0"/>
            </a:schemeClr>
          </a:fontRef>
        </p:style>
      </p:sp>
      <p:sp>
        <p:nvSpPr>
          <p:cNvPr id="28" name="橢圓 27"/>
          <p:cNvSpPr/>
          <p:nvPr/>
        </p:nvSpPr>
        <p:spPr>
          <a:xfrm>
            <a:off x="8181571" y="3272702"/>
            <a:ext cx="913209" cy="913209"/>
          </a:xfrm>
          <a:prstGeom prst="ellipse">
            <a:avLst/>
          </a:prstGeom>
          <a:blipFill>
            <a:blip r:embed="rId5">
              <a:extLst>
                <a:ext uri="{28A0092B-C50C-407E-A947-70E740481C1C}">
                  <a14:useLocalDpi xmlns:a14="http://schemas.microsoft.com/office/drawing/2010/main" val="0"/>
                </a:ext>
              </a:extLst>
            </a:blip>
            <a:srcRect/>
            <a:stretch>
              <a:fillRect/>
            </a:stretch>
          </a:blipFill>
        </p:spPr>
        <p:style>
          <a:lnRef idx="2">
            <a:schemeClr val="accent4">
              <a:tint val="40000"/>
              <a:alpha val="90000"/>
              <a:hueOff val="11513918"/>
              <a:satOff val="-61261"/>
              <a:lumOff val="-3490"/>
              <a:alphaOff val="0"/>
            </a:schemeClr>
          </a:lnRef>
          <a:fillRef idx="1">
            <a:scrgbClr r="0" g="0" b="0"/>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sp>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1200" y="1631758"/>
            <a:ext cx="1714500" cy="1714500"/>
          </a:xfrm>
          <a:prstGeom prst="rect">
            <a:avLst/>
          </a:prstGeom>
        </p:spPr>
      </p:pic>
      <p:sp>
        <p:nvSpPr>
          <p:cNvPr id="332" name="TextBox 12"/>
          <p:cNvSpPr txBox="1"/>
          <p:nvPr/>
        </p:nvSpPr>
        <p:spPr>
          <a:xfrm>
            <a:off x="10074997" y="3257055"/>
            <a:ext cx="1031051" cy="430887"/>
          </a:xfrm>
          <a:prstGeom prst="rect">
            <a:avLst/>
          </a:prstGeom>
          <a:noFill/>
        </p:spPr>
        <p:txBody>
          <a:bodyPr wrap="none" rtlCol="0">
            <a:spAutoFit/>
          </a:bodyPr>
          <a:lstStyle/>
          <a:p>
            <a:pPr algn="ctr"/>
            <a:r>
              <a:rPr lang="en-US" altLang="zh-TW" sz="22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Ⅴ</a:t>
            </a:r>
            <a:r>
              <a:rPr lang="zh-TW" altLang="en-US" sz="22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其他</a:t>
            </a:r>
            <a:endParaRPr lang="en-GB" sz="22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333" name="Rectangle 13"/>
          <p:cNvSpPr/>
          <p:nvPr/>
        </p:nvSpPr>
        <p:spPr>
          <a:xfrm>
            <a:off x="9740634" y="3634619"/>
            <a:ext cx="2210138" cy="1569660"/>
          </a:xfrm>
          <a:prstGeom prst="rect">
            <a:avLst/>
          </a:prstGeom>
          <a:solidFill>
            <a:schemeClr val="bg1">
              <a:alpha val="29000"/>
            </a:schemeClr>
          </a:solidFill>
        </p:spPr>
        <p:txBody>
          <a:bodyPr wrap="square">
            <a:spAutoFit/>
          </a:bodyPr>
          <a:lstStyle/>
          <a:p>
            <a:pPr marL="285750" indent="-285750">
              <a:buFont typeface="Wingdings" panose="05000000000000000000" pitchFamily="2" charset="2"/>
              <a:buChar char="p"/>
            </a:pPr>
            <a:r>
              <a:rPr lang="zh-TW" altLang="en-US" sz="16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差旅費：</a:t>
            </a:r>
            <a:r>
              <a:rPr lang="en-US" altLang="zh-TW" sz="16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$750,000</a:t>
            </a:r>
          </a:p>
          <a:p>
            <a:pPr marL="285750" indent="-285750">
              <a:buFont typeface="Wingdings" panose="05000000000000000000" pitchFamily="2" charset="2"/>
              <a:buChar char="p"/>
            </a:pPr>
            <a:r>
              <a:rPr lang="zh-TW" altLang="en-US" sz="16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教專人事費：</a:t>
            </a:r>
            <a:r>
              <a:rPr lang="en-US" altLang="zh-TW" sz="16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$600,000</a:t>
            </a:r>
          </a:p>
          <a:p>
            <a:pPr marL="285750" indent="-285750">
              <a:buFont typeface="Wingdings" panose="05000000000000000000" pitchFamily="2" charset="2"/>
              <a:buChar char="p"/>
            </a:pPr>
            <a:r>
              <a:rPr lang="zh-TW" altLang="en-US" sz="16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教專資本門：</a:t>
            </a:r>
            <a:r>
              <a:rPr lang="en-US" altLang="zh-TW" sz="16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rPr>
              <a:t>$800,000</a:t>
            </a:r>
          </a:p>
          <a:p>
            <a:pPr marL="285750" indent="-285750">
              <a:buFont typeface="Wingdings" panose="05000000000000000000" pitchFamily="2" charset="2"/>
              <a:buChar char="p"/>
            </a:pPr>
            <a:endParaRPr lang="en-US" altLang="zh-TW" sz="1600" b="1" dirty="0">
              <a:solidFill>
                <a:srgbClr val="7030A0"/>
              </a:solidFill>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15997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7"/>
                                        </p:tgtEl>
                                        <p:attrNameLst>
                                          <p:attrName>style.visibility</p:attrName>
                                        </p:attrNameLst>
                                      </p:cBhvr>
                                      <p:to>
                                        <p:strVal val="visible"/>
                                      </p:to>
                                    </p:set>
                                    <p:anim calcmode="lin" valueType="num">
                                      <p:cBhvr additive="base">
                                        <p:cTn id="7" dur="500" fill="hold"/>
                                        <p:tgtEl>
                                          <p:spTgt spid="347"/>
                                        </p:tgtEl>
                                        <p:attrNameLst>
                                          <p:attrName>ppt_x</p:attrName>
                                        </p:attrNameLst>
                                      </p:cBhvr>
                                      <p:tavLst>
                                        <p:tav tm="0">
                                          <p:val>
                                            <p:strVal val="#ppt_x"/>
                                          </p:val>
                                        </p:tav>
                                        <p:tav tm="100000">
                                          <p:val>
                                            <p:strVal val="#ppt_x"/>
                                          </p:val>
                                        </p:tav>
                                      </p:tavLst>
                                    </p:anim>
                                    <p:anim calcmode="lin" valueType="num">
                                      <p:cBhvr additive="base">
                                        <p:cTn id="8" dur="500" fill="hold"/>
                                        <p:tgtEl>
                                          <p:spTgt spid="3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1"/>
                                        </p:tgtEl>
                                        <p:attrNameLst>
                                          <p:attrName>style.visibility</p:attrName>
                                        </p:attrNameLst>
                                      </p:cBhvr>
                                      <p:to>
                                        <p:strVal val="visible"/>
                                      </p:to>
                                    </p:set>
                                    <p:anim calcmode="lin" valueType="num">
                                      <p:cBhvr additive="base">
                                        <p:cTn id="11" dur="500" fill="hold"/>
                                        <p:tgtEl>
                                          <p:spTgt spid="341"/>
                                        </p:tgtEl>
                                        <p:attrNameLst>
                                          <p:attrName>ppt_x</p:attrName>
                                        </p:attrNameLst>
                                      </p:cBhvr>
                                      <p:tavLst>
                                        <p:tav tm="0">
                                          <p:val>
                                            <p:strVal val="#ppt_x"/>
                                          </p:val>
                                        </p:tav>
                                        <p:tav tm="100000">
                                          <p:val>
                                            <p:strVal val="#ppt_x"/>
                                          </p:val>
                                        </p:tav>
                                      </p:tavLst>
                                    </p:anim>
                                    <p:anim calcmode="lin" valueType="num">
                                      <p:cBhvr additive="base">
                                        <p:cTn id="12" dur="500" fill="hold"/>
                                        <p:tgtEl>
                                          <p:spTgt spid="341"/>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45"/>
                                        </p:tgtEl>
                                        <p:attrNameLst>
                                          <p:attrName>style.visibility</p:attrName>
                                        </p:attrNameLst>
                                      </p:cBhvr>
                                      <p:to>
                                        <p:strVal val="visible"/>
                                      </p:to>
                                    </p:set>
                                    <p:animEffect transition="in" filter="fade">
                                      <p:cBhvr>
                                        <p:cTn id="15" dur="1000"/>
                                        <p:tgtEl>
                                          <p:spTgt spid="345"/>
                                        </p:tgtEl>
                                      </p:cBhvr>
                                    </p:animEffect>
                                    <p:anim calcmode="lin" valueType="num">
                                      <p:cBhvr>
                                        <p:cTn id="16" dur="1000" fill="hold"/>
                                        <p:tgtEl>
                                          <p:spTgt spid="345"/>
                                        </p:tgtEl>
                                        <p:attrNameLst>
                                          <p:attrName>ppt_x</p:attrName>
                                        </p:attrNameLst>
                                      </p:cBhvr>
                                      <p:tavLst>
                                        <p:tav tm="0">
                                          <p:val>
                                            <p:strVal val="#ppt_x"/>
                                          </p:val>
                                        </p:tav>
                                        <p:tav tm="100000">
                                          <p:val>
                                            <p:strVal val="#ppt_x"/>
                                          </p:val>
                                        </p:tav>
                                      </p:tavLst>
                                    </p:anim>
                                    <p:anim calcmode="lin" valueType="num">
                                      <p:cBhvr>
                                        <p:cTn id="17" dur="1000" fill="hold"/>
                                        <p:tgtEl>
                                          <p:spTgt spid="34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44"/>
                                        </p:tgtEl>
                                        <p:attrNameLst>
                                          <p:attrName>style.visibility</p:attrName>
                                        </p:attrNameLst>
                                      </p:cBhvr>
                                      <p:to>
                                        <p:strVal val="visible"/>
                                      </p:to>
                                    </p:set>
                                    <p:animEffect transition="in" filter="fade">
                                      <p:cBhvr>
                                        <p:cTn id="22" dur="1000"/>
                                        <p:tgtEl>
                                          <p:spTgt spid="344"/>
                                        </p:tgtEl>
                                      </p:cBhvr>
                                    </p:animEffect>
                                    <p:anim calcmode="lin" valueType="num">
                                      <p:cBhvr>
                                        <p:cTn id="23" dur="1000" fill="hold"/>
                                        <p:tgtEl>
                                          <p:spTgt spid="344"/>
                                        </p:tgtEl>
                                        <p:attrNameLst>
                                          <p:attrName>ppt_x</p:attrName>
                                        </p:attrNameLst>
                                      </p:cBhvr>
                                      <p:tavLst>
                                        <p:tav tm="0">
                                          <p:val>
                                            <p:strVal val="#ppt_x"/>
                                          </p:val>
                                        </p:tav>
                                        <p:tav tm="100000">
                                          <p:val>
                                            <p:strVal val="#ppt_x"/>
                                          </p:val>
                                        </p:tav>
                                      </p:tavLst>
                                    </p:anim>
                                    <p:anim calcmode="lin" valueType="num">
                                      <p:cBhvr>
                                        <p:cTn id="24" dur="1000" fill="hold"/>
                                        <p:tgtEl>
                                          <p:spTgt spid="3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3"/>
                                        </p:tgtEl>
                                        <p:attrNameLst>
                                          <p:attrName>style.visibility</p:attrName>
                                        </p:attrNameLst>
                                      </p:cBhvr>
                                      <p:to>
                                        <p:strVal val="visible"/>
                                      </p:to>
                                    </p:set>
                                    <p:animEffect transition="in" filter="fade">
                                      <p:cBhvr>
                                        <p:cTn id="27" dur="1000"/>
                                        <p:tgtEl>
                                          <p:spTgt spid="343"/>
                                        </p:tgtEl>
                                      </p:cBhvr>
                                    </p:animEffect>
                                    <p:anim calcmode="lin" valueType="num">
                                      <p:cBhvr>
                                        <p:cTn id="28" dur="1000" fill="hold"/>
                                        <p:tgtEl>
                                          <p:spTgt spid="343"/>
                                        </p:tgtEl>
                                        <p:attrNameLst>
                                          <p:attrName>ppt_x</p:attrName>
                                        </p:attrNameLst>
                                      </p:cBhvr>
                                      <p:tavLst>
                                        <p:tav tm="0">
                                          <p:val>
                                            <p:strVal val="#ppt_x"/>
                                          </p:val>
                                        </p:tav>
                                        <p:tav tm="100000">
                                          <p:val>
                                            <p:strVal val="#ppt_x"/>
                                          </p:val>
                                        </p:tav>
                                      </p:tavLst>
                                    </p:anim>
                                    <p:anim calcmode="lin" valueType="num">
                                      <p:cBhvr>
                                        <p:cTn id="29" dur="1000" fill="hold"/>
                                        <p:tgtEl>
                                          <p:spTgt spid="34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32"/>
                                        </p:tgtEl>
                                        <p:attrNameLst>
                                          <p:attrName>style.visibility</p:attrName>
                                        </p:attrNameLst>
                                      </p:cBhvr>
                                      <p:to>
                                        <p:strVal val="visible"/>
                                      </p:to>
                                    </p:set>
                                    <p:animEffect transition="in" filter="fade">
                                      <p:cBhvr>
                                        <p:cTn id="32" dur="1000"/>
                                        <p:tgtEl>
                                          <p:spTgt spid="332"/>
                                        </p:tgtEl>
                                      </p:cBhvr>
                                    </p:animEffect>
                                    <p:anim calcmode="lin" valueType="num">
                                      <p:cBhvr>
                                        <p:cTn id="33" dur="1000" fill="hold"/>
                                        <p:tgtEl>
                                          <p:spTgt spid="332"/>
                                        </p:tgtEl>
                                        <p:attrNameLst>
                                          <p:attrName>ppt_x</p:attrName>
                                        </p:attrNameLst>
                                      </p:cBhvr>
                                      <p:tavLst>
                                        <p:tav tm="0">
                                          <p:val>
                                            <p:strVal val="#ppt_x"/>
                                          </p:val>
                                        </p:tav>
                                        <p:tav tm="100000">
                                          <p:val>
                                            <p:strVal val="#ppt_x"/>
                                          </p:val>
                                        </p:tav>
                                      </p:tavLst>
                                    </p:anim>
                                    <p:anim calcmode="lin" valueType="num">
                                      <p:cBhvr>
                                        <p:cTn id="34" dur="1000" fill="hold"/>
                                        <p:tgtEl>
                                          <p:spTgt spid="33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33"/>
                                        </p:tgtEl>
                                        <p:attrNameLst>
                                          <p:attrName>style.visibility</p:attrName>
                                        </p:attrNameLst>
                                      </p:cBhvr>
                                      <p:to>
                                        <p:strVal val="visible"/>
                                      </p:to>
                                    </p:set>
                                    <p:animEffect transition="in" filter="fade">
                                      <p:cBhvr>
                                        <p:cTn id="39" dur="1000"/>
                                        <p:tgtEl>
                                          <p:spTgt spid="333"/>
                                        </p:tgtEl>
                                      </p:cBhvr>
                                    </p:animEffect>
                                    <p:anim calcmode="lin" valueType="num">
                                      <p:cBhvr>
                                        <p:cTn id="40" dur="1000" fill="hold"/>
                                        <p:tgtEl>
                                          <p:spTgt spid="333"/>
                                        </p:tgtEl>
                                        <p:attrNameLst>
                                          <p:attrName>ppt_x</p:attrName>
                                        </p:attrNameLst>
                                      </p:cBhvr>
                                      <p:tavLst>
                                        <p:tav tm="0">
                                          <p:val>
                                            <p:strVal val="#ppt_x"/>
                                          </p:val>
                                        </p:tav>
                                        <p:tav tm="100000">
                                          <p:val>
                                            <p:strVal val="#ppt_x"/>
                                          </p:val>
                                        </p:tav>
                                      </p:tavLst>
                                    </p:anim>
                                    <p:anim calcmode="lin" valueType="num">
                                      <p:cBhvr>
                                        <p:cTn id="41" dur="10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 grpId="0"/>
      <p:bldP spid="343" grpId="0"/>
      <p:bldP spid="344" grpId="0"/>
      <p:bldP spid="345" grpId="0"/>
      <p:bldP spid="347" grpId="0"/>
      <p:bldP spid="332" grpId="0"/>
      <p:bldP spid="3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3"/>
          <p:cNvSpPr txBox="1"/>
          <p:nvPr/>
        </p:nvSpPr>
        <p:spPr>
          <a:xfrm>
            <a:off x="0" y="484"/>
            <a:ext cx="12192000" cy="461665"/>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學年度精進教學專業與課程品質整體推動計畫─專業成長活動行動方案 </a:t>
            </a:r>
            <a:r>
              <a:rPr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(22)</a:t>
            </a:r>
            <a:endPar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8</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230368454"/>
              </p:ext>
            </p:extLst>
          </p:nvPr>
        </p:nvGraphicFramePr>
        <p:xfrm>
          <a:off x="0" y="523704"/>
          <a:ext cx="12192000" cy="6278880"/>
        </p:xfrm>
        <a:graphic>
          <a:graphicData uri="http://schemas.openxmlformats.org/drawingml/2006/table">
            <a:tbl>
              <a:tblPr firstRow="1" firstCol="1" bandRow="1">
                <a:tableStyleId>{5C22544A-7EE6-4342-B048-85BDC9FD1C3A}</a:tableStyleId>
              </a:tblPr>
              <a:tblGrid>
                <a:gridCol w="407324">
                  <a:extLst>
                    <a:ext uri="{9D8B030D-6E8A-4147-A177-3AD203B41FA5}">
                      <a16:colId xmlns="" xmlns:a16="http://schemas.microsoft.com/office/drawing/2014/main" val="4135477762"/>
                    </a:ext>
                  </a:extLst>
                </a:gridCol>
                <a:gridCol w="3740727">
                  <a:extLst>
                    <a:ext uri="{9D8B030D-6E8A-4147-A177-3AD203B41FA5}">
                      <a16:colId xmlns="" xmlns:a16="http://schemas.microsoft.com/office/drawing/2014/main" val="3633341822"/>
                    </a:ext>
                  </a:extLst>
                </a:gridCol>
                <a:gridCol w="5394960">
                  <a:extLst>
                    <a:ext uri="{9D8B030D-6E8A-4147-A177-3AD203B41FA5}">
                      <a16:colId xmlns="" xmlns:a16="http://schemas.microsoft.com/office/drawing/2014/main" val="3558968087"/>
                    </a:ext>
                  </a:extLst>
                </a:gridCol>
                <a:gridCol w="1504604">
                  <a:extLst>
                    <a:ext uri="{9D8B030D-6E8A-4147-A177-3AD203B41FA5}">
                      <a16:colId xmlns="" xmlns:a16="http://schemas.microsoft.com/office/drawing/2014/main" val="2793056945"/>
                    </a:ext>
                  </a:extLst>
                </a:gridCol>
                <a:gridCol w="1144385">
                  <a:extLst>
                    <a:ext uri="{9D8B030D-6E8A-4147-A177-3AD203B41FA5}">
                      <a16:colId xmlns="" xmlns:a16="http://schemas.microsoft.com/office/drawing/2014/main" val="2205552131"/>
                    </a:ext>
                  </a:extLst>
                </a:gridCol>
              </a:tblGrid>
              <a:tr h="178094">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rPr>
                        <a:t>項次</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ctr">
                        <a:spcAft>
                          <a:spcPts val="0"/>
                        </a:spcAft>
                      </a:pPr>
                      <a:r>
                        <a:rPr lang="zh-TW" sz="1200" kern="100" dirty="0">
                          <a:effectLst/>
                          <a:latin typeface="微軟正黑體" panose="020B0604030504040204" pitchFamily="34" charset="-120"/>
                          <a:ea typeface="微軟正黑體" panose="020B0604030504040204" pitchFamily="34" charset="-120"/>
                        </a:rPr>
                        <a:t>計畫名稱</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ctr">
                        <a:spcAft>
                          <a:spcPts val="0"/>
                        </a:spcAft>
                      </a:pPr>
                      <a:r>
                        <a:rPr lang="zh-TW" altLang="en-US" sz="1200" kern="100" dirty="0">
                          <a:effectLst/>
                          <a:latin typeface="微軟正黑體" panose="020B0604030504040204" pitchFamily="34" charset="-120"/>
                          <a:ea typeface="微軟正黑體" panose="020B0604030504040204" pitchFamily="34" charset="-120"/>
                        </a:rPr>
                        <a:t>對象 </a:t>
                      </a:r>
                      <a:r>
                        <a:rPr lang="en-US" altLang="zh-TW" sz="1200" kern="100" dirty="0">
                          <a:effectLst/>
                          <a:latin typeface="微軟正黑體" panose="020B0604030504040204" pitchFamily="34" charset="-120"/>
                          <a:ea typeface="微軟正黑體" panose="020B0604030504040204" pitchFamily="34" charset="-120"/>
                        </a:rPr>
                        <a:t>/</a:t>
                      </a:r>
                      <a:r>
                        <a:rPr lang="zh-TW" altLang="en-US" sz="1200" kern="100" dirty="0">
                          <a:effectLst/>
                          <a:latin typeface="微軟正黑體" panose="020B0604030504040204" pitchFamily="34" charset="-120"/>
                          <a:ea typeface="微軟正黑體" panose="020B0604030504040204" pitchFamily="34" charset="-120"/>
                        </a:rPr>
                        <a:t> 預估人數</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ctr">
                        <a:spcAft>
                          <a:spcPts val="0"/>
                        </a:spcAft>
                      </a:pPr>
                      <a:r>
                        <a:rPr lang="zh-TW" altLang="en-US"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預估時間</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ctr">
                        <a:spcAft>
                          <a:spcPts val="0"/>
                        </a:spcAft>
                      </a:pPr>
                      <a:r>
                        <a:rPr lang="zh-TW" altLang="zh-TW" sz="1200" kern="100" dirty="0">
                          <a:effectLst/>
                          <a:latin typeface="微軟正黑體" panose="020B0604030504040204" pitchFamily="34" charset="-120"/>
                          <a:ea typeface="微軟正黑體" panose="020B0604030504040204" pitchFamily="34" charset="-120"/>
                        </a:rPr>
                        <a:t>經費預算</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extLst>
                  <a:ext uri="{0D108BD9-81ED-4DB2-BD59-A6C34878D82A}">
                    <a16:rowId xmlns="" xmlns:a16="http://schemas.microsoft.com/office/drawing/2014/main" val="3726599685"/>
                  </a:ext>
                </a:extLst>
              </a:tr>
              <a:tr h="356188">
                <a:tc>
                  <a:txBody>
                    <a:bodyPr/>
                    <a:lstStyle/>
                    <a:p>
                      <a:pPr algn="ctr">
                        <a:spcAft>
                          <a:spcPts val="0"/>
                        </a:spcAft>
                      </a:pPr>
                      <a:r>
                        <a:rPr lang="en-US" sz="1200" kern="100" spc="-50" dirty="0">
                          <a:effectLst/>
                          <a:latin typeface="微軟正黑體" panose="020B0604030504040204" pitchFamily="34" charset="-120"/>
                          <a:ea typeface="微軟正黑體" panose="020B0604030504040204" pitchFamily="34" charset="-120"/>
                        </a:rPr>
                        <a:t>01</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l">
                        <a:spcAft>
                          <a:spcPts val="0"/>
                        </a:spcAft>
                      </a:pPr>
                      <a:r>
                        <a:rPr lang="zh-TW" sz="1200" kern="100" dirty="0">
                          <a:effectLst/>
                          <a:latin typeface="微軟正黑體" panose="020B0604030504040204" pitchFamily="34" charset="-120"/>
                          <a:ea typeface="微軟正黑體" panose="020B0604030504040204" pitchFamily="34" charset="-120"/>
                        </a:rPr>
                        <a:t>十二年國民基本教育課程綱要總綱宣導計畫</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l"/>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本縣各國民中小學未參加課綱總綱宣導</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行政人員、教師</a:t>
                      </a:r>
                      <a:r>
                        <a:rPr lang="zh-TW" altLang="en-US" sz="1200" b="1" kern="100" dirty="0">
                          <a:solidFill>
                            <a:srgbClr val="C00000"/>
                          </a:solidFill>
                          <a:effectLst/>
                          <a:latin typeface="微軟正黑體" panose="020B0604030504040204" pitchFamily="34" charset="-120"/>
                          <a:ea typeface="微軟正黑體" panose="020B0604030504040204" pitchFamily="34" charset="-120"/>
                          <a:cs typeface="+mn-cs"/>
                        </a:rPr>
                        <a:t>、</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教育處行政人員</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及有興趣者，預計</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100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名。</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101600" indent="-101600" algn="l">
                        <a:spcAft>
                          <a:spcPts val="0"/>
                        </a:spcAft>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4</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半天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101600" marR="0" lvl="0" indent="-10160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36,800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487083057"/>
                  </a:ext>
                </a:extLst>
              </a:tr>
              <a:tr h="178094">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02</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effectLst/>
                          <a:latin typeface="微軟正黑體" panose="020B0604030504040204" pitchFamily="34" charset="-120"/>
                          <a:ea typeface="微軟正黑體" panose="020B0604030504040204" pitchFamily="34" charset="-120"/>
                        </a:rPr>
                        <a:t>課程與教學領導人培育工作坊</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校長、教務</a:t>
                      </a:r>
                      <a:r>
                        <a:rPr lang="en-US" altLang="zh-TW" sz="1200" b="1" kern="100" dirty="0">
                          <a:solidFill>
                            <a:srgbClr val="C00000"/>
                          </a:solidFill>
                          <a:effectLst/>
                          <a:latin typeface="微軟正黑體" panose="020B0604030504040204" pitchFamily="34" charset="-120"/>
                          <a:ea typeface="微軟正黑體" panose="020B0604030504040204" pitchFamily="34" charset="-120"/>
                          <a:cs typeface="+mn-cs"/>
                        </a:rPr>
                        <a:t>(</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導</a:t>
                      </a:r>
                      <a:r>
                        <a:rPr lang="en-US" altLang="zh-TW" sz="1200" b="1" kern="100" dirty="0">
                          <a:solidFill>
                            <a:srgbClr val="C00000"/>
                          </a:solidFill>
                          <a:effectLst/>
                          <a:latin typeface="微軟正黑體" panose="020B0604030504040204" pitchFamily="34" charset="-120"/>
                          <a:ea typeface="微軟正黑體" panose="020B0604030504040204" pitchFamily="34" charset="-120"/>
                          <a:cs typeface="+mn-cs"/>
                        </a:rPr>
                        <a:t>)</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主任、國教輔導團</a:t>
                      </a:r>
                      <a:r>
                        <a:rPr lang="zh-TW" altLang="en-US" sz="1200" b="1" kern="100" dirty="0">
                          <a:solidFill>
                            <a:srgbClr val="C00000"/>
                          </a:solidFill>
                          <a:effectLst/>
                          <a:latin typeface="微軟正黑體" panose="020B0604030504040204" pitchFamily="34" charset="-120"/>
                          <a:ea typeface="微軟正黑體" panose="020B0604030504040204" pitchFamily="34" charset="-120"/>
                          <a:cs typeface="+mn-cs"/>
                        </a:rPr>
                        <a:t>團員</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、社群領導人</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領域召集人</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，預計</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100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名。</a:t>
                      </a:r>
                    </a:p>
                  </a:txBody>
                  <a:tcPr marL="16640" marR="16640" marT="0" marB="0"/>
                </a:tc>
                <a:tc>
                  <a:txBody>
                    <a:bodyPr/>
                    <a:lstStyle/>
                    <a:p>
                      <a:pPr marL="101600" indent="-101600" algn="l">
                        <a:spcAft>
                          <a:spcPts val="0"/>
                        </a:spcAft>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12/7-12/8</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15</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101600" marR="0" lvl="0" indent="-10160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173,800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2112113061"/>
                  </a:ext>
                </a:extLst>
              </a:tr>
              <a:tr h="178094">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03</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effectLst/>
                          <a:latin typeface="微軟正黑體" panose="020B0604030504040204" pitchFamily="34" charset="-120"/>
                          <a:ea typeface="微軟正黑體" panose="020B0604030504040204" pitchFamily="34" charset="-120"/>
                        </a:rPr>
                        <a:t>校長主任教師資訊素養知能研習</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l"/>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本縣各國中小</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主任、組長、</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有意願教師，預計</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70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101600" indent="-101600" algn="l">
                        <a:spcAft>
                          <a:spcPts val="0"/>
                        </a:spcAft>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11/4</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4</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101600" marR="0" lvl="0" indent="-10160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80,000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3996406529"/>
                  </a:ext>
                </a:extLst>
              </a:tr>
              <a:tr h="356188">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04</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l">
                        <a:spcAft>
                          <a:spcPts val="0"/>
                        </a:spcAft>
                      </a:pPr>
                      <a:r>
                        <a:rPr lang="zh-TW" sz="1200" kern="100" dirty="0">
                          <a:effectLst/>
                          <a:latin typeface="微軟正黑體" panose="020B0604030504040204" pitchFamily="34" charset="-120"/>
                          <a:ea typeface="微軟正黑體" panose="020B0604030504040204" pitchFamily="34" charset="-120"/>
                        </a:rPr>
                        <a:t>國中小課程領導人員資訊知能及外埠增能學習計畫</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縣自籌款</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l">
                        <a:spcAft>
                          <a:spcPts val="0"/>
                        </a:spcAft>
                      </a:pP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本縣國中小</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課程領導人員，教務人員、縣內資訊業務承辦人</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，預計</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60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algn="l"/>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4</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天</a:t>
                      </a: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675,200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876110276"/>
                  </a:ext>
                </a:extLst>
              </a:tr>
              <a:tr h="178094">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05</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l">
                        <a:spcAft>
                          <a:spcPts val="0"/>
                        </a:spcAft>
                      </a:pPr>
                      <a:r>
                        <a:rPr lang="zh-TW" altLang="en-US" sz="1200" kern="100" dirty="0">
                          <a:effectLst/>
                          <a:latin typeface="微軟正黑體" panose="020B0604030504040204" pitchFamily="34" charset="-120"/>
                          <a:ea typeface="微軟正黑體" panose="020B0604030504040204" pitchFamily="34" charset="-120"/>
                        </a:rPr>
                        <a:t>校</a:t>
                      </a:r>
                      <a:r>
                        <a:rPr lang="zh-TW" sz="1200" kern="100" dirty="0">
                          <a:effectLst/>
                          <a:latin typeface="微軟正黑體" panose="020B0604030504040204" pitchFamily="34" charset="-120"/>
                          <a:ea typeface="微軟正黑體" panose="020B0604030504040204" pitchFamily="34" charset="-120"/>
                        </a:rPr>
                        <a:t>長及教師專業學習社群召集人培訓研習</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lvl="0"/>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教師專業學習</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社群召集人</a:t>
                      </a:r>
                      <a:r>
                        <a:rPr lang="zh-TW" altLang="en-US" sz="1200" b="1" kern="100" dirty="0">
                          <a:solidFill>
                            <a:srgbClr val="C00000"/>
                          </a:solidFill>
                          <a:effectLst/>
                          <a:latin typeface="微軟正黑體" panose="020B0604030504040204" pitchFamily="34" charset="-120"/>
                          <a:ea typeface="微軟正黑體" panose="020B0604030504040204" pitchFamily="34" charset="-120"/>
                          <a:cs typeface="+mn-cs"/>
                        </a:rPr>
                        <a:t>、</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校長專業學習社群召集人</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預計</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40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a:t>
                      </a:r>
                    </a:p>
                  </a:txBody>
                  <a:tcPr marL="16640" marR="16640" marT="0" marB="0"/>
                </a:tc>
                <a:tc>
                  <a:txBody>
                    <a:bodyPr/>
                    <a:lstStyle/>
                    <a:p>
                      <a:pPr algn="l"/>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9/7</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4</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a:t>
                      </a: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66,000</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879819308"/>
                  </a:ext>
                </a:extLst>
              </a:tr>
              <a:tr h="178094">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06</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l">
                        <a:spcAft>
                          <a:spcPts val="0"/>
                        </a:spcAft>
                      </a:pPr>
                      <a:r>
                        <a:rPr lang="zh-TW" sz="1200" kern="100" dirty="0">
                          <a:effectLst/>
                          <a:latin typeface="微軟正黑體" panose="020B0604030504040204" pitchFamily="34" charset="-120"/>
                          <a:ea typeface="微軟正黑體" panose="020B0604030504040204" pitchFamily="34" charset="-120"/>
                        </a:rPr>
                        <a:t>國民中小學課程計畫審查人員增能工作坊</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l">
                        <a:spcAft>
                          <a:spcPts val="0"/>
                        </a:spcAft>
                      </a:pP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本縣聘請</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各領域課程計畫審查人員</a:t>
                      </a:r>
                      <a:r>
                        <a:rPr lang="zh-TW" altLang="en-US" sz="1200" b="1" kern="100" dirty="0">
                          <a:solidFill>
                            <a:srgbClr val="C00000"/>
                          </a:solidFill>
                          <a:effectLst/>
                          <a:latin typeface="微軟正黑體" panose="020B0604030504040204" pitchFamily="34" charset="-120"/>
                          <a:ea typeface="微軟正黑體" panose="020B0604030504040204" pitchFamily="34" charset="-120"/>
                          <a:cs typeface="+mn-cs"/>
                        </a:rPr>
                        <a:t>、國教輔導團團員</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，預計</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35</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8</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40,700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2937232061"/>
                  </a:ext>
                </a:extLst>
              </a:tr>
              <a:tr h="356188">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07</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effectLst/>
                          <a:latin typeface="微軟正黑體" panose="020B0604030504040204" pitchFamily="34" charset="-120"/>
                          <a:ea typeface="微軟正黑體" panose="020B0604030504040204" pitchFamily="34" charset="-120"/>
                        </a:rPr>
                        <a:t>學區課程發展委員會宣導增能工作坊</a:t>
                      </a: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依學區辦理，規劃</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500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人次，金城學區</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150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人、金湖學區</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130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人、金沙學區</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75</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人、金寧學區</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75</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人、烈嶼學區</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70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a:t>
                      </a:r>
                    </a:p>
                  </a:txBody>
                  <a:tcPr marL="16640" marR="16640" marT="0" marB="0"/>
                </a:tc>
                <a:tc>
                  <a:txBody>
                    <a:bodyPr/>
                    <a:lstStyle/>
                    <a:p>
                      <a:pPr algn="l"/>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4</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半天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5</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場次</a:t>
                      </a: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189,000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3658354016"/>
                  </a:ext>
                </a:extLst>
              </a:tr>
              <a:tr h="178094">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08</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effectLst/>
                          <a:latin typeface="微軟正黑體" panose="020B0604030504040204" pitchFamily="34" charset="-120"/>
                          <a:ea typeface="微軟正黑體" panose="020B0604030504040204" pitchFamily="34" charset="-120"/>
                        </a:rPr>
                        <a:t>全縣備課日素養導向教學共備工作坊</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預計</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150</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algn="l"/>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8/26-8/27</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335,000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4100194473"/>
                  </a:ext>
                </a:extLst>
              </a:tr>
              <a:tr h="178094">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09</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effectLst/>
                          <a:latin typeface="微軟正黑體" panose="020B0604030504040204" pitchFamily="34" charset="-120"/>
                          <a:ea typeface="微軟正黑體" panose="020B0604030504040204" pitchFamily="34" charset="-120"/>
                        </a:rPr>
                        <a:t>教師專業發展實踐方案</a:t>
                      </a:r>
                      <a:r>
                        <a:rPr lang="en-US" altLang="zh-TW" sz="1200" kern="100" dirty="0">
                          <a:effectLst/>
                          <a:latin typeface="微軟正黑體" panose="020B0604030504040204" pitchFamily="34" charset="-120"/>
                          <a:ea typeface="微軟正黑體" panose="020B0604030504040204" pitchFamily="34" charset="-120"/>
                        </a:rPr>
                        <a:t>-</a:t>
                      </a:r>
                      <a:r>
                        <a:rPr lang="zh-TW" altLang="zh-TW" sz="1200" kern="100" dirty="0">
                          <a:effectLst/>
                          <a:latin typeface="微軟正黑體" panose="020B0604030504040204" pitchFamily="34" charset="-120"/>
                          <a:ea typeface="微軟正黑體" panose="020B0604030504040204" pitchFamily="34" charset="-120"/>
                        </a:rPr>
                        <a:t>新課綱素養導向教師共備社群</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101600" indent="-101600" algn="l">
                        <a:spcAft>
                          <a:spcPts val="0"/>
                        </a:spcAft>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每群成員</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6-12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人不等，以平均值</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10</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人計算，預估</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3,000</a:t>
                      </a:r>
                      <a:r>
                        <a:rPr lang="zh-TW" altLang="en-US"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人</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次。</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algn="l"/>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52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群，每群</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6</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場次</a:t>
                      </a:r>
                      <a:endPar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884,220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3565402688"/>
                  </a:ext>
                </a:extLst>
              </a:tr>
              <a:tr h="178094">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effectLst/>
                          <a:latin typeface="微軟正黑體" panose="020B0604030504040204" pitchFamily="34" charset="-120"/>
                          <a:ea typeface="微軟正黑體" panose="020B0604030504040204" pitchFamily="34" charset="-120"/>
                        </a:rPr>
                        <a:t>教師揪團共學增能實施計畫</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每團成員下限</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人，共</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10</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場，預估</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120</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人次。</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algn="l"/>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10</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團</a:t>
                      </a:r>
                      <a:endPar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600,000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4013536569"/>
                  </a:ext>
                </a:extLst>
              </a:tr>
              <a:tr h="356188">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effectLst/>
                          <a:latin typeface="微軟正黑體" panose="020B0604030504040204" pitchFamily="34" charset="-120"/>
                          <a:ea typeface="微軟正黑體" panose="020B0604030504040204" pitchFamily="34" charset="-120"/>
                        </a:rPr>
                        <a:t>多年國小教師專業知能與校本課程發展實施計畫</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多年</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國小教師以及學區學校特色課程之學校團隊</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對相關議題有興趣之教師自由參加</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，兩場次預估</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80</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人次。</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136,000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688873903"/>
                  </a:ext>
                </a:extLst>
              </a:tr>
              <a:tr h="178094">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effectLst/>
                          <a:latin typeface="微軟正黑體" panose="020B0604030504040204" pitchFamily="34" charset="-120"/>
                          <a:ea typeface="微軟正黑體" panose="020B0604030504040204" pitchFamily="34" charset="-120"/>
                        </a:rPr>
                        <a:t>108</a:t>
                      </a:r>
                      <a:r>
                        <a:rPr lang="zh-TW" altLang="zh-TW" sz="1200" kern="100" dirty="0">
                          <a:effectLst/>
                          <a:latin typeface="微軟正黑體" panose="020B0604030504040204" pitchFamily="34" charset="-120"/>
                          <a:ea typeface="微軟正黑體" panose="020B0604030504040204" pitchFamily="34" charset="-120"/>
                        </a:rPr>
                        <a:t>學年度校本課程分享會</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各國中小之教師</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，預估</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50</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8</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18,000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1838566608"/>
                  </a:ext>
                </a:extLst>
              </a:tr>
              <a:tr h="178094">
                <a:tc>
                  <a:txBody>
                    <a:bodyPr/>
                    <a:lstStyle/>
                    <a:p>
                      <a:pPr algn="ctr">
                        <a:spcAft>
                          <a:spcPts val="0"/>
                        </a:spcAft>
                      </a:pPr>
                      <a:r>
                        <a:rPr lang="en-US"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rPr>
                        <a:t>13</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108</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學年度初任教師回流座談會</a:t>
                      </a:r>
                    </a:p>
                  </a:txBody>
                  <a:tcPr marL="16640" marR="16640" marT="0" marB="0"/>
                </a:tc>
                <a:tc>
                  <a:txBody>
                    <a:bodyPr/>
                    <a:lstStyle/>
                    <a:p>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106</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107</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及</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108</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級之</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初任教師</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，兩場次預估</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130</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人次。</a:t>
                      </a: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4</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半天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場次</a:t>
                      </a: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55,700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2099257733"/>
                  </a:ext>
                </a:extLst>
              </a:tr>
              <a:tr h="180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bg1"/>
                          </a:solidFill>
                          <a:effectLst/>
                          <a:latin typeface="微軟正黑體" panose="020B0604030504040204" pitchFamily="34" charset="-120"/>
                          <a:ea typeface="微軟正黑體" panose="020B0604030504040204" pitchFamily="34" charset="-120"/>
                          <a:cs typeface="+mn-cs"/>
                        </a:rPr>
                        <a:t>14</a:t>
                      </a:r>
                      <a:endParaRPr lang="zh-TW" altLang="zh-TW" sz="1200" kern="100" dirty="0">
                        <a:solidFill>
                          <a:schemeClr val="bg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effectLst/>
                          <a:latin typeface="微軟正黑體" panose="020B0604030504040204" pitchFamily="34" charset="-120"/>
                          <a:ea typeface="微軟正黑體" panose="020B0604030504040204" pitchFamily="34" charset="-120"/>
                        </a:rPr>
                        <a:t>108</a:t>
                      </a:r>
                      <a:r>
                        <a:rPr lang="zh-TW" altLang="zh-TW" sz="1200" kern="100" dirty="0">
                          <a:effectLst/>
                          <a:latin typeface="微軟正黑體" panose="020B0604030504040204" pitchFamily="34" charset="-120"/>
                          <a:ea typeface="微軟正黑體" panose="020B0604030504040204" pitchFamily="34" charset="-120"/>
                        </a:rPr>
                        <a:t>學年度初任教師導入輔導知能研習</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101600" marR="0" lvl="0" indent="-10160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108</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級之</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初任教師</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，約</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60</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a:t>
                      </a: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9/8</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29,800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168119848"/>
                  </a:ext>
                </a:extLst>
              </a:tr>
              <a:tr h="356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bg1"/>
                          </a:solidFill>
                          <a:effectLst/>
                          <a:latin typeface="微軟正黑體" panose="020B0604030504040204" pitchFamily="34" charset="-120"/>
                          <a:ea typeface="微軟正黑體" panose="020B0604030504040204" pitchFamily="34" charset="-120"/>
                          <a:cs typeface="+mn-cs"/>
                        </a:rPr>
                        <a:t>15</a:t>
                      </a:r>
                      <a:endParaRPr lang="zh-TW" sz="1200" kern="100" dirty="0">
                        <a:solidFill>
                          <a:schemeClr val="bg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effectLst/>
                          <a:latin typeface="微軟正黑體" panose="020B0604030504040204" pitchFamily="34" charset="-120"/>
                          <a:ea typeface="微軟正黑體" panose="020B0604030504040204" pitchFamily="34" charset="-120"/>
                        </a:rPr>
                        <a:t>教師專業發展實踐方案專業回饋人才初階認證研習計畫</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國教輔導團團員</a:t>
                      </a:r>
                      <a:r>
                        <a:rPr lang="en-US" altLang="zh-TW" sz="1200" b="1" kern="100" dirty="0">
                          <a:solidFill>
                            <a:srgbClr val="C00000"/>
                          </a:solidFill>
                          <a:effectLst/>
                          <a:latin typeface="微軟正黑體" panose="020B0604030504040204" pitchFamily="34" charset="-120"/>
                          <a:ea typeface="微軟正黑體" panose="020B0604030504040204" pitchFamily="34" charset="-120"/>
                          <a:cs typeface="+mn-cs"/>
                        </a:rPr>
                        <a:t>(</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未領有教專初階認證者</a:t>
                      </a:r>
                      <a:r>
                        <a:rPr lang="en-US" altLang="zh-TW" sz="1200" b="1" kern="100" dirty="0">
                          <a:solidFill>
                            <a:srgbClr val="C00000"/>
                          </a:solidFill>
                          <a:effectLst/>
                          <a:latin typeface="微軟正黑體" panose="020B0604030504040204" pitchFamily="34" charset="-120"/>
                          <a:ea typeface="微軟正黑體" panose="020B0604030504040204" pitchFamily="34" charset="-120"/>
                          <a:cs typeface="+mn-cs"/>
                        </a:rPr>
                        <a:t>)</a:t>
                      </a:r>
                      <a:r>
                        <a:rPr lang="zh-TW" altLang="en-US" sz="1200" b="1" kern="100" dirty="0">
                          <a:solidFill>
                            <a:srgbClr val="C00000"/>
                          </a:solidFill>
                          <a:effectLst/>
                          <a:latin typeface="微軟正黑體" panose="020B0604030504040204" pitchFamily="34" charset="-120"/>
                          <a:ea typeface="微軟正黑體" panose="020B0604030504040204" pitchFamily="34" charset="-120"/>
                          <a:cs typeface="+mn-cs"/>
                        </a:rPr>
                        <a:t>、</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高級中等學校、國中小校長、主任或教師</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共</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40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a:t>
                      </a: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10/18</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72,700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3984457233"/>
                  </a:ext>
                </a:extLst>
              </a:tr>
              <a:tr h="3561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bg1"/>
                          </a:solidFill>
                          <a:effectLst/>
                          <a:latin typeface="微軟正黑體" panose="020B0604030504040204" pitchFamily="34" charset="-120"/>
                          <a:ea typeface="微軟正黑體" panose="020B0604030504040204" pitchFamily="34" charset="-120"/>
                          <a:cs typeface="+mn-cs"/>
                        </a:rPr>
                        <a:t>16</a:t>
                      </a:r>
                      <a:endParaRPr lang="zh-TW" sz="1200" kern="100" dirty="0">
                        <a:solidFill>
                          <a:schemeClr val="bg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effectLst/>
                          <a:latin typeface="微軟正黑體" panose="020B0604030504040204" pitchFamily="34" charset="-120"/>
                          <a:ea typeface="微軟正黑體" panose="020B0604030504040204" pitchFamily="34" charset="-120"/>
                        </a:rPr>
                        <a:t>教師專業發展實踐方案專業回饋人才進階培訓實體研習</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algn="just">
                        <a:spcAft>
                          <a:spcPts val="0"/>
                        </a:spcAft>
                      </a:pP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有意願強化學校教師專業發展實踐方案之高級中等學校</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、國中小校長、主任或教師以及國教輔導團團員</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共</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40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54,600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130084037"/>
                  </a:ext>
                </a:extLst>
              </a:tr>
              <a:tr h="356188">
                <a:tc>
                  <a:txBody>
                    <a:bodyPr/>
                    <a:lstStyle/>
                    <a:p>
                      <a:pPr algn="ctr">
                        <a:spcAft>
                          <a:spcPts val="0"/>
                        </a:spcAft>
                      </a:pPr>
                      <a:r>
                        <a:rPr lang="en-US" altLang="zh-TW"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17</a:t>
                      </a:r>
                      <a:endParaRPr lang="zh-TW"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sz="1200" kern="100" dirty="0">
                          <a:effectLst/>
                          <a:latin typeface="微軟正黑體" panose="020B0604030504040204" pitchFamily="34" charset="-120"/>
                          <a:ea typeface="微軟正黑體" panose="020B0604030504040204" pitchFamily="34" charset="-120"/>
                        </a:rPr>
                        <a:t>教師專業發展實踐方案專業回饋人才進階培訓實務探討研習</a:t>
                      </a:r>
                      <a:endParaRPr lang="zh-TW" alt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有意願強化學校教師專業發展實踐方案之高級中等學校、</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國中小校長、主任或教師以及國教輔導團團員</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共</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40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a:t>
                      </a: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3</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半天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場次</a:t>
                      </a: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34,300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3597538805"/>
                  </a:ext>
                </a:extLst>
              </a:tr>
              <a:tr h="356188">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rPr>
                        <a:t>18</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200" kern="100" dirty="0">
                          <a:effectLst/>
                          <a:latin typeface="微軟正黑體" panose="020B0604030504040204" pitchFamily="34" charset="-120"/>
                          <a:ea typeface="微軟正黑體" panose="020B0604030504040204" pitchFamily="34" charset="-120"/>
                        </a:rPr>
                        <a:t>烈嶼國中</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國中小學生家長成長活動</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lvl="0"/>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金門縣各國民中小學生家長及教師</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人數上限</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100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人，以</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學</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生</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家長為優先，各國中小教師</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依報名優先順序錄取。</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3</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半天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p>
                  </a:txBody>
                  <a:tcPr marL="16640" marR="16640" marT="0" marB="0"/>
                </a:tc>
                <a:tc>
                  <a:txBody>
                    <a:bodyPr/>
                    <a:lstStyle/>
                    <a:p>
                      <a:pPr algn="r">
                        <a:spcAft>
                          <a:spcPts val="0"/>
                        </a:spcAft>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32,800</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677130120"/>
                  </a:ext>
                </a:extLst>
              </a:tr>
              <a:tr h="356188">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rPr>
                        <a:t>19</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200" kern="100" dirty="0">
                          <a:effectLst/>
                          <a:latin typeface="微軟正黑體" panose="020B0604030504040204" pitchFamily="34" charset="-120"/>
                          <a:ea typeface="微軟正黑體" panose="020B0604030504040204" pitchFamily="34" charset="-120"/>
                        </a:rPr>
                        <a:t>中正國小</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城區學生家長成長活動</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lvl="0"/>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中正國小學生家長優先錄取。</a:t>
                      </a:r>
                    </a:p>
                    <a:p>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人數上限</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50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人，有餘額時開放全縣家長報名參加。</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3</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小時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半天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p>
                  </a:txBody>
                  <a:tcPr marL="16640" marR="16640" marT="0" marB="0"/>
                </a:tc>
                <a:tc>
                  <a:txBody>
                    <a:bodyPr/>
                    <a:lstStyle/>
                    <a:p>
                      <a:pPr algn="r">
                        <a:spcAft>
                          <a:spcPts val="0"/>
                        </a:spcAft>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23,600</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3387335259"/>
                  </a:ext>
                </a:extLst>
              </a:tr>
              <a:tr h="178094">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rPr>
                        <a:t>20</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200" kern="100" dirty="0">
                          <a:effectLst/>
                          <a:latin typeface="微軟正黑體" panose="020B0604030504040204" pitchFamily="34" charset="-120"/>
                          <a:ea typeface="微軟正黑體" panose="020B0604030504040204" pitchFamily="34" charset="-120"/>
                        </a:rPr>
                        <a:t>金寧中小學</a:t>
                      </a:r>
                      <a:r>
                        <a:rPr lang="en-US"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烈嶼、金寧學區家長成長活動</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烈嶼、金寧學區各國小學生家長</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，預估人數</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65</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11/2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algn="r">
                        <a:spcAft>
                          <a:spcPts val="0"/>
                        </a:spcAft>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70,000</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1743182732"/>
                  </a:ext>
                </a:extLst>
              </a:tr>
              <a:tr h="178094">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rPr>
                        <a:t>21</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200" kern="100" dirty="0">
                          <a:effectLst/>
                          <a:latin typeface="微軟正黑體" panose="020B0604030504040204" pitchFamily="34" charset="-120"/>
                          <a:ea typeface="微軟正黑體" panose="020B0604030504040204" pitchFamily="34" charset="-120"/>
                        </a:rPr>
                        <a:t>開瑄國小</a:t>
                      </a:r>
                      <a:r>
                        <a:rPr lang="en-US" altLang="zh-TW" sz="1200" kern="100" dirty="0">
                          <a:effectLst/>
                          <a:latin typeface="微軟正黑體" panose="020B0604030504040204" pitchFamily="34" charset="-120"/>
                          <a:ea typeface="微軟正黑體" panose="020B0604030504040204" pitchFamily="34" charset="-120"/>
                        </a:rPr>
                        <a:t>-</a:t>
                      </a:r>
                      <a:r>
                        <a:rPr lang="zh-TW" sz="1200" kern="100" dirty="0">
                          <a:effectLst/>
                          <a:latin typeface="微軟正黑體" panose="020B0604030504040204" pitchFamily="34" charset="-120"/>
                          <a:ea typeface="微軟正黑體" panose="020B0604030504040204" pitchFamily="34" charset="-120"/>
                        </a:rPr>
                        <a:t>金沙、金湖學區家長成長活動</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金沙、金湖學區各國小學生家長</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，預估人數</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60</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人。</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9/22</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algn="r">
                        <a:spcAft>
                          <a:spcPts val="0"/>
                        </a:spcAft>
                      </a:pPr>
                      <a:r>
                        <a:rPr lang="en-US" sz="1200" kern="100" dirty="0">
                          <a:solidFill>
                            <a:schemeClr val="dk1"/>
                          </a:solidFill>
                          <a:effectLst/>
                          <a:latin typeface="微軟正黑體" panose="020B0604030504040204" pitchFamily="34" charset="-120"/>
                          <a:ea typeface="微軟正黑體" panose="020B0604030504040204" pitchFamily="34" charset="-120"/>
                          <a:cs typeface="+mn-cs"/>
                        </a:rPr>
                        <a:t>56,000</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413020126"/>
                  </a:ext>
                </a:extLst>
              </a:tr>
              <a:tr h="178094">
                <a:tc>
                  <a:txBody>
                    <a:bodyPr/>
                    <a:lstStyle/>
                    <a:p>
                      <a:pPr algn="ctr">
                        <a:spcAft>
                          <a:spcPts val="0"/>
                        </a:spcAft>
                      </a:pPr>
                      <a:r>
                        <a:rPr lang="en-US" sz="1200" kern="100" dirty="0">
                          <a:effectLst/>
                          <a:latin typeface="微軟正黑體" panose="020B0604030504040204" pitchFamily="34" charset="-120"/>
                          <a:ea typeface="微軟正黑體" panose="020B0604030504040204" pitchFamily="34" charset="-120"/>
                        </a:rPr>
                        <a:t>22</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tc>
                <a:tc>
                  <a:txBody>
                    <a:bodyPr/>
                    <a:lstStyle/>
                    <a:p>
                      <a:pPr algn="just">
                        <a:spcAft>
                          <a:spcPts val="0"/>
                        </a:spcAft>
                      </a:pPr>
                      <a:r>
                        <a:rPr lang="zh-TW" sz="1200" kern="100" dirty="0">
                          <a:effectLst/>
                          <a:latin typeface="微軟正黑體" panose="020B0604030504040204" pitchFamily="34" charset="-120"/>
                          <a:ea typeface="微軟正黑體" panose="020B0604030504040204" pitchFamily="34" charset="-120"/>
                        </a:rPr>
                        <a:t>數學差異化教學系列工作坊</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tc>
                <a:tc>
                  <a:txBody>
                    <a:bodyPr/>
                    <a:lstStyle/>
                    <a:p>
                      <a:pPr marL="0" indent="-101600" algn="l" defTabSz="914400" rtl="0" eaLnBrk="1" latinLnBrk="0" hangingPunct="1">
                        <a:spcAft>
                          <a:spcPts val="0"/>
                        </a:spcAft>
                      </a:pP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本縣國中小</a:t>
                      </a:r>
                      <a:r>
                        <a:rPr lang="zh-TW" altLang="zh-TW" sz="1200" b="1" kern="100" dirty="0">
                          <a:solidFill>
                            <a:srgbClr val="C00000"/>
                          </a:solidFill>
                          <a:effectLst/>
                          <a:latin typeface="微軟正黑體" panose="020B0604030504040204" pitchFamily="34" charset="-120"/>
                          <a:ea typeface="微軟正黑體" panose="020B0604030504040204" pitchFamily="34" charset="-120"/>
                          <a:cs typeface="+mn-cs"/>
                        </a:rPr>
                        <a:t>數學領域教師</a:t>
                      </a:r>
                      <a:r>
                        <a:rPr lang="en-US" altLang="zh-TW" sz="1200" b="1" kern="1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30</a:t>
                      </a:r>
                      <a:r>
                        <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rPr>
                        <a:t>人。</a:t>
                      </a:r>
                      <a:endParaRPr 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9/19</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10/24</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 </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半天</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a:t>
                      </a: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4</a:t>
                      </a:r>
                      <a:r>
                        <a:rPr lang="zh-TW" altLang="en-US" sz="1200" kern="100" dirty="0">
                          <a:solidFill>
                            <a:schemeClr val="dk1"/>
                          </a:solidFill>
                          <a:effectLst/>
                          <a:latin typeface="微軟正黑體" panose="020B0604030504040204" pitchFamily="34" charset="-120"/>
                          <a:ea typeface="微軟正黑體" panose="020B0604030504040204" pitchFamily="34" charset="-120"/>
                          <a:cs typeface="+mn-cs"/>
                        </a:rPr>
                        <a:t>場次</a:t>
                      </a:r>
                    </a:p>
                  </a:txBody>
                  <a:tcPr marL="16640" marR="16640" marT="0" marB="0"/>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200" kern="100" dirty="0">
                          <a:solidFill>
                            <a:schemeClr val="dk1"/>
                          </a:solidFill>
                          <a:effectLst/>
                          <a:latin typeface="微軟正黑體" panose="020B0604030504040204" pitchFamily="34" charset="-120"/>
                          <a:ea typeface="微軟正黑體" panose="020B0604030504040204" pitchFamily="34" charset="-120"/>
                          <a:cs typeface="+mn-cs"/>
                        </a:rPr>
                        <a:t>89,200</a:t>
                      </a:r>
                      <a:endParaRPr lang="zh-TW" altLang="zh-TW" sz="12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16640" marR="16640" marT="0" marB="0"/>
                </a:tc>
                <a:extLst>
                  <a:ext uri="{0D108BD9-81ED-4DB2-BD59-A6C34878D82A}">
                    <a16:rowId xmlns="" xmlns:a16="http://schemas.microsoft.com/office/drawing/2014/main" val="1880173166"/>
                  </a:ext>
                </a:extLst>
              </a:tr>
              <a:tr h="178094">
                <a:tc>
                  <a:txBody>
                    <a:bodyPr/>
                    <a:lstStyle/>
                    <a:p>
                      <a:pPr algn="ctr">
                        <a:spcAft>
                          <a:spcPts val="0"/>
                        </a:spcAft>
                      </a:pPr>
                      <a:endParaRPr lang="zh-TW" sz="1200"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6640" marR="16640" marT="0" marB="0" anchor="ct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22</a:t>
                      </a:r>
                      <a:r>
                        <a:rPr lang="zh-TW" altLang="en-US"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場</a:t>
                      </a:r>
                      <a:endParaRPr lang="zh-TW" altLang="zh-TW"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6640" marR="16640" marT="0" marB="0">
                    <a:solidFill>
                      <a:srgbClr val="C00000"/>
                    </a:solidFill>
                  </a:tcPr>
                </a:tc>
                <a:tc>
                  <a:txBody>
                    <a:bodyPr/>
                    <a:lstStyle/>
                    <a:p>
                      <a:pPr marL="0" indent="-101600" algn="ctr" defTabSz="914400" rtl="0" eaLnBrk="1" latinLnBrk="0" hangingPunct="1">
                        <a:spcAft>
                          <a:spcPts val="0"/>
                        </a:spcAft>
                      </a:pPr>
                      <a:r>
                        <a:rPr lang="en-US" altLang="zh-TW"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4,920</a:t>
                      </a:r>
                      <a:r>
                        <a:rPr lang="zh-TW" altLang="en-US"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人次</a:t>
                      </a:r>
                      <a:endParaRPr lang="zh-TW"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6640" marR="16640" marT="0" marB="0">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30</a:t>
                      </a:r>
                      <a:r>
                        <a:rPr lang="zh-TW" altLang="en-US"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天</a:t>
                      </a:r>
                      <a:endParaRPr lang="zh-TW" altLang="zh-TW"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6640" marR="16640" marT="0" marB="0">
                    <a:solidFill>
                      <a:srgbClr val="C000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TW"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$3,753,420</a:t>
                      </a:r>
                      <a:endParaRPr lang="zh-TW" altLang="zh-TW" sz="1600" b="1" kern="100"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a:txBody>
                  <a:tcPr marL="16640" marR="16640" marT="0" marB="0">
                    <a:solidFill>
                      <a:srgbClr val="C00000"/>
                    </a:solidFill>
                  </a:tcPr>
                </a:tc>
                <a:extLst>
                  <a:ext uri="{0D108BD9-81ED-4DB2-BD59-A6C34878D82A}">
                    <a16:rowId xmlns="" xmlns:a16="http://schemas.microsoft.com/office/drawing/2014/main" val="3832017532"/>
                  </a:ext>
                </a:extLst>
              </a:tr>
            </a:tbl>
          </a:graphicData>
        </a:graphic>
      </p:graphicFrame>
      <p:sp>
        <p:nvSpPr>
          <p:cNvPr id="2" name="矩形 1"/>
          <p:cNvSpPr/>
          <p:nvPr/>
        </p:nvSpPr>
        <p:spPr>
          <a:xfrm>
            <a:off x="4139381" y="501445"/>
            <a:ext cx="5427406" cy="6336891"/>
          </a:xfrm>
          <a:prstGeom prst="rect">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 name="文字方塊 2"/>
          <p:cNvSpPr txBox="1"/>
          <p:nvPr/>
        </p:nvSpPr>
        <p:spPr>
          <a:xfrm>
            <a:off x="7535462" y="5427406"/>
            <a:ext cx="2031325" cy="369332"/>
          </a:xfrm>
          <a:prstGeom prst="rect">
            <a:avLst/>
          </a:prstGeom>
          <a:noFill/>
        </p:spPr>
        <p:txBody>
          <a:bodyPr wrap="none" rtlCol="0">
            <a:spAutoFit/>
          </a:bodyPr>
          <a:lstStyle/>
          <a:p>
            <a:r>
              <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參與對象高度重疊</a:t>
            </a:r>
          </a:p>
        </p:txBody>
      </p:sp>
    </p:spTree>
    <p:extLst>
      <p:ext uri="{BB962C8B-B14F-4D97-AF65-F5344CB8AC3E}">
        <p14:creationId xmlns:p14="http://schemas.microsoft.com/office/powerpoint/2010/main" val="68760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3"/>
          <p:cNvSpPr txBox="1"/>
          <p:nvPr/>
        </p:nvSpPr>
        <p:spPr>
          <a:xfrm>
            <a:off x="2588965" y="352768"/>
            <a:ext cx="8992976" cy="646331"/>
          </a:xfrm>
          <a:prstGeom prst="rect">
            <a:avLst/>
          </a:prstGeom>
          <a:solidFill>
            <a:srgbClr val="33333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參、金門縣</a:t>
            </a:r>
            <a:r>
              <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學年度整體推動計畫</a:t>
            </a:r>
            <a:r>
              <a:rPr lang="en-US" altLang="zh-TW"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專業成長</a:t>
            </a:r>
          </a:p>
        </p:txBody>
      </p:sp>
      <p:sp>
        <p:nvSpPr>
          <p:cNvPr id="3" name="矩形 2"/>
          <p:cNvSpPr/>
          <p:nvPr/>
        </p:nvSpPr>
        <p:spPr>
          <a:xfrm>
            <a:off x="274320" y="207818"/>
            <a:ext cx="11388436" cy="86230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1" name="內容版面配置區 2"/>
          <p:cNvSpPr txBox="1">
            <a:spLocks/>
          </p:cNvSpPr>
          <p:nvPr/>
        </p:nvSpPr>
        <p:spPr>
          <a:xfrm>
            <a:off x="6288816" y="1597376"/>
            <a:ext cx="6929437" cy="71437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lnSpc>
                <a:spcPct val="150000"/>
              </a:lnSpc>
              <a:buFontTx/>
              <a:buNone/>
              <a:defRPr/>
            </a:pP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我們的</a:t>
            </a:r>
            <a:r>
              <a:rPr lang="zh-TW" altLang="en-US" sz="2400" b="1" dirty="0">
                <a:solidFill>
                  <a:srgbClr val="D60093"/>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過去</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2400" b="1" dirty="0">
                <a:solidFill>
                  <a:srgbClr val="0099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現在</a:t>
            </a:r>
            <a:r>
              <a:rPr lang="zh-TW" altLang="en-US" sz="2400" b="1" dirty="0">
                <a:solidFill>
                  <a:srgbClr val="0000CC"/>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與</a:t>
            </a:r>
            <a:r>
              <a:rPr lang="zh-TW" altLang="en-US"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未來展望</a:t>
            </a:r>
            <a:endParaRPr lang="en-US" altLang="zh-TW" sz="2400" b="1" dirty="0">
              <a:solidFill>
                <a:srgbClr val="7030A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26" name="TextBox 12"/>
          <p:cNvSpPr txBox="1"/>
          <p:nvPr/>
        </p:nvSpPr>
        <p:spPr>
          <a:xfrm>
            <a:off x="3659466" y="1675563"/>
            <a:ext cx="2698176" cy="523220"/>
          </a:xfrm>
          <a:prstGeom prst="rect">
            <a:avLst/>
          </a:prstGeom>
          <a:noFill/>
        </p:spPr>
        <p:txBody>
          <a:bodyPr wrap="none" rtlCol="0">
            <a:spAutoFit/>
          </a:bodyPr>
          <a:lstStyle/>
          <a:p>
            <a:pPr algn="ctr">
              <a:spcAft>
                <a:spcPts val="600"/>
              </a:spcAft>
            </a:pPr>
            <a:r>
              <a:rPr lang="en-US"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Ⅰ</a:t>
            </a:r>
            <a:r>
              <a:rPr lang="zh-TW" altLang="en-US"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rPr>
              <a:t>專業成長活動</a:t>
            </a:r>
            <a:endParaRPr lang="en-GB" altLang="zh-TW" sz="2800" b="1" dirty="0">
              <a:solidFill>
                <a:srgbClr val="005C5A"/>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66" name="矩形 65">
            <a:extLst>
              <a:ext uri="{FF2B5EF4-FFF2-40B4-BE49-F238E27FC236}">
                <a16:creationId xmlns="" xmlns:a16="http://schemas.microsoft.com/office/drawing/2014/main" id="{E9E43DF0-3130-45CB-9032-65244C91DE1D}"/>
              </a:ext>
            </a:extLst>
          </p:cNvPr>
          <p:cNvSpPr/>
          <p:nvPr/>
        </p:nvSpPr>
        <p:spPr>
          <a:xfrm>
            <a:off x="2411110" y="2386797"/>
            <a:ext cx="1393094" cy="132126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108</a:t>
            </a:r>
            <a:r>
              <a:rPr lang="zh-TW"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學年度運作困境</a:t>
            </a:r>
            <a:endParaRPr lang="zh-CN" altLang="en-US" b="1" dirty="0">
              <a:solidFill>
                <a:schemeClr val="tx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8" name="矩形 67"/>
          <p:cNvSpPr/>
          <p:nvPr/>
        </p:nvSpPr>
        <p:spPr>
          <a:xfrm>
            <a:off x="654381" y="1083942"/>
            <a:ext cx="1334915" cy="577405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grpSp>
        <p:nvGrpSpPr>
          <p:cNvPr id="105" name="组 41"/>
          <p:cNvGrpSpPr/>
          <p:nvPr/>
        </p:nvGrpSpPr>
        <p:grpSpPr>
          <a:xfrm>
            <a:off x="115965" y="1133479"/>
            <a:ext cx="2008533" cy="552207"/>
            <a:chOff x="445310" y="3810681"/>
            <a:chExt cx="1506596" cy="448308"/>
          </a:xfrm>
        </p:grpSpPr>
        <p:sp>
          <p:nvSpPr>
            <p:cNvPr id="106" name="五边形 42"/>
            <p:cNvSpPr/>
            <p:nvPr/>
          </p:nvSpPr>
          <p:spPr>
            <a:xfrm flipH="1">
              <a:off x="445310" y="3810681"/>
              <a:ext cx="404602" cy="347393"/>
            </a:xfrm>
            <a:prstGeom prst="homePlate">
              <a:avLst>
                <a:gd name="adj" fmla="val 40243"/>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r>
                <a:rPr kumimoji="1" lang="en-US" altLang="zh-TW" dirty="0">
                  <a:solidFill>
                    <a:prstClr val="white"/>
                  </a:solidFill>
                  <a:latin typeface="Century Gothic"/>
                  <a:ea typeface="微软雅黑" panose="020B0503020204020204" pitchFamily="34" charset="-122"/>
                </a:rPr>
                <a:t>1</a:t>
              </a:r>
              <a:endParaRPr kumimoji="1" lang="zh-CN" altLang="en-US" dirty="0">
                <a:solidFill>
                  <a:prstClr val="white"/>
                </a:solidFill>
                <a:latin typeface="Century Gothic"/>
                <a:ea typeface="微软雅黑" panose="020B0503020204020204" pitchFamily="34" charset="-122"/>
              </a:endParaRPr>
            </a:p>
          </p:txBody>
        </p:sp>
        <p:sp>
          <p:nvSpPr>
            <p:cNvPr id="107" name="平行四边形 43"/>
            <p:cNvSpPr/>
            <p:nvPr/>
          </p:nvSpPr>
          <p:spPr>
            <a:xfrm rot="16200000" flipH="1">
              <a:off x="628983" y="3929457"/>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8" name="平行四边形 44"/>
            <p:cNvSpPr/>
            <p:nvPr/>
          </p:nvSpPr>
          <p:spPr>
            <a:xfrm rot="5400000">
              <a:off x="1731716" y="3929458"/>
              <a:ext cx="338966" cy="101414"/>
            </a:xfrm>
            <a:prstGeom prst="parallelogram">
              <a:avLst>
                <a:gd name="adj" fmla="val 107062"/>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09" name="矩形 108"/>
            <p:cNvSpPr/>
            <p:nvPr/>
          </p:nvSpPr>
          <p:spPr>
            <a:xfrm>
              <a:off x="745657" y="3911596"/>
              <a:ext cx="1206249" cy="34739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69"/>
              <a:endParaRPr kumimoji="1" lang="zh-CN" altLang="en-US" sz="3200">
                <a:solidFill>
                  <a:prstClr val="white"/>
                </a:solidFill>
                <a:latin typeface="Century Gothic"/>
                <a:ea typeface="微软雅黑" panose="020B0503020204020204" pitchFamily="34" charset="-122"/>
              </a:endParaRPr>
            </a:p>
          </p:txBody>
        </p:sp>
        <p:sp>
          <p:nvSpPr>
            <p:cNvPr id="110" name="文本框 46"/>
            <p:cNvSpPr txBox="1"/>
            <p:nvPr/>
          </p:nvSpPr>
          <p:spPr>
            <a:xfrm>
              <a:off x="841660" y="3966103"/>
              <a:ext cx="1110245" cy="230863"/>
            </a:xfrm>
            <a:prstGeom prst="rect">
              <a:avLst/>
            </a:prstGeom>
            <a:noFill/>
          </p:spPr>
          <p:txBody>
            <a:bodyPr wrap="square" rtlCol="0">
              <a:spAutoFit/>
            </a:bodyPr>
            <a:lstStyle/>
            <a:p>
              <a:pPr algn="ctr" defTabSz="609569"/>
              <a:r>
                <a:rPr kumimoji="1" lang="zh-TW" altLang="en-US" sz="1400" b="1" dirty="0">
                  <a:solidFill>
                    <a:prstClr val="white"/>
                  </a:solidFill>
                  <a:latin typeface="Century Gothic"/>
                  <a:ea typeface="微软雅黑" panose="020B0503020204020204" pitchFamily="34" charset="-122"/>
                </a:rPr>
                <a:t>總綱宣導研習</a:t>
              </a:r>
              <a:r>
                <a:rPr kumimoji="1" lang="en-US" altLang="zh-TW" sz="1000" b="1" dirty="0">
                  <a:solidFill>
                    <a:prstClr val="white"/>
                  </a:solidFill>
                  <a:latin typeface="Century Gothic"/>
                  <a:ea typeface="微软雅黑" panose="020B0503020204020204" pitchFamily="34" charset="-122"/>
                </a:rPr>
                <a:t>-1</a:t>
              </a:r>
              <a:endParaRPr kumimoji="1" lang="zh-CN" altLang="en-US" sz="1000" b="1" dirty="0">
                <a:solidFill>
                  <a:prstClr val="white"/>
                </a:solidFill>
                <a:latin typeface="Century Gothic"/>
                <a:ea typeface="微软雅黑" panose="020B0503020204020204" pitchFamily="34" charset="-122"/>
              </a:endParaRPr>
            </a:p>
          </p:txBody>
        </p:sp>
      </p:grpSp>
      <p:sp>
        <p:nvSpPr>
          <p:cNvPr id="27" name="橢圓 26"/>
          <p:cNvSpPr/>
          <p:nvPr/>
        </p:nvSpPr>
        <p:spPr>
          <a:xfrm>
            <a:off x="2283480" y="1117931"/>
            <a:ext cx="1375986" cy="1375986"/>
          </a:xfrm>
          <a:prstGeom prst="ellipse">
            <a:avLst/>
          </a:prstGeom>
          <a:blipFill>
            <a:blip r:embed="rId2">
              <a:extLst>
                <a:ext uri="{28A0092B-C50C-407E-A947-70E740481C1C}">
                  <a14:useLocalDpi xmlns:a14="http://schemas.microsoft.com/office/drawing/2010/main" val="0"/>
                </a:ext>
              </a:extLst>
            </a:blip>
            <a:srcRect/>
            <a:stretch>
              <a:fillRect l="-8000" r="-8000"/>
            </a:stretch>
          </a:blip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1" name="矩形 130">
            <a:extLst>
              <a:ext uri="{FF2B5EF4-FFF2-40B4-BE49-F238E27FC236}">
                <a16:creationId xmlns="" xmlns:a16="http://schemas.microsoft.com/office/drawing/2014/main" id="{E9E43DF0-3130-45CB-9032-65244C91DE1D}"/>
              </a:ext>
            </a:extLst>
          </p:cNvPr>
          <p:cNvSpPr/>
          <p:nvPr/>
        </p:nvSpPr>
        <p:spPr>
          <a:xfrm>
            <a:off x="3846004" y="2385031"/>
            <a:ext cx="7816752" cy="132126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lvl="0" indent="-288000">
              <a:buFont typeface="Wingdings" panose="05000000000000000000" pitchFamily="2" charset="2"/>
              <a:buChar char="p"/>
              <a:defRPr/>
            </a:pPr>
            <a:r>
              <a:rPr lang="zh-TW" altLang="en-US" sz="2000" b="1" dirty="0">
                <a:solidFill>
                  <a:schemeClr val="tx1"/>
                </a:solidFill>
                <a:latin typeface="微軟正黑體" panose="020B0604030504040204" pitchFamily="34" charset="-120"/>
                <a:ea typeface="微軟正黑體" panose="020B0604030504040204" pitchFamily="34" charset="-120"/>
              </a:rPr>
              <a:t>總綱宣導研習年年辦，參與對象重複且效果不彰。</a:t>
            </a:r>
            <a:endParaRPr lang="en-US" altLang="zh-TW" sz="2000" b="1" dirty="0">
              <a:solidFill>
                <a:schemeClr val="tx1"/>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dirty="0">
                <a:solidFill>
                  <a:schemeClr val="tx1"/>
                </a:solidFill>
                <a:latin typeface="微軟正黑體" panose="020B0604030504040204" pitchFamily="34" charset="-120"/>
                <a:ea typeface="微軟正黑體" panose="020B0604030504040204" pitchFamily="34" charset="-120"/>
              </a:rPr>
              <a:t>跨校辦理僅能使用週休二日，影響教師假日休息備課時間，教師參與意願普遍低落。</a:t>
            </a:r>
            <a:endParaRPr lang="en-US"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132" name="矩形 131">
            <a:extLst>
              <a:ext uri="{FF2B5EF4-FFF2-40B4-BE49-F238E27FC236}">
                <a16:creationId xmlns="" xmlns:a16="http://schemas.microsoft.com/office/drawing/2014/main" id="{E9E43DF0-3130-45CB-9032-65244C91DE1D}"/>
              </a:ext>
            </a:extLst>
          </p:cNvPr>
          <p:cNvSpPr/>
          <p:nvPr/>
        </p:nvSpPr>
        <p:spPr>
          <a:xfrm>
            <a:off x="2411110" y="3791661"/>
            <a:ext cx="1393094" cy="1321265"/>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轉型契機</a:t>
            </a:r>
            <a:endParaRPr lang="zh-CN" altLang="en-US" b="1" dirty="0">
              <a:solidFill>
                <a:srgbClr val="0000CC"/>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 xmlns:a16="http://schemas.microsoft.com/office/drawing/2014/main" id="{E9E43DF0-3130-45CB-9032-65244C91DE1D}"/>
              </a:ext>
            </a:extLst>
          </p:cNvPr>
          <p:cNvSpPr/>
          <p:nvPr/>
        </p:nvSpPr>
        <p:spPr>
          <a:xfrm>
            <a:off x="3838377" y="3791661"/>
            <a:ext cx="7816752" cy="1321265"/>
          </a:xfrm>
          <a:prstGeom prst="rect">
            <a:avLst/>
          </a:prstGeom>
          <a:solidFill>
            <a:schemeClr val="accent5">
              <a:lumMod val="60000"/>
              <a:lumOff val="40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總綱宣導研習達成率</a:t>
            </a:r>
            <a:r>
              <a:rPr lang="en-US" altLang="zh-TW" sz="2000" b="1" dirty="0">
                <a:solidFill>
                  <a:srgbClr val="0000CC"/>
                </a:solidFill>
                <a:latin typeface="微軟正黑體" panose="020B0604030504040204" pitchFamily="34" charset="-120"/>
                <a:ea typeface="微軟正黑體" panose="020B0604030504040204" pitchFamily="34" charset="-120"/>
              </a:rPr>
              <a:t>79%</a:t>
            </a:r>
            <a:r>
              <a:rPr lang="zh-TW" altLang="en-US" sz="2000" b="1" dirty="0">
                <a:solidFill>
                  <a:srgbClr val="0000CC"/>
                </a:solidFill>
                <a:latin typeface="微軟正黑體" panose="020B0604030504040204" pitchFamily="34" charset="-120"/>
                <a:ea typeface="微軟正黑體" panose="020B0604030504040204" pitchFamily="34" charset="-120"/>
              </a:rPr>
              <a:t> </a:t>
            </a:r>
            <a:r>
              <a:rPr lang="en-US" altLang="zh-TW" sz="2000" b="1" dirty="0">
                <a:solidFill>
                  <a:srgbClr val="0000CC"/>
                </a:solidFill>
                <a:latin typeface="微軟正黑體" panose="020B0604030504040204" pitchFamily="34" charset="-120"/>
                <a:ea typeface="微軟正黑體" panose="020B0604030504040204" pitchFamily="34" charset="-120"/>
              </a:rPr>
              <a:t>(557/711)</a:t>
            </a:r>
          </a:p>
          <a:p>
            <a:pPr marL="171450" lvl="0" indent="-17145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總綱種子講師人數比</a:t>
            </a:r>
            <a:r>
              <a:rPr lang="en-US" altLang="zh-TW" sz="2000" b="1" dirty="0">
                <a:solidFill>
                  <a:srgbClr val="0000CC"/>
                </a:solidFill>
                <a:latin typeface="微軟正黑體" panose="020B0604030504040204" pitchFamily="34" charset="-120"/>
                <a:ea typeface="微軟正黑體" panose="020B0604030504040204" pitchFamily="34" charset="-120"/>
              </a:rPr>
              <a:t>7.5%</a:t>
            </a:r>
            <a:r>
              <a:rPr lang="zh-TW" altLang="en-US" sz="2000" b="1" dirty="0">
                <a:solidFill>
                  <a:srgbClr val="0000CC"/>
                </a:solidFill>
                <a:latin typeface="微軟正黑體" panose="020B0604030504040204" pitchFamily="34" charset="-120"/>
                <a:ea typeface="微軟正黑體" panose="020B0604030504040204" pitchFamily="34" charset="-120"/>
              </a:rPr>
              <a:t> </a:t>
            </a:r>
            <a:r>
              <a:rPr lang="en-US" altLang="zh-TW" sz="2000" b="1" dirty="0">
                <a:solidFill>
                  <a:srgbClr val="0000CC"/>
                </a:solidFill>
                <a:latin typeface="微軟正黑體" panose="020B0604030504040204" pitchFamily="34" charset="-120"/>
                <a:ea typeface="微軟正黑體" panose="020B0604030504040204" pitchFamily="34" charset="-120"/>
              </a:rPr>
              <a:t>(45/608)</a:t>
            </a:r>
          </a:p>
          <a:p>
            <a:pPr marL="171450" lvl="0" indent="-171450">
              <a:buFont typeface="Wingdings" panose="05000000000000000000" pitchFamily="2" charset="2"/>
              <a:buChar char="p"/>
              <a:defRPr/>
            </a:pPr>
            <a:r>
              <a:rPr lang="zh-TW" altLang="en-US" sz="2000" b="1" dirty="0">
                <a:solidFill>
                  <a:srgbClr val="0000CC"/>
                </a:solidFill>
                <a:latin typeface="微軟正黑體" panose="020B0604030504040204" pitchFamily="34" charset="-120"/>
                <a:ea typeface="微軟正黑體" panose="020B0604030504040204" pitchFamily="34" charset="-120"/>
              </a:rPr>
              <a:t>總綱種子講師學校分布率</a:t>
            </a:r>
            <a:r>
              <a:rPr lang="en-US" altLang="zh-TW" sz="2000" b="1" dirty="0">
                <a:solidFill>
                  <a:srgbClr val="0000CC"/>
                </a:solidFill>
                <a:latin typeface="微軟正黑體" panose="020B0604030504040204" pitchFamily="34" charset="-120"/>
                <a:ea typeface="微軟正黑體" panose="020B0604030504040204" pitchFamily="34" charset="-120"/>
              </a:rPr>
              <a:t>87.5%</a:t>
            </a:r>
            <a:r>
              <a:rPr lang="zh-TW" altLang="en-US" sz="2000" b="1" dirty="0">
                <a:solidFill>
                  <a:srgbClr val="0000CC"/>
                </a:solidFill>
                <a:latin typeface="微軟正黑體" panose="020B0604030504040204" pitchFamily="34" charset="-120"/>
                <a:ea typeface="微軟正黑體" panose="020B0604030504040204" pitchFamily="34" charset="-120"/>
              </a:rPr>
              <a:t> </a:t>
            </a:r>
            <a:r>
              <a:rPr lang="en-US" altLang="zh-TW" sz="2000" b="1" dirty="0">
                <a:solidFill>
                  <a:srgbClr val="0000CC"/>
                </a:solidFill>
                <a:latin typeface="微軟正黑體" panose="020B0604030504040204" pitchFamily="34" charset="-120"/>
                <a:ea typeface="微軟正黑體" panose="020B0604030504040204" pitchFamily="34" charset="-120"/>
              </a:rPr>
              <a:t>(21/24)</a:t>
            </a:r>
          </a:p>
        </p:txBody>
      </p:sp>
      <p:sp>
        <p:nvSpPr>
          <p:cNvPr id="134" name="矩形 133">
            <a:extLst>
              <a:ext uri="{FF2B5EF4-FFF2-40B4-BE49-F238E27FC236}">
                <a16:creationId xmlns="" xmlns:a16="http://schemas.microsoft.com/office/drawing/2014/main" id="{E9E43DF0-3130-45CB-9032-65244C91DE1D}"/>
              </a:ext>
            </a:extLst>
          </p:cNvPr>
          <p:cNvSpPr/>
          <p:nvPr/>
        </p:nvSpPr>
        <p:spPr>
          <a:xfrm>
            <a:off x="2404842" y="5186206"/>
            <a:ext cx="1393094" cy="132126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學年度調整方向與策略</a:t>
            </a:r>
            <a:endParaRPr lang="zh-CN"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 xmlns:a16="http://schemas.microsoft.com/office/drawing/2014/main" id="{E9E43DF0-3130-45CB-9032-65244C91DE1D}"/>
              </a:ext>
            </a:extLst>
          </p:cNvPr>
          <p:cNvSpPr/>
          <p:nvPr/>
        </p:nvSpPr>
        <p:spPr>
          <a:xfrm>
            <a:off x="3832109" y="5186206"/>
            <a:ext cx="7816752" cy="1321265"/>
          </a:xfrm>
          <a:prstGeom prst="rect">
            <a:avLst/>
          </a:prstGeom>
          <a:solidFill>
            <a:schemeClr val="accent5">
              <a:lumMod val="75000"/>
              <a:alpha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8000" lvl="0" indent="-288000">
              <a:buFont typeface="Wingdings" panose="05000000000000000000" pitchFamily="2" charset="2"/>
              <a:buChar char="p"/>
              <a:defRPr/>
            </a:pPr>
            <a:r>
              <a:rPr lang="zh-TW" altLang="en-US" sz="2000" b="1" u="sng" dirty="0">
                <a:solidFill>
                  <a:srgbClr val="C00000"/>
                </a:solidFill>
                <a:latin typeface="微軟正黑體" panose="020B0604030504040204" pitchFamily="34" charset="-120"/>
                <a:ea typeface="微軟正黑體" panose="020B0604030504040204" pitchFamily="34" charset="-120"/>
              </a:rPr>
              <a:t>縣層級</a:t>
            </a:r>
            <a:r>
              <a:rPr lang="zh-TW" altLang="en-US" sz="2000" b="1" dirty="0">
                <a:solidFill>
                  <a:srgbClr val="C00000"/>
                </a:solidFill>
                <a:latin typeface="微軟正黑體" panose="020B0604030504040204" pitchFamily="34" charset="-120"/>
                <a:ea typeface="微軟正黑體" panose="020B0604030504040204" pitchFamily="34" charset="-120"/>
              </a:rPr>
              <a:t>總綱宣導課程：規劃於初任教師教學知能導入研習辦理。</a:t>
            </a:r>
          </a:p>
          <a:p>
            <a:pPr marL="288000" lvl="0" indent="-288000">
              <a:buFont typeface="Wingdings" panose="05000000000000000000" pitchFamily="2" charset="2"/>
              <a:buChar char="p"/>
              <a:defRPr/>
            </a:pPr>
            <a:r>
              <a:rPr lang="zh-TW" altLang="en-US" sz="2000" b="1" u="sng" dirty="0">
                <a:solidFill>
                  <a:srgbClr val="C00000"/>
                </a:solidFill>
                <a:latin typeface="微軟正黑體" panose="020B0604030504040204" pitchFamily="34" charset="-120"/>
                <a:ea typeface="微軟正黑體" panose="020B0604030504040204" pitchFamily="34" charset="-120"/>
              </a:rPr>
              <a:t>校層級</a:t>
            </a:r>
            <a:r>
              <a:rPr lang="zh-TW" altLang="en-US" sz="2000" b="1" dirty="0">
                <a:solidFill>
                  <a:srgbClr val="C00000"/>
                </a:solidFill>
                <a:latin typeface="微軟正黑體" panose="020B0604030504040204" pitchFamily="34" charset="-120"/>
                <a:ea typeface="微軟正黑體" panose="020B0604030504040204" pitchFamily="34" charset="-120"/>
              </a:rPr>
              <a:t>總綱宣導課程：由各校視校內人數需求規劃於各校校本研習實施。</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288000" lvl="0" indent="-288000">
              <a:buFont typeface="Wingdings" panose="05000000000000000000" pitchFamily="2" charset="2"/>
              <a:buChar char="p"/>
              <a:defRPr/>
            </a:pPr>
            <a:r>
              <a:rPr lang="zh-TW" altLang="en-US" sz="2000" b="1" u="sng" dirty="0">
                <a:solidFill>
                  <a:srgbClr val="C00000"/>
                </a:solidFill>
                <a:latin typeface="微軟正黑體" panose="020B0604030504040204" pitchFamily="34" charset="-120"/>
                <a:ea typeface="微軟正黑體" panose="020B0604030504040204" pitchFamily="34" charset="-120"/>
              </a:rPr>
              <a:t>學區層級</a:t>
            </a:r>
            <a:r>
              <a:rPr lang="zh-TW" altLang="en-US" sz="2000" b="1" dirty="0">
                <a:solidFill>
                  <a:srgbClr val="C00000"/>
                </a:solidFill>
                <a:latin typeface="微軟正黑體" panose="020B0604030504040204" pitchFamily="34" charset="-120"/>
                <a:ea typeface="微軟正黑體" panose="020B0604030504040204" pitchFamily="34" charset="-120"/>
              </a:rPr>
              <a:t>總綱宣導課程：由學區學校視需求得以聯合辦理之。</a:t>
            </a:r>
          </a:p>
        </p:txBody>
      </p:sp>
    </p:spTree>
    <p:extLst>
      <p:ext uri="{BB962C8B-B14F-4D97-AF65-F5344CB8AC3E}">
        <p14:creationId xmlns:p14="http://schemas.microsoft.com/office/powerpoint/2010/main" val="407112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英语ppt定制要求">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10126</TotalTime>
  <Words>7712</Words>
  <Application>Microsoft Office PowerPoint</Application>
  <PresentationFormat>自訂</PresentationFormat>
  <Paragraphs>1025</Paragraphs>
  <Slides>28</Slides>
  <Notes>1</Notes>
  <HiddenSlides>0</HiddenSlides>
  <MMClips>0</MMClips>
  <ScaleCrop>false</ScaleCrop>
  <HeadingPairs>
    <vt:vector size="4" baseType="variant">
      <vt:variant>
        <vt:lpstr>佈景主題</vt:lpstr>
      </vt:variant>
      <vt:variant>
        <vt:i4>4</vt:i4>
      </vt:variant>
      <vt:variant>
        <vt:lpstr>投影片標題</vt:lpstr>
      </vt:variant>
      <vt:variant>
        <vt:i4>28</vt:i4>
      </vt:variant>
    </vt:vector>
  </HeadingPairs>
  <TitlesOfParts>
    <vt:vector size="32" baseType="lpstr">
      <vt:lpstr>Office 主题​​</vt:lpstr>
      <vt:lpstr>1_Office 佈景主題</vt:lpstr>
      <vt:lpstr>包图主题2</vt:lpstr>
      <vt:lpstr>1_Office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精進教學計畫 V.S.新課綱推動</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9</dc:title>
  <dc:creator>liujianing</dc:creator>
  <cp:lastModifiedBy>nc02</cp:lastModifiedBy>
  <cp:revision>646</cp:revision>
  <cp:lastPrinted>2019-12-06T04:00:48Z</cp:lastPrinted>
  <dcterms:created xsi:type="dcterms:W3CDTF">2016-05-01T01:23:24Z</dcterms:created>
  <dcterms:modified xsi:type="dcterms:W3CDTF">2019-12-13T03:59:18Z</dcterms:modified>
</cp:coreProperties>
</file>