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660" r:id="rId3"/>
    <p:sldMasterId id="2147483701" r:id="rId4"/>
    <p:sldMasterId id="2147483714" r:id="rId5"/>
  </p:sldMasterIdLst>
  <p:notesMasterIdLst>
    <p:notesMasterId r:id="rId54"/>
  </p:notesMasterIdLst>
  <p:handoutMasterIdLst>
    <p:handoutMasterId r:id="rId55"/>
  </p:handoutMasterIdLst>
  <p:sldIdLst>
    <p:sldId id="376" r:id="rId6"/>
    <p:sldId id="269" r:id="rId7"/>
    <p:sldId id="348" r:id="rId8"/>
    <p:sldId id="349" r:id="rId9"/>
    <p:sldId id="354" r:id="rId10"/>
    <p:sldId id="350" r:id="rId11"/>
    <p:sldId id="351" r:id="rId12"/>
    <p:sldId id="356" r:id="rId13"/>
    <p:sldId id="352" r:id="rId14"/>
    <p:sldId id="378" r:id="rId15"/>
    <p:sldId id="353" r:id="rId16"/>
    <p:sldId id="260" r:id="rId17"/>
    <p:sldId id="377" r:id="rId18"/>
    <p:sldId id="329" r:id="rId19"/>
    <p:sldId id="330" r:id="rId20"/>
    <p:sldId id="339" r:id="rId21"/>
    <p:sldId id="370" r:id="rId22"/>
    <p:sldId id="371" r:id="rId23"/>
    <p:sldId id="372" r:id="rId24"/>
    <p:sldId id="373" r:id="rId25"/>
    <p:sldId id="374" r:id="rId26"/>
    <p:sldId id="289" r:id="rId27"/>
    <p:sldId id="345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287" r:id="rId36"/>
    <p:sldId id="346" r:id="rId37"/>
    <p:sldId id="333" r:id="rId38"/>
    <p:sldId id="332" r:id="rId39"/>
    <p:sldId id="334" r:id="rId40"/>
    <p:sldId id="276" r:id="rId41"/>
    <p:sldId id="263" r:id="rId42"/>
    <p:sldId id="277" r:id="rId43"/>
    <p:sldId id="281" r:id="rId44"/>
    <p:sldId id="335" r:id="rId45"/>
    <p:sldId id="282" r:id="rId46"/>
    <p:sldId id="283" r:id="rId47"/>
    <p:sldId id="284" r:id="rId48"/>
    <p:sldId id="259" r:id="rId49"/>
    <p:sldId id="347" r:id="rId50"/>
    <p:sldId id="286" r:id="rId51"/>
    <p:sldId id="375" r:id="rId52"/>
    <p:sldId id="327" r:id="rId53"/>
  </p:sldIdLst>
  <p:sldSz cx="9144000" cy="6858000" type="screen4x3"/>
  <p:notesSz cx="6761163" cy="99425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FF"/>
    <a:srgbClr val="6600FF"/>
    <a:srgbClr val="9933FF"/>
    <a:srgbClr val="993300"/>
    <a:srgbClr val="003300"/>
    <a:srgbClr val="0000FF"/>
    <a:srgbClr val="FF99CC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80" autoAdjust="0"/>
  </p:normalViewPr>
  <p:slideViewPr>
    <p:cSldViewPr showGuides="1">
      <p:cViewPr>
        <p:scale>
          <a:sx n="89" d="100"/>
          <a:sy n="89" d="100"/>
        </p:scale>
        <p:origin x="-1258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E4506-3939-40AD-89A5-AF68080CFBC8}" type="doc">
      <dgm:prSet loTypeId="urn:microsoft.com/office/officeart/2005/8/layout/venn3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695A1B4D-CF13-4235-9DC7-C1864BA925FE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整合知識、技能與態度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2036F15-D5FF-4792-9130-CBBA64A575EC}" type="par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A62C4192-8761-4034-8DF2-FDFA8C37A612}" type="sib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36079B1A-9ECA-4141-B929-2A48759B4557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情境化、脈絡化的學習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633E81B-D05C-46A8-8B95-DB4D50161D7B}" type="par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FEB51D9B-839E-4009-BCBD-68B939AB4839}" type="sib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ED52FEB6-FD99-4108-A2A6-EB904A9DA24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學習歷程、方法及策略</a:t>
          </a:r>
        </a:p>
      </dgm:t>
    </dgm:pt>
    <dgm:pt modelId="{17F1C51E-E5F8-41CF-BB7C-ED9BD2188D9D}" type="par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75F71903-6502-4466-832D-E5E0F893DC4D}" type="sib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E1C2496E-0635-439D-A7DC-57D01ACDC57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實踐力行的表現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D162820-1871-4B98-B085-B89C7B152B8B}" type="par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3EC173CB-31BE-4EBC-BA86-D6AD9AE8F2C0}" type="sib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89CA2C92-1C19-4274-AAA7-3D91B827B6CE}" type="pres">
      <dgm:prSet presAssocID="{05CE4506-3939-40AD-89A5-AF68080CFB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43B91-A83C-4D01-A798-B12100C215BE}" type="pres">
      <dgm:prSet presAssocID="{695A1B4D-CF13-4235-9DC7-C1864BA925F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882255-9A32-4B90-92B0-C00B10C4CD4D}" type="pres">
      <dgm:prSet presAssocID="{A62C4192-8761-4034-8DF2-FDFA8C37A612}" presName="space" presStyleCnt="0"/>
      <dgm:spPr/>
    </dgm:pt>
    <dgm:pt modelId="{95915C4A-70EC-4FBE-B2CD-86B61962E913}" type="pres">
      <dgm:prSet presAssocID="{36079B1A-9ECA-4141-B929-2A48759B4557}" presName="Name5" presStyleLbl="vennNode1" presStyleIdx="1" presStyleCnt="4" custLinFactNeighborX="-22768" custLinFactNeighborY="-24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1309D2-7E0A-4E9E-BBFD-337B20DD16E7}" type="pres">
      <dgm:prSet presAssocID="{FEB51D9B-839E-4009-BCBD-68B939AB4839}" presName="space" presStyleCnt="0"/>
      <dgm:spPr/>
    </dgm:pt>
    <dgm:pt modelId="{5D35B74E-FA5E-4CBD-A81A-B9DA938CC41A}" type="pres">
      <dgm:prSet presAssocID="{ED52FEB6-FD99-4108-A2A6-EB904A9DA2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A8767-0BDB-4F49-90D1-66361B1F6A83}" type="pres">
      <dgm:prSet presAssocID="{75F71903-6502-4466-832D-E5E0F893DC4D}" presName="space" presStyleCnt="0"/>
      <dgm:spPr/>
    </dgm:pt>
    <dgm:pt modelId="{62C80D46-0835-4038-97A2-D68798CEC271}" type="pres">
      <dgm:prSet presAssocID="{E1C2496E-0635-439D-A7DC-57D01ACDC57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698194-4C56-4489-A5EA-A302ED7C6EFD}" type="presOf" srcId="{36079B1A-9ECA-4141-B929-2A48759B4557}" destId="{95915C4A-70EC-4FBE-B2CD-86B61962E913}" srcOrd="0" destOrd="0" presId="urn:microsoft.com/office/officeart/2005/8/layout/venn3"/>
    <dgm:cxn modelId="{D254A95C-836C-4821-A42F-2E7DDD01C6A2}" type="presOf" srcId="{05CE4506-3939-40AD-89A5-AF68080CFBC8}" destId="{89CA2C92-1C19-4274-AAA7-3D91B827B6CE}" srcOrd="0" destOrd="0" presId="urn:microsoft.com/office/officeart/2005/8/layout/venn3"/>
    <dgm:cxn modelId="{8EC37B30-8C10-4C9E-B612-A669C7B558FD}" srcId="{05CE4506-3939-40AD-89A5-AF68080CFBC8}" destId="{ED52FEB6-FD99-4108-A2A6-EB904A9DA24A}" srcOrd="2" destOrd="0" parTransId="{17F1C51E-E5F8-41CF-BB7C-ED9BD2188D9D}" sibTransId="{75F71903-6502-4466-832D-E5E0F893DC4D}"/>
    <dgm:cxn modelId="{045C1868-5137-4D9B-BF72-E24F60745615}" type="presOf" srcId="{ED52FEB6-FD99-4108-A2A6-EB904A9DA24A}" destId="{5D35B74E-FA5E-4CBD-A81A-B9DA938CC41A}" srcOrd="0" destOrd="0" presId="urn:microsoft.com/office/officeart/2005/8/layout/venn3"/>
    <dgm:cxn modelId="{CADB24DD-A61D-4D9F-ABD6-A7BA5ADA1C62}" type="presOf" srcId="{E1C2496E-0635-439D-A7DC-57D01ACDC57A}" destId="{62C80D46-0835-4038-97A2-D68798CEC271}" srcOrd="0" destOrd="0" presId="urn:microsoft.com/office/officeart/2005/8/layout/venn3"/>
    <dgm:cxn modelId="{8B516D32-F694-480B-B111-94E62B8A3A3A}" srcId="{05CE4506-3939-40AD-89A5-AF68080CFBC8}" destId="{695A1B4D-CF13-4235-9DC7-C1864BA925FE}" srcOrd="0" destOrd="0" parTransId="{92036F15-D5FF-4792-9130-CBBA64A575EC}" sibTransId="{A62C4192-8761-4034-8DF2-FDFA8C37A612}"/>
    <dgm:cxn modelId="{C64B8ECC-5A90-47E3-BAE9-AD11AE16B19F}" srcId="{05CE4506-3939-40AD-89A5-AF68080CFBC8}" destId="{E1C2496E-0635-439D-A7DC-57D01ACDC57A}" srcOrd="3" destOrd="0" parTransId="{8D162820-1871-4B98-B085-B89C7B152B8B}" sibTransId="{3EC173CB-31BE-4EBC-BA86-D6AD9AE8F2C0}"/>
    <dgm:cxn modelId="{91FC727E-6606-4257-9DF5-5F32164ED0BA}" srcId="{05CE4506-3939-40AD-89A5-AF68080CFBC8}" destId="{36079B1A-9ECA-4141-B929-2A48759B4557}" srcOrd="1" destOrd="0" parTransId="{A633E81B-D05C-46A8-8B95-DB4D50161D7B}" sibTransId="{FEB51D9B-839E-4009-BCBD-68B939AB4839}"/>
    <dgm:cxn modelId="{AFD5D8E4-C6D4-477F-9997-AF74D5E8CB35}" type="presOf" srcId="{695A1B4D-CF13-4235-9DC7-C1864BA925FE}" destId="{ED043B91-A83C-4D01-A798-B12100C215BE}" srcOrd="0" destOrd="0" presId="urn:microsoft.com/office/officeart/2005/8/layout/venn3"/>
    <dgm:cxn modelId="{85D0E93D-2C0B-4BEA-A58A-1913D88E3EAF}" type="presParOf" srcId="{89CA2C92-1C19-4274-AAA7-3D91B827B6CE}" destId="{ED043B91-A83C-4D01-A798-B12100C215BE}" srcOrd="0" destOrd="0" presId="urn:microsoft.com/office/officeart/2005/8/layout/venn3"/>
    <dgm:cxn modelId="{2E8DB77D-80F7-432A-BA40-02EEF3E9A45F}" type="presParOf" srcId="{89CA2C92-1C19-4274-AAA7-3D91B827B6CE}" destId="{1A882255-9A32-4B90-92B0-C00B10C4CD4D}" srcOrd="1" destOrd="0" presId="urn:microsoft.com/office/officeart/2005/8/layout/venn3"/>
    <dgm:cxn modelId="{5FED85EE-E21E-469E-AD63-72EDF2778B1F}" type="presParOf" srcId="{89CA2C92-1C19-4274-AAA7-3D91B827B6CE}" destId="{95915C4A-70EC-4FBE-B2CD-86B61962E913}" srcOrd="2" destOrd="0" presId="urn:microsoft.com/office/officeart/2005/8/layout/venn3"/>
    <dgm:cxn modelId="{38CFFBFB-D211-4814-AFDD-7D02B4EF39CE}" type="presParOf" srcId="{89CA2C92-1C19-4274-AAA7-3D91B827B6CE}" destId="{F41309D2-7E0A-4E9E-BBFD-337B20DD16E7}" srcOrd="3" destOrd="0" presId="urn:microsoft.com/office/officeart/2005/8/layout/venn3"/>
    <dgm:cxn modelId="{4DC753BA-221D-412F-A008-2159150920AF}" type="presParOf" srcId="{89CA2C92-1C19-4274-AAA7-3D91B827B6CE}" destId="{5D35B74E-FA5E-4CBD-A81A-B9DA938CC41A}" srcOrd="4" destOrd="0" presId="urn:microsoft.com/office/officeart/2005/8/layout/venn3"/>
    <dgm:cxn modelId="{D912FA09-5563-42D6-A18B-D0FD8101DD23}" type="presParOf" srcId="{89CA2C92-1C19-4274-AAA7-3D91B827B6CE}" destId="{F7BA8767-0BDB-4F49-90D1-66361B1F6A83}" srcOrd="5" destOrd="0" presId="urn:microsoft.com/office/officeart/2005/8/layout/venn3"/>
    <dgm:cxn modelId="{CAE3521E-0047-4182-9DF7-40E6FDA60EB0}" type="presParOf" srcId="{89CA2C92-1C19-4274-AAA7-3D91B827B6CE}" destId="{62C80D46-0835-4038-97A2-D68798CEC27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E4506-3939-40AD-89A5-AF68080CFBC8}" type="doc">
      <dgm:prSet loTypeId="urn:microsoft.com/office/officeart/2005/8/layout/venn3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695A1B4D-CF13-4235-9DC7-C1864BA925FE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整合知識、技能與態度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2036F15-D5FF-4792-9130-CBBA64A575EC}" type="par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A62C4192-8761-4034-8DF2-FDFA8C37A612}" type="sib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36079B1A-9ECA-4141-B929-2A48759B4557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情境化、脈絡化的學習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633E81B-D05C-46A8-8B95-DB4D50161D7B}" type="par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FEB51D9B-839E-4009-BCBD-68B939AB4839}" type="sib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ED52FEB6-FD99-4108-A2A6-EB904A9DA24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學習歷程、方法及策略</a:t>
          </a:r>
        </a:p>
      </dgm:t>
    </dgm:pt>
    <dgm:pt modelId="{17F1C51E-E5F8-41CF-BB7C-ED9BD2188D9D}" type="par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75F71903-6502-4466-832D-E5E0F893DC4D}" type="sib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E1C2496E-0635-439D-A7DC-57D01ACDC57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實踐力行的表現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D162820-1871-4B98-B085-B89C7B152B8B}" type="par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3EC173CB-31BE-4EBC-BA86-D6AD9AE8F2C0}" type="sib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89CA2C92-1C19-4274-AAA7-3D91B827B6CE}" type="pres">
      <dgm:prSet presAssocID="{05CE4506-3939-40AD-89A5-AF68080CFB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43B91-A83C-4D01-A798-B12100C215BE}" type="pres">
      <dgm:prSet presAssocID="{695A1B4D-CF13-4235-9DC7-C1864BA925F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882255-9A32-4B90-92B0-C00B10C4CD4D}" type="pres">
      <dgm:prSet presAssocID="{A62C4192-8761-4034-8DF2-FDFA8C37A612}" presName="space" presStyleCnt="0"/>
      <dgm:spPr/>
    </dgm:pt>
    <dgm:pt modelId="{95915C4A-70EC-4FBE-B2CD-86B61962E913}" type="pres">
      <dgm:prSet presAssocID="{36079B1A-9ECA-4141-B929-2A48759B4557}" presName="Name5" presStyleLbl="vennNode1" presStyleIdx="1" presStyleCnt="4" custLinFactNeighborX="-22768" custLinFactNeighborY="-24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1309D2-7E0A-4E9E-BBFD-337B20DD16E7}" type="pres">
      <dgm:prSet presAssocID="{FEB51D9B-839E-4009-BCBD-68B939AB4839}" presName="space" presStyleCnt="0"/>
      <dgm:spPr/>
    </dgm:pt>
    <dgm:pt modelId="{5D35B74E-FA5E-4CBD-A81A-B9DA938CC41A}" type="pres">
      <dgm:prSet presAssocID="{ED52FEB6-FD99-4108-A2A6-EB904A9DA2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A8767-0BDB-4F49-90D1-66361B1F6A83}" type="pres">
      <dgm:prSet presAssocID="{75F71903-6502-4466-832D-E5E0F893DC4D}" presName="space" presStyleCnt="0"/>
      <dgm:spPr/>
    </dgm:pt>
    <dgm:pt modelId="{62C80D46-0835-4038-97A2-D68798CEC271}" type="pres">
      <dgm:prSet presAssocID="{E1C2496E-0635-439D-A7DC-57D01ACDC57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FE90C4-0E8C-498B-9982-B9623F36B5EF}" type="presOf" srcId="{695A1B4D-CF13-4235-9DC7-C1864BA925FE}" destId="{ED043B91-A83C-4D01-A798-B12100C215BE}" srcOrd="0" destOrd="0" presId="urn:microsoft.com/office/officeart/2005/8/layout/venn3"/>
    <dgm:cxn modelId="{91FC727E-6606-4257-9DF5-5F32164ED0BA}" srcId="{05CE4506-3939-40AD-89A5-AF68080CFBC8}" destId="{36079B1A-9ECA-4141-B929-2A48759B4557}" srcOrd="1" destOrd="0" parTransId="{A633E81B-D05C-46A8-8B95-DB4D50161D7B}" sibTransId="{FEB51D9B-839E-4009-BCBD-68B939AB4839}"/>
    <dgm:cxn modelId="{8EC37B30-8C10-4C9E-B612-A669C7B558FD}" srcId="{05CE4506-3939-40AD-89A5-AF68080CFBC8}" destId="{ED52FEB6-FD99-4108-A2A6-EB904A9DA24A}" srcOrd="2" destOrd="0" parTransId="{17F1C51E-E5F8-41CF-BB7C-ED9BD2188D9D}" sibTransId="{75F71903-6502-4466-832D-E5E0F893DC4D}"/>
    <dgm:cxn modelId="{C64B8ECC-5A90-47E3-BAE9-AD11AE16B19F}" srcId="{05CE4506-3939-40AD-89A5-AF68080CFBC8}" destId="{E1C2496E-0635-439D-A7DC-57D01ACDC57A}" srcOrd="3" destOrd="0" parTransId="{8D162820-1871-4B98-B085-B89C7B152B8B}" sibTransId="{3EC173CB-31BE-4EBC-BA86-D6AD9AE8F2C0}"/>
    <dgm:cxn modelId="{77403D4C-43CB-4C5F-B3DC-B67B575581F8}" type="presOf" srcId="{E1C2496E-0635-439D-A7DC-57D01ACDC57A}" destId="{62C80D46-0835-4038-97A2-D68798CEC271}" srcOrd="0" destOrd="0" presId="urn:microsoft.com/office/officeart/2005/8/layout/venn3"/>
    <dgm:cxn modelId="{E0CCC821-A2DC-4C36-ABA1-E10C580C6C3F}" type="presOf" srcId="{36079B1A-9ECA-4141-B929-2A48759B4557}" destId="{95915C4A-70EC-4FBE-B2CD-86B61962E913}" srcOrd="0" destOrd="0" presId="urn:microsoft.com/office/officeart/2005/8/layout/venn3"/>
    <dgm:cxn modelId="{8B516D32-F694-480B-B111-94E62B8A3A3A}" srcId="{05CE4506-3939-40AD-89A5-AF68080CFBC8}" destId="{695A1B4D-CF13-4235-9DC7-C1864BA925FE}" srcOrd="0" destOrd="0" parTransId="{92036F15-D5FF-4792-9130-CBBA64A575EC}" sibTransId="{A62C4192-8761-4034-8DF2-FDFA8C37A612}"/>
    <dgm:cxn modelId="{7B02F424-ACEC-4E2A-A474-F2D2D40E244D}" type="presOf" srcId="{ED52FEB6-FD99-4108-A2A6-EB904A9DA24A}" destId="{5D35B74E-FA5E-4CBD-A81A-B9DA938CC41A}" srcOrd="0" destOrd="0" presId="urn:microsoft.com/office/officeart/2005/8/layout/venn3"/>
    <dgm:cxn modelId="{58592B51-D4C8-4DA3-975F-741404F28812}" type="presOf" srcId="{05CE4506-3939-40AD-89A5-AF68080CFBC8}" destId="{89CA2C92-1C19-4274-AAA7-3D91B827B6CE}" srcOrd="0" destOrd="0" presId="urn:microsoft.com/office/officeart/2005/8/layout/venn3"/>
    <dgm:cxn modelId="{E509BC65-18ED-46A5-AB2C-3BE979DD3E43}" type="presParOf" srcId="{89CA2C92-1C19-4274-AAA7-3D91B827B6CE}" destId="{ED043B91-A83C-4D01-A798-B12100C215BE}" srcOrd="0" destOrd="0" presId="urn:microsoft.com/office/officeart/2005/8/layout/venn3"/>
    <dgm:cxn modelId="{76FBF140-6C91-4155-81EF-C91F1299E948}" type="presParOf" srcId="{89CA2C92-1C19-4274-AAA7-3D91B827B6CE}" destId="{1A882255-9A32-4B90-92B0-C00B10C4CD4D}" srcOrd="1" destOrd="0" presId="urn:microsoft.com/office/officeart/2005/8/layout/venn3"/>
    <dgm:cxn modelId="{FE680131-36AB-4A48-B445-6CDD1207C575}" type="presParOf" srcId="{89CA2C92-1C19-4274-AAA7-3D91B827B6CE}" destId="{95915C4A-70EC-4FBE-B2CD-86B61962E913}" srcOrd="2" destOrd="0" presId="urn:microsoft.com/office/officeart/2005/8/layout/venn3"/>
    <dgm:cxn modelId="{26D29EF2-AE46-4542-80B1-B33FACF68E9F}" type="presParOf" srcId="{89CA2C92-1C19-4274-AAA7-3D91B827B6CE}" destId="{F41309D2-7E0A-4E9E-BBFD-337B20DD16E7}" srcOrd="3" destOrd="0" presId="urn:microsoft.com/office/officeart/2005/8/layout/venn3"/>
    <dgm:cxn modelId="{564D35C4-03B7-4D08-A8AE-C5C93EE5E297}" type="presParOf" srcId="{89CA2C92-1C19-4274-AAA7-3D91B827B6CE}" destId="{5D35B74E-FA5E-4CBD-A81A-B9DA938CC41A}" srcOrd="4" destOrd="0" presId="urn:microsoft.com/office/officeart/2005/8/layout/venn3"/>
    <dgm:cxn modelId="{80BF2B65-E25F-4A0C-B902-2FD20D21E52A}" type="presParOf" srcId="{89CA2C92-1C19-4274-AAA7-3D91B827B6CE}" destId="{F7BA8767-0BDB-4F49-90D1-66361B1F6A83}" srcOrd="5" destOrd="0" presId="urn:microsoft.com/office/officeart/2005/8/layout/venn3"/>
    <dgm:cxn modelId="{9CBA3F22-16BF-4D8D-B557-95751753F74D}" type="presParOf" srcId="{89CA2C92-1C19-4274-AAA7-3D91B827B6CE}" destId="{62C80D46-0835-4038-97A2-D68798CEC27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5E952-54A5-4A49-8AEB-FA15CA93277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8606E3F-D7B9-4716-911D-C75A016BAAAC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空氣污染</a:t>
          </a:r>
          <a:endParaRPr lang="zh-TW" altLang="en-US" dirty="0">
            <a:solidFill>
              <a:srgbClr val="0000FF"/>
            </a:solidFill>
          </a:endParaRPr>
        </a:p>
      </dgm:t>
    </dgm:pt>
    <dgm:pt modelId="{38445CF3-D8C2-4C26-A9F9-263B776673DA}" type="par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6F8DFF67-5500-4D8E-A11F-262B1816F170}" type="sib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BB1B395E-37E9-4B4F-987F-1E6E116CC2F2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自然科學（</a:t>
          </a:r>
          <a:r>
            <a:rPr lang="en-US" altLang="zh-TW" sz="1800" b="1" dirty="0" smtClean="0">
              <a:solidFill>
                <a:schemeClr val="tx1"/>
              </a:solidFill>
            </a:rPr>
            <a:t>A</a:t>
          </a:r>
          <a:r>
            <a:rPr lang="zh-TW" altLang="en-US" sz="1800" b="1" dirty="0" smtClean="0">
              <a:solidFill>
                <a:schemeClr val="tx1"/>
              </a:solidFill>
            </a:rPr>
            <a:t>）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18971B44-97BB-4A38-8960-F94DE1C69630}" type="par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E8AA4CD9-A762-4025-A741-388C977ED778}" type="sib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84C6E8AC-8500-45FF-B2EA-F2BFA92B39ED}">
      <dgm:prSet phldrT="[文字]" custT="1"/>
      <dgm:spPr/>
      <dgm:t>
        <a:bodyPr/>
        <a:lstStyle/>
        <a:p>
          <a:pPr algn="l"/>
          <a:endParaRPr lang="en-US" altLang="zh-TW" sz="1800" dirty="0" smtClean="0"/>
        </a:p>
        <a:p>
          <a:pPr algn="l"/>
          <a:endParaRPr lang="en-US" altLang="zh-TW" sz="1800" dirty="0" smtClean="0"/>
        </a:p>
        <a:p>
          <a:pPr algn="ctr"/>
          <a:r>
            <a:rPr lang="zh-TW" altLang="en-US" sz="1800" dirty="0" smtClean="0">
              <a:solidFill>
                <a:srgbClr val="003300"/>
              </a:solidFill>
            </a:rPr>
            <a:t>數學（</a:t>
          </a:r>
          <a:r>
            <a:rPr lang="en-US" altLang="zh-TW" sz="1800" dirty="0" smtClean="0">
              <a:solidFill>
                <a:srgbClr val="003300"/>
              </a:solidFill>
            </a:rPr>
            <a:t>A</a:t>
          </a:r>
          <a:r>
            <a:rPr lang="zh-TW" altLang="en-US" sz="1800" dirty="0" smtClean="0">
              <a:solidFill>
                <a:srgbClr val="003300"/>
              </a:solidFill>
            </a:rPr>
            <a:t>）</a:t>
          </a:r>
          <a:endParaRPr lang="zh-TW" altLang="en-US" sz="1800" dirty="0">
            <a:solidFill>
              <a:srgbClr val="003300"/>
            </a:solidFill>
          </a:endParaRPr>
        </a:p>
      </dgm:t>
    </dgm:pt>
    <dgm:pt modelId="{399A0451-5CFA-4F1A-A31D-1A4B31753755}" type="par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99F042F-71E2-4609-AA84-279D2C1D909E}" type="sib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48B1BBA-6FA9-4F57-BF68-2AFADF87BEF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社會（</a:t>
          </a:r>
          <a:r>
            <a:rPr lang="en-US" altLang="zh-TW" b="1" dirty="0" smtClean="0">
              <a:solidFill>
                <a:schemeClr val="tx1"/>
              </a:solidFill>
            </a:rPr>
            <a:t>A</a:t>
          </a:r>
          <a:r>
            <a:rPr lang="zh-TW" altLang="en-US" b="1" dirty="0" smtClean="0">
              <a:solidFill>
                <a:schemeClr val="tx1"/>
              </a:solidFill>
            </a:rPr>
            <a:t>）</a:t>
          </a:r>
          <a:endParaRPr lang="zh-TW" altLang="en-US" b="1" dirty="0">
            <a:solidFill>
              <a:schemeClr val="tx1"/>
            </a:solidFill>
          </a:endParaRPr>
        </a:p>
      </dgm:t>
    </dgm:pt>
    <dgm:pt modelId="{CD0F3633-68AE-45A0-97E2-CC10C95D7765}" type="par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0842C96B-2F6F-4594-88BD-571C25A42378}" type="sib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D59B7597-0B87-43CD-BC0F-6F56A60EC77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科技（</a:t>
          </a:r>
          <a:r>
            <a:rPr lang="en-US" altLang="zh-TW" b="1" dirty="0" smtClean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）</a:t>
          </a:r>
          <a:endParaRPr lang="zh-TW" alt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93B1CCAA-2440-4CD5-946F-913F8C4033B7}" type="parTrans" cxnId="{6AB9A95C-73F4-49FF-BBAA-94FECBB2095E}">
      <dgm:prSet/>
      <dgm:spPr/>
      <dgm:t>
        <a:bodyPr/>
        <a:lstStyle/>
        <a:p>
          <a:endParaRPr lang="zh-TW" altLang="en-US" dirty="0"/>
        </a:p>
      </dgm:t>
    </dgm:pt>
    <dgm:pt modelId="{AE029A5E-774D-436D-8F7C-5D3A09C999E2}" type="sibTrans" cxnId="{6AB9A95C-73F4-49FF-BBAA-94FECBB2095E}">
      <dgm:prSet/>
      <dgm:spPr/>
      <dgm:t>
        <a:bodyPr/>
        <a:lstStyle/>
        <a:p>
          <a:endParaRPr lang="zh-TW" altLang="en-US"/>
        </a:p>
      </dgm:t>
    </dgm:pt>
    <dgm:pt modelId="{4D1A0347-EFBA-464F-B656-E575B5E2622C}">
      <dgm:prSet phldrT="[文字]" custRadScaleRad="109824" custRadScaleInc="-66280"/>
      <dgm:spPr/>
      <dgm:t>
        <a:bodyPr/>
        <a:lstStyle/>
        <a:p>
          <a:endParaRPr lang="zh-TW" altLang="en-US" dirty="0"/>
        </a:p>
      </dgm:t>
    </dgm:pt>
    <dgm:pt modelId="{D6B41806-5E40-41E0-89AE-DD71E079A1E7}" type="par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630E99B1-2620-4F23-8796-89830067C362}" type="sib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13C72B0D-089E-48E7-AEF8-9AE2865A5CE9}">
      <dgm:prSet/>
      <dgm:spPr/>
      <dgm:t>
        <a:bodyPr/>
        <a:lstStyle/>
        <a:p>
          <a:pPr algn="l"/>
          <a:endParaRPr lang="zh-TW" altLang="en-US" sz="800" dirty="0"/>
        </a:p>
      </dgm:t>
    </dgm:pt>
    <dgm:pt modelId="{934839E2-7172-4E34-B093-39FFE4BE978C}" type="par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FB2D516B-4B1D-4781-ADA3-550AF0504B08}" type="sib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E1AB4CEF-C444-4C43-9895-974CE85E8004}">
      <dgm:prSet/>
      <dgm:spPr/>
      <dgm:t>
        <a:bodyPr/>
        <a:lstStyle/>
        <a:p>
          <a:pPr algn="l"/>
          <a:endParaRPr lang="zh-TW" altLang="en-US" sz="800" dirty="0"/>
        </a:p>
      </dgm:t>
    </dgm:pt>
    <dgm:pt modelId="{C5F3AB05-54DC-4D64-8F16-F3876BF318D5}" type="par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5D793E27-69F9-4587-A290-9D077746CC43}" type="sib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D16001BE-19BF-4BF7-8B21-90D640096043}">
      <dgm:prSet/>
      <dgm:spPr/>
      <dgm:t>
        <a:bodyPr/>
        <a:lstStyle/>
        <a:p>
          <a:pPr algn="l"/>
          <a:endParaRPr lang="zh-TW" altLang="en-US" sz="800" dirty="0"/>
        </a:p>
      </dgm:t>
    </dgm:pt>
    <dgm:pt modelId="{04C1E7F7-3B82-4E7E-B116-1743C4B07670}" type="par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4ED28327-F460-436C-8B79-00203B58C61C}" type="sib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00B913B8-A121-4DA5-9C21-6526C5473E22}">
      <dgm:prSet/>
      <dgm:spPr/>
      <dgm:t>
        <a:bodyPr/>
        <a:lstStyle/>
        <a:p>
          <a:pPr algn="l"/>
          <a:endParaRPr lang="zh-TW" altLang="en-US" sz="800" dirty="0"/>
        </a:p>
      </dgm:t>
    </dgm:pt>
    <dgm:pt modelId="{8A268F95-5E37-4003-8AA9-E9BEAF0A62C1}" type="par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6B530E8D-90BA-49FD-A783-37BC9FAF528A}" type="sib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AE2092BE-86C7-4C9E-8BD4-D95D1E3992E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語文（</a:t>
          </a:r>
          <a:r>
            <a:rPr lang="en-US" altLang="zh-TW" b="1" dirty="0" smtClean="0">
              <a:solidFill>
                <a:srgbClr val="0000FF"/>
              </a:solidFill>
            </a:rPr>
            <a:t>A</a:t>
          </a:r>
          <a:r>
            <a:rPr lang="zh-TW" altLang="en-US" b="1" dirty="0" smtClean="0">
              <a:solidFill>
                <a:srgbClr val="0000FF"/>
              </a:solidFill>
            </a:rPr>
            <a:t>）</a:t>
          </a:r>
          <a:endParaRPr lang="zh-TW" altLang="en-US" b="1" dirty="0">
            <a:solidFill>
              <a:srgbClr val="0000FF"/>
            </a:solidFill>
          </a:endParaRPr>
        </a:p>
      </dgm:t>
    </dgm:pt>
    <dgm:pt modelId="{96B9C3AB-0B90-420E-B1A8-AECA330656B8}" type="par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53E39A4C-5EE3-4B6D-B316-9D77A3F39D9A}" type="sib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1C914762-C35B-4BFA-A4B8-8C5216647DE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彈性學習（</a:t>
          </a:r>
          <a:r>
            <a:rPr lang="en-US" altLang="zh-TW" dirty="0" smtClean="0">
              <a:solidFill>
                <a:schemeClr val="tx1"/>
              </a:solidFill>
            </a:rPr>
            <a:t>B</a:t>
          </a:r>
          <a:r>
            <a:rPr lang="zh-TW" altLang="en-US" dirty="0" smtClean="0">
              <a:solidFill>
                <a:schemeClr val="tx1"/>
              </a:solidFill>
            </a:rPr>
            <a:t> ）</a:t>
          </a:r>
          <a:endParaRPr lang="zh-TW" altLang="en-US" dirty="0">
            <a:solidFill>
              <a:schemeClr val="tx1"/>
            </a:solidFill>
          </a:endParaRPr>
        </a:p>
      </dgm:t>
    </dgm:pt>
    <dgm:pt modelId="{A1F2E96B-543A-4A70-845D-013F2E6C296E}" type="par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30F66938-2FC4-4C9E-B001-CE29BD035C2D}" type="sib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59E7F91A-D325-4443-A141-1BF726BFA54F}" type="pres">
      <dgm:prSet presAssocID="{18A5E952-54A5-4A49-8AEB-FA15CA9327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49A0BD-F03D-47D9-8140-946FBC8CB9A0}" type="pres">
      <dgm:prSet presAssocID="{58606E3F-D7B9-4716-911D-C75A016BAAAC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27D1D1E-228C-4758-B931-298D9ACA8DD3}" type="pres">
      <dgm:prSet presAssocID="{18971B44-97BB-4A38-8960-F94DE1C69630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62B1C63B-B93B-4F21-BCBB-3E69E8EACB52}" type="pres">
      <dgm:prSet presAssocID="{18971B44-97BB-4A38-8960-F94DE1C69630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45E98EAB-969E-4F7F-9556-3C4117CC1258}" type="pres">
      <dgm:prSet presAssocID="{BB1B395E-37E9-4B4F-987F-1E6E116CC2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FB876D-BF28-4D73-9F81-4E6F2D81C968}" type="pres">
      <dgm:prSet presAssocID="{399A0451-5CFA-4F1A-A31D-1A4B31753755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E5C4B35E-25AE-4050-84F3-0EED867DEEFE}" type="pres">
      <dgm:prSet presAssocID="{399A0451-5CFA-4F1A-A31D-1A4B31753755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AD35D37E-B509-4F3B-8F1B-15300B281956}" type="pres">
      <dgm:prSet presAssocID="{84C6E8AC-8500-45FF-B2EA-F2BFA92B39ED}" presName="node" presStyleLbl="node1" presStyleIdx="1" presStyleCnt="6" custRadScaleRad="98482" custRadScaleInc="-2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50A8B-2554-47E7-9BC6-B95A394DC096}" type="pres">
      <dgm:prSet presAssocID="{CD0F3633-68AE-45A0-97E2-CC10C95D7765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A9AF4565-69F2-49DE-A23A-717BE0358E86}" type="pres">
      <dgm:prSet presAssocID="{CD0F3633-68AE-45A0-97E2-CC10C95D7765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BAFAA985-CE20-4006-AA22-941774820188}" type="pres">
      <dgm:prSet presAssocID="{C48B1BBA-6FA9-4F57-BF68-2AFADF87BE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3F9DB-BDA3-407D-92E6-8918CB8E8812}" type="pres">
      <dgm:prSet presAssocID="{96B9C3AB-0B90-420E-B1A8-AECA330656B8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DEABC3AF-7C66-41FF-959C-4A6EBE277E77}" type="pres">
      <dgm:prSet presAssocID="{96B9C3AB-0B90-420E-B1A8-AECA330656B8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FB635CA-8BF4-4A25-A4AD-31E62DBD5818}" type="pres">
      <dgm:prSet presAssocID="{AE2092BE-86C7-4C9E-8BD4-D95D1E3992E1}" presName="node" presStyleLbl="node1" presStyleIdx="3" presStyleCnt="6" custRadScaleRad="96772" custRadScaleInc="-5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0BFE7-23DA-47B9-995A-9C69414BEFAB}" type="pres">
      <dgm:prSet presAssocID="{93B1CCAA-2440-4CD5-946F-913F8C4033B7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44DE269-A1EC-4FA2-97A5-B8979B61F3A9}" type="pres">
      <dgm:prSet presAssocID="{93B1CCAA-2440-4CD5-946F-913F8C4033B7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193B885E-40FA-454B-87A7-A5CC48E3F762}" type="pres">
      <dgm:prSet presAssocID="{D59B7597-0B87-43CD-BC0F-6F56A60EC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9387B-F93C-40E6-8C0C-CBBB43A56B40}" type="pres">
      <dgm:prSet presAssocID="{A1F2E96B-543A-4A70-845D-013F2E6C296E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C3B3E04B-1B9A-48A5-A7BA-0C6EC4090217}" type="pres">
      <dgm:prSet presAssocID="{A1F2E96B-543A-4A70-845D-013F2E6C296E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94E4A9CB-C16A-4834-9DF6-97C12B7C4DE6}" type="pres">
      <dgm:prSet presAssocID="{1C914762-C35B-4BFA-A4B8-8C5216647D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4C465E-FEFE-4FEA-AE8D-FDBE11F0D570}" srcId="{84C6E8AC-8500-45FF-B2EA-F2BFA92B39ED}" destId="{00B913B8-A121-4DA5-9C21-6526C5473E22}" srcOrd="3" destOrd="0" parTransId="{8A268F95-5E37-4003-8AA9-E9BEAF0A62C1}" sibTransId="{6B530E8D-90BA-49FD-A783-37BC9FAF528A}"/>
    <dgm:cxn modelId="{6AB9A95C-73F4-49FF-BBAA-94FECBB2095E}" srcId="{58606E3F-D7B9-4716-911D-C75A016BAAAC}" destId="{D59B7597-0B87-43CD-BC0F-6F56A60EC770}" srcOrd="4" destOrd="0" parTransId="{93B1CCAA-2440-4CD5-946F-913F8C4033B7}" sibTransId="{AE029A5E-774D-436D-8F7C-5D3A09C999E2}"/>
    <dgm:cxn modelId="{0979D52B-81BA-4DEB-9C3D-49EDA93B61FC}" type="presOf" srcId="{1C914762-C35B-4BFA-A4B8-8C5216647DE6}" destId="{94E4A9CB-C16A-4834-9DF6-97C12B7C4DE6}" srcOrd="0" destOrd="0" presId="urn:microsoft.com/office/officeart/2005/8/layout/radial1"/>
    <dgm:cxn modelId="{C4A0D9C5-08B7-47DA-B458-D2CCF1AF2A24}" type="presOf" srcId="{A1F2E96B-543A-4A70-845D-013F2E6C296E}" destId="{F899387B-F93C-40E6-8C0C-CBBB43A56B40}" srcOrd="0" destOrd="0" presId="urn:microsoft.com/office/officeart/2005/8/layout/radial1"/>
    <dgm:cxn modelId="{504D1CB6-BA44-4423-93ED-D0FC7A926B40}" srcId="{84C6E8AC-8500-45FF-B2EA-F2BFA92B39ED}" destId="{E1AB4CEF-C444-4C43-9895-974CE85E8004}" srcOrd="1" destOrd="0" parTransId="{C5F3AB05-54DC-4D64-8F16-F3876BF318D5}" sibTransId="{5D793E27-69F9-4587-A290-9D077746CC43}"/>
    <dgm:cxn modelId="{3A04757A-9850-40FB-80F6-0301A30FF9AF}" type="presOf" srcId="{BB1B395E-37E9-4B4F-987F-1E6E116CC2F2}" destId="{45E98EAB-969E-4F7F-9556-3C4117CC1258}" srcOrd="0" destOrd="0" presId="urn:microsoft.com/office/officeart/2005/8/layout/radial1"/>
    <dgm:cxn modelId="{3006D4A2-78B3-4C53-BD6E-160C016BCD0E}" type="presOf" srcId="{AE2092BE-86C7-4C9E-8BD4-D95D1E3992E1}" destId="{7FB635CA-8BF4-4A25-A4AD-31E62DBD5818}" srcOrd="0" destOrd="0" presId="urn:microsoft.com/office/officeart/2005/8/layout/radial1"/>
    <dgm:cxn modelId="{55236812-49D5-4A43-9A2B-1C2D34E8134E}" type="presOf" srcId="{84C6E8AC-8500-45FF-B2EA-F2BFA92B39ED}" destId="{AD35D37E-B509-4F3B-8F1B-15300B281956}" srcOrd="0" destOrd="0" presId="urn:microsoft.com/office/officeart/2005/8/layout/radial1"/>
    <dgm:cxn modelId="{2DEA285C-1565-4DEA-AADD-8ABDBD7D4C7C}" type="presOf" srcId="{CD0F3633-68AE-45A0-97E2-CC10C95D7765}" destId="{89750A8B-2554-47E7-9BC6-B95A394DC096}" srcOrd="0" destOrd="0" presId="urn:microsoft.com/office/officeart/2005/8/layout/radial1"/>
    <dgm:cxn modelId="{161A170D-8D98-477D-897B-7114742812B3}" type="presOf" srcId="{399A0451-5CFA-4F1A-A31D-1A4B31753755}" destId="{E5C4B35E-25AE-4050-84F3-0EED867DEEFE}" srcOrd="1" destOrd="0" presId="urn:microsoft.com/office/officeart/2005/8/layout/radial1"/>
    <dgm:cxn modelId="{F060D1B2-CB33-4197-9AB6-86230217991D}" type="presOf" srcId="{96B9C3AB-0B90-420E-B1A8-AECA330656B8}" destId="{DEABC3AF-7C66-41FF-959C-4A6EBE277E77}" srcOrd="1" destOrd="0" presId="urn:microsoft.com/office/officeart/2005/8/layout/radial1"/>
    <dgm:cxn modelId="{797C7325-ED83-4E29-9766-FF386207152C}" srcId="{84C6E8AC-8500-45FF-B2EA-F2BFA92B39ED}" destId="{D16001BE-19BF-4BF7-8B21-90D640096043}" srcOrd="2" destOrd="0" parTransId="{04C1E7F7-3B82-4E7E-B116-1743C4B07670}" sibTransId="{4ED28327-F460-436C-8B79-00203B58C61C}"/>
    <dgm:cxn modelId="{3820498D-7EAE-4A48-9733-383801CCEECD}" type="presOf" srcId="{96B9C3AB-0B90-420E-B1A8-AECA330656B8}" destId="{9893F9DB-BDA3-407D-92E6-8918CB8E8812}" srcOrd="0" destOrd="0" presId="urn:microsoft.com/office/officeart/2005/8/layout/radial1"/>
    <dgm:cxn modelId="{2995655F-2C87-4660-82D4-EFE53DD0A0BE}" srcId="{84C6E8AC-8500-45FF-B2EA-F2BFA92B39ED}" destId="{13C72B0D-089E-48E7-AEF8-9AE2865A5CE9}" srcOrd="0" destOrd="0" parTransId="{934839E2-7172-4E34-B093-39FFE4BE978C}" sibTransId="{FB2D516B-4B1D-4781-ADA3-550AF0504B08}"/>
    <dgm:cxn modelId="{928E3FCD-C8D6-4F98-81A9-F58AFCFC21C9}" type="presOf" srcId="{E1AB4CEF-C444-4C43-9895-974CE85E8004}" destId="{AD35D37E-B509-4F3B-8F1B-15300B281956}" srcOrd="0" destOrd="2" presId="urn:microsoft.com/office/officeart/2005/8/layout/radial1"/>
    <dgm:cxn modelId="{431369E6-C559-488C-AFBA-15AA36930224}" type="presOf" srcId="{399A0451-5CFA-4F1A-A31D-1A4B31753755}" destId="{EAFB876D-BF28-4D73-9F81-4E6F2D81C968}" srcOrd="0" destOrd="0" presId="urn:microsoft.com/office/officeart/2005/8/layout/radial1"/>
    <dgm:cxn modelId="{63E60EA8-A881-46ED-8C23-30D0E47A34C7}" type="presOf" srcId="{C48B1BBA-6FA9-4F57-BF68-2AFADF87BEFA}" destId="{BAFAA985-CE20-4006-AA22-941774820188}" srcOrd="0" destOrd="0" presId="urn:microsoft.com/office/officeart/2005/8/layout/radial1"/>
    <dgm:cxn modelId="{7D3648AE-7D33-4A76-A5EE-F72D1DC3F4E9}" type="presOf" srcId="{93B1CCAA-2440-4CD5-946F-913F8C4033B7}" destId="{544DE269-A1EC-4FA2-97A5-B8979B61F3A9}" srcOrd="1" destOrd="0" presId="urn:microsoft.com/office/officeart/2005/8/layout/radial1"/>
    <dgm:cxn modelId="{2D0B9CC4-CBDC-4CCD-8715-A35CE3535D8C}" srcId="{58606E3F-D7B9-4716-911D-C75A016BAAAC}" destId="{1C914762-C35B-4BFA-A4B8-8C5216647DE6}" srcOrd="5" destOrd="0" parTransId="{A1F2E96B-543A-4A70-845D-013F2E6C296E}" sibTransId="{30F66938-2FC4-4C9E-B001-CE29BD035C2D}"/>
    <dgm:cxn modelId="{B644F37D-A4A3-4F21-90E5-50031BF03D07}" type="presOf" srcId="{18971B44-97BB-4A38-8960-F94DE1C69630}" destId="{B27D1D1E-228C-4758-B931-298D9ACA8DD3}" srcOrd="0" destOrd="0" presId="urn:microsoft.com/office/officeart/2005/8/layout/radial1"/>
    <dgm:cxn modelId="{BA1AB274-7D32-453D-8923-7540487AEDE6}" srcId="{58606E3F-D7B9-4716-911D-C75A016BAAAC}" destId="{AE2092BE-86C7-4C9E-8BD4-D95D1E3992E1}" srcOrd="3" destOrd="0" parTransId="{96B9C3AB-0B90-420E-B1A8-AECA330656B8}" sibTransId="{53E39A4C-5EE3-4B6D-B316-9D77A3F39D9A}"/>
    <dgm:cxn modelId="{88EAB540-6DBA-4C34-9239-9939C669468F}" type="presOf" srcId="{18A5E952-54A5-4A49-8AEB-FA15CA93277E}" destId="{59E7F91A-D325-4443-A141-1BF726BFA54F}" srcOrd="0" destOrd="0" presId="urn:microsoft.com/office/officeart/2005/8/layout/radial1"/>
    <dgm:cxn modelId="{77EC6C44-DC2C-4F05-A90F-D194CAFF5ECA}" type="presOf" srcId="{A1F2E96B-543A-4A70-845D-013F2E6C296E}" destId="{C3B3E04B-1B9A-48A5-A7BA-0C6EC4090217}" srcOrd="1" destOrd="0" presId="urn:microsoft.com/office/officeart/2005/8/layout/radial1"/>
    <dgm:cxn modelId="{680C7016-AE94-499E-805E-EA44F38EEEDC}" type="presOf" srcId="{18971B44-97BB-4A38-8960-F94DE1C69630}" destId="{62B1C63B-B93B-4F21-BCBB-3E69E8EACB52}" srcOrd="1" destOrd="0" presId="urn:microsoft.com/office/officeart/2005/8/layout/radial1"/>
    <dgm:cxn modelId="{655B732C-B025-421E-B03F-5F4C947E5E2C}" srcId="{58606E3F-D7B9-4716-911D-C75A016BAAAC}" destId="{BB1B395E-37E9-4B4F-987F-1E6E116CC2F2}" srcOrd="0" destOrd="0" parTransId="{18971B44-97BB-4A38-8960-F94DE1C69630}" sibTransId="{E8AA4CD9-A762-4025-A741-388C977ED778}"/>
    <dgm:cxn modelId="{A199F369-C071-4820-87A2-4BFF2D34F457}" type="presOf" srcId="{D59B7597-0B87-43CD-BC0F-6F56A60EC770}" destId="{193B885E-40FA-454B-87A7-A5CC48E3F762}" srcOrd="0" destOrd="0" presId="urn:microsoft.com/office/officeart/2005/8/layout/radial1"/>
    <dgm:cxn modelId="{B79F13CF-4E37-4A20-A1B9-949B50105A78}" type="presOf" srcId="{D16001BE-19BF-4BF7-8B21-90D640096043}" destId="{AD35D37E-B509-4F3B-8F1B-15300B281956}" srcOrd="0" destOrd="3" presId="urn:microsoft.com/office/officeart/2005/8/layout/radial1"/>
    <dgm:cxn modelId="{FBC3F282-4FC0-4E28-AC90-25E74B6FDF18}" srcId="{58606E3F-D7B9-4716-911D-C75A016BAAAC}" destId="{84C6E8AC-8500-45FF-B2EA-F2BFA92B39ED}" srcOrd="1" destOrd="0" parTransId="{399A0451-5CFA-4F1A-A31D-1A4B31753755}" sibTransId="{C99F042F-71E2-4609-AA84-279D2C1D909E}"/>
    <dgm:cxn modelId="{D4633556-5BAB-41ED-9164-204E90FF1639}" srcId="{18A5E952-54A5-4A49-8AEB-FA15CA93277E}" destId="{58606E3F-D7B9-4716-911D-C75A016BAAAC}" srcOrd="0" destOrd="0" parTransId="{38445CF3-D8C2-4C26-A9F9-263B776673DA}" sibTransId="{6F8DFF67-5500-4D8E-A11F-262B1816F170}"/>
    <dgm:cxn modelId="{DFC14073-1A57-4157-84BB-80F9C1471EA0}" srcId="{58606E3F-D7B9-4716-911D-C75A016BAAAC}" destId="{C48B1BBA-6FA9-4F57-BF68-2AFADF87BEFA}" srcOrd="2" destOrd="0" parTransId="{CD0F3633-68AE-45A0-97E2-CC10C95D7765}" sibTransId="{0842C96B-2F6F-4594-88BD-571C25A42378}"/>
    <dgm:cxn modelId="{892D97F5-3BD9-4137-9705-2DD671C8A4D2}" type="presOf" srcId="{93B1CCAA-2440-4CD5-946F-913F8C4033B7}" destId="{9450BFE7-23DA-47B9-995A-9C69414BEFAB}" srcOrd="0" destOrd="0" presId="urn:microsoft.com/office/officeart/2005/8/layout/radial1"/>
    <dgm:cxn modelId="{265FDE10-4CB4-4569-96DF-8C4DFF063EAF}" type="presOf" srcId="{CD0F3633-68AE-45A0-97E2-CC10C95D7765}" destId="{A9AF4565-69F2-49DE-A23A-717BE0358E86}" srcOrd="1" destOrd="0" presId="urn:microsoft.com/office/officeart/2005/8/layout/radial1"/>
    <dgm:cxn modelId="{78344342-A8D6-40A1-9983-31D5D260146C}" type="presOf" srcId="{13C72B0D-089E-48E7-AEF8-9AE2865A5CE9}" destId="{AD35D37E-B509-4F3B-8F1B-15300B281956}" srcOrd="0" destOrd="1" presId="urn:microsoft.com/office/officeart/2005/8/layout/radial1"/>
    <dgm:cxn modelId="{166D6E28-995E-4AD0-97E7-2FDF92E21D0D}" srcId="{18A5E952-54A5-4A49-8AEB-FA15CA93277E}" destId="{4D1A0347-EFBA-464F-B656-E575B5E2622C}" srcOrd="1" destOrd="0" parTransId="{D6B41806-5E40-41E0-89AE-DD71E079A1E7}" sibTransId="{630E99B1-2620-4F23-8796-89830067C362}"/>
    <dgm:cxn modelId="{697C9600-1752-49C4-BBC9-468ED0776B97}" type="presOf" srcId="{58606E3F-D7B9-4716-911D-C75A016BAAAC}" destId="{6C49A0BD-F03D-47D9-8140-946FBC8CB9A0}" srcOrd="0" destOrd="0" presId="urn:microsoft.com/office/officeart/2005/8/layout/radial1"/>
    <dgm:cxn modelId="{0A64247D-8264-41E6-BEF4-A6E040765926}" type="presOf" srcId="{00B913B8-A121-4DA5-9C21-6526C5473E22}" destId="{AD35D37E-B509-4F3B-8F1B-15300B281956}" srcOrd="0" destOrd="4" presId="urn:microsoft.com/office/officeart/2005/8/layout/radial1"/>
    <dgm:cxn modelId="{E2CCC8C6-EBDD-4733-8856-A7AA09B9B57A}" type="presParOf" srcId="{59E7F91A-D325-4443-A141-1BF726BFA54F}" destId="{6C49A0BD-F03D-47D9-8140-946FBC8CB9A0}" srcOrd="0" destOrd="0" presId="urn:microsoft.com/office/officeart/2005/8/layout/radial1"/>
    <dgm:cxn modelId="{DF597647-ED98-40BA-91B6-CD64410266A5}" type="presParOf" srcId="{59E7F91A-D325-4443-A141-1BF726BFA54F}" destId="{B27D1D1E-228C-4758-B931-298D9ACA8DD3}" srcOrd="1" destOrd="0" presId="urn:microsoft.com/office/officeart/2005/8/layout/radial1"/>
    <dgm:cxn modelId="{6E34B308-48FC-482F-91B4-E91EC53E2216}" type="presParOf" srcId="{B27D1D1E-228C-4758-B931-298D9ACA8DD3}" destId="{62B1C63B-B93B-4F21-BCBB-3E69E8EACB52}" srcOrd="0" destOrd="0" presId="urn:microsoft.com/office/officeart/2005/8/layout/radial1"/>
    <dgm:cxn modelId="{6815325D-3590-404A-9ACC-3EE5D4E11D8B}" type="presParOf" srcId="{59E7F91A-D325-4443-A141-1BF726BFA54F}" destId="{45E98EAB-969E-4F7F-9556-3C4117CC1258}" srcOrd="2" destOrd="0" presId="urn:microsoft.com/office/officeart/2005/8/layout/radial1"/>
    <dgm:cxn modelId="{25B09EA7-6F8F-4727-B562-9C03F6F07AA2}" type="presParOf" srcId="{59E7F91A-D325-4443-A141-1BF726BFA54F}" destId="{EAFB876D-BF28-4D73-9F81-4E6F2D81C968}" srcOrd="3" destOrd="0" presId="urn:microsoft.com/office/officeart/2005/8/layout/radial1"/>
    <dgm:cxn modelId="{10B6E16B-6955-4E86-81D9-1D90066FC8A4}" type="presParOf" srcId="{EAFB876D-BF28-4D73-9F81-4E6F2D81C968}" destId="{E5C4B35E-25AE-4050-84F3-0EED867DEEFE}" srcOrd="0" destOrd="0" presId="urn:microsoft.com/office/officeart/2005/8/layout/radial1"/>
    <dgm:cxn modelId="{BF5830DE-847C-4BCB-AC8C-B8AE2EC6ED73}" type="presParOf" srcId="{59E7F91A-D325-4443-A141-1BF726BFA54F}" destId="{AD35D37E-B509-4F3B-8F1B-15300B281956}" srcOrd="4" destOrd="0" presId="urn:microsoft.com/office/officeart/2005/8/layout/radial1"/>
    <dgm:cxn modelId="{DD3DF3E1-F2D7-41C7-A900-49E7DFC42A89}" type="presParOf" srcId="{59E7F91A-D325-4443-A141-1BF726BFA54F}" destId="{89750A8B-2554-47E7-9BC6-B95A394DC096}" srcOrd="5" destOrd="0" presId="urn:microsoft.com/office/officeart/2005/8/layout/radial1"/>
    <dgm:cxn modelId="{BEBA9CF6-0CB6-42C7-91DD-D321D16712B0}" type="presParOf" srcId="{89750A8B-2554-47E7-9BC6-B95A394DC096}" destId="{A9AF4565-69F2-49DE-A23A-717BE0358E86}" srcOrd="0" destOrd="0" presId="urn:microsoft.com/office/officeart/2005/8/layout/radial1"/>
    <dgm:cxn modelId="{874341F8-8496-421C-8E64-A84A73CDB073}" type="presParOf" srcId="{59E7F91A-D325-4443-A141-1BF726BFA54F}" destId="{BAFAA985-CE20-4006-AA22-941774820188}" srcOrd="6" destOrd="0" presId="urn:microsoft.com/office/officeart/2005/8/layout/radial1"/>
    <dgm:cxn modelId="{594A5794-EB2D-4814-B293-EE6421DC75C5}" type="presParOf" srcId="{59E7F91A-D325-4443-A141-1BF726BFA54F}" destId="{9893F9DB-BDA3-407D-92E6-8918CB8E8812}" srcOrd="7" destOrd="0" presId="urn:microsoft.com/office/officeart/2005/8/layout/radial1"/>
    <dgm:cxn modelId="{E9582F03-5302-4844-9FC0-EE0F6D4DDE76}" type="presParOf" srcId="{9893F9DB-BDA3-407D-92E6-8918CB8E8812}" destId="{DEABC3AF-7C66-41FF-959C-4A6EBE277E77}" srcOrd="0" destOrd="0" presId="urn:microsoft.com/office/officeart/2005/8/layout/radial1"/>
    <dgm:cxn modelId="{92B53193-D7BB-44BB-95D6-80BFAFA22410}" type="presParOf" srcId="{59E7F91A-D325-4443-A141-1BF726BFA54F}" destId="{7FB635CA-8BF4-4A25-A4AD-31E62DBD5818}" srcOrd="8" destOrd="0" presId="urn:microsoft.com/office/officeart/2005/8/layout/radial1"/>
    <dgm:cxn modelId="{A64422F2-8884-4691-858C-BC3A61CB7EA9}" type="presParOf" srcId="{59E7F91A-D325-4443-A141-1BF726BFA54F}" destId="{9450BFE7-23DA-47B9-995A-9C69414BEFAB}" srcOrd="9" destOrd="0" presId="urn:microsoft.com/office/officeart/2005/8/layout/radial1"/>
    <dgm:cxn modelId="{B81A7152-06A2-4D6A-8638-A809857488A6}" type="presParOf" srcId="{9450BFE7-23DA-47B9-995A-9C69414BEFAB}" destId="{544DE269-A1EC-4FA2-97A5-B8979B61F3A9}" srcOrd="0" destOrd="0" presId="urn:microsoft.com/office/officeart/2005/8/layout/radial1"/>
    <dgm:cxn modelId="{15EC4552-3085-4442-9C93-D87F3375EF3B}" type="presParOf" srcId="{59E7F91A-D325-4443-A141-1BF726BFA54F}" destId="{193B885E-40FA-454B-87A7-A5CC48E3F762}" srcOrd="10" destOrd="0" presId="urn:microsoft.com/office/officeart/2005/8/layout/radial1"/>
    <dgm:cxn modelId="{5537B9AA-8C68-4489-BF99-E1923274E7CD}" type="presParOf" srcId="{59E7F91A-D325-4443-A141-1BF726BFA54F}" destId="{F899387B-F93C-40E6-8C0C-CBBB43A56B40}" srcOrd="11" destOrd="0" presId="urn:microsoft.com/office/officeart/2005/8/layout/radial1"/>
    <dgm:cxn modelId="{60B7A8BC-14DC-447C-BF0A-1041EC51B78D}" type="presParOf" srcId="{F899387B-F93C-40E6-8C0C-CBBB43A56B40}" destId="{C3B3E04B-1B9A-48A5-A7BA-0C6EC4090217}" srcOrd="0" destOrd="0" presId="urn:microsoft.com/office/officeart/2005/8/layout/radial1"/>
    <dgm:cxn modelId="{085C8360-5A8E-4031-9F46-B21F120D2E45}" type="presParOf" srcId="{59E7F91A-D325-4443-A141-1BF726BFA54F}" destId="{94E4A9CB-C16A-4834-9DF6-97C12B7C4D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A5E952-54A5-4A49-8AEB-FA15CA93277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8606E3F-D7B9-4716-911D-C75A016BAAAC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空氣污染</a:t>
          </a:r>
          <a:endParaRPr lang="zh-TW" altLang="en-US" dirty="0">
            <a:solidFill>
              <a:srgbClr val="0000FF"/>
            </a:solidFill>
          </a:endParaRPr>
        </a:p>
      </dgm:t>
    </dgm:pt>
    <dgm:pt modelId="{38445CF3-D8C2-4C26-A9F9-263B776673DA}" type="par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6F8DFF67-5500-4D8E-A11F-262B1816F170}" type="sib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BB1B395E-37E9-4B4F-987F-1E6E116CC2F2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自然科學</a:t>
          </a:r>
          <a:r>
            <a:rPr lang="zh-TW" altLang="en-US" sz="1800" b="1" dirty="0" smtClean="0">
              <a:solidFill>
                <a:schemeClr val="tx1"/>
              </a:solidFill>
            </a:rPr>
            <a:t>（</a:t>
          </a:r>
          <a:r>
            <a:rPr lang="en-US" altLang="zh-TW" sz="1800" b="1" dirty="0" smtClean="0">
              <a:solidFill>
                <a:schemeClr val="tx1"/>
              </a:solidFill>
            </a:rPr>
            <a:t>A</a:t>
          </a:r>
          <a:r>
            <a:rPr lang="zh-TW" altLang="en-US" sz="1800" b="1" dirty="0" smtClean="0">
              <a:solidFill>
                <a:schemeClr val="tx1"/>
              </a:solidFill>
            </a:rPr>
            <a:t>）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18971B44-97BB-4A38-8960-F94DE1C69630}" type="par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E8AA4CD9-A762-4025-A741-388C977ED778}" type="sib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84C6E8AC-8500-45FF-B2EA-F2BFA92B39ED}">
      <dgm:prSet phldrT="[文字]" custT="1"/>
      <dgm:spPr/>
      <dgm:t>
        <a:bodyPr/>
        <a:lstStyle/>
        <a:p>
          <a:pPr algn="l"/>
          <a:endParaRPr lang="en-US" altLang="zh-TW" sz="1800" dirty="0" smtClean="0"/>
        </a:p>
        <a:p>
          <a:pPr algn="l"/>
          <a:endParaRPr lang="en-US" altLang="zh-TW" sz="1800" dirty="0" smtClean="0"/>
        </a:p>
        <a:p>
          <a:pPr algn="ctr"/>
          <a:r>
            <a:rPr lang="zh-TW" altLang="en-US" sz="1800" dirty="0" smtClean="0">
              <a:solidFill>
                <a:srgbClr val="003300"/>
              </a:solidFill>
            </a:rPr>
            <a:t>數學（</a:t>
          </a:r>
          <a:r>
            <a:rPr lang="en-US" altLang="zh-TW" sz="1800" dirty="0" smtClean="0">
              <a:solidFill>
                <a:srgbClr val="003300"/>
              </a:solidFill>
            </a:rPr>
            <a:t>A</a:t>
          </a:r>
          <a:r>
            <a:rPr lang="zh-TW" altLang="en-US" sz="1800" dirty="0" smtClean="0">
              <a:solidFill>
                <a:srgbClr val="003300"/>
              </a:solidFill>
            </a:rPr>
            <a:t>）</a:t>
          </a:r>
          <a:endParaRPr lang="zh-TW" altLang="en-US" sz="1800" dirty="0">
            <a:solidFill>
              <a:srgbClr val="003300"/>
            </a:solidFill>
          </a:endParaRPr>
        </a:p>
      </dgm:t>
    </dgm:pt>
    <dgm:pt modelId="{399A0451-5CFA-4F1A-A31D-1A4B31753755}" type="par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99F042F-71E2-4609-AA84-279D2C1D909E}" type="sib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48B1BBA-6FA9-4F57-BF68-2AFADF87BEF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社會（</a:t>
          </a:r>
          <a:r>
            <a:rPr lang="en-US" altLang="zh-TW" b="1" dirty="0" smtClean="0">
              <a:solidFill>
                <a:schemeClr val="tx1"/>
              </a:solidFill>
            </a:rPr>
            <a:t>A</a:t>
          </a:r>
          <a:r>
            <a:rPr lang="zh-TW" altLang="en-US" b="1" dirty="0" smtClean="0">
              <a:solidFill>
                <a:schemeClr val="tx1"/>
              </a:solidFill>
            </a:rPr>
            <a:t>）</a:t>
          </a:r>
          <a:endParaRPr lang="zh-TW" altLang="en-US" b="1" dirty="0">
            <a:solidFill>
              <a:schemeClr val="tx1"/>
            </a:solidFill>
          </a:endParaRPr>
        </a:p>
      </dgm:t>
    </dgm:pt>
    <dgm:pt modelId="{CD0F3633-68AE-45A0-97E2-CC10C95D7765}" type="par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0842C96B-2F6F-4594-88BD-571C25A42378}" type="sib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D59B7597-0B87-43CD-BC0F-6F56A60EC77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科技（</a:t>
          </a:r>
          <a:r>
            <a:rPr lang="en-US" altLang="zh-TW" b="1" dirty="0" smtClean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）</a:t>
          </a:r>
          <a:endParaRPr lang="zh-TW" alt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93B1CCAA-2440-4CD5-946F-913F8C4033B7}" type="parTrans" cxnId="{6AB9A95C-73F4-49FF-BBAA-94FECBB2095E}">
      <dgm:prSet/>
      <dgm:spPr/>
      <dgm:t>
        <a:bodyPr/>
        <a:lstStyle/>
        <a:p>
          <a:endParaRPr lang="zh-TW" altLang="en-US" dirty="0"/>
        </a:p>
      </dgm:t>
    </dgm:pt>
    <dgm:pt modelId="{AE029A5E-774D-436D-8F7C-5D3A09C999E2}" type="sibTrans" cxnId="{6AB9A95C-73F4-49FF-BBAA-94FECBB2095E}">
      <dgm:prSet/>
      <dgm:spPr/>
      <dgm:t>
        <a:bodyPr/>
        <a:lstStyle/>
        <a:p>
          <a:endParaRPr lang="zh-TW" altLang="en-US"/>
        </a:p>
      </dgm:t>
    </dgm:pt>
    <dgm:pt modelId="{4D1A0347-EFBA-464F-B656-E575B5E2622C}">
      <dgm:prSet phldrT="[文字]" custRadScaleRad="109824" custRadScaleInc="-66280"/>
      <dgm:spPr/>
      <dgm:t>
        <a:bodyPr/>
        <a:lstStyle/>
        <a:p>
          <a:endParaRPr lang="zh-TW" altLang="en-US" dirty="0"/>
        </a:p>
      </dgm:t>
    </dgm:pt>
    <dgm:pt modelId="{D6B41806-5E40-41E0-89AE-DD71E079A1E7}" type="par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630E99B1-2620-4F23-8796-89830067C362}" type="sib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13C72B0D-089E-48E7-AEF8-9AE2865A5CE9}">
      <dgm:prSet/>
      <dgm:spPr/>
      <dgm:t>
        <a:bodyPr/>
        <a:lstStyle/>
        <a:p>
          <a:pPr algn="l"/>
          <a:endParaRPr lang="zh-TW" altLang="en-US" sz="800" dirty="0"/>
        </a:p>
      </dgm:t>
    </dgm:pt>
    <dgm:pt modelId="{934839E2-7172-4E34-B093-39FFE4BE978C}" type="par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FB2D516B-4B1D-4781-ADA3-550AF0504B08}" type="sib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E1AB4CEF-C444-4C43-9895-974CE85E8004}">
      <dgm:prSet/>
      <dgm:spPr/>
      <dgm:t>
        <a:bodyPr/>
        <a:lstStyle/>
        <a:p>
          <a:pPr algn="l"/>
          <a:endParaRPr lang="zh-TW" altLang="en-US" sz="800" dirty="0"/>
        </a:p>
      </dgm:t>
    </dgm:pt>
    <dgm:pt modelId="{C5F3AB05-54DC-4D64-8F16-F3876BF318D5}" type="par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5D793E27-69F9-4587-A290-9D077746CC43}" type="sib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D16001BE-19BF-4BF7-8B21-90D640096043}">
      <dgm:prSet/>
      <dgm:spPr/>
      <dgm:t>
        <a:bodyPr/>
        <a:lstStyle/>
        <a:p>
          <a:pPr algn="l"/>
          <a:endParaRPr lang="zh-TW" altLang="en-US" sz="800" dirty="0"/>
        </a:p>
      </dgm:t>
    </dgm:pt>
    <dgm:pt modelId="{04C1E7F7-3B82-4E7E-B116-1743C4B07670}" type="par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4ED28327-F460-436C-8B79-00203B58C61C}" type="sib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00B913B8-A121-4DA5-9C21-6526C5473E22}">
      <dgm:prSet/>
      <dgm:spPr/>
      <dgm:t>
        <a:bodyPr/>
        <a:lstStyle/>
        <a:p>
          <a:pPr algn="l"/>
          <a:endParaRPr lang="zh-TW" altLang="en-US" sz="800" dirty="0"/>
        </a:p>
      </dgm:t>
    </dgm:pt>
    <dgm:pt modelId="{8A268F95-5E37-4003-8AA9-E9BEAF0A62C1}" type="par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6B530E8D-90BA-49FD-A783-37BC9FAF528A}" type="sib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AE2092BE-86C7-4C9E-8BD4-D95D1E3992E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語文（</a:t>
          </a:r>
          <a:r>
            <a:rPr lang="en-US" altLang="zh-TW" b="1" dirty="0" smtClean="0">
              <a:solidFill>
                <a:srgbClr val="0000FF"/>
              </a:solidFill>
            </a:rPr>
            <a:t>A</a:t>
          </a:r>
          <a:r>
            <a:rPr lang="zh-TW" altLang="en-US" b="1" dirty="0" smtClean="0">
              <a:solidFill>
                <a:srgbClr val="0000FF"/>
              </a:solidFill>
            </a:rPr>
            <a:t>）</a:t>
          </a:r>
          <a:endParaRPr lang="zh-TW" altLang="en-US" b="1" dirty="0">
            <a:solidFill>
              <a:srgbClr val="0000FF"/>
            </a:solidFill>
          </a:endParaRPr>
        </a:p>
      </dgm:t>
    </dgm:pt>
    <dgm:pt modelId="{96B9C3AB-0B90-420E-B1A8-AECA330656B8}" type="par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53E39A4C-5EE3-4B6D-B316-9D77A3F39D9A}" type="sib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1C914762-C35B-4BFA-A4B8-8C5216647DE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彈性學習（</a:t>
          </a:r>
          <a:r>
            <a:rPr lang="en-US" altLang="zh-TW" dirty="0" smtClean="0">
              <a:solidFill>
                <a:schemeClr val="tx1"/>
              </a:solidFill>
            </a:rPr>
            <a:t>B</a:t>
          </a:r>
          <a:r>
            <a:rPr lang="zh-TW" altLang="en-US" dirty="0" smtClean="0">
              <a:solidFill>
                <a:schemeClr val="tx1"/>
              </a:solidFill>
            </a:rPr>
            <a:t> ）</a:t>
          </a:r>
          <a:endParaRPr lang="zh-TW" altLang="en-US" dirty="0">
            <a:solidFill>
              <a:schemeClr val="tx1"/>
            </a:solidFill>
          </a:endParaRPr>
        </a:p>
      </dgm:t>
    </dgm:pt>
    <dgm:pt modelId="{A1F2E96B-543A-4A70-845D-013F2E6C296E}" type="par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30F66938-2FC4-4C9E-B001-CE29BD035C2D}" type="sib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59E7F91A-D325-4443-A141-1BF726BFA54F}" type="pres">
      <dgm:prSet presAssocID="{18A5E952-54A5-4A49-8AEB-FA15CA9327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49A0BD-F03D-47D9-8140-946FBC8CB9A0}" type="pres">
      <dgm:prSet presAssocID="{58606E3F-D7B9-4716-911D-C75A016BAAAC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27D1D1E-228C-4758-B931-298D9ACA8DD3}" type="pres">
      <dgm:prSet presAssocID="{18971B44-97BB-4A38-8960-F94DE1C69630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62B1C63B-B93B-4F21-BCBB-3E69E8EACB52}" type="pres">
      <dgm:prSet presAssocID="{18971B44-97BB-4A38-8960-F94DE1C69630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45E98EAB-969E-4F7F-9556-3C4117CC1258}" type="pres">
      <dgm:prSet presAssocID="{BB1B395E-37E9-4B4F-987F-1E6E116CC2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FB876D-BF28-4D73-9F81-4E6F2D81C968}" type="pres">
      <dgm:prSet presAssocID="{399A0451-5CFA-4F1A-A31D-1A4B31753755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E5C4B35E-25AE-4050-84F3-0EED867DEEFE}" type="pres">
      <dgm:prSet presAssocID="{399A0451-5CFA-4F1A-A31D-1A4B31753755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AD35D37E-B509-4F3B-8F1B-15300B281956}" type="pres">
      <dgm:prSet presAssocID="{84C6E8AC-8500-45FF-B2EA-F2BFA92B39ED}" presName="node" presStyleLbl="node1" presStyleIdx="1" presStyleCnt="6" custRadScaleRad="98482" custRadScaleInc="-2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50A8B-2554-47E7-9BC6-B95A394DC096}" type="pres">
      <dgm:prSet presAssocID="{CD0F3633-68AE-45A0-97E2-CC10C95D7765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A9AF4565-69F2-49DE-A23A-717BE0358E86}" type="pres">
      <dgm:prSet presAssocID="{CD0F3633-68AE-45A0-97E2-CC10C95D7765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BAFAA985-CE20-4006-AA22-941774820188}" type="pres">
      <dgm:prSet presAssocID="{C48B1BBA-6FA9-4F57-BF68-2AFADF87BE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3F9DB-BDA3-407D-92E6-8918CB8E8812}" type="pres">
      <dgm:prSet presAssocID="{96B9C3AB-0B90-420E-B1A8-AECA330656B8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DEABC3AF-7C66-41FF-959C-4A6EBE277E77}" type="pres">
      <dgm:prSet presAssocID="{96B9C3AB-0B90-420E-B1A8-AECA330656B8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FB635CA-8BF4-4A25-A4AD-31E62DBD5818}" type="pres">
      <dgm:prSet presAssocID="{AE2092BE-86C7-4C9E-8BD4-D95D1E3992E1}" presName="node" presStyleLbl="node1" presStyleIdx="3" presStyleCnt="6" custRadScaleRad="96772" custRadScaleInc="-5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0BFE7-23DA-47B9-995A-9C69414BEFAB}" type="pres">
      <dgm:prSet presAssocID="{93B1CCAA-2440-4CD5-946F-913F8C4033B7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44DE269-A1EC-4FA2-97A5-B8979B61F3A9}" type="pres">
      <dgm:prSet presAssocID="{93B1CCAA-2440-4CD5-946F-913F8C4033B7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193B885E-40FA-454B-87A7-A5CC48E3F762}" type="pres">
      <dgm:prSet presAssocID="{D59B7597-0B87-43CD-BC0F-6F56A60EC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9387B-F93C-40E6-8C0C-CBBB43A56B40}" type="pres">
      <dgm:prSet presAssocID="{A1F2E96B-543A-4A70-845D-013F2E6C296E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C3B3E04B-1B9A-48A5-A7BA-0C6EC4090217}" type="pres">
      <dgm:prSet presAssocID="{A1F2E96B-543A-4A70-845D-013F2E6C296E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94E4A9CB-C16A-4834-9DF6-97C12B7C4DE6}" type="pres">
      <dgm:prSet presAssocID="{1C914762-C35B-4BFA-A4B8-8C5216647D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B18A8D-E009-4295-84FA-9E6D56D6288D}" type="presOf" srcId="{96B9C3AB-0B90-420E-B1A8-AECA330656B8}" destId="{DEABC3AF-7C66-41FF-959C-4A6EBE277E77}" srcOrd="1" destOrd="0" presId="urn:microsoft.com/office/officeart/2005/8/layout/radial1"/>
    <dgm:cxn modelId="{BDFF2682-B54F-47AD-B587-C28303E562D9}" type="presOf" srcId="{93B1CCAA-2440-4CD5-946F-913F8C4033B7}" destId="{544DE269-A1EC-4FA2-97A5-B8979B61F3A9}" srcOrd="1" destOrd="0" presId="urn:microsoft.com/office/officeart/2005/8/layout/radial1"/>
    <dgm:cxn modelId="{0BB202EB-4B11-4AAA-942B-524EB1D1C109}" type="presOf" srcId="{A1F2E96B-543A-4A70-845D-013F2E6C296E}" destId="{C3B3E04B-1B9A-48A5-A7BA-0C6EC4090217}" srcOrd="1" destOrd="0" presId="urn:microsoft.com/office/officeart/2005/8/layout/radial1"/>
    <dgm:cxn modelId="{7D4C465E-FEFE-4FEA-AE8D-FDBE11F0D570}" srcId="{84C6E8AC-8500-45FF-B2EA-F2BFA92B39ED}" destId="{00B913B8-A121-4DA5-9C21-6526C5473E22}" srcOrd="3" destOrd="0" parTransId="{8A268F95-5E37-4003-8AA9-E9BEAF0A62C1}" sibTransId="{6B530E8D-90BA-49FD-A783-37BC9FAF528A}"/>
    <dgm:cxn modelId="{6AB9A95C-73F4-49FF-BBAA-94FECBB2095E}" srcId="{58606E3F-D7B9-4716-911D-C75A016BAAAC}" destId="{D59B7597-0B87-43CD-BC0F-6F56A60EC770}" srcOrd="4" destOrd="0" parTransId="{93B1CCAA-2440-4CD5-946F-913F8C4033B7}" sibTransId="{AE029A5E-774D-436D-8F7C-5D3A09C999E2}"/>
    <dgm:cxn modelId="{A209D79A-6361-4202-8D4F-19044F0BF76C}" type="presOf" srcId="{A1F2E96B-543A-4A70-845D-013F2E6C296E}" destId="{F899387B-F93C-40E6-8C0C-CBBB43A56B40}" srcOrd="0" destOrd="0" presId="urn:microsoft.com/office/officeart/2005/8/layout/radial1"/>
    <dgm:cxn modelId="{658A1B1D-5B81-48FE-B8F2-480889050345}" type="presOf" srcId="{96B9C3AB-0B90-420E-B1A8-AECA330656B8}" destId="{9893F9DB-BDA3-407D-92E6-8918CB8E8812}" srcOrd="0" destOrd="0" presId="urn:microsoft.com/office/officeart/2005/8/layout/radial1"/>
    <dgm:cxn modelId="{90C73D50-3361-43A3-B53C-33B047671981}" type="presOf" srcId="{1C914762-C35B-4BFA-A4B8-8C5216647DE6}" destId="{94E4A9CB-C16A-4834-9DF6-97C12B7C4DE6}" srcOrd="0" destOrd="0" presId="urn:microsoft.com/office/officeart/2005/8/layout/radial1"/>
    <dgm:cxn modelId="{504D1CB6-BA44-4423-93ED-D0FC7A926B40}" srcId="{84C6E8AC-8500-45FF-B2EA-F2BFA92B39ED}" destId="{E1AB4CEF-C444-4C43-9895-974CE85E8004}" srcOrd="1" destOrd="0" parTransId="{C5F3AB05-54DC-4D64-8F16-F3876BF318D5}" sibTransId="{5D793E27-69F9-4587-A290-9D077746CC43}"/>
    <dgm:cxn modelId="{4B6E4D2B-079D-4424-83C2-8FE78BB54D1C}" type="presOf" srcId="{D16001BE-19BF-4BF7-8B21-90D640096043}" destId="{AD35D37E-B509-4F3B-8F1B-15300B281956}" srcOrd="0" destOrd="3" presId="urn:microsoft.com/office/officeart/2005/8/layout/radial1"/>
    <dgm:cxn modelId="{27564233-535D-49E5-99AC-8D90787C6D94}" type="presOf" srcId="{00B913B8-A121-4DA5-9C21-6526C5473E22}" destId="{AD35D37E-B509-4F3B-8F1B-15300B281956}" srcOrd="0" destOrd="4" presId="urn:microsoft.com/office/officeart/2005/8/layout/radial1"/>
    <dgm:cxn modelId="{797C7325-ED83-4E29-9766-FF386207152C}" srcId="{84C6E8AC-8500-45FF-B2EA-F2BFA92B39ED}" destId="{D16001BE-19BF-4BF7-8B21-90D640096043}" srcOrd="2" destOrd="0" parTransId="{04C1E7F7-3B82-4E7E-B116-1743C4B07670}" sibTransId="{4ED28327-F460-436C-8B79-00203B58C61C}"/>
    <dgm:cxn modelId="{2995655F-2C87-4660-82D4-EFE53DD0A0BE}" srcId="{84C6E8AC-8500-45FF-B2EA-F2BFA92B39ED}" destId="{13C72B0D-089E-48E7-AEF8-9AE2865A5CE9}" srcOrd="0" destOrd="0" parTransId="{934839E2-7172-4E34-B093-39FFE4BE978C}" sibTransId="{FB2D516B-4B1D-4781-ADA3-550AF0504B08}"/>
    <dgm:cxn modelId="{7EC66306-AEC7-4206-BA43-498D5EA31DAE}" type="presOf" srcId="{BB1B395E-37E9-4B4F-987F-1E6E116CC2F2}" destId="{45E98EAB-969E-4F7F-9556-3C4117CC1258}" srcOrd="0" destOrd="0" presId="urn:microsoft.com/office/officeart/2005/8/layout/radial1"/>
    <dgm:cxn modelId="{2F920EA3-3AE4-4A9E-B250-B84AF2CA2DBF}" type="presOf" srcId="{D59B7597-0B87-43CD-BC0F-6F56A60EC770}" destId="{193B885E-40FA-454B-87A7-A5CC48E3F762}" srcOrd="0" destOrd="0" presId="urn:microsoft.com/office/officeart/2005/8/layout/radial1"/>
    <dgm:cxn modelId="{80C9F616-2ECB-4D5B-9114-F923CAF645C5}" type="presOf" srcId="{18971B44-97BB-4A38-8960-F94DE1C69630}" destId="{62B1C63B-B93B-4F21-BCBB-3E69E8EACB52}" srcOrd="1" destOrd="0" presId="urn:microsoft.com/office/officeart/2005/8/layout/radial1"/>
    <dgm:cxn modelId="{4286E4C1-C572-4DBF-BB5D-5BB3669796C1}" type="presOf" srcId="{18971B44-97BB-4A38-8960-F94DE1C69630}" destId="{B27D1D1E-228C-4758-B931-298D9ACA8DD3}" srcOrd="0" destOrd="0" presId="urn:microsoft.com/office/officeart/2005/8/layout/radial1"/>
    <dgm:cxn modelId="{31B00FCA-AD21-4B81-8AE8-5DB82CA15D1D}" type="presOf" srcId="{93B1CCAA-2440-4CD5-946F-913F8C4033B7}" destId="{9450BFE7-23DA-47B9-995A-9C69414BEFAB}" srcOrd="0" destOrd="0" presId="urn:microsoft.com/office/officeart/2005/8/layout/radial1"/>
    <dgm:cxn modelId="{39B70D5C-1A00-479C-8F71-2BB4755A5D0B}" type="presOf" srcId="{84C6E8AC-8500-45FF-B2EA-F2BFA92B39ED}" destId="{AD35D37E-B509-4F3B-8F1B-15300B281956}" srcOrd="0" destOrd="0" presId="urn:microsoft.com/office/officeart/2005/8/layout/radial1"/>
    <dgm:cxn modelId="{2D0B9CC4-CBDC-4CCD-8715-A35CE3535D8C}" srcId="{58606E3F-D7B9-4716-911D-C75A016BAAAC}" destId="{1C914762-C35B-4BFA-A4B8-8C5216647DE6}" srcOrd="5" destOrd="0" parTransId="{A1F2E96B-543A-4A70-845D-013F2E6C296E}" sibTransId="{30F66938-2FC4-4C9E-B001-CE29BD035C2D}"/>
    <dgm:cxn modelId="{BA1AB274-7D32-453D-8923-7540487AEDE6}" srcId="{58606E3F-D7B9-4716-911D-C75A016BAAAC}" destId="{AE2092BE-86C7-4C9E-8BD4-D95D1E3992E1}" srcOrd="3" destOrd="0" parTransId="{96B9C3AB-0B90-420E-B1A8-AECA330656B8}" sibTransId="{53E39A4C-5EE3-4B6D-B316-9D77A3F39D9A}"/>
    <dgm:cxn modelId="{24F8B929-829F-4CAB-88D2-8088D12B2000}" type="presOf" srcId="{CD0F3633-68AE-45A0-97E2-CC10C95D7765}" destId="{89750A8B-2554-47E7-9BC6-B95A394DC096}" srcOrd="0" destOrd="0" presId="urn:microsoft.com/office/officeart/2005/8/layout/radial1"/>
    <dgm:cxn modelId="{F9091B1D-12CC-40AB-B825-EA39D20170BB}" type="presOf" srcId="{C48B1BBA-6FA9-4F57-BF68-2AFADF87BEFA}" destId="{BAFAA985-CE20-4006-AA22-941774820188}" srcOrd="0" destOrd="0" presId="urn:microsoft.com/office/officeart/2005/8/layout/radial1"/>
    <dgm:cxn modelId="{70970E10-64B6-4A0B-8451-B4DBFCBF8966}" type="presOf" srcId="{399A0451-5CFA-4F1A-A31D-1A4B31753755}" destId="{E5C4B35E-25AE-4050-84F3-0EED867DEEFE}" srcOrd="1" destOrd="0" presId="urn:microsoft.com/office/officeart/2005/8/layout/radial1"/>
    <dgm:cxn modelId="{655B732C-B025-421E-B03F-5F4C947E5E2C}" srcId="{58606E3F-D7B9-4716-911D-C75A016BAAAC}" destId="{BB1B395E-37E9-4B4F-987F-1E6E116CC2F2}" srcOrd="0" destOrd="0" parTransId="{18971B44-97BB-4A38-8960-F94DE1C69630}" sibTransId="{E8AA4CD9-A762-4025-A741-388C977ED778}"/>
    <dgm:cxn modelId="{FBC3F282-4FC0-4E28-AC90-25E74B6FDF18}" srcId="{58606E3F-D7B9-4716-911D-C75A016BAAAC}" destId="{84C6E8AC-8500-45FF-B2EA-F2BFA92B39ED}" srcOrd="1" destOrd="0" parTransId="{399A0451-5CFA-4F1A-A31D-1A4B31753755}" sibTransId="{C99F042F-71E2-4609-AA84-279D2C1D909E}"/>
    <dgm:cxn modelId="{D4633556-5BAB-41ED-9164-204E90FF1639}" srcId="{18A5E952-54A5-4A49-8AEB-FA15CA93277E}" destId="{58606E3F-D7B9-4716-911D-C75A016BAAAC}" srcOrd="0" destOrd="0" parTransId="{38445CF3-D8C2-4C26-A9F9-263B776673DA}" sibTransId="{6F8DFF67-5500-4D8E-A11F-262B1816F170}"/>
    <dgm:cxn modelId="{A23C824D-347C-4BBA-AB53-8E34050048E2}" type="presOf" srcId="{AE2092BE-86C7-4C9E-8BD4-D95D1E3992E1}" destId="{7FB635CA-8BF4-4A25-A4AD-31E62DBD5818}" srcOrd="0" destOrd="0" presId="urn:microsoft.com/office/officeart/2005/8/layout/radial1"/>
    <dgm:cxn modelId="{DFC14073-1A57-4157-84BB-80F9C1471EA0}" srcId="{58606E3F-D7B9-4716-911D-C75A016BAAAC}" destId="{C48B1BBA-6FA9-4F57-BF68-2AFADF87BEFA}" srcOrd="2" destOrd="0" parTransId="{CD0F3633-68AE-45A0-97E2-CC10C95D7765}" sibTransId="{0842C96B-2F6F-4594-88BD-571C25A42378}"/>
    <dgm:cxn modelId="{166D6E28-995E-4AD0-97E7-2FDF92E21D0D}" srcId="{18A5E952-54A5-4A49-8AEB-FA15CA93277E}" destId="{4D1A0347-EFBA-464F-B656-E575B5E2622C}" srcOrd="1" destOrd="0" parTransId="{D6B41806-5E40-41E0-89AE-DD71E079A1E7}" sibTransId="{630E99B1-2620-4F23-8796-89830067C362}"/>
    <dgm:cxn modelId="{A33D99AA-EE15-4A7B-A3B8-89F64EF94F97}" type="presOf" srcId="{E1AB4CEF-C444-4C43-9895-974CE85E8004}" destId="{AD35D37E-B509-4F3B-8F1B-15300B281956}" srcOrd="0" destOrd="2" presId="urn:microsoft.com/office/officeart/2005/8/layout/radial1"/>
    <dgm:cxn modelId="{F8EF1ED0-A906-483D-8FD2-0E27D0F86FB9}" type="presOf" srcId="{18A5E952-54A5-4A49-8AEB-FA15CA93277E}" destId="{59E7F91A-D325-4443-A141-1BF726BFA54F}" srcOrd="0" destOrd="0" presId="urn:microsoft.com/office/officeart/2005/8/layout/radial1"/>
    <dgm:cxn modelId="{A9ADB421-02FB-48C2-A94F-9292FCA2C340}" type="presOf" srcId="{13C72B0D-089E-48E7-AEF8-9AE2865A5CE9}" destId="{AD35D37E-B509-4F3B-8F1B-15300B281956}" srcOrd="0" destOrd="1" presId="urn:microsoft.com/office/officeart/2005/8/layout/radial1"/>
    <dgm:cxn modelId="{F205AE28-1350-4BCF-943F-1C80ED2782C3}" type="presOf" srcId="{399A0451-5CFA-4F1A-A31D-1A4B31753755}" destId="{EAFB876D-BF28-4D73-9F81-4E6F2D81C968}" srcOrd="0" destOrd="0" presId="urn:microsoft.com/office/officeart/2005/8/layout/radial1"/>
    <dgm:cxn modelId="{F295FE02-7719-492A-BB00-EFF2192716CC}" type="presOf" srcId="{CD0F3633-68AE-45A0-97E2-CC10C95D7765}" destId="{A9AF4565-69F2-49DE-A23A-717BE0358E86}" srcOrd="1" destOrd="0" presId="urn:microsoft.com/office/officeart/2005/8/layout/radial1"/>
    <dgm:cxn modelId="{844A5C14-7163-46C8-946D-0CA3E3F93D92}" type="presOf" srcId="{58606E3F-D7B9-4716-911D-C75A016BAAAC}" destId="{6C49A0BD-F03D-47D9-8140-946FBC8CB9A0}" srcOrd="0" destOrd="0" presId="urn:microsoft.com/office/officeart/2005/8/layout/radial1"/>
    <dgm:cxn modelId="{D9A1279B-2C50-4477-BB5A-E5456F102E20}" type="presParOf" srcId="{59E7F91A-D325-4443-A141-1BF726BFA54F}" destId="{6C49A0BD-F03D-47D9-8140-946FBC8CB9A0}" srcOrd="0" destOrd="0" presId="urn:microsoft.com/office/officeart/2005/8/layout/radial1"/>
    <dgm:cxn modelId="{D0E25362-089D-4ADF-9E24-62054DDB84DC}" type="presParOf" srcId="{59E7F91A-D325-4443-A141-1BF726BFA54F}" destId="{B27D1D1E-228C-4758-B931-298D9ACA8DD3}" srcOrd="1" destOrd="0" presId="urn:microsoft.com/office/officeart/2005/8/layout/radial1"/>
    <dgm:cxn modelId="{11964B22-C530-489B-BFBB-A156419F5096}" type="presParOf" srcId="{B27D1D1E-228C-4758-B931-298D9ACA8DD3}" destId="{62B1C63B-B93B-4F21-BCBB-3E69E8EACB52}" srcOrd="0" destOrd="0" presId="urn:microsoft.com/office/officeart/2005/8/layout/radial1"/>
    <dgm:cxn modelId="{E60CEA13-A132-4BB3-B36D-BFBAA27628CF}" type="presParOf" srcId="{59E7F91A-D325-4443-A141-1BF726BFA54F}" destId="{45E98EAB-969E-4F7F-9556-3C4117CC1258}" srcOrd="2" destOrd="0" presId="urn:microsoft.com/office/officeart/2005/8/layout/radial1"/>
    <dgm:cxn modelId="{DC0BAE73-9287-40D6-96E2-875F3DEC9EC4}" type="presParOf" srcId="{59E7F91A-D325-4443-A141-1BF726BFA54F}" destId="{EAFB876D-BF28-4D73-9F81-4E6F2D81C968}" srcOrd="3" destOrd="0" presId="urn:microsoft.com/office/officeart/2005/8/layout/radial1"/>
    <dgm:cxn modelId="{D5D618A9-FD45-41E8-A72C-5E9851475200}" type="presParOf" srcId="{EAFB876D-BF28-4D73-9F81-4E6F2D81C968}" destId="{E5C4B35E-25AE-4050-84F3-0EED867DEEFE}" srcOrd="0" destOrd="0" presId="urn:microsoft.com/office/officeart/2005/8/layout/radial1"/>
    <dgm:cxn modelId="{1E3A3CA0-3477-45ED-BDBB-51BB02B0FFA9}" type="presParOf" srcId="{59E7F91A-D325-4443-A141-1BF726BFA54F}" destId="{AD35D37E-B509-4F3B-8F1B-15300B281956}" srcOrd="4" destOrd="0" presId="urn:microsoft.com/office/officeart/2005/8/layout/radial1"/>
    <dgm:cxn modelId="{C1B6BB43-1D03-47E1-9653-F94E1DCA25C5}" type="presParOf" srcId="{59E7F91A-D325-4443-A141-1BF726BFA54F}" destId="{89750A8B-2554-47E7-9BC6-B95A394DC096}" srcOrd="5" destOrd="0" presId="urn:microsoft.com/office/officeart/2005/8/layout/radial1"/>
    <dgm:cxn modelId="{D486725A-FCDD-47E8-9A23-C6BD44CD530E}" type="presParOf" srcId="{89750A8B-2554-47E7-9BC6-B95A394DC096}" destId="{A9AF4565-69F2-49DE-A23A-717BE0358E86}" srcOrd="0" destOrd="0" presId="urn:microsoft.com/office/officeart/2005/8/layout/radial1"/>
    <dgm:cxn modelId="{919E0A3C-29BC-4C65-8AF8-2EE02FBDDA82}" type="presParOf" srcId="{59E7F91A-D325-4443-A141-1BF726BFA54F}" destId="{BAFAA985-CE20-4006-AA22-941774820188}" srcOrd="6" destOrd="0" presId="urn:microsoft.com/office/officeart/2005/8/layout/radial1"/>
    <dgm:cxn modelId="{F93AF55D-BE4B-4E0B-B5C5-5537AB83A9BC}" type="presParOf" srcId="{59E7F91A-D325-4443-A141-1BF726BFA54F}" destId="{9893F9DB-BDA3-407D-92E6-8918CB8E8812}" srcOrd="7" destOrd="0" presId="urn:microsoft.com/office/officeart/2005/8/layout/radial1"/>
    <dgm:cxn modelId="{75C5FC87-AFF6-46A6-B305-F797F9E40DED}" type="presParOf" srcId="{9893F9DB-BDA3-407D-92E6-8918CB8E8812}" destId="{DEABC3AF-7C66-41FF-959C-4A6EBE277E77}" srcOrd="0" destOrd="0" presId="urn:microsoft.com/office/officeart/2005/8/layout/radial1"/>
    <dgm:cxn modelId="{2CC8D0D7-1EE9-4A84-A90F-4A9E8C73D4D2}" type="presParOf" srcId="{59E7F91A-D325-4443-A141-1BF726BFA54F}" destId="{7FB635CA-8BF4-4A25-A4AD-31E62DBD5818}" srcOrd="8" destOrd="0" presId="urn:microsoft.com/office/officeart/2005/8/layout/radial1"/>
    <dgm:cxn modelId="{46B2C456-4061-4F0F-8F51-D93C46CA2387}" type="presParOf" srcId="{59E7F91A-D325-4443-A141-1BF726BFA54F}" destId="{9450BFE7-23DA-47B9-995A-9C69414BEFAB}" srcOrd="9" destOrd="0" presId="urn:microsoft.com/office/officeart/2005/8/layout/radial1"/>
    <dgm:cxn modelId="{39C12384-F1A0-4A38-923D-B458EFD361C6}" type="presParOf" srcId="{9450BFE7-23DA-47B9-995A-9C69414BEFAB}" destId="{544DE269-A1EC-4FA2-97A5-B8979B61F3A9}" srcOrd="0" destOrd="0" presId="urn:microsoft.com/office/officeart/2005/8/layout/radial1"/>
    <dgm:cxn modelId="{DD398C68-B140-4B11-A37B-39A61E258530}" type="presParOf" srcId="{59E7F91A-D325-4443-A141-1BF726BFA54F}" destId="{193B885E-40FA-454B-87A7-A5CC48E3F762}" srcOrd="10" destOrd="0" presId="urn:microsoft.com/office/officeart/2005/8/layout/radial1"/>
    <dgm:cxn modelId="{286A66A2-088C-4E72-8089-E33F3456352C}" type="presParOf" srcId="{59E7F91A-D325-4443-A141-1BF726BFA54F}" destId="{F899387B-F93C-40E6-8C0C-CBBB43A56B40}" srcOrd="11" destOrd="0" presId="urn:microsoft.com/office/officeart/2005/8/layout/radial1"/>
    <dgm:cxn modelId="{FF8E57D8-BAAF-4E7C-9757-5FBDDD5EFB8A}" type="presParOf" srcId="{F899387B-F93C-40E6-8C0C-CBBB43A56B40}" destId="{C3B3E04B-1B9A-48A5-A7BA-0C6EC4090217}" srcOrd="0" destOrd="0" presId="urn:microsoft.com/office/officeart/2005/8/layout/radial1"/>
    <dgm:cxn modelId="{9E133CE6-5061-4FA5-A4B7-381C4A83A713}" type="presParOf" srcId="{59E7F91A-D325-4443-A141-1BF726BFA54F}" destId="{94E4A9CB-C16A-4834-9DF6-97C12B7C4D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3B91-A83C-4D01-A798-B12100C215BE}">
      <dsp:nvSpPr>
        <dsp:cNvPr id="0" name=""/>
        <dsp:cNvSpPr/>
      </dsp:nvSpPr>
      <dsp:spPr>
        <a:xfrm>
          <a:off x="1519" y="615851"/>
          <a:ext cx="1524930" cy="15249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922" tIns="21590" rIns="8392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整合知識、技能與態度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>
        <a:off x="224840" y="839172"/>
        <a:ext cx="1078288" cy="1078288"/>
      </dsp:txXfrm>
    </dsp:sp>
    <dsp:sp modelId="{95915C4A-70EC-4FBE-B2CD-86B61962E913}">
      <dsp:nvSpPr>
        <dsp:cNvPr id="0" name=""/>
        <dsp:cNvSpPr/>
      </dsp:nvSpPr>
      <dsp:spPr>
        <a:xfrm>
          <a:off x="1152025" y="578779"/>
          <a:ext cx="1524930" cy="152493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922" tIns="21590" rIns="8392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情境化、脈絡化的學習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>
        <a:off x="1375346" y="802100"/>
        <a:ext cx="1078288" cy="1078288"/>
      </dsp:txXfrm>
    </dsp:sp>
    <dsp:sp modelId="{5D35B74E-FA5E-4CBD-A81A-B9DA938CC41A}">
      <dsp:nvSpPr>
        <dsp:cNvPr id="0" name=""/>
        <dsp:cNvSpPr/>
      </dsp:nvSpPr>
      <dsp:spPr>
        <a:xfrm>
          <a:off x="2441409" y="615851"/>
          <a:ext cx="1524930" cy="1524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922" tIns="21590" rIns="8392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學習歷程、方法及策略</a:t>
          </a:r>
        </a:p>
      </dsp:txBody>
      <dsp:txXfrm>
        <a:off x="2664730" y="839172"/>
        <a:ext cx="1078288" cy="1078288"/>
      </dsp:txXfrm>
    </dsp:sp>
    <dsp:sp modelId="{62C80D46-0835-4038-97A2-D68798CEC271}">
      <dsp:nvSpPr>
        <dsp:cNvPr id="0" name=""/>
        <dsp:cNvSpPr/>
      </dsp:nvSpPr>
      <dsp:spPr>
        <a:xfrm>
          <a:off x="3661354" y="615851"/>
          <a:ext cx="1524930" cy="152493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922" tIns="21590" rIns="83922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實踐力行的表現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>
        <a:off x="3884675" y="839172"/>
        <a:ext cx="1078288" cy="1078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3B91-A83C-4D01-A798-B12100C215BE}">
      <dsp:nvSpPr>
        <dsp:cNvPr id="0" name=""/>
        <dsp:cNvSpPr/>
      </dsp:nvSpPr>
      <dsp:spPr>
        <a:xfrm>
          <a:off x="970" y="53232"/>
          <a:ext cx="973654" cy="9736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583" tIns="13970" rIns="5358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標楷體" pitchFamily="65" charset="-120"/>
              <a:ea typeface="標楷體" pitchFamily="65" charset="-120"/>
            </a:rPr>
            <a:t>整合知識、技能與態度</a:t>
          </a:r>
          <a:endParaRPr lang="zh-TW" altLang="en-US" sz="1100" kern="1200" dirty="0">
            <a:latin typeface="標楷體" pitchFamily="65" charset="-120"/>
            <a:ea typeface="標楷體" pitchFamily="65" charset="-120"/>
          </a:endParaRPr>
        </a:p>
      </dsp:txBody>
      <dsp:txXfrm>
        <a:off x="143558" y="195820"/>
        <a:ext cx="688478" cy="688478"/>
      </dsp:txXfrm>
    </dsp:sp>
    <dsp:sp modelId="{95915C4A-70EC-4FBE-B2CD-86B61962E913}">
      <dsp:nvSpPr>
        <dsp:cNvPr id="0" name=""/>
        <dsp:cNvSpPr/>
      </dsp:nvSpPr>
      <dsp:spPr>
        <a:xfrm>
          <a:off x="735557" y="29563"/>
          <a:ext cx="973654" cy="9736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583" tIns="13970" rIns="5358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標楷體" pitchFamily="65" charset="-120"/>
              <a:ea typeface="標楷體" pitchFamily="65" charset="-120"/>
            </a:rPr>
            <a:t>情境化、脈絡化的學習</a:t>
          </a:r>
          <a:endParaRPr lang="zh-TW" altLang="en-US" sz="1100" kern="1200" dirty="0">
            <a:latin typeface="標楷體" pitchFamily="65" charset="-120"/>
            <a:ea typeface="標楷體" pitchFamily="65" charset="-120"/>
          </a:endParaRPr>
        </a:p>
      </dsp:txBody>
      <dsp:txXfrm>
        <a:off x="878145" y="172151"/>
        <a:ext cx="688478" cy="688478"/>
      </dsp:txXfrm>
    </dsp:sp>
    <dsp:sp modelId="{5D35B74E-FA5E-4CBD-A81A-B9DA938CC41A}">
      <dsp:nvSpPr>
        <dsp:cNvPr id="0" name=""/>
        <dsp:cNvSpPr/>
      </dsp:nvSpPr>
      <dsp:spPr>
        <a:xfrm>
          <a:off x="1558818" y="53232"/>
          <a:ext cx="973654" cy="97365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583" tIns="13970" rIns="5358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標楷體" pitchFamily="65" charset="-120"/>
              <a:ea typeface="標楷體" pitchFamily="65" charset="-120"/>
            </a:rPr>
            <a:t>學習歷程、方法及策略</a:t>
          </a:r>
        </a:p>
      </dsp:txBody>
      <dsp:txXfrm>
        <a:off x="1701406" y="195820"/>
        <a:ext cx="688478" cy="688478"/>
      </dsp:txXfrm>
    </dsp:sp>
    <dsp:sp modelId="{62C80D46-0835-4038-97A2-D68798CEC271}">
      <dsp:nvSpPr>
        <dsp:cNvPr id="0" name=""/>
        <dsp:cNvSpPr/>
      </dsp:nvSpPr>
      <dsp:spPr>
        <a:xfrm>
          <a:off x="2337741" y="53232"/>
          <a:ext cx="973654" cy="9736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583" tIns="13970" rIns="5358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latin typeface="標楷體" pitchFamily="65" charset="-120"/>
              <a:ea typeface="標楷體" pitchFamily="65" charset="-120"/>
            </a:rPr>
            <a:t>實踐力行的表現</a:t>
          </a:r>
          <a:endParaRPr lang="zh-TW" altLang="en-US" sz="1100" kern="1200" dirty="0">
            <a:latin typeface="標楷體" pitchFamily="65" charset="-120"/>
            <a:ea typeface="標楷體" pitchFamily="65" charset="-120"/>
          </a:endParaRPr>
        </a:p>
      </dsp:txBody>
      <dsp:txXfrm>
        <a:off x="2480329" y="195820"/>
        <a:ext cx="688478" cy="688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A0BD-F03D-47D9-8140-946FBC8CB9A0}">
      <dsp:nvSpPr>
        <dsp:cNvPr id="0" name=""/>
        <dsp:cNvSpPr/>
      </dsp:nvSpPr>
      <dsp:spPr>
        <a:xfrm>
          <a:off x="1245935" y="1268060"/>
          <a:ext cx="964513" cy="964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00FF"/>
              </a:solidFill>
            </a:rPr>
            <a:t>空氣污染</a:t>
          </a:r>
          <a:endParaRPr lang="zh-TW" altLang="en-US" sz="3000" kern="1200" dirty="0">
            <a:solidFill>
              <a:srgbClr val="0000FF"/>
            </a:solidFill>
          </a:endParaRPr>
        </a:p>
      </dsp:txBody>
      <dsp:txXfrm>
        <a:off x="1245935" y="1268060"/>
        <a:ext cx="964513" cy="964513"/>
      </dsp:txXfrm>
    </dsp:sp>
    <dsp:sp modelId="{B27D1D1E-228C-4758-B931-298D9ACA8DD3}">
      <dsp:nvSpPr>
        <dsp:cNvPr id="0" name=""/>
        <dsp:cNvSpPr/>
      </dsp:nvSpPr>
      <dsp:spPr>
        <a:xfrm rot="16200000">
          <a:off x="1582745" y="1097499"/>
          <a:ext cx="290892" cy="50229"/>
        </a:xfrm>
        <a:custGeom>
          <a:avLst/>
          <a:gdLst/>
          <a:ahLst/>
          <a:cxnLst/>
          <a:rect l="0" t="0" r="0" b="0"/>
          <a:pathLst>
            <a:path>
              <a:moveTo>
                <a:pt x="0" y="25114"/>
              </a:moveTo>
              <a:lnTo>
                <a:pt x="290892" y="25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20919" y="1115341"/>
        <a:ext cx="14544" cy="14544"/>
      </dsp:txXfrm>
    </dsp:sp>
    <dsp:sp modelId="{45E98EAB-969E-4F7F-9556-3C4117CC1258}">
      <dsp:nvSpPr>
        <dsp:cNvPr id="0" name=""/>
        <dsp:cNvSpPr/>
      </dsp:nvSpPr>
      <dsp:spPr>
        <a:xfrm>
          <a:off x="1245935" y="12654"/>
          <a:ext cx="964513" cy="9645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自然科學（</a:t>
          </a:r>
          <a:r>
            <a:rPr lang="en-US" altLang="zh-TW" sz="1800" b="1" kern="1200" dirty="0" smtClean="0">
              <a:solidFill>
                <a:schemeClr val="tx1"/>
              </a:solidFill>
            </a:rPr>
            <a:t>A</a:t>
          </a:r>
          <a:r>
            <a:rPr lang="zh-TW" altLang="en-US" sz="1800" b="1" kern="1200" dirty="0" smtClean="0">
              <a:solidFill>
                <a:schemeClr val="tx1"/>
              </a:solidFill>
            </a:rPr>
            <a:t>）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1387185" y="153904"/>
        <a:ext cx="682013" cy="682013"/>
      </dsp:txXfrm>
    </dsp:sp>
    <dsp:sp modelId="{EAFB876D-BF28-4D73-9F81-4E6F2D81C968}">
      <dsp:nvSpPr>
        <dsp:cNvPr id="0" name=""/>
        <dsp:cNvSpPr/>
      </dsp:nvSpPr>
      <dsp:spPr>
        <a:xfrm rot="19336320">
          <a:off x="2081203" y="1346933"/>
          <a:ext cx="271835" cy="50229"/>
        </a:xfrm>
        <a:custGeom>
          <a:avLst/>
          <a:gdLst/>
          <a:ahLst/>
          <a:cxnLst/>
          <a:rect l="0" t="0" r="0" b="0"/>
          <a:pathLst>
            <a:path>
              <a:moveTo>
                <a:pt x="0" y="25114"/>
              </a:moveTo>
              <a:lnTo>
                <a:pt x="271835" y="25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10325" y="1365252"/>
        <a:ext cx="13591" cy="13591"/>
      </dsp:txXfrm>
    </dsp:sp>
    <dsp:sp modelId="{AD35D37E-B509-4F3B-8F1B-15300B281956}">
      <dsp:nvSpPr>
        <dsp:cNvPr id="0" name=""/>
        <dsp:cNvSpPr/>
      </dsp:nvSpPr>
      <dsp:spPr>
        <a:xfrm>
          <a:off x="2223794" y="511521"/>
          <a:ext cx="964513" cy="9645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003300"/>
              </a:solidFill>
            </a:rPr>
            <a:t>數學（</a:t>
          </a:r>
          <a:r>
            <a:rPr lang="en-US" altLang="zh-TW" sz="1800" kern="1200" dirty="0" smtClean="0">
              <a:solidFill>
                <a:srgbClr val="003300"/>
              </a:solidFill>
            </a:rPr>
            <a:t>A</a:t>
          </a:r>
          <a:r>
            <a:rPr lang="zh-TW" altLang="en-US" sz="1800" kern="1200" dirty="0" smtClean="0">
              <a:solidFill>
                <a:srgbClr val="003300"/>
              </a:solidFill>
            </a:rPr>
            <a:t>）</a:t>
          </a:r>
          <a:endParaRPr lang="zh-TW" altLang="en-US" sz="1800" kern="1200" dirty="0">
            <a:solidFill>
              <a:srgbClr val="0033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</dsp:txBody>
      <dsp:txXfrm>
        <a:off x="2365044" y="652771"/>
        <a:ext cx="682013" cy="682013"/>
      </dsp:txXfrm>
    </dsp:sp>
    <dsp:sp modelId="{89750A8B-2554-47E7-9BC6-B95A394DC096}">
      <dsp:nvSpPr>
        <dsp:cNvPr id="0" name=""/>
        <dsp:cNvSpPr/>
      </dsp:nvSpPr>
      <dsp:spPr>
        <a:xfrm rot="1800000">
          <a:off x="2126352" y="2039054"/>
          <a:ext cx="290892" cy="50229"/>
        </a:xfrm>
        <a:custGeom>
          <a:avLst/>
          <a:gdLst/>
          <a:ahLst/>
          <a:cxnLst/>
          <a:rect l="0" t="0" r="0" b="0"/>
          <a:pathLst>
            <a:path>
              <a:moveTo>
                <a:pt x="0" y="25114"/>
              </a:moveTo>
              <a:lnTo>
                <a:pt x="290892" y="25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64526" y="2056896"/>
        <a:ext cx="14544" cy="14544"/>
      </dsp:txXfrm>
    </dsp:sp>
    <dsp:sp modelId="{BAFAA985-CE20-4006-AA22-941774820188}">
      <dsp:nvSpPr>
        <dsp:cNvPr id="0" name=""/>
        <dsp:cNvSpPr/>
      </dsp:nvSpPr>
      <dsp:spPr>
        <a:xfrm>
          <a:off x="2333149" y="1895763"/>
          <a:ext cx="964513" cy="9645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tx1"/>
              </a:solidFill>
            </a:rPr>
            <a:t>社會（</a:t>
          </a:r>
          <a:r>
            <a:rPr lang="en-US" altLang="zh-TW" sz="1700" b="1" kern="1200" dirty="0" smtClean="0">
              <a:solidFill>
                <a:schemeClr val="tx1"/>
              </a:solidFill>
            </a:rPr>
            <a:t>A</a:t>
          </a:r>
          <a:r>
            <a:rPr lang="zh-TW" altLang="en-US" sz="1700" b="1" kern="1200" dirty="0" smtClean="0">
              <a:solidFill>
                <a:schemeClr val="tx1"/>
              </a:solidFill>
            </a:rPr>
            <a:t>）</a:t>
          </a:r>
          <a:endParaRPr lang="zh-TW" altLang="en-US" sz="1700" b="1" kern="1200" dirty="0">
            <a:solidFill>
              <a:schemeClr val="tx1"/>
            </a:solidFill>
          </a:endParaRPr>
        </a:p>
      </dsp:txBody>
      <dsp:txXfrm>
        <a:off x="2474399" y="2037013"/>
        <a:ext cx="682013" cy="682013"/>
      </dsp:txXfrm>
    </dsp:sp>
    <dsp:sp modelId="{9893F9DB-BDA3-407D-92E6-8918CB8E8812}">
      <dsp:nvSpPr>
        <dsp:cNvPr id="0" name=""/>
        <dsp:cNvSpPr/>
      </dsp:nvSpPr>
      <dsp:spPr>
        <a:xfrm rot="5303016">
          <a:off x="1620142" y="2332401"/>
          <a:ext cx="250368" cy="50229"/>
        </a:xfrm>
        <a:custGeom>
          <a:avLst/>
          <a:gdLst/>
          <a:ahLst/>
          <a:cxnLst/>
          <a:rect l="0" t="0" r="0" b="0"/>
          <a:pathLst>
            <a:path>
              <a:moveTo>
                <a:pt x="0" y="25114"/>
              </a:moveTo>
              <a:lnTo>
                <a:pt x="250368" y="25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39067" y="2351257"/>
        <a:ext cx="12518" cy="12518"/>
      </dsp:txXfrm>
    </dsp:sp>
    <dsp:sp modelId="{7FB635CA-8BF4-4A25-A4AD-31E62DBD5818}">
      <dsp:nvSpPr>
        <dsp:cNvPr id="0" name=""/>
        <dsp:cNvSpPr/>
      </dsp:nvSpPr>
      <dsp:spPr>
        <a:xfrm>
          <a:off x="1280204" y="2482459"/>
          <a:ext cx="964513" cy="9645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rgbClr val="0000FF"/>
              </a:solidFill>
            </a:rPr>
            <a:t>語文（</a:t>
          </a:r>
          <a:r>
            <a:rPr lang="en-US" altLang="zh-TW" sz="1700" b="1" kern="1200" dirty="0" smtClean="0">
              <a:solidFill>
                <a:srgbClr val="0000FF"/>
              </a:solidFill>
            </a:rPr>
            <a:t>A</a:t>
          </a:r>
          <a:r>
            <a:rPr lang="zh-TW" altLang="en-US" sz="1700" b="1" kern="1200" dirty="0" smtClean="0">
              <a:solidFill>
                <a:srgbClr val="0000FF"/>
              </a:solidFill>
            </a:rPr>
            <a:t>）</a:t>
          </a:r>
          <a:endParaRPr lang="zh-TW" altLang="en-US" sz="1700" b="1" kern="1200" dirty="0">
            <a:solidFill>
              <a:srgbClr val="0000FF"/>
            </a:solidFill>
          </a:endParaRPr>
        </a:p>
      </dsp:txBody>
      <dsp:txXfrm>
        <a:off x="1421454" y="2623709"/>
        <a:ext cx="682013" cy="682013"/>
      </dsp:txXfrm>
    </dsp:sp>
    <dsp:sp modelId="{9450BFE7-23DA-47B9-995A-9C69414BEFAB}">
      <dsp:nvSpPr>
        <dsp:cNvPr id="0" name=""/>
        <dsp:cNvSpPr/>
      </dsp:nvSpPr>
      <dsp:spPr>
        <a:xfrm rot="9000000">
          <a:off x="1039138" y="2039054"/>
          <a:ext cx="290892" cy="50229"/>
        </a:xfrm>
        <a:custGeom>
          <a:avLst/>
          <a:gdLst/>
          <a:ahLst/>
          <a:cxnLst/>
          <a:rect l="0" t="0" r="0" b="0"/>
          <a:pathLst>
            <a:path>
              <a:moveTo>
                <a:pt x="0" y="25114"/>
              </a:moveTo>
              <a:lnTo>
                <a:pt x="290892" y="25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 dirty="0"/>
        </a:p>
      </dsp:txBody>
      <dsp:txXfrm rot="10800000">
        <a:off x="1177312" y="2056896"/>
        <a:ext cx="14544" cy="14544"/>
      </dsp:txXfrm>
    </dsp:sp>
    <dsp:sp modelId="{193B885E-40FA-454B-87A7-A5CC48E3F762}">
      <dsp:nvSpPr>
        <dsp:cNvPr id="0" name=""/>
        <dsp:cNvSpPr/>
      </dsp:nvSpPr>
      <dsp:spPr>
        <a:xfrm>
          <a:off x="158721" y="1895763"/>
          <a:ext cx="964513" cy="9645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accent6">
                  <a:lumMod val="50000"/>
                </a:schemeClr>
              </a:solidFill>
            </a:rPr>
            <a:t>科技（</a:t>
          </a:r>
          <a:r>
            <a:rPr lang="en-US" altLang="zh-TW" sz="1700" b="1" kern="1200" dirty="0" smtClean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zh-TW" altLang="en-US" sz="1700" b="1" kern="1200" dirty="0" smtClean="0">
              <a:solidFill>
                <a:schemeClr val="accent6">
                  <a:lumMod val="50000"/>
                </a:schemeClr>
              </a:solidFill>
            </a:rPr>
            <a:t>）</a:t>
          </a:r>
          <a:endParaRPr lang="zh-TW" altLang="en-US" sz="17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99971" y="2037013"/>
        <a:ext cx="682013" cy="682013"/>
      </dsp:txXfrm>
    </dsp:sp>
    <dsp:sp modelId="{F899387B-F93C-40E6-8C0C-CBBB43A56B40}">
      <dsp:nvSpPr>
        <dsp:cNvPr id="0" name=""/>
        <dsp:cNvSpPr/>
      </dsp:nvSpPr>
      <dsp:spPr>
        <a:xfrm rot="12600000">
          <a:off x="1039138" y="1411351"/>
          <a:ext cx="290892" cy="50229"/>
        </a:xfrm>
        <a:custGeom>
          <a:avLst/>
          <a:gdLst/>
          <a:ahLst/>
          <a:cxnLst/>
          <a:rect l="0" t="0" r="0" b="0"/>
          <a:pathLst>
            <a:path>
              <a:moveTo>
                <a:pt x="0" y="25114"/>
              </a:moveTo>
              <a:lnTo>
                <a:pt x="290892" y="251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177312" y="1429193"/>
        <a:ext cx="14544" cy="14544"/>
      </dsp:txXfrm>
    </dsp:sp>
    <dsp:sp modelId="{94E4A9CB-C16A-4834-9DF6-97C12B7C4DE6}">
      <dsp:nvSpPr>
        <dsp:cNvPr id="0" name=""/>
        <dsp:cNvSpPr/>
      </dsp:nvSpPr>
      <dsp:spPr>
        <a:xfrm>
          <a:off x="158721" y="640357"/>
          <a:ext cx="964513" cy="9645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chemeClr val="tx1"/>
              </a:solidFill>
            </a:rPr>
            <a:t>彈性學習（</a:t>
          </a:r>
          <a:r>
            <a:rPr lang="en-US" altLang="zh-TW" sz="1700" kern="1200" dirty="0" smtClean="0">
              <a:solidFill>
                <a:schemeClr val="tx1"/>
              </a:solidFill>
            </a:rPr>
            <a:t>B</a:t>
          </a:r>
          <a:r>
            <a:rPr lang="zh-TW" altLang="en-US" sz="1700" kern="1200" dirty="0" smtClean="0">
              <a:solidFill>
                <a:schemeClr val="tx1"/>
              </a:solidFill>
            </a:rPr>
            <a:t> ）</a:t>
          </a:r>
          <a:endParaRPr lang="zh-TW" altLang="en-US" sz="1700" kern="1200" dirty="0">
            <a:solidFill>
              <a:schemeClr val="tx1"/>
            </a:solidFill>
          </a:endParaRPr>
        </a:p>
      </dsp:txBody>
      <dsp:txXfrm>
        <a:off x="299971" y="781607"/>
        <a:ext cx="682013" cy="682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A0BD-F03D-47D9-8140-946FBC8CB9A0}">
      <dsp:nvSpPr>
        <dsp:cNvPr id="0" name=""/>
        <dsp:cNvSpPr/>
      </dsp:nvSpPr>
      <dsp:spPr>
        <a:xfrm>
          <a:off x="1125900" y="1112022"/>
          <a:ext cx="844542" cy="84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rgbClr val="0000FF"/>
              </a:solidFill>
            </a:rPr>
            <a:t>空氣污染</a:t>
          </a:r>
          <a:endParaRPr lang="zh-TW" altLang="en-US" sz="2700" kern="1200" dirty="0">
            <a:solidFill>
              <a:srgbClr val="0000FF"/>
            </a:solidFill>
          </a:endParaRPr>
        </a:p>
      </dsp:txBody>
      <dsp:txXfrm>
        <a:off x="1125900" y="1112022"/>
        <a:ext cx="844542" cy="844542"/>
      </dsp:txXfrm>
    </dsp:sp>
    <dsp:sp modelId="{B27D1D1E-228C-4758-B931-298D9ACA8DD3}">
      <dsp:nvSpPr>
        <dsp:cNvPr id="0" name=""/>
        <dsp:cNvSpPr/>
      </dsp:nvSpPr>
      <dsp:spPr>
        <a:xfrm rot="16200000">
          <a:off x="1420513" y="959816"/>
          <a:ext cx="255316" cy="49095"/>
        </a:xfrm>
        <a:custGeom>
          <a:avLst/>
          <a:gdLst/>
          <a:ahLst/>
          <a:cxnLst/>
          <a:rect l="0" t="0" r="0" b="0"/>
          <a:pathLst>
            <a:path>
              <a:moveTo>
                <a:pt x="0" y="24547"/>
              </a:moveTo>
              <a:lnTo>
                <a:pt x="255316" y="245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41789" y="977981"/>
        <a:ext cx="12765" cy="12765"/>
      </dsp:txXfrm>
    </dsp:sp>
    <dsp:sp modelId="{45E98EAB-969E-4F7F-9556-3C4117CC1258}">
      <dsp:nvSpPr>
        <dsp:cNvPr id="0" name=""/>
        <dsp:cNvSpPr/>
      </dsp:nvSpPr>
      <dsp:spPr>
        <a:xfrm>
          <a:off x="1125900" y="12164"/>
          <a:ext cx="844542" cy="844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自然科學</a:t>
          </a:r>
          <a:r>
            <a:rPr lang="zh-TW" altLang="en-US" sz="1800" b="1" kern="1200" dirty="0" smtClean="0">
              <a:solidFill>
                <a:schemeClr val="tx1"/>
              </a:solidFill>
            </a:rPr>
            <a:t>（</a:t>
          </a:r>
          <a:r>
            <a:rPr lang="en-US" altLang="zh-TW" sz="1800" b="1" kern="1200" dirty="0" smtClean="0">
              <a:solidFill>
                <a:schemeClr val="tx1"/>
              </a:solidFill>
            </a:rPr>
            <a:t>A</a:t>
          </a:r>
          <a:r>
            <a:rPr lang="zh-TW" altLang="en-US" sz="1800" b="1" kern="1200" dirty="0" smtClean="0">
              <a:solidFill>
                <a:schemeClr val="tx1"/>
              </a:solidFill>
            </a:rPr>
            <a:t>）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1249580" y="135844"/>
        <a:ext cx="597182" cy="597182"/>
      </dsp:txXfrm>
    </dsp:sp>
    <dsp:sp modelId="{EAFB876D-BF28-4D73-9F81-4E6F2D81C968}">
      <dsp:nvSpPr>
        <dsp:cNvPr id="0" name=""/>
        <dsp:cNvSpPr/>
      </dsp:nvSpPr>
      <dsp:spPr>
        <a:xfrm rot="19336320">
          <a:off x="1857211" y="1178344"/>
          <a:ext cx="238620" cy="49095"/>
        </a:xfrm>
        <a:custGeom>
          <a:avLst/>
          <a:gdLst/>
          <a:ahLst/>
          <a:cxnLst/>
          <a:rect l="0" t="0" r="0" b="0"/>
          <a:pathLst>
            <a:path>
              <a:moveTo>
                <a:pt x="0" y="24547"/>
              </a:moveTo>
              <a:lnTo>
                <a:pt x="238620" y="245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970556" y="1196927"/>
        <a:ext cx="11931" cy="11931"/>
      </dsp:txXfrm>
    </dsp:sp>
    <dsp:sp modelId="{AD35D37E-B509-4F3B-8F1B-15300B281956}">
      <dsp:nvSpPr>
        <dsp:cNvPr id="0" name=""/>
        <dsp:cNvSpPr/>
      </dsp:nvSpPr>
      <dsp:spPr>
        <a:xfrm>
          <a:off x="1982600" y="449220"/>
          <a:ext cx="844542" cy="8445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003300"/>
              </a:solidFill>
            </a:rPr>
            <a:t>數學（</a:t>
          </a:r>
          <a:r>
            <a:rPr lang="en-US" altLang="zh-TW" sz="1800" kern="1200" dirty="0" smtClean="0">
              <a:solidFill>
                <a:srgbClr val="003300"/>
              </a:solidFill>
            </a:rPr>
            <a:t>A</a:t>
          </a:r>
          <a:r>
            <a:rPr lang="zh-TW" altLang="en-US" sz="1800" kern="1200" dirty="0" smtClean="0">
              <a:solidFill>
                <a:srgbClr val="003300"/>
              </a:solidFill>
            </a:rPr>
            <a:t>）</a:t>
          </a:r>
          <a:endParaRPr lang="zh-TW" altLang="en-US" sz="1800" kern="1200" dirty="0">
            <a:solidFill>
              <a:srgbClr val="0033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</dsp:txBody>
      <dsp:txXfrm>
        <a:off x="2106280" y="572900"/>
        <a:ext cx="597182" cy="597182"/>
      </dsp:txXfrm>
    </dsp:sp>
    <dsp:sp modelId="{89750A8B-2554-47E7-9BC6-B95A394DC096}">
      <dsp:nvSpPr>
        <dsp:cNvPr id="0" name=""/>
        <dsp:cNvSpPr/>
      </dsp:nvSpPr>
      <dsp:spPr>
        <a:xfrm rot="1800000">
          <a:off x="1896766" y="1784710"/>
          <a:ext cx="255316" cy="49095"/>
        </a:xfrm>
        <a:custGeom>
          <a:avLst/>
          <a:gdLst/>
          <a:ahLst/>
          <a:cxnLst/>
          <a:rect l="0" t="0" r="0" b="0"/>
          <a:pathLst>
            <a:path>
              <a:moveTo>
                <a:pt x="0" y="24547"/>
              </a:moveTo>
              <a:lnTo>
                <a:pt x="255316" y="245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018041" y="1802875"/>
        <a:ext cx="12765" cy="12765"/>
      </dsp:txXfrm>
    </dsp:sp>
    <dsp:sp modelId="{BAFAA985-CE20-4006-AA22-941774820188}">
      <dsp:nvSpPr>
        <dsp:cNvPr id="0" name=""/>
        <dsp:cNvSpPr/>
      </dsp:nvSpPr>
      <dsp:spPr>
        <a:xfrm>
          <a:off x="2078406" y="1661951"/>
          <a:ext cx="844542" cy="8445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chemeClr val="tx1"/>
              </a:solidFill>
            </a:rPr>
            <a:t>社會（</a:t>
          </a:r>
          <a:r>
            <a:rPr lang="en-US" altLang="zh-TW" sz="1500" b="1" kern="1200" dirty="0" smtClean="0">
              <a:solidFill>
                <a:schemeClr val="tx1"/>
              </a:solidFill>
            </a:rPr>
            <a:t>A</a:t>
          </a:r>
          <a:r>
            <a:rPr lang="zh-TW" altLang="en-US" sz="1500" b="1" kern="1200" dirty="0" smtClean="0">
              <a:solidFill>
                <a:schemeClr val="tx1"/>
              </a:solidFill>
            </a:rPr>
            <a:t>）</a:t>
          </a:r>
          <a:endParaRPr lang="zh-TW" altLang="en-US" sz="1500" b="1" kern="1200" dirty="0">
            <a:solidFill>
              <a:schemeClr val="tx1"/>
            </a:solidFill>
          </a:endParaRPr>
        </a:p>
      </dsp:txBody>
      <dsp:txXfrm>
        <a:off x="2202086" y="1785631"/>
        <a:ext cx="597182" cy="597182"/>
      </dsp:txXfrm>
    </dsp:sp>
    <dsp:sp modelId="{9893F9DB-BDA3-407D-92E6-8918CB8E8812}">
      <dsp:nvSpPr>
        <dsp:cNvPr id="0" name=""/>
        <dsp:cNvSpPr/>
      </dsp:nvSpPr>
      <dsp:spPr>
        <a:xfrm rot="5303016">
          <a:off x="1453277" y="2041711"/>
          <a:ext cx="219812" cy="49095"/>
        </a:xfrm>
        <a:custGeom>
          <a:avLst/>
          <a:gdLst/>
          <a:ahLst/>
          <a:cxnLst/>
          <a:rect l="0" t="0" r="0" b="0"/>
          <a:pathLst>
            <a:path>
              <a:moveTo>
                <a:pt x="0" y="24547"/>
              </a:moveTo>
              <a:lnTo>
                <a:pt x="219812" y="245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57688" y="2060763"/>
        <a:ext cx="10990" cy="10990"/>
      </dsp:txXfrm>
    </dsp:sp>
    <dsp:sp modelId="{7FB635CA-8BF4-4A25-A4AD-31E62DBD5818}">
      <dsp:nvSpPr>
        <dsp:cNvPr id="0" name=""/>
        <dsp:cNvSpPr/>
      </dsp:nvSpPr>
      <dsp:spPr>
        <a:xfrm>
          <a:off x="1155923" y="2175953"/>
          <a:ext cx="844542" cy="8445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rgbClr val="0000FF"/>
              </a:solidFill>
            </a:rPr>
            <a:t>語文（</a:t>
          </a:r>
          <a:r>
            <a:rPr lang="en-US" altLang="zh-TW" sz="1500" b="1" kern="1200" dirty="0" smtClean="0">
              <a:solidFill>
                <a:srgbClr val="0000FF"/>
              </a:solidFill>
            </a:rPr>
            <a:t>A</a:t>
          </a:r>
          <a:r>
            <a:rPr lang="zh-TW" altLang="en-US" sz="1500" b="1" kern="1200" dirty="0" smtClean="0">
              <a:solidFill>
                <a:srgbClr val="0000FF"/>
              </a:solidFill>
            </a:rPr>
            <a:t>）</a:t>
          </a:r>
          <a:endParaRPr lang="zh-TW" altLang="en-US" sz="1500" b="1" kern="1200" dirty="0">
            <a:solidFill>
              <a:srgbClr val="0000FF"/>
            </a:solidFill>
          </a:endParaRPr>
        </a:p>
      </dsp:txBody>
      <dsp:txXfrm>
        <a:off x="1279603" y="2299633"/>
        <a:ext cx="597182" cy="597182"/>
      </dsp:txXfrm>
    </dsp:sp>
    <dsp:sp modelId="{9450BFE7-23DA-47B9-995A-9C69414BEFAB}">
      <dsp:nvSpPr>
        <dsp:cNvPr id="0" name=""/>
        <dsp:cNvSpPr/>
      </dsp:nvSpPr>
      <dsp:spPr>
        <a:xfrm rot="9000000">
          <a:off x="944261" y="1784710"/>
          <a:ext cx="255316" cy="49095"/>
        </a:xfrm>
        <a:custGeom>
          <a:avLst/>
          <a:gdLst/>
          <a:ahLst/>
          <a:cxnLst/>
          <a:rect l="0" t="0" r="0" b="0"/>
          <a:pathLst>
            <a:path>
              <a:moveTo>
                <a:pt x="0" y="24547"/>
              </a:moveTo>
              <a:lnTo>
                <a:pt x="255316" y="245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 dirty="0"/>
        </a:p>
      </dsp:txBody>
      <dsp:txXfrm rot="10800000">
        <a:off x="1065536" y="1802875"/>
        <a:ext cx="12765" cy="12765"/>
      </dsp:txXfrm>
    </dsp:sp>
    <dsp:sp modelId="{193B885E-40FA-454B-87A7-A5CC48E3F762}">
      <dsp:nvSpPr>
        <dsp:cNvPr id="0" name=""/>
        <dsp:cNvSpPr/>
      </dsp:nvSpPr>
      <dsp:spPr>
        <a:xfrm>
          <a:off x="173395" y="1661951"/>
          <a:ext cx="844542" cy="8445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chemeClr val="accent6">
                  <a:lumMod val="50000"/>
                </a:schemeClr>
              </a:solidFill>
            </a:rPr>
            <a:t>科技（</a:t>
          </a:r>
          <a:r>
            <a:rPr lang="en-US" altLang="zh-TW" sz="1500" b="1" kern="1200" dirty="0" smtClean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zh-TW" altLang="en-US" sz="1500" b="1" kern="1200" dirty="0" smtClean="0">
              <a:solidFill>
                <a:schemeClr val="accent6">
                  <a:lumMod val="50000"/>
                </a:schemeClr>
              </a:solidFill>
            </a:rPr>
            <a:t>）</a:t>
          </a:r>
          <a:endParaRPr lang="zh-TW" altLang="en-US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97075" y="1785631"/>
        <a:ext cx="597182" cy="597182"/>
      </dsp:txXfrm>
    </dsp:sp>
    <dsp:sp modelId="{F899387B-F93C-40E6-8C0C-CBBB43A56B40}">
      <dsp:nvSpPr>
        <dsp:cNvPr id="0" name=""/>
        <dsp:cNvSpPr/>
      </dsp:nvSpPr>
      <dsp:spPr>
        <a:xfrm rot="12600000">
          <a:off x="944261" y="1234780"/>
          <a:ext cx="255316" cy="49095"/>
        </a:xfrm>
        <a:custGeom>
          <a:avLst/>
          <a:gdLst/>
          <a:ahLst/>
          <a:cxnLst/>
          <a:rect l="0" t="0" r="0" b="0"/>
          <a:pathLst>
            <a:path>
              <a:moveTo>
                <a:pt x="0" y="24547"/>
              </a:moveTo>
              <a:lnTo>
                <a:pt x="255316" y="245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065536" y="1252946"/>
        <a:ext cx="12765" cy="12765"/>
      </dsp:txXfrm>
    </dsp:sp>
    <dsp:sp modelId="{94E4A9CB-C16A-4834-9DF6-97C12B7C4DE6}">
      <dsp:nvSpPr>
        <dsp:cNvPr id="0" name=""/>
        <dsp:cNvSpPr/>
      </dsp:nvSpPr>
      <dsp:spPr>
        <a:xfrm>
          <a:off x="173395" y="562093"/>
          <a:ext cx="844542" cy="844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</a:rPr>
            <a:t>彈性學習（</a:t>
          </a:r>
          <a:r>
            <a:rPr lang="en-US" altLang="zh-TW" sz="1500" kern="1200" dirty="0" smtClean="0">
              <a:solidFill>
                <a:schemeClr val="tx1"/>
              </a:solidFill>
            </a:rPr>
            <a:t>B</a:t>
          </a:r>
          <a:r>
            <a:rPr lang="zh-TW" altLang="en-US" sz="1500" kern="1200" dirty="0" smtClean="0">
              <a:solidFill>
                <a:schemeClr val="tx1"/>
              </a:solidFill>
            </a:rPr>
            <a:t> ）</a:t>
          </a:r>
          <a:endParaRPr lang="zh-TW" altLang="en-US" sz="1500" kern="1200" dirty="0">
            <a:solidFill>
              <a:schemeClr val="tx1"/>
            </a:solidFill>
          </a:endParaRPr>
        </a:p>
      </dsp:txBody>
      <dsp:txXfrm>
        <a:off x="297075" y="685773"/>
        <a:ext cx="597182" cy="597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8E5B-E58A-4E54-AAEB-5AFC9DAD68BE}" type="datetimeFigureOut">
              <a:rPr lang="zh-TW" altLang="en-US" smtClean="0"/>
              <a:t>2018/8/8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E17AE-1CEA-40C9-9DC2-C33727F84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65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799C-9A5E-4723-A5BE-C5FCAE623296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2C4D-4180-4E3F-9216-0CE99BC83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4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67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70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4F08-46DB-4136-8BE1-E64435EC4E40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9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3B59-CEA3-4737-BC6B-A33DF09EE7DB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37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4B0C-E21E-41D6-ADD5-6E9203CA4DA9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92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48E2-04B9-4ACB-9C37-8E328663DA10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944E-0002-4370-A2B0-6FC3AA11AFB9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22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AB43-349B-4BFD-8850-6A5ACBDCF095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4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56A7-1823-4CC6-9FEB-294D7402751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65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DCA9-0CA3-4E54-A007-51D1CDE34364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27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75" y="533279"/>
            <a:ext cx="6589199" cy="86383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859" y="1487256"/>
            <a:ext cx="7032721" cy="3777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E84D-442E-48F8-96EB-48D5BD642D43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2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241-580C-4DCC-B67B-1F441191317B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29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78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9A4-F8FC-4CC1-929B-DBDC58203C2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185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3157-1DBF-4DF8-87E0-95E5A9CB68C3}" type="datetimeFigureOut">
              <a:rPr lang="zh-TW" altLang="en-US" smtClean="0"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CA1-3E98-4E95-9B1D-16FC3729A7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22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697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26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992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52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42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097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144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10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83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1CD3-BE5F-4B08-843C-15B0091E8BE5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771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22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 userDrawn="1">
            <p:ph idx="1"/>
          </p:nvPr>
        </p:nvSpPr>
        <p:spPr>
          <a:xfrm>
            <a:off x="467544" y="1556792"/>
            <a:ext cx="828092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43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4F08-46DB-4136-8BE1-E64435EC4E40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785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E84D-442E-48F8-96EB-48D5BD642D43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CA1-3E98-4E95-9B1D-16FC3729A7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7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241-580C-4DCC-B67B-1F441191317B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697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9A4-F8FC-4CC1-929B-DBDC58203C2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26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1CD3-BE5F-4B08-843C-15B0091E8BE5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992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F5A0-89E2-423F-B3DE-EC1B0235E01F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526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A90A-A55A-458E-826E-04F046D35BB0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42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CB2-F24A-400B-A2CE-7154789BD5D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097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D13C-8F34-410F-B85B-67C408FCC633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14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F5A0-89E2-423F-B3DE-EC1B0235E01F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208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56A7-1823-4CC6-9FEB-294D7402751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100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DCA9-0CA3-4E54-A007-51D1CDE34364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8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A90A-A55A-458E-826E-04F046D35BB0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88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CB2-F24A-400B-A2CE-7154789BD5D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D13C-8F34-410F-B85B-67C408FCC633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82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A287-DC2C-40CC-9289-025F057E3BA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7767-5E2A-46B3-819A-C96F82CE5CD2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A164-9B40-491A-8B0A-3360AEC9B6E5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A121-F8E5-45FB-9FC0-8438BA43D9CC}" type="datetimeFigureOut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A287-DC2C-40CC-9289-025F057E3BA6}" type="datetime1">
              <a:rPr lang="zh-TW" altLang="en-US" smtClean="0"/>
              <a:pPr/>
              <a:t>2018/8/8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36039;&#26009;&#21934;2&#22283;&#27665;&#20013;&#23416;&#21450;&#22283;&#27665;&#23567;&#23416;&#23526;&#26045;&#36328;&#38936;&#22495;&#25110;&#36328;&#31185;&#30446;&#21332;&#21516;&#25945;&#23416;&#21443;&#32771;&#21407;&#21063;.docx" TargetMode="Externa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png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237931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跨領域或科目之</a:t>
            </a:r>
            <a:r>
              <a:rPr lang="zh-TW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</a:p>
          <a:p>
            <a:pPr marL="0" lvl="0" indent="0" algn="ctr" defTabSz="457200">
              <a:spcBef>
                <a:spcPts val="1000"/>
              </a:spcBef>
              <a:buClr>
                <a:schemeClr val="accent1"/>
              </a:buClr>
              <a:buNone/>
              <a:defRPr/>
            </a:pP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457200">
              <a:spcBef>
                <a:spcPts val="1000"/>
              </a:spcBef>
              <a:buClr>
                <a:schemeClr val="accent1"/>
              </a:buClr>
              <a:buNone/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 學習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與媒材設計學系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457200">
              <a:spcBef>
                <a:spcPts val="1000"/>
              </a:spcBef>
              <a:buClr>
                <a:schemeClr val="accent1"/>
              </a:buClr>
              <a:buNone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葉 興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457200">
              <a:spcBef>
                <a:spcPts val="1000"/>
              </a:spcBef>
              <a:buClr>
                <a:schemeClr val="accent1"/>
              </a:buClr>
              <a:buNone/>
              <a:defRPr/>
            </a:pP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shyia@ms17.hinet.net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壹、跨領域課程設計之基本概念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四、素養導向之跨領域課程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三理念落實於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原則實踐於</a:t>
            </a:r>
            <a:r>
              <a:rPr lang="zh-TW" altLang="en-US" b="1" dirty="0">
                <a:solidFill>
                  <a:srgbClr val="FF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教學活動設計</a:t>
            </a:r>
            <a:endParaRPr lang="en-US" altLang="zh-TW" b="1" dirty="0">
              <a:solidFill>
                <a:srgbClr val="FF66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499360" cy="116586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87914801"/>
              </p:ext>
            </p:extLst>
          </p:nvPr>
        </p:nvGraphicFramePr>
        <p:xfrm>
          <a:off x="467545" y="3645024"/>
          <a:ext cx="331236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7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、跨領域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科目與協同教學參考原則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中學及國民小學實施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跨領域或跨科目協同教學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參考原則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106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日臺教授國字第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1060091824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號函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科目協同教學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46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貳、跨領域</a:t>
            </a:r>
            <a:r>
              <a:rPr lang="en-US" altLang="zh-TW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/</a:t>
            </a:r>
            <a:r>
              <a:rPr lang="zh-TW" altLang="en-US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科目協同教學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563888" y="1772816"/>
            <a:ext cx="396044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☆閱讀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1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☆請畫重點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71600" y="4005064"/>
            <a:ext cx="763284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國民中學及國民小學實施跨領域或跨科目協同教學參考原則</a:t>
            </a:r>
            <a:endParaRPr kumimoji="0" lang="en-US" altLang="zh-TW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日臺教授國字第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1060091824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號函</a:t>
            </a: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187624" y="1484784"/>
            <a:ext cx="2850704" cy="2613145"/>
            <a:chOff x="1187624" y="1484784"/>
            <a:chExt cx="2850704" cy="2613145"/>
          </a:xfrm>
        </p:grpSpPr>
        <p:pic>
          <p:nvPicPr>
            <p:cNvPr id="8" name="圖片 7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484784"/>
              <a:ext cx="2850704" cy="2613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1619672" y="2492896"/>
              <a:ext cx="1512168" cy="7200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資料單</a:t>
              </a:r>
              <a:endPara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貳、跨領域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科目協同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556792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原則之重點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運作之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領域或科目協同教學之實施範圍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與型態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成員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之組成條件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計算節數的申請程序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F.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節數計算             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G.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申請者之義務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86">
            <a:off x="6372200" y="141277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259632" y="1628800"/>
            <a:ext cx="7128792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、特別提醒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dirty="0" smtClean="0"/>
              <a:t>      </a:t>
            </a:r>
            <a:endParaRPr lang="en-US" altLang="zh-TW" dirty="0" smtClean="0"/>
          </a:p>
          <a:p>
            <a:pPr>
              <a:buNone/>
            </a:pPr>
            <a:r>
              <a:rPr lang="zh-TW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不屬於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跨領域協同教團隊成員之情形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未經三法規任用之成員</a:t>
            </a:r>
          </a:p>
          <a:p>
            <a:pPr marL="630238" indent="-630238">
              <a:lnSpc>
                <a:spcPct val="150000"/>
              </a:lnSpc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雖經三法規任用但未參與備課和授課者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1249710" cy="1440160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貳、跨領域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科目協同教學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667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之時間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56770"/>
              </p:ext>
            </p:extLst>
          </p:nvPr>
        </p:nvGraphicFramePr>
        <p:xfrm>
          <a:off x="1237015" y="2708920"/>
          <a:ext cx="6546642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114">
                  <a:extLst>
                    <a:ext uri="{9D8B030D-6E8A-4147-A177-3AD203B41FA5}">
                      <a16:colId xmlns:a16="http://schemas.microsoft.com/office/drawing/2014/main" xmlns="" val="3089347919"/>
                    </a:ext>
                  </a:extLst>
                </a:gridCol>
                <a:gridCol w="993384">
                  <a:extLst>
                    <a:ext uri="{9D8B030D-6E8A-4147-A177-3AD203B41FA5}">
                      <a16:colId xmlns:a16="http://schemas.microsoft.com/office/drawing/2014/main" xmlns="" val="2825647281"/>
                    </a:ext>
                  </a:extLst>
                </a:gridCol>
                <a:gridCol w="922428">
                  <a:extLst>
                    <a:ext uri="{9D8B030D-6E8A-4147-A177-3AD203B41FA5}">
                      <a16:colId xmlns:a16="http://schemas.microsoft.com/office/drawing/2014/main" xmlns="" val="2055454951"/>
                    </a:ext>
                  </a:extLst>
                </a:gridCol>
                <a:gridCol w="922428">
                  <a:extLst>
                    <a:ext uri="{9D8B030D-6E8A-4147-A177-3AD203B41FA5}">
                      <a16:colId xmlns:a16="http://schemas.microsoft.com/office/drawing/2014/main" xmlns="" val="1818554409"/>
                    </a:ext>
                  </a:extLst>
                </a:gridCol>
                <a:gridCol w="1134288">
                  <a:extLst>
                    <a:ext uri="{9D8B030D-6E8A-4147-A177-3AD203B41FA5}">
                      <a16:colId xmlns:a16="http://schemas.microsoft.com/office/drawing/2014/main" xmlns="" val="4054529656"/>
                    </a:ext>
                  </a:extLst>
                </a:gridCol>
              </a:tblGrid>
              <a:tr h="5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477874"/>
                  </a:ext>
                </a:extLst>
              </a:tr>
              <a:tr h="50445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部定課程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學習課程節數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468515"/>
                  </a:ext>
                </a:extLst>
              </a:tr>
              <a:tr h="520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</a:t>
                      </a:r>
                      <a:r>
                        <a:rPr lang="en-US" sz="2600" kern="100" dirty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1/5</a:t>
                      </a:r>
                      <a:endParaRPr lang="zh-TW" sz="2600" kern="100" dirty="0">
                        <a:solidFill>
                          <a:srgbClr val="66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9405893"/>
                  </a:ext>
                </a:extLst>
              </a:tr>
              <a:tr h="777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校訂課程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學習課程節數</a:t>
                      </a: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2-4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4-7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927472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337043" y="202019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之時間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0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之時間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99592" y="2391397"/>
            <a:ext cx="3437244" cy="1827809"/>
            <a:chOff x="534" y="857"/>
            <a:chExt cx="4791" cy="143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34" y="1008"/>
              <a:ext cx="4791" cy="1288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536575" indent="-536575">
                <a:spcBef>
                  <a:spcPts val="600"/>
                </a:spcBef>
                <a:spcAft>
                  <a:spcPts val="0"/>
                </a:spcAft>
              </a:pPr>
              <a:r>
                <a:rPr lang="zh-TW" altLang="en-US" sz="2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一、</a:t>
              </a:r>
              <a:r>
                <a:rPr lang="zh-TW" altLang="zh-TW" sz="2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部</a:t>
              </a:r>
              <a:r>
                <a:rPr lang="zh-TW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定課程</a:t>
              </a:r>
              <a:r>
                <a:rPr lang="en-US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領域學習課程之統整</a:t>
              </a:r>
              <a:r>
                <a:rPr lang="en-US" altLang="zh-TW" sz="2200" b="1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(A)</a:t>
              </a:r>
              <a:endParaRPr lang="zh-TW" altLang="zh-TW" sz="22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1756" y="857"/>
              <a:ext cx="2132" cy="301"/>
            </a:xfrm>
            <a:prstGeom prst="roundRect">
              <a:avLst>
                <a:gd name="adj" fmla="val 50000"/>
              </a:avLst>
            </a:prstGeom>
            <a:solidFill>
              <a:srgbClr val="FF66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  <a:ea typeface="標楷體" pitchFamily="65" charset="-120"/>
                </a:rPr>
                <a:t>A</a:t>
              </a:r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4438328" y="2391396"/>
            <a:ext cx="3445854" cy="1827810"/>
            <a:chOff x="279" y="2383"/>
            <a:chExt cx="4803" cy="1462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279" y="2557"/>
              <a:ext cx="4803" cy="1288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二、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校訂課程</a:t>
              </a:r>
              <a:r>
                <a:rPr lang="en-US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彈性學習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課程</a:t>
              </a:r>
              <a:r>
                <a:rPr lang="zh-TW" altLang="en-US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之</a:t>
              </a:r>
              <a:r>
                <a:rPr lang="zh-TW" altLang="zh-TW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第一類彈性學習課程</a:t>
              </a:r>
              <a:r>
                <a:rPr lang="en-US" altLang="zh-TW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2000" b="1" kern="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議題探究課程</a:t>
              </a:r>
              <a:r>
                <a:rPr lang="zh-TW" altLang="zh-TW" sz="2000" b="1" kern="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(B</a:t>
              </a:r>
              <a:r>
                <a:rPr lang="en-US" altLang="zh-TW" sz="2000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1469" y="2383"/>
              <a:ext cx="2610" cy="301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  <a:ea typeface="標楷體" pitchFamily="65" charset="-120"/>
                </a:rPr>
                <a:t>B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35696" y="4219207"/>
            <a:ext cx="5184576" cy="1820263"/>
            <a:chOff x="4499992" y="2707923"/>
            <a:chExt cx="3384871" cy="2489769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499992" y="3004895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三、</a:t>
              </a:r>
              <a:r>
                <a:rPr lang="zh-TW" altLang="zh-TW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2000" b="1" dirty="0">
                  <a:solidFill>
                    <a:srgbClr val="9933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(A+B)</a:t>
              </a:r>
              <a:endParaRPr lang="zh-TW" altLang="zh-TW" sz="2000" b="1" dirty="0">
                <a:solidFill>
                  <a:srgbClr val="9933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5557764" y="2707923"/>
              <a:ext cx="1322215" cy="627379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ea typeface="標楷體" pitchFamily="65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ea typeface="標楷體" pitchFamily="65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83568" y="1828353"/>
            <a:ext cx="851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二、從時間角度衍生之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領域或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課程之類型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二、從時間角度衍生之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課程之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en-US" altLang="zh-TW" sz="2800" dirty="0" smtClean="0">
              <a:solidFill>
                <a:srgbClr val="00B05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：彈性學習課程之時間</a:t>
            </a:r>
            <a:endParaRPr lang="en-US" altLang="zh-TW" dirty="0" smtClean="0">
              <a:solidFill>
                <a:srgbClr val="00B05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有意進行跨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領域或科目課程之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教師進行合作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合作模式：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從提出申請的領域來看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合作領域數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：一學期固定同一領域或科目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一學期搭配數個領域或科目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lang="zh-TW" altLang="en-US" sz="28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爭取節數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：一學期每周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0.5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節、一節或更多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申請方式</a:t>
            </a:r>
            <a:r>
              <a:rPr lang="zh-TW" altLang="en-US" sz="2800" b="1" dirty="0" smtClean="0">
                <a:latin typeface="新細明體"/>
                <a:ea typeface="新細明體"/>
                <a:cs typeface="Times New Roman" panose="02020603050405020304" pitchFamily="18" charset="0"/>
              </a:rPr>
              <a:t>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聯合申請或個別申請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/>
            </a:r>
            <a:br>
              <a:rPr lang="en-US" altLang="zh-TW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778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3300" u="sng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每周一</a:t>
            </a:r>
            <a:r>
              <a:rPr lang="zh-TW" altLang="en-US" sz="33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節 一學期</a:t>
            </a:r>
            <a:r>
              <a:rPr lang="en-US" altLang="zh-TW" sz="33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33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學年 固定同一</a:t>
            </a:r>
            <a:r>
              <a:rPr lang="en-US" altLang="zh-TW" sz="33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33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數個領域或科目</a:t>
            </a:r>
            <a:endParaRPr lang="en-US" altLang="zh-TW" sz="3300" u="sng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  領域或科目間統整、合作到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何種程度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dirty="0">
                <a:solidFill>
                  <a:srgbClr val="FF00FF"/>
                </a:solidFill>
                <a:latin typeface="Adobe 繁黑體 Std B" pitchFamily="34" charset="-120"/>
                <a:ea typeface="Adobe 繁黑體 Std B" pitchFamily="34" charset="-120"/>
              </a:rPr>
              <a:t>要看內容判定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None/>
            </a:pPr>
            <a:r>
              <a:rPr lang="zh-TW" altLang="en-US" sz="51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＊兩情相悅</a:t>
            </a:r>
            <a:endParaRPr lang="en-US" altLang="zh-TW" sz="51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    合作的領域或科目進行協同教學，</a:t>
            </a:r>
            <a:r>
              <a:rPr lang="zh-TW" altLang="en-US" dirty="0" smtClean="0">
                <a:solidFill>
                  <a:srgbClr val="FF00FF"/>
                </a:solidFill>
                <a:latin typeface="Adobe 繁黑體 Std B" pitchFamily="34" charset="-120"/>
                <a:ea typeface="Adobe 繁黑體 Std B" pitchFamily="34" charset="-120"/>
              </a:rPr>
              <a:t>彼此互為主輔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，最後撥出時間進行發表、實踐性質之統整性活動。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23512"/>
            <a:ext cx="985292" cy="7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u="sng" dirty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每周一</a:t>
            </a:r>
            <a:r>
              <a:rPr lang="zh-TW" altLang="en-US" sz="28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節 一學期</a:t>
            </a:r>
            <a:r>
              <a:rPr lang="en-US" altLang="zh-TW" sz="28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8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學年 固定同一</a:t>
            </a:r>
            <a:r>
              <a:rPr lang="en-US" altLang="zh-TW" sz="28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800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數個領域或科目</a:t>
            </a:r>
            <a:endParaRPr lang="en-US" altLang="zh-TW" sz="2800" u="sng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＊一廂情願</a:t>
            </a:r>
            <a:endParaRPr lang="en-US" altLang="zh-TW" sz="28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情有獨鍾 </a:t>
            </a:r>
            <a:r>
              <a:rPr lang="en-US" altLang="zh-TW" sz="28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B1</a:t>
            </a:r>
          </a:p>
          <a:p>
            <a:pPr marL="0" indent="0">
              <a:buNone/>
            </a:pP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800" dirty="0" smtClean="0">
                <a:solidFill>
                  <a:srgbClr val="FF66CC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單向結合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特定領域或科目    </a:t>
            </a: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較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不容易</a:t>
            </a:r>
            <a:endParaRPr lang="en-US" altLang="zh-TW" sz="2800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雨露均霑 </a:t>
            </a:r>
            <a:r>
              <a:rPr lang="en-US" altLang="zh-TW" sz="28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B2</a:t>
            </a:r>
          </a:p>
          <a:p>
            <a:pPr marL="0" indent="0">
              <a:buNone/>
            </a:pP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rgbClr val="FF66CC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單向結合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不同領域或科目，期末自己領域或</a:t>
            </a:r>
            <a:endParaRPr lang="en-US" altLang="zh-TW" sz="2800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    科目辦發表、實踐性質統整活動，不協同教學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之時間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89" r="100000">
                        <a14:backgroundMark x1="46667" y1="4000" x2="55111" y2="40000"/>
                        <a14:backgroundMark x1="55556" y1="40889" x2="97778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6490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420" y="666135"/>
            <a:ext cx="4968552" cy="85010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755576" y="1484785"/>
            <a:ext cx="7632848" cy="4104456"/>
            <a:chOff x="1186979" y="1268761"/>
            <a:chExt cx="7273453" cy="4911577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87624" y="1268761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（一）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908348" y="1268761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跨領域</a:t>
              </a:r>
              <a:r>
                <a:rPr lang="zh-TW" altLang="en-US" sz="2000" b="1" dirty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或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科目課程設計之基本概念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187624" y="2114528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（二）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08348" y="2114528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跨領域或科目協同教學</a:t>
              </a:r>
              <a:endParaRPr lang="zh-TW" altLang="zh-TW" sz="2000" b="1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187624" y="2960296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（三）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908348" y="2960296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跨領域或科目</a:t>
              </a:r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協同教學</a:t>
              </a:r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課程實施之時間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187624" y="3804630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（四）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908348" y="3804630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跨領域或科目</a:t>
              </a:r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協同教學</a:t>
              </a:r>
              <a:r>
                <a:rPr lang="en-US" altLang="zh-TW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課程之統整程度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1187624" y="4650397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（五）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908348" y="4650397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000" b="1" dirty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跨領域或科目課程之內容設計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1186979" y="5517232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（六）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907704" y="5529527"/>
              <a:ext cx="6552728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en-US" sz="2000" b="1" dirty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實施跨領域或科目協同教學之貼心叮嚀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4600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A+B</a:t>
            </a:r>
            <a:r>
              <a:rPr lang="zh-TW" altLang="en-US" sz="4600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彈性學習課程第一類</a:t>
            </a:r>
            <a:endParaRPr lang="en-US" altLang="zh-TW" sz="4600" dirty="0" smtClean="0">
              <a:solidFill>
                <a:srgbClr val="00B05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延伸到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   </a:t>
            </a:r>
          </a:p>
          <a:p>
            <a:pPr marL="0" indent="0">
              <a:buNone/>
            </a:pPr>
            <a:r>
              <a:rPr lang="zh-TW" altLang="en-US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將</a:t>
            </a:r>
            <a:r>
              <a:rPr lang="zh-TW" altLang="en-US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領域</a:t>
            </a:r>
            <a:r>
              <a:rPr lang="zh-TW" altLang="en-US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辦理之活動定位為跨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領域</a:t>
            </a:r>
            <a:r>
              <a:rPr lang="zh-TW" altLang="en-US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或科目之課程，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但爭取的節數有限，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但至少</a:t>
            </a:r>
            <a:r>
              <a:rPr lang="zh-TW" altLang="en-US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不會 使用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到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平日課時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＊學校活動的辦理可用彈性學習時間，一學期部分周數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深化到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配合或設計學校層級的活動，爭取節數來進行課程，例如：紫錐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花運動、交通安全、感恩季、運動會等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此二者有重疊之處</a:t>
            </a:r>
            <a:endParaRPr lang="en-US" altLang="zh-TW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00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</a:rPr>
              <a:t>    </a:t>
            </a:r>
            <a:r>
              <a:rPr lang="en-US" altLang="zh-TW" u="sng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B2</a:t>
            </a:r>
            <a:r>
              <a:rPr lang="en-US" altLang="zh-TW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u="sng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和  </a:t>
            </a:r>
            <a:r>
              <a:rPr lang="en-US" altLang="zh-TW" u="sng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u="sng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深化到</a:t>
            </a:r>
            <a:r>
              <a:rPr lang="en-US" altLang="zh-TW" u="sng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可以</a:t>
            </a:r>
            <a:r>
              <a:rPr lang="zh-TW" altLang="en-US" dirty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相互</a:t>
            </a:r>
            <a:r>
              <a:rPr lang="zh-TW" altLang="en-US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搭配</a:t>
            </a:r>
            <a:endParaRPr lang="en-US" altLang="zh-TW" dirty="0" smtClean="0">
              <a:solidFill>
                <a:srgbClr val="00B050"/>
              </a:solidFill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       也就是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爭取到的一節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課有些是搭配領域或科目的學習，有些是搭配學校活動進行跨領域或科目學習。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65104"/>
            <a:ext cx="15381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601433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統整程度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060848"/>
            <a:ext cx="7621866" cy="39604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關於主題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都會有一個名稱，此名稱通稱為「主題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>
              <a:spcBef>
                <a:spcPts val="120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r>
              <a:rPr lang="zh-TW" altLang="zh-TW" sz="24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>
              <a:spcBef>
                <a:spcPts val="120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主題名稱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zh-TW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爭議性質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常稱為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zh-TW" sz="28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的內容可以是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的方式進行學習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>
              <a:lnSpc>
                <a:spcPct val="150000"/>
              </a:lnSpc>
              <a:buNone/>
            </a:pPr>
            <a:endParaRPr lang="zh-TW" altLang="en-US" sz="2400" dirty="0"/>
          </a:p>
        </p:txBody>
      </p:sp>
      <p:pic>
        <p:nvPicPr>
          <p:cNvPr id="10" name="圖片 9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730781" cy="84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37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之型態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以統整程度觀之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259632" y="2060848"/>
            <a:ext cx="6840760" cy="3528391"/>
            <a:chOff x="521" y="845"/>
            <a:chExt cx="4718" cy="2993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521" y="845"/>
              <a:ext cx="4718" cy="1451"/>
              <a:chOff x="521" y="845"/>
              <a:chExt cx="4718" cy="1451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auto">
              <a:xfrm>
                <a:off x="521" y="1008"/>
                <a:ext cx="4718" cy="1288"/>
              </a:xfrm>
              <a:prstGeom prst="roundRect">
                <a:avLst>
                  <a:gd name="adj" fmla="val 7542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tIns="180000"/>
              <a:lstStyle/>
              <a:p>
                <a:pPr marL="803275" indent="-803275">
                  <a:lnSpc>
                    <a:spcPct val="150000"/>
                  </a:lnSpc>
                  <a:buNone/>
                </a:pPr>
                <a:r>
                  <a:rPr lang="zh-TW" altLang="zh-TW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一、二個以上領域或跨科目之協同</a:t>
                </a:r>
                <a:r>
                  <a:rPr lang="en-US" altLang="zh-TW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 —</a:t>
                </a:r>
                <a:r>
                  <a:rPr lang="zh-TW" altLang="zh-TW" sz="2800" b="1" dirty="0" smtClean="0">
                    <a:latin typeface="標楷體" pitchFamily="65" charset="-120"/>
                    <a:ea typeface="標楷體" pitchFamily="65" charset="-120"/>
                  </a:rPr>
                  <a:t>跨領域</a:t>
                </a:r>
                <a:r>
                  <a:rPr lang="zh-TW" altLang="en-US" sz="2800" b="1" dirty="0" smtClean="0">
                    <a:latin typeface="標楷體" pitchFamily="65" charset="-120"/>
                    <a:ea typeface="標楷體" pitchFamily="65" charset="-120"/>
                  </a:rPr>
                  <a:t>或</a:t>
                </a:r>
                <a:r>
                  <a:rPr lang="zh-TW" altLang="zh-TW" sz="2800" b="1" dirty="0" smtClean="0">
                    <a:latin typeface="標楷體" pitchFamily="65" charset="-120"/>
                    <a:ea typeface="標楷體" pitchFamily="65" charset="-120"/>
                  </a:rPr>
                  <a:t>科目之統整</a:t>
                </a:r>
                <a:r>
                  <a:rPr lang="en-US" altLang="zh-TW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(a)</a:t>
                </a:r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auto">
              <a:xfrm>
                <a:off x="703" y="845"/>
                <a:ext cx="2132" cy="301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9525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a</a:t>
                </a:r>
                <a:endParaRPr lang="en-US" altLang="ja-JP" sz="32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521" y="2550"/>
              <a:ext cx="4718" cy="1288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F6BABA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1257300" lvl="0" indent="-12573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TW" altLang="zh-TW" sz="2800" b="1" dirty="0" smtClean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二、</a:t>
              </a:r>
              <a:r>
                <a:rPr lang="zh-TW" altLang="zh-TW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主題式協同</a:t>
              </a:r>
              <a:r>
                <a:rPr lang="en-US" altLang="zh-TW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2800" b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超領域</a:t>
              </a:r>
              <a:r>
                <a:rPr lang="zh-TW" altLang="en-US" sz="2800" b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或</a:t>
              </a:r>
              <a:r>
                <a:rPr lang="zh-TW" altLang="zh-TW" sz="2800" b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科目之統整</a:t>
              </a:r>
              <a:r>
                <a:rPr lang="en-US" altLang="zh-TW" sz="28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zh-TW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47664" y="4005064"/>
            <a:ext cx="3091246" cy="3548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b</a:t>
            </a:r>
            <a:endParaRPr lang="en-US" altLang="ja-JP" sz="32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651304" cy="4306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         補充說明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 不同程度的統整課程</a:t>
            </a:r>
            <a:endParaRPr lang="en-US" altLang="zh-TW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endParaRPr lang="en-US" altLang="zh-TW" dirty="0" smtClean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endParaRPr lang="en-US" altLang="zh-TW" dirty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跨學科</a:t>
            </a:r>
            <a:endParaRPr lang="en-US" altLang="zh-TW" dirty="0" smtClean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endParaRPr lang="en-US" altLang="zh-TW" dirty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主題式</a:t>
            </a:r>
            <a:endParaRPr lang="en-US" altLang="zh-TW" dirty="0" smtClean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endParaRPr lang="zh-TW" altLang="en-US" dirty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endParaRPr lang="en-US" altLang="zh-TW" dirty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跨領域或科目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之型態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以統整程度觀之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082" y="2975804"/>
            <a:ext cx="8200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738" y="2942387"/>
            <a:ext cx="792088" cy="8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148" y="2950854"/>
            <a:ext cx="792088" cy="8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0962" y="4041068"/>
            <a:ext cx="8200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2308" y="404106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3440" y="3990756"/>
            <a:ext cx="851496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983876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7824" y="3979324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6082" y="5229200"/>
            <a:ext cx="8200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2738" y="5225696"/>
            <a:ext cx="7529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258888" y="476250"/>
            <a:ext cx="7885112" cy="1657350"/>
          </a:xfrm>
        </p:spPr>
        <p:txBody>
          <a:bodyPr>
            <a:normAutofit/>
          </a:bodyPr>
          <a:lstStyle/>
          <a:p>
            <a:pPr marL="88900" indent="-88900" algn="l">
              <a:spcBef>
                <a:spcPts val="1200"/>
              </a:spcBef>
            </a:pPr>
            <a:r>
              <a:rPr lang="en-US" altLang="zh-TW" sz="3600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R. Fogarty(1991)</a:t>
            </a:r>
            <a:r>
              <a:rPr lang="zh-TW" altLang="zh-TW" sz="3600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統整課程的型態</a:t>
            </a:r>
            <a:r>
              <a:rPr lang="zh-TW" altLang="en-US" sz="3600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</a:br>
            <a:r>
              <a:rPr lang="en-US" altLang="zh-TW" sz="1800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 </a:t>
            </a:r>
            <a:br>
              <a:rPr lang="en-US" altLang="zh-TW" sz="1800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</a:br>
            <a:r>
              <a:rPr lang="en-US" altLang="zh-TW" sz="1800" dirty="0" smtClean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R. Fogarty. (1991). Ten ways to integrate curriculum. Educational Leadership, 49(2), 61-65. </a:t>
            </a:r>
            <a:endParaRPr lang="zh-TW" altLang="en-US" sz="1800" dirty="0">
              <a:latin typeface="Times New Roman" panose="02020603050405020304" pitchFamily="18" charset="0"/>
              <a:ea typeface="HGHeiseiKakugothictaiW3" panose="020B0409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640" y="2204864"/>
          <a:ext cx="6984776" cy="3565438"/>
        </p:xfrm>
        <a:graphic>
          <a:graphicData uri="http://schemas.openxmlformats.org/drawingml/2006/table">
            <a:tbl>
              <a:tblPr/>
              <a:tblGrid>
                <a:gridCol w="288032"/>
                <a:gridCol w="432048"/>
                <a:gridCol w="1296144"/>
                <a:gridCol w="936104"/>
                <a:gridCol w="4032448"/>
              </a:tblGrid>
              <a:tr h="30050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分類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圖示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舉例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961608">
                <a:tc rowSpan="3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學科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內統整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分立式</a:t>
                      </a:r>
                      <a:r>
                        <a:rPr lang="en-US" sz="1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(Fragmented)</a:t>
                      </a:r>
                      <a:endParaRPr lang="zh-TW" sz="1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每一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領域都依自己的知識系統設計，互不相干。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1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聯立式</a:t>
                      </a:r>
                      <a:r>
                        <a:rPr lang="en-US" sz="1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(Connected)</a:t>
                      </a:r>
                      <a:endParaRPr lang="zh-TW" sz="1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2159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重視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領域之內每一個單元間知識概念、技能之連結。數學教授分數、小數時連結二者的關係，進而有將這些觀念與金錢、成績相連結。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窠巢式</a:t>
                      </a:r>
                      <a:r>
                        <a:rPr lang="en-US" sz="1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(Nested)</a:t>
                      </a:r>
                      <a:endParaRPr lang="zh-TW" sz="1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例如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「循環系統」除了可以聚焦「系統」和「特定循環系統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如植物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」的學習之外，也可以藉由「循環系統」來指導學生學習因果關係。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185" y="2636912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185" y="3704658"/>
            <a:ext cx="792088" cy="8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97152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3848" y="5733256"/>
            <a:ext cx="2808312" cy="10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8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331640" y="1700808"/>
          <a:ext cx="6552729" cy="3794224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7428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656184">
                <a:tc rowSpan="2"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二個</a:t>
                      </a:r>
                      <a:r>
                        <a:rPr lang="zh-TW" altLang="en-US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以上領域或跨</a:t>
                      </a:r>
                      <a:r>
                        <a:rPr lang="zh-TW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科目之</a:t>
                      </a:r>
                      <a:r>
                        <a:rPr lang="zh-TW" altLang="en-US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協同</a:t>
                      </a:r>
                      <a:endParaRPr lang="zh-TW" sz="17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跨學科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統整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並列式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(Sequenced)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披薩拼圖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領域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間有共同的架構進行連結。將不同領域中不同順序但有相關之內容，調整到同一時間進行教學</a:t>
                      </a:r>
                      <a:r>
                        <a:rPr lang="zh-TW" sz="1800" kern="100" dirty="0" smtClean="0"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國語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教授「夏夜星空」一文時，自然科學配合教導「夏季星座」。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共有式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(Shared)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運用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不同領域的視野探究同一主題。不同的領域就同一關鍵概念進行教學</a:t>
                      </a: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如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文學教</a:t>
                      </a: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美國夢</a:t>
                      </a: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，社會也以此主題介紹美國歷史。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圖片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050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>
            <a:spLocks noGrp="1"/>
          </p:cNvSpPr>
          <p:nvPr>
            <p:ph type="title" idx="4294967295"/>
          </p:nvPr>
        </p:nvSpPr>
        <p:spPr>
          <a:xfrm>
            <a:off x="1798638" y="549275"/>
            <a:ext cx="7345362" cy="936625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R. Fogarty(1991)</a:t>
            </a:r>
            <a:r>
              <a:rPr lang="zh-TW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統整課程的型態</a:t>
            </a:r>
            <a:r>
              <a:rPr lang="zh-TW" altLang="en-US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分析</a:t>
            </a:r>
            <a: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6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768840"/>
            <a:ext cx="2808312" cy="10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3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640" y="1700808"/>
          <a:ext cx="6552729" cy="3544208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7428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模式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66072"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以上領域或跨</a:t>
                      </a: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科目之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協同</a:t>
                      </a:r>
                      <a:endParaRPr lang="zh-TW" altLang="zh-TW" sz="1600" kern="1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跨學科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統整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張網式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(Webbed)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在一個內涵很豐富的主題之下，納入不同領域的相關內容。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例如：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「空氣汙染」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000" kern="1200" dirty="0" smtClean="0">
                          <a:solidFill>
                            <a:srgbClr val="6600CC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自然科學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」探討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空氣汙染產生的原因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000" kern="1200" dirty="0" smtClean="0">
                          <a:solidFill>
                            <a:srgbClr val="6600CC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數學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」了解空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氣汙染監測指數的意義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000" kern="1200" dirty="0" smtClean="0">
                          <a:solidFill>
                            <a:srgbClr val="6600CC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社會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」探討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文明的進展與空氣汙染的關係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27200" y="765175"/>
            <a:ext cx="7416800" cy="935038"/>
          </a:xfrm>
        </p:spPr>
        <p:txBody>
          <a:bodyPr>
            <a:normAutofit/>
          </a:bodyPr>
          <a:lstStyle/>
          <a:p>
            <a:pPr marL="88900" indent="-88900" algn="l">
              <a:spcBef>
                <a:spcPts val="1200"/>
              </a:spcBef>
            </a:pPr>
            <a:r>
              <a:rPr lang="en-US" altLang="zh-TW" sz="32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R. Fogarty(1991)</a:t>
            </a:r>
            <a:r>
              <a:rPr lang="zh-TW" altLang="zh-TW" sz="32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統整課程的型態</a:t>
            </a:r>
            <a:r>
              <a:rPr lang="zh-TW" altLang="en-US" sz="32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分析</a:t>
            </a:r>
            <a:r>
              <a:rPr lang="en-US" altLang="zh-TW" sz="32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6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733256"/>
            <a:ext cx="2808312" cy="10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5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03648" y="1772816"/>
          <a:ext cx="6552729" cy="3672408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7428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656184">
                <a:tc rowSpan="2"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以上領域或跨</a:t>
                      </a: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科目之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協同</a:t>
                      </a:r>
                      <a:endParaRPr lang="zh-TW" altLang="zh-TW" sz="1600" kern="1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跨學科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統整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線串式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(Threaded)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不同領域的領域運用共同的軸線加以貫串，例如：在數學中、自然科學、閱讀和社會科中，均以「預測」為核心進行教學。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整合式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(Integrated)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依據某種方式重新整理領域間重疊的概念，就是共有式的複雜化。如整合語文劇本寫作、表演藝術、視覺藝術、音樂等完成一齣戲劇表演。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331913" y="549275"/>
            <a:ext cx="7812087" cy="936625"/>
          </a:xfrm>
        </p:spPr>
        <p:txBody>
          <a:bodyPr>
            <a:noAutofit/>
          </a:bodyPr>
          <a:lstStyle/>
          <a:p>
            <a:pPr marL="88900" indent="-88900" algn="l">
              <a:spcBef>
                <a:spcPts val="1200"/>
              </a:spcBef>
            </a:pPr>
            <a: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R. Fogarty(1991)</a:t>
            </a:r>
            <a:r>
              <a:rPr lang="zh-TW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統整課程的型態</a:t>
            </a:r>
            <a:r>
              <a:rPr lang="zh-TW" altLang="en-US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分析</a:t>
            </a:r>
            <a: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 </a:t>
            </a:r>
            <a:b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</a:br>
            <a:endParaRPr lang="zh-TW" altLang="en-US" sz="3600" dirty="0">
              <a:latin typeface="Times New Roman" panose="02020603050405020304" pitchFamily="18" charset="0"/>
              <a:ea typeface="HGHeiseiKakugothictaiW3" panose="020B0409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6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768840"/>
            <a:ext cx="2808312" cy="10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03648" y="1772816"/>
          <a:ext cx="6552729" cy="3240360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30254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461339">
                <a:tc rowSpan="2"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主題統整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學習者</a:t>
                      </a: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統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沉浸式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(Immersed)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學習者依所需將知識去蕪存菁，整合成為有系統的內容，小論文撰寫即是最佳之實例。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網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絡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式</a:t>
                      </a:r>
                      <a:r>
                        <a:rPr lang="en-US" sz="16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(Networked)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學習者依所需從更多元的角度統整知識。學位論文的撰寫即為實例。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373216"/>
            <a:ext cx="2808312" cy="1037552"/>
          </a:xfrm>
          <a:prstGeom prst="rect">
            <a:avLst/>
          </a:prstGeom>
          <a:noFill/>
        </p:spPr>
      </p:pic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1403350" y="765175"/>
            <a:ext cx="7740650" cy="936625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R. Fogarty(1991)</a:t>
            </a:r>
            <a:r>
              <a:rPr lang="zh-TW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統整課程的型態</a:t>
            </a:r>
            <a:r>
              <a:rPr lang="zh-TW" altLang="en-US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分析</a:t>
            </a:r>
            <a: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  <a:t> </a:t>
            </a:r>
            <a:br>
              <a:rPr lang="en-US" altLang="zh-TW" sz="3600" dirty="0">
                <a:latin typeface="Times New Roman" panose="02020603050405020304" pitchFamily="18" charset="0"/>
                <a:ea typeface="HGHeiseiKakugothictaiW3" panose="020B0409000000000000" pitchFamily="49" charset="-128"/>
                <a:cs typeface="Times New Roman" panose="02020603050405020304" pitchFamily="18" charset="0"/>
              </a:rPr>
            </a:br>
            <a:endParaRPr lang="zh-TW" altLang="en-US" sz="3600" dirty="0">
              <a:latin typeface="Times New Roman" panose="02020603050405020304" pitchFamily="18" charset="0"/>
              <a:ea typeface="HGHeiseiKakugothictaiW3" panose="020B0409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一、跨領域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科目課程設計之必要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科目課程在新課綱中的意義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素養培養的需要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各領域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科目核心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素養的積累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壹、跨領域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科目課程設計之基本概念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538298"/>
            <a:ext cx="2952328" cy="22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0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85408"/>
            <a:ext cx="7621866" cy="4235880"/>
          </a:xfrm>
        </p:spPr>
        <p:txBody>
          <a:bodyPr>
            <a:noAutofit/>
          </a:bodyPr>
          <a:lstStyle/>
          <a:p>
            <a:pPr marL="1257300" indent="-1257300">
              <a:lnSpc>
                <a:spcPct val="150000"/>
              </a:lnSpc>
              <a:buNone/>
            </a:pP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一、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二個以上領域或科目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—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科目之統整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257300" indent="-125730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以張網式說明的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理由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indent="-1257300">
              <a:lnSpc>
                <a:spcPct val="150000"/>
              </a:lnSpc>
              <a:buNone/>
            </a:pP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二、</a:t>
            </a:r>
            <a:r>
              <a:rPr lang="zh-TW" altLang="zh-TW" b="1" dirty="0">
                <a:ea typeface="微軟正黑體" panose="020B0604030504040204" pitchFamily="34" charset="-120"/>
              </a:rPr>
              <a:t>主題式協同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zh-TW" b="1" dirty="0">
                <a:solidFill>
                  <a:srgbClr val="663300"/>
                </a:solidFill>
                <a:ea typeface="微軟正黑體" panose="020B0604030504040204" pitchFamily="34" charset="-120"/>
              </a:rPr>
              <a:t>超領域</a:t>
            </a:r>
            <a:r>
              <a:rPr lang="en-US" altLang="zh-TW" b="1" dirty="0">
                <a:solidFill>
                  <a:srgbClr val="663300"/>
                </a:solidFill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solidFill>
                  <a:srgbClr val="663300"/>
                </a:solidFill>
                <a:ea typeface="微軟正黑體" panose="020B0604030504040204" pitchFamily="34" charset="-120"/>
              </a:rPr>
              <a:t>科目之統整</a:t>
            </a:r>
            <a:r>
              <a:rPr lang="en-US" altLang="zh-TW" b="1" dirty="0">
                <a:ea typeface="微軟正黑體" panose="020B0604030504040204" pitchFamily="34" charset="-120"/>
              </a:rPr>
              <a:t> (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ea typeface="微軟正黑體" panose="020B0604030504040204" pitchFamily="34" charset="-120"/>
              </a:rPr>
              <a:t>b</a:t>
            </a:r>
            <a:r>
              <a:rPr lang="en-US" altLang="zh-TW" b="1" dirty="0" smtClean="0">
                <a:ea typeface="微軟正黑體" panose="020B0604030504040204" pitchFamily="34" charset="-120"/>
              </a:rPr>
              <a:t>)</a:t>
            </a:r>
            <a:endParaRPr lang="en-US" altLang="zh-TW" dirty="0" smtClean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1257300" indent="-1257300">
              <a:lnSpc>
                <a:spcPct val="150000"/>
              </a:lnSpc>
              <a:buNone/>
            </a:pPr>
            <a:endParaRPr lang="en-US" altLang="zh-TW" sz="2400" dirty="0" smtClean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1257300" indent="-1257300">
              <a:lnSpc>
                <a:spcPct val="150000"/>
              </a:lnSpc>
              <a:buNone/>
            </a:pPr>
            <a:endParaRPr lang="zh-TW" altLang="en-US" sz="2400" dirty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37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伍</a:t>
            </a: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、</a:t>
            </a:r>
            <a:r>
              <a:rPr lang="zh-TW" altLang="zh-TW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跨領域</a:t>
            </a:r>
            <a:r>
              <a:rPr lang="zh-TW" altLang="en-US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或科目課程之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內</a:t>
            </a: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容設計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04578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8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83568" y="2750802"/>
            <a:ext cx="4269930" cy="3091273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6600CC"/>
                </a:solidFill>
              </a:rPr>
              <a:t>自然科學</a:t>
            </a:r>
            <a:r>
              <a:rPr lang="zh-TW" altLang="zh-TW" dirty="0" smtClean="0"/>
              <a:t>探討</a:t>
            </a:r>
            <a:r>
              <a:rPr lang="zh-TW" altLang="zh-TW" u="sng" dirty="0" smtClean="0"/>
              <a:t>空氣汙染產生的原因</a:t>
            </a:r>
            <a:r>
              <a:rPr lang="en-US" altLang="zh-TW" dirty="0" smtClean="0"/>
              <a:t>(A)</a:t>
            </a:r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數學</a:t>
            </a:r>
            <a:r>
              <a:rPr lang="zh-TW" altLang="zh-TW" dirty="0" smtClean="0"/>
              <a:t>了解空</a:t>
            </a:r>
            <a:r>
              <a:rPr lang="zh-TW" altLang="zh-TW" u="sng" dirty="0" smtClean="0"/>
              <a:t>氣汙染監測指數的意義</a:t>
            </a:r>
            <a:r>
              <a:rPr lang="en-US" altLang="zh-TW" dirty="0" smtClean="0"/>
              <a:t>(A)</a:t>
            </a:r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社會</a:t>
            </a:r>
            <a:r>
              <a:rPr lang="zh-TW" altLang="zh-TW" dirty="0" smtClean="0"/>
              <a:t>探討</a:t>
            </a:r>
            <a:r>
              <a:rPr lang="zh-TW" altLang="zh-TW" u="sng" dirty="0" smtClean="0"/>
              <a:t>文明的進展與空氣汙染的關係</a:t>
            </a:r>
            <a:r>
              <a:rPr lang="en-US" altLang="zh-TW" dirty="0" smtClean="0"/>
              <a:t>(A)</a:t>
            </a:r>
            <a:endParaRPr lang="zh-TW" altLang="zh-TW" dirty="0" smtClean="0"/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語文</a:t>
            </a:r>
            <a:r>
              <a:rPr lang="zh-TW" altLang="zh-TW" dirty="0" smtClean="0"/>
              <a:t>指導學生撰寫</a:t>
            </a:r>
            <a:r>
              <a:rPr lang="zh-TW" altLang="zh-TW" u="sng" dirty="0" smtClean="0"/>
              <a:t>空汙宣導影片拍攝腳本</a:t>
            </a:r>
            <a:r>
              <a:rPr lang="en-US" altLang="zh-TW" dirty="0" smtClean="0"/>
              <a:t>(A)</a:t>
            </a:r>
            <a:endParaRPr lang="zh-TW" altLang="zh-TW" dirty="0" smtClean="0"/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科技</a:t>
            </a:r>
            <a:r>
              <a:rPr lang="zh-TW" altLang="zh-TW" dirty="0" smtClean="0"/>
              <a:t>指導學生將腳本拍攝成</a:t>
            </a:r>
            <a:r>
              <a:rPr lang="zh-TW" altLang="zh-TW" u="sng" dirty="0" smtClean="0"/>
              <a:t>空汙宣導影片</a:t>
            </a:r>
            <a:r>
              <a:rPr lang="en-US" altLang="zh-TW" dirty="0" smtClean="0"/>
              <a:t>(A)</a:t>
            </a:r>
            <a:endParaRPr lang="zh-TW" altLang="zh-TW" dirty="0" smtClean="0"/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彈性學習</a:t>
            </a:r>
            <a:r>
              <a:rPr lang="zh-TW" altLang="zh-TW" dirty="0" smtClean="0"/>
              <a:t>課程進行空汙防制宣導活動並播放</a:t>
            </a:r>
            <a:r>
              <a:rPr lang="zh-TW" altLang="en-US" dirty="0" smtClean="0"/>
              <a:t> </a:t>
            </a:r>
            <a:r>
              <a:rPr lang="zh-TW" altLang="zh-TW" dirty="0" smtClean="0"/>
              <a:t>影片</a:t>
            </a:r>
            <a:r>
              <a:rPr lang="en-US" altLang="zh-TW" dirty="0" smtClean="0"/>
              <a:t>(B)</a:t>
            </a:r>
            <a:endParaRPr lang="zh-TW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6826"/>
            <a:ext cx="8445624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伍、一 、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個以上領域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或科目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—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科目之統整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467544" y="1772816"/>
            <a:ext cx="8352929" cy="104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rgbClr val="C00000"/>
                </a:solidFill>
              </a:rPr>
              <a:t>（一）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決定主題後，從領域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或科目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的角度思考課程的內容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C00000"/>
                </a:solidFill>
              </a:rPr>
              <a:t>（二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）以空氣污染為例：</a:t>
            </a:r>
            <a:endParaRPr lang="en-US" altLang="zh-TW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84125"/>
              </p:ext>
            </p:extLst>
          </p:nvPr>
        </p:nvGraphicFramePr>
        <p:xfrm>
          <a:off x="5004048" y="2492896"/>
          <a:ext cx="3456384" cy="350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86826"/>
            <a:ext cx="8085584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伍、一 、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二個以上領域或科目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—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科目之統整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</a:rPr>
              <a:t>(a)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683568" y="2924944"/>
            <a:ext cx="4104456" cy="3013795"/>
          </a:xfrm>
        </p:spPr>
        <p:txBody>
          <a:bodyPr/>
          <a:lstStyle/>
          <a:p>
            <a:r>
              <a:rPr lang="zh-TW" altLang="en-US" b="1" dirty="0" smtClean="0">
                <a:ea typeface="微軟正黑體" panose="020B0604030504040204" pitchFamily="34" charset="-120"/>
              </a:rPr>
              <a:t>若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領域或科目內時間（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）</a:t>
            </a:r>
            <a:r>
              <a:rPr lang="zh-TW" altLang="en-US" dirty="0" smtClean="0">
                <a:ea typeface="微軟正黑體" panose="020B0604030504040204" pitchFamily="34" charset="-120"/>
              </a:rPr>
              <a:t>未含括或無法容納這些內容時，</a:t>
            </a:r>
            <a:r>
              <a:rPr lang="zh-TW" altLang="en-US" b="1" dirty="0" smtClean="0">
                <a:ea typeface="微軟正黑體" panose="020B0604030504040204" pitchFamily="34" charset="-120"/>
              </a:rPr>
              <a:t>可以移至</a:t>
            </a:r>
            <a:r>
              <a:rPr lang="zh-TW" altLang="en-US" b="1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彈性學習課程時間（</a:t>
            </a:r>
            <a:r>
              <a:rPr lang="en-US" altLang="zh-TW" b="1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B</a:t>
            </a:r>
            <a:r>
              <a:rPr lang="zh-TW" altLang="en-US" b="1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）</a:t>
            </a:r>
            <a:r>
              <a:rPr lang="zh-TW" altLang="en-US" b="1" dirty="0" smtClean="0">
                <a:ea typeface="微軟正黑體" panose="020B0604030504040204" pitchFamily="34" charset="-120"/>
              </a:rPr>
              <a:t>進行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467544" y="1772816"/>
            <a:ext cx="8352929" cy="104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決定主題後，從領域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或科目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的角度思考課程的內容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）以空氣污染為例：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84125"/>
              </p:ext>
            </p:extLst>
          </p:nvPr>
        </p:nvGraphicFramePr>
        <p:xfrm>
          <a:off x="5220072" y="2780928"/>
          <a:ext cx="3096344" cy="306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86826"/>
            <a:ext cx="8157592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zh-TW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3200" b="1" dirty="0" smtClean="0">
                <a:solidFill>
                  <a:srgbClr val="663300"/>
                </a:solidFill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ea typeface="微軟正黑體" panose="020B0604030504040204" pitchFamily="34" charset="-120"/>
              </a:rPr>
              <a:t>主題式協同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zh-TW" sz="3200" b="1" dirty="0" smtClean="0">
                <a:solidFill>
                  <a:srgbClr val="663300"/>
                </a:solidFill>
                <a:ea typeface="微軟正黑體" panose="020B0604030504040204" pitchFamily="34" charset="-120"/>
              </a:rPr>
              <a:t>超</a:t>
            </a:r>
            <a:r>
              <a:rPr lang="zh-TW" altLang="zh-TW" sz="3200" b="1" dirty="0">
                <a:solidFill>
                  <a:srgbClr val="663300"/>
                </a:solidFill>
                <a:ea typeface="微軟正黑體" panose="020B0604030504040204" pitchFamily="34" charset="-120"/>
              </a:rPr>
              <a:t>領域</a:t>
            </a:r>
            <a:r>
              <a:rPr lang="en-US" altLang="zh-TW" sz="3200" b="1" dirty="0">
                <a:solidFill>
                  <a:srgbClr val="663300"/>
                </a:solidFill>
                <a:ea typeface="微軟正黑體" panose="020B0604030504040204" pitchFamily="34" charset="-120"/>
              </a:rPr>
              <a:t>/</a:t>
            </a:r>
            <a:r>
              <a:rPr lang="zh-TW" altLang="zh-TW" sz="3200" b="1" dirty="0">
                <a:solidFill>
                  <a:srgbClr val="663300"/>
                </a:solidFill>
                <a:ea typeface="微軟正黑體" panose="020B0604030504040204" pitchFamily="34" charset="-120"/>
              </a:rPr>
              <a:t>科目之統</a:t>
            </a:r>
            <a:r>
              <a:rPr lang="zh-TW" altLang="zh-TW" sz="3200" b="1" dirty="0" smtClean="0">
                <a:solidFill>
                  <a:srgbClr val="663300"/>
                </a:solidFill>
                <a:ea typeface="微軟正黑體" panose="020B0604030504040204" pitchFamily="34" charset="-120"/>
              </a:rPr>
              <a:t>整</a:t>
            </a:r>
            <a:r>
              <a:rPr lang="en-US" altLang="zh-TW" sz="3200" b="1" dirty="0" smtClean="0">
                <a:ea typeface="微軟正黑體" panose="020B0604030504040204" pitchFamily="34" charset="-120"/>
              </a:rPr>
              <a:t> (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ea typeface="微軟正黑體" panose="020B0604030504040204" pitchFamily="34" charset="-120"/>
              </a:rPr>
              <a:t>b</a:t>
            </a:r>
            <a:r>
              <a:rPr lang="en-US" altLang="zh-TW" sz="3200" b="1" dirty="0">
                <a:ea typeface="微軟正黑體" panose="020B0604030504040204" pitchFamily="34" charset="-120"/>
              </a:rPr>
              <a:t>)</a:t>
            </a:r>
            <a:endParaRPr lang="zh-TW" altLang="en-US" sz="2700" b="1" dirty="0">
              <a:ea typeface="微軟正黑體" panose="020B0604030504040204" pitchFamily="34" charset="-12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41273" y="2739282"/>
            <a:ext cx="3118884" cy="3228278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268288" indent="-268288">
              <a:buFont typeface="Wingdings" panose="05000000000000000000" pitchFamily="2" charset="2"/>
              <a:buChar char="u"/>
            </a:pPr>
            <a:r>
              <a:rPr lang="zh-TW" altLang="zh-TW" sz="2000" dirty="0" smtClean="0">
                <a:solidFill>
                  <a:srgbClr val="006600"/>
                </a:solidFill>
              </a:rPr>
              <a:t>了解空氣污染判定</a:t>
            </a:r>
            <a:r>
              <a:rPr lang="en-US" altLang="zh-TW" sz="2000" dirty="0" smtClean="0">
                <a:solidFill>
                  <a:srgbClr val="006600"/>
                </a:solidFill>
              </a:rPr>
              <a:t>(B)</a:t>
            </a:r>
            <a:r>
              <a:rPr lang="zh-TW" altLang="zh-TW" sz="2000" dirty="0" smtClean="0">
                <a:solidFill>
                  <a:srgbClr val="006600"/>
                </a:solidFill>
              </a:rPr>
              <a:t>、空氣汙染的來源</a:t>
            </a:r>
            <a:r>
              <a:rPr lang="en-US" altLang="zh-TW" sz="2000" dirty="0" smtClean="0">
                <a:solidFill>
                  <a:srgbClr val="006600"/>
                </a:solidFill>
              </a:rPr>
              <a:t>(B)</a:t>
            </a:r>
            <a:endParaRPr lang="zh-TW" altLang="zh-TW" sz="2000" dirty="0" smtClean="0">
              <a:solidFill>
                <a:srgbClr val="006600"/>
              </a:solidFill>
            </a:endParaRPr>
          </a:p>
          <a:p>
            <a:pPr marL="268288" indent="-268288">
              <a:buFont typeface="Wingdings" panose="05000000000000000000" pitchFamily="2" charset="2"/>
              <a:buChar char="u"/>
            </a:pPr>
            <a:r>
              <a:rPr lang="zh-TW" altLang="zh-TW" sz="2000" b="1" dirty="0" smtClean="0">
                <a:solidFill>
                  <a:srgbClr val="336600"/>
                </a:solidFill>
              </a:rPr>
              <a:t>分析空氣汙染與經濟發展</a:t>
            </a:r>
            <a:r>
              <a:rPr lang="en-US" altLang="zh-TW" sz="2000" b="1" dirty="0" smtClean="0">
                <a:solidFill>
                  <a:srgbClr val="336600"/>
                </a:solidFill>
              </a:rPr>
              <a:t>(B)</a:t>
            </a:r>
            <a:r>
              <a:rPr lang="zh-TW" altLang="zh-TW" sz="2000" b="1" dirty="0" smtClean="0">
                <a:solidFill>
                  <a:srgbClr val="336600"/>
                </a:solidFill>
              </a:rPr>
              <a:t>、各國空氣汙染防</a:t>
            </a:r>
            <a:r>
              <a:rPr lang="zh-TW" altLang="en-US" sz="2000" b="1" dirty="0" smtClean="0">
                <a:solidFill>
                  <a:srgbClr val="336600"/>
                </a:solidFill>
              </a:rPr>
              <a:t> </a:t>
            </a:r>
            <a:r>
              <a:rPr lang="zh-TW" altLang="zh-TW" sz="2000" b="1" dirty="0" smtClean="0">
                <a:solidFill>
                  <a:srgbClr val="336600"/>
                </a:solidFill>
              </a:rPr>
              <a:t>治作法</a:t>
            </a:r>
            <a:r>
              <a:rPr lang="en-US" altLang="zh-TW" sz="2000" b="1" dirty="0" smtClean="0">
                <a:solidFill>
                  <a:srgbClr val="336600"/>
                </a:solidFill>
              </a:rPr>
              <a:t>(B)</a:t>
            </a:r>
          </a:p>
          <a:p>
            <a:pPr marL="180975" indent="-180975">
              <a:buFont typeface="Wingdings" panose="05000000000000000000" pitchFamily="2" charset="2"/>
              <a:buChar char="u"/>
            </a:pPr>
            <a:r>
              <a:rPr lang="zh-TW" altLang="zh-TW" sz="2000" dirty="0" smtClean="0">
                <a:solidFill>
                  <a:srgbClr val="006600"/>
                </a:solidFill>
              </a:rPr>
              <a:t>探討我國空氣污染情形</a:t>
            </a:r>
            <a:r>
              <a:rPr lang="zh-TW" altLang="en-US" sz="2000" dirty="0" smtClean="0">
                <a:solidFill>
                  <a:srgbClr val="006600"/>
                </a:solidFill>
              </a:rPr>
              <a:t>　　</a:t>
            </a:r>
            <a:r>
              <a:rPr lang="en-US" altLang="zh-TW" sz="2000" dirty="0" smtClean="0">
                <a:solidFill>
                  <a:srgbClr val="006600"/>
                </a:solidFill>
              </a:rPr>
              <a:t>(B)</a:t>
            </a:r>
            <a:endParaRPr lang="zh-TW" altLang="zh-TW" sz="2000" dirty="0" smtClean="0">
              <a:solidFill>
                <a:srgbClr val="006600"/>
              </a:solidFill>
            </a:endParaRPr>
          </a:p>
          <a:p>
            <a:pPr marL="268288" indent="-268288">
              <a:buFont typeface="Wingdings" panose="05000000000000000000" pitchFamily="2" charset="2"/>
              <a:buChar char="u"/>
            </a:pPr>
            <a:r>
              <a:rPr lang="zh-TW" altLang="zh-TW" sz="2000" b="1" dirty="0" smtClean="0">
                <a:solidFill>
                  <a:srgbClr val="006600"/>
                </a:solidFill>
              </a:rPr>
              <a:t>研擬空氣汙染防制策略並進行宣導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(B)</a:t>
            </a:r>
            <a:endParaRPr lang="en-US" altLang="zh-TW" sz="2000" dirty="0" smtClean="0">
              <a:solidFill>
                <a:srgbClr val="003300"/>
              </a:solidFill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611560" y="1615886"/>
            <a:ext cx="7874788" cy="1014960"/>
          </a:xfrm>
          <a:prstGeom prst="rect">
            <a:avLst/>
          </a:prstGeom>
          <a:ln>
            <a:solidFill>
              <a:srgbClr val="CCF3F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indent="-987425">
              <a:buFont typeface="Arial" panose="020B0604020202020204" pitchFamily="34" charset="0"/>
              <a:buNone/>
            </a:pPr>
            <a:r>
              <a:rPr lang="zh-TW" altLang="en-US" sz="2600" dirty="0" smtClean="0">
                <a:solidFill>
                  <a:srgbClr val="C00000"/>
                </a:solidFill>
              </a:rPr>
              <a:t>（一）</a:t>
            </a:r>
            <a:r>
              <a:rPr lang="zh-TW" altLang="zh-TW" sz="2600" dirty="0" smtClean="0">
                <a:solidFill>
                  <a:srgbClr val="C00000"/>
                </a:solidFill>
              </a:rPr>
              <a:t>決定主題後，</a:t>
            </a:r>
            <a:r>
              <a:rPr lang="zh-TW" altLang="en-US" sz="2600" dirty="0" smtClean="0">
                <a:solidFill>
                  <a:srgbClr val="C00000"/>
                </a:solidFill>
              </a:rPr>
              <a:t>直接思考主題應學習的內容為何</a:t>
            </a:r>
            <a:endParaRPr lang="en-US" altLang="zh-TW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C00000"/>
                </a:solidFill>
              </a:rPr>
              <a:t>（二）以空氣污染為例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：</a:t>
            </a:r>
            <a:endParaRPr lang="en-US" altLang="zh-TW" sz="2600" b="1" dirty="0" smtClean="0">
              <a:solidFill>
                <a:srgbClr val="C0000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355976" y="2581198"/>
            <a:ext cx="3681908" cy="3251174"/>
            <a:chOff x="4339249" y="2428722"/>
            <a:chExt cx="3681908" cy="3251174"/>
          </a:xfrm>
        </p:grpSpPr>
        <p:sp>
          <p:nvSpPr>
            <p:cNvPr id="4" name="橢圓 3"/>
            <p:cNvSpPr/>
            <p:nvPr/>
          </p:nvSpPr>
          <p:spPr>
            <a:xfrm>
              <a:off x="4339249" y="2428722"/>
              <a:ext cx="3681908" cy="3251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678833" y="2742594"/>
              <a:ext cx="983856" cy="88355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瞭解空氣污染之判定、來源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4623986" y="3370660"/>
              <a:ext cx="954714" cy="882273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分析空氣污染與經濟發展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6679417" y="3355498"/>
              <a:ext cx="982707" cy="831212"/>
            </a:xfrm>
            <a:prstGeom prst="ellipse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各國空氣污染之防治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6444208" y="4306442"/>
              <a:ext cx="1085768" cy="8952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探討我國空氣污染情形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059329" y="4252934"/>
              <a:ext cx="1303081" cy="10866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研擬空氣污染防治策略並進行宣導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78833" y="3861048"/>
              <a:ext cx="983856" cy="325662"/>
            </a:xfrm>
            <a:prstGeom prst="rect">
              <a:avLst/>
            </a:prstGeom>
            <a:noFill/>
            <a:ln w="38100" cap="flat" cmpd="thickThin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txBody>
            <a:bodyPr vert="horz" wrap="square" lIns="91440" tIns="45720" rIns="91440" bIns="45720" rtlCol="0" anchor="ctr">
              <a:normAutofit fontScale="4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空氣污染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7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en-US" sz="3200" b="1" dirty="0" smtClean="0">
                <a:solidFill>
                  <a:srgbClr val="002060"/>
                </a:solidFill>
                <a:ea typeface="微軟正黑體" panose="020B0604030504040204" pitchFamily="34" charset="-120"/>
              </a:rPr>
              <a:t>伍、</a:t>
            </a:r>
            <a:r>
              <a:rPr lang="zh-TW" altLang="zh-TW" sz="3200" b="1" dirty="0" smtClean="0">
                <a:solidFill>
                  <a:srgbClr val="002060"/>
                </a:solidFill>
                <a:ea typeface="微軟正黑體" panose="020B0604030504040204" pitchFamily="34" charset="-120"/>
              </a:rPr>
              <a:t>二</a:t>
            </a:r>
            <a:r>
              <a:rPr lang="zh-TW" altLang="zh-TW" sz="3200" b="1" dirty="0" smtClean="0">
                <a:ea typeface="微軟正黑體" panose="020B0604030504040204" pitchFamily="34" charset="-120"/>
              </a:rPr>
              <a:t>、</a:t>
            </a:r>
            <a:r>
              <a:rPr lang="zh-TW" altLang="zh-TW" sz="3200" dirty="0" smtClean="0">
                <a:ea typeface="微軟正黑體" panose="020B0604030504040204" pitchFamily="34" charset="-120"/>
              </a:rPr>
              <a:t>主題式協同</a:t>
            </a:r>
            <a:r>
              <a:rPr lang="en-US" altLang="zh-TW" sz="3200" b="1" dirty="0" smtClean="0">
                <a:ea typeface="微軟正黑體" panose="020B0604030504040204" pitchFamily="34" charset="-120"/>
              </a:rPr>
              <a:t>—</a:t>
            </a:r>
            <a:r>
              <a:rPr lang="zh-TW" altLang="zh-TW" sz="3200" b="1" dirty="0" smtClean="0">
                <a:ea typeface="微軟正黑體" panose="020B0604030504040204" pitchFamily="34" charset="-120"/>
              </a:rPr>
              <a:t>超領域</a:t>
            </a:r>
            <a:r>
              <a:rPr lang="en-US" altLang="zh-TW" sz="3200" b="1" dirty="0" smtClean="0">
                <a:ea typeface="微軟正黑體" panose="020B0604030504040204" pitchFamily="34" charset="-120"/>
              </a:rPr>
              <a:t>/</a:t>
            </a:r>
            <a:r>
              <a:rPr lang="zh-TW" altLang="zh-TW" sz="3200" b="1" dirty="0" smtClean="0">
                <a:ea typeface="微軟正黑體" panose="020B0604030504040204" pitchFamily="34" charset="-120"/>
              </a:rPr>
              <a:t>科目之統整</a:t>
            </a:r>
            <a:r>
              <a:rPr lang="en-US" altLang="zh-TW" sz="3200" dirty="0" smtClean="0">
                <a:ea typeface="微軟正黑體" panose="020B0604030504040204" pitchFamily="34" charset="-120"/>
              </a:rPr>
              <a:t> (b)</a:t>
            </a:r>
            <a:endParaRPr lang="zh-TW" altLang="en-US" sz="2700" dirty="0">
              <a:ea typeface="微軟正黑體" panose="020B0604030504040204" pitchFamily="34" charset="-120"/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585644" y="1340768"/>
            <a:ext cx="7874788" cy="116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600" b="1" dirty="0" smtClean="0">
              <a:solidFill>
                <a:srgbClr val="C00000"/>
              </a:solidFill>
            </a:endParaRPr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>
          <a:xfrm>
            <a:off x="860716" y="1405395"/>
            <a:ext cx="7718072" cy="94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809625">
              <a:buNone/>
            </a:pPr>
            <a:r>
              <a:rPr lang="zh-TW" altLang="en-US" sz="2400" b="1" dirty="0" smtClean="0">
                <a:solidFill>
                  <a:srgbClr val="990000"/>
                </a:solidFill>
              </a:rPr>
              <a:t>（三）</a:t>
            </a:r>
            <a:r>
              <a:rPr lang="zh-TW" altLang="zh-TW" sz="2400" b="1" dirty="0" smtClean="0">
                <a:solidFill>
                  <a:srgbClr val="990000"/>
                </a:solidFill>
              </a:rPr>
              <a:t>課程</a:t>
            </a:r>
            <a:r>
              <a:rPr lang="zh-TW" altLang="zh-TW" sz="2400" b="1" dirty="0">
                <a:solidFill>
                  <a:srgbClr val="990000"/>
                </a:solidFill>
              </a:rPr>
              <a:t>內容雖未從領域進行思考，但可看出涉及語文</a:t>
            </a:r>
            <a:r>
              <a:rPr lang="zh-TW" altLang="zh-TW" sz="2400" b="1" dirty="0" smtClean="0">
                <a:solidFill>
                  <a:srgbClr val="990000"/>
                </a:solidFill>
              </a:rPr>
              <a:t>、</a:t>
            </a:r>
            <a:r>
              <a:rPr lang="zh-TW" altLang="en-US" sz="2400" b="1" dirty="0" smtClean="0">
                <a:solidFill>
                  <a:srgbClr val="990000"/>
                </a:solidFill>
              </a:rPr>
              <a:t> </a:t>
            </a:r>
            <a:r>
              <a:rPr lang="zh-TW" altLang="zh-TW" sz="2400" b="1" dirty="0" smtClean="0">
                <a:solidFill>
                  <a:srgbClr val="990000"/>
                </a:solidFill>
              </a:rPr>
              <a:t>自然</a:t>
            </a:r>
            <a:r>
              <a:rPr lang="zh-TW" altLang="zh-TW" sz="2400" b="1" dirty="0">
                <a:solidFill>
                  <a:srgbClr val="990000"/>
                </a:solidFill>
              </a:rPr>
              <a:t>、社會</a:t>
            </a:r>
            <a:r>
              <a:rPr lang="en-US" altLang="zh-TW" sz="2400" b="1" dirty="0">
                <a:solidFill>
                  <a:srgbClr val="990000"/>
                </a:solidFill>
              </a:rPr>
              <a:t>(</a:t>
            </a:r>
            <a:r>
              <a:rPr lang="zh-TW" altLang="zh-TW" sz="2400" b="1" dirty="0">
                <a:solidFill>
                  <a:srgbClr val="990000"/>
                </a:solidFill>
              </a:rPr>
              <a:t>經濟、法律</a:t>
            </a:r>
            <a:r>
              <a:rPr lang="en-US" altLang="zh-TW" sz="2400" b="1" dirty="0">
                <a:solidFill>
                  <a:srgbClr val="990000"/>
                </a:solidFill>
              </a:rPr>
              <a:t>)</a:t>
            </a:r>
            <a:r>
              <a:rPr lang="zh-TW" altLang="zh-TW" sz="2400" b="1" dirty="0">
                <a:solidFill>
                  <a:srgbClr val="990000"/>
                </a:solidFill>
              </a:rPr>
              <a:t>等領域知識</a:t>
            </a:r>
            <a:r>
              <a:rPr lang="zh-TW" altLang="en-US" sz="2400" b="1" dirty="0" smtClean="0">
                <a:solidFill>
                  <a:srgbClr val="990000"/>
                </a:solidFill>
              </a:rPr>
              <a:t>。</a:t>
            </a:r>
            <a:endParaRPr lang="en-US" altLang="zh-TW" sz="28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600" b="1" dirty="0" smtClean="0">
              <a:solidFill>
                <a:srgbClr val="C00000"/>
              </a:solidFill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5058331" y="2564904"/>
            <a:ext cx="3186077" cy="3772504"/>
            <a:chOff x="5020655" y="2749326"/>
            <a:chExt cx="3319217" cy="3969038"/>
          </a:xfrm>
        </p:grpSpPr>
        <p:grpSp>
          <p:nvGrpSpPr>
            <p:cNvPr id="6" name="群組 5"/>
            <p:cNvGrpSpPr/>
            <p:nvPr/>
          </p:nvGrpSpPr>
          <p:grpSpPr>
            <a:xfrm>
              <a:off x="5020655" y="2749326"/>
              <a:ext cx="1512168" cy="1577371"/>
              <a:chOff x="4935316" y="2643717"/>
              <a:chExt cx="1512168" cy="1577371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4935316" y="2643717"/>
                <a:ext cx="1512168" cy="15773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240152" y="290006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256957" y="351998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812392" y="316623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 rot="19098945">
              <a:off x="6827704" y="3052463"/>
              <a:ext cx="1512168" cy="1577371"/>
              <a:chOff x="4935316" y="2643717"/>
              <a:chExt cx="1512168" cy="1577371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4935316" y="2643717"/>
                <a:ext cx="1512168" cy="15773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240152" y="290006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256957" y="351998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812392" y="316623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 rot="1865218">
              <a:off x="5564366" y="4433913"/>
              <a:ext cx="1512168" cy="1577371"/>
              <a:chOff x="4935316" y="2643717"/>
              <a:chExt cx="1512168" cy="1577371"/>
            </a:xfrm>
          </p:grpSpPr>
          <p:sp>
            <p:nvSpPr>
              <p:cNvPr id="48" name="橢圓 47"/>
              <p:cNvSpPr/>
              <p:nvPr/>
            </p:nvSpPr>
            <p:spPr>
              <a:xfrm>
                <a:off x="4935316" y="2643717"/>
                <a:ext cx="1512168" cy="15773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5240152" y="290006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256957" y="351998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812392" y="316623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8" name="直線接點 7"/>
            <p:cNvCxnSpPr/>
            <p:nvPr/>
          </p:nvCxnSpPr>
          <p:spPr>
            <a:xfrm>
              <a:off x="6469971" y="3891228"/>
              <a:ext cx="333611" cy="68239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6082539" y="4263572"/>
              <a:ext cx="73050" cy="210621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3" idx="2"/>
            </p:cNvCxnSpPr>
            <p:nvPr/>
          </p:nvCxnSpPr>
          <p:spPr>
            <a:xfrm flipV="1">
              <a:off x="6848772" y="4355897"/>
              <a:ext cx="170357" cy="265633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5846753" y="6072033"/>
              <a:ext cx="11343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網路</a:t>
              </a:r>
              <a:r>
                <a:rPr lang="zh-TW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式</a:t>
              </a:r>
              <a:r>
                <a:rPr lang="en-US" altLang="zh-TW" sz="1400" dirty="0"/>
                <a:t>(Networked</a:t>
              </a:r>
              <a:r>
                <a:rPr lang="en-US" altLang="zh-TW" dirty="0" smtClean="0"/>
                <a:t>)</a:t>
              </a:r>
              <a:endParaRPr lang="zh-TW" altLang="en-US" sz="1400" dirty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1403648" y="2507065"/>
            <a:ext cx="3384376" cy="3853640"/>
            <a:chOff x="4534413" y="2428722"/>
            <a:chExt cx="3384376" cy="3853640"/>
          </a:xfrm>
        </p:grpSpPr>
        <p:sp>
          <p:nvSpPr>
            <p:cNvPr id="82" name="橢圓 81"/>
            <p:cNvSpPr/>
            <p:nvPr/>
          </p:nvSpPr>
          <p:spPr>
            <a:xfrm>
              <a:off x="4534413" y="2428722"/>
              <a:ext cx="3384376" cy="3251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橢圓 82"/>
            <p:cNvSpPr/>
            <p:nvPr/>
          </p:nvSpPr>
          <p:spPr>
            <a:xfrm>
              <a:off x="5678833" y="2742594"/>
              <a:ext cx="983856" cy="88355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瞭解空氣污染之判定、來源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4" name="橢圓 83"/>
            <p:cNvSpPr/>
            <p:nvPr/>
          </p:nvSpPr>
          <p:spPr>
            <a:xfrm>
              <a:off x="4623986" y="3370660"/>
              <a:ext cx="954714" cy="882273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分析空氣污染與經濟發展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5" name="橢圓 84"/>
            <p:cNvSpPr/>
            <p:nvPr/>
          </p:nvSpPr>
          <p:spPr>
            <a:xfrm>
              <a:off x="6679417" y="3355498"/>
              <a:ext cx="982707" cy="831212"/>
            </a:xfrm>
            <a:prstGeom prst="ellipse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各國空氣污染之防治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6" name="橢圓 85"/>
            <p:cNvSpPr/>
            <p:nvPr/>
          </p:nvSpPr>
          <p:spPr>
            <a:xfrm>
              <a:off x="6444208" y="4306442"/>
              <a:ext cx="1085768" cy="8952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探討我國空氣污染情形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5059329" y="4252934"/>
              <a:ext cx="1303081" cy="10866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研擬空氣污染防治策略並進行宣導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680989" y="5743532"/>
              <a:ext cx="998428" cy="538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沈浸</a:t>
              </a:r>
              <a:r>
                <a:rPr lang="zh-TW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式</a:t>
              </a:r>
              <a:r>
                <a:rPr lang="en-US" altLang="zh-TW" sz="1400" dirty="0"/>
                <a:t>(Immersed)</a:t>
              </a:r>
              <a:endParaRPr lang="zh-TW" altLang="en-US" sz="1400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678833" y="3861048"/>
              <a:ext cx="983856" cy="325662"/>
            </a:xfrm>
            <a:prstGeom prst="rect">
              <a:avLst/>
            </a:prstGeom>
            <a:noFill/>
            <a:ln w="38100" cap="flat" cmpd="thickThin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txBody>
            <a:bodyPr vert="horz" wrap="square" lIns="91440" tIns="45720" rIns="91440" bIns="45720" rtlCol="0" anchor="ctr">
              <a:normAutofit fontScale="4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空氣污染</a:t>
              </a:r>
            </a:p>
          </p:txBody>
        </p:sp>
      </p:grpSp>
      <p:sp>
        <p:nvSpPr>
          <p:cNvPr id="98" name="文字方塊 97"/>
          <p:cNvSpPr txBox="1"/>
          <p:nvPr/>
        </p:nvSpPr>
        <p:spPr>
          <a:xfrm>
            <a:off x="6012160" y="3895426"/>
            <a:ext cx="983856" cy="325662"/>
          </a:xfrm>
          <a:prstGeom prst="rect">
            <a:avLst/>
          </a:prstGeom>
          <a:noFill/>
          <a:ln w="38100" cap="flat" cmpd="thickThin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空氣污染</a:t>
            </a:r>
          </a:p>
        </p:txBody>
      </p:sp>
    </p:spTree>
    <p:extLst>
      <p:ext uri="{BB962C8B-B14F-4D97-AF65-F5344CB8AC3E}">
        <p14:creationId xmlns:p14="http://schemas.microsoft.com/office/powerpoint/2010/main" val="33258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51520" y="768049"/>
            <a:ext cx="8280920" cy="932759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Adobe 繁黑體 Std B" pitchFamily="34" charset="-120"/>
                <a:ea typeface="Adobe 繁黑體 Std B" pitchFamily="34" charset="-120"/>
              </a:rPr>
              <a:t>伍</a:t>
            </a:r>
            <a:r>
              <a:rPr lang="zh-TW" altLang="en-US" sz="32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、</a:t>
            </a:r>
            <a:r>
              <a:rPr lang="zh-TW" altLang="zh-TW" sz="32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跨領域</a:t>
            </a:r>
            <a:r>
              <a:rPr lang="zh-TW" altLang="en-US" sz="32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或科目課程之</a:t>
            </a: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內</a:t>
            </a:r>
            <a:r>
              <a:rPr lang="zh-TW" altLang="en-US" sz="32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容設計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4459335"/>
            <a:ext cx="6696744" cy="109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類課程的最終目的，都在於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協助學生統整學習</a:t>
            </a:r>
            <a:r>
              <a:rPr lang="zh-TW" altLang="zh-TW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亦即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868109" y="1916832"/>
            <a:ext cx="2703891" cy="254250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50000">
                <a:srgbClr val="FF9966">
                  <a:gamma/>
                  <a:tint val="31765"/>
                  <a:invGamma/>
                </a:srgbClr>
              </a:gs>
              <a:gs pos="100000">
                <a:srgbClr val="FF9966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 indent="182563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二個以上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領域或跨科目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之協同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跨領域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科目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之統整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788024" y="1916832"/>
            <a:ext cx="2736304" cy="254250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50000">
                <a:srgbClr val="FF9966">
                  <a:gamma/>
                  <a:tint val="31765"/>
                  <a:invGamma/>
                </a:srgbClr>
              </a:gs>
              <a:gs pos="100000">
                <a:srgbClr val="FF9966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 altLang="zh-TW" sz="2400" dirty="0" smtClean="0"/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主題式協同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超領域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科目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之統整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36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4656" y="1584608"/>
            <a:ext cx="7045736" cy="92697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三、兩類課程的實施時間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31923"/>
              </p:ext>
            </p:extLst>
          </p:nvPr>
        </p:nvGraphicFramePr>
        <p:xfrm>
          <a:off x="899592" y="2522488"/>
          <a:ext cx="7128792" cy="296012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85934">
                  <a:extLst>
                    <a:ext uri="{9D8B030D-6E8A-4147-A177-3AD203B41FA5}">
                      <a16:colId xmlns:a16="http://schemas.microsoft.com/office/drawing/2014/main" xmlns="" val="4077993263"/>
                    </a:ext>
                  </a:extLst>
                </a:gridCol>
                <a:gridCol w="4542858">
                  <a:extLst>
                    <a:ext uri="{9D8B030D-6E8A-4147-A177-3AD203B41FA5}">
                      <a16:colId xmlns:a16="http://schemas.microsoft.com/office/drawing/2014/main" xmlns="" val="544952548"/>
                    </a:ext>
                  </a:extLst>
                </a:gridCol>
              </a:tblGrid>
              <a:tr h="74367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統整程度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660125"/>
                  </a:ext>
                </a:extLst>
              </a:tr>
              <a:tr h="99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跨學科</a:t>
                      </a:r>
                      <a:r>
                        <a:rPr lang="zh-TW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en-US" altLang="zh-TW" sz="3200" kern="100" dirty="0" smtClean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a)</a:t>
                      </a:r>
                      <a:endParaRPr lang="zh-TW" sz="3200" kern="100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/>
                        <a:t>A</a:t>
                      </a:r>
                      <a:r>
                        <a:rPr lang="zh-TW" altLang="en-US" sz="6000" dirty="0" smtClean="0"/>
                        <a:t>、</a:t>
                      </a:r>
                      <a:r>
                        <a:rPr lang="en-US" altLang="zh-TW" sz="6000" dirty="0" smtClean="0"/>
                        <a:t>A+B</a:t>
                      </a:r>
                      <a:r>
                        <a:rPr lang="zh-TW" altLang="en-US" sz="6000" dirty="0" smtClean="0"/>
                        <a:t>、</a:t>
                      </a:r>
                      <a:r>
                        <a:rPr lang="en-US" altLang="zh-TW" sz="6000" dirty="0" smtClean="0"/>
                        <a:t>B</a:t>
                      </a:r>
                      <a:endParaRPr lang="zh-TW" altLang="en-US" sz="6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533103"/>
                  </a:ext>
                </a:extLst>
              </a:tr>
              <a:tr h="1210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超學科</a:t>
                      </a:r>
                      <a:r>
                        <a:rPr lang="zh-TW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en-US" altLang="zh-TW" sz="3200" kern="100" dirty="0" smtClean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b)</a:t>
                      </a:r>
                      <a:endParaRPr lang="zh-TW" sz="3200" kern="100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/>
                        <a:t>B</a:t>
                      </a:r>
                      <a:endParaRPr lang="zh-TW" altLang="en-US" sz="6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523077"/>
                  </a:ext>
                </a:extLst>
              </a:tr>
            </a:tbl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>
          <a:xfrm>
            <a:off x="35496" y="476671"/>
            <a:ext cx="8748464" cy="9327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伍</a:t>
            </a:r>
            <a:r>
              <a:rPr lang="zh-TW" altLang="en-US" sz="36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、</a:t>
            </a:r>
            <a:r>
              <a:rPr lang="zh-TW" altLang="zh-TW" sz="36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跨領域</a:t>
            </a:r>
            <a:r>
              <a:rPr lang="zh-TW" altLang="en-US" sz="36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或科目課程之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內</a:t>
            </a:r>
            <a:r>
              <a:rPr lang="zh-TW" altLang="en-US" sz="3600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容設計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626597"/>
            <a:ext cx="8532948" cy="1143000"/>
          </a:xfrm>
        </p:spPr>
        <p:txBody>
          <a:bodyPr>
            <a:normAutofit fontScale="90000"/>
          </a:bodyPr>
          <a:lstStyle/>
          <a:p>
            <a:pPr marL="804863" indent="-804863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導向跨領域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設計實務</a:t>
            </a:r>
            <a:endParaRPr lang="en-US" altLang="zh-TW" sz="3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908706"/>
            <a:ext cx="7344816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41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一、設計前</a:t>
            </a:r>
            <a:endParaRPr lang="en-US" altLang="zh-TW" sz="41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5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找一群可以合作的夥伴</a:t>
            </a:r>
          </a:p>
          <a:p>
            <a:pPr marL="539750" indent="-53975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是自己找的，可能是被分配的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539750" indent="-539750">
              <a:buNone/>
            </a:pP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學生擺中間，</a:t>
            </a:r>
            <a:r>
              <a:rPr lang="zh-TW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個人放兩邊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學習而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找一個學習或學生需要的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，可從結合學校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、時事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考量課表和時間</a:t>
            </a:r>
            <a:r>
              <a:rPr lang="zh-TW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構思統整或協同</a:t>
            </a:r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</a:p>
          <a:p>
            <a:pPr marL="623888" indent="-623888">
              <a:buNone/>
            </a:pP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科目之統整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二個以上領域或跨科目之協同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B)</a:t>
            </a:r>
            <a:endParaRPr lang="zh-TW" altLang="zh-TW" sz="3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超領域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科目之統整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主題式協同</a:t>
            </a:r>
            <a:r>
              <a:rPr lang="en-US" altLang="zh-TW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B)</a:t>
            </a:r>
            <a:endParaRPr lang="zh-TW" altLang="zh-TW" sz="3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8" name="Picture 4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2787534" cy="100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2495"/>
            <a:ext cx="7931224" cy="916684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素養導向跨領域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設計實務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94346"/>
            <a:ext cx="8352928" cy="4320480"/>
          </a:xfrm>
        </p:spPr>
        <p:txBody>
          <a:bodyPr>
            <a:normAutofit fontScale="25000" lnSpcReduction="20000"/>
          </a:bodyPr>
          <a:lstStyle/>
          <a:p>
            <a:pPr marL="630238" indent="-630238">
              <a:buNone/>
            </a:pPr>
            <a:r>
              <a:rPr lang="zh-TW" altLang="en-US" sz="1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二、設計時</a:t>
            </a:r>
            <a:endParaRPr lang="en-US" altLang="zh-TW" sz="128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依照所選擇之統整或協同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TW" sz="9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A+B</a:t>
            </a: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zh-TW" altLang="zh-TW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用系統化的思考方式構思課程內容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endParaRPr lang="zh-TW" altLang="zh-TW" sz="9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zh-TW" sz="6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sz="6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8438">
              <a:spcBef>
                <a:spcPts val="600"/>
              </a:spcBef>
            </a:pPr>
            <a:r>
              <a:rPr lang="zh-TW" altLang="en-US" sz="6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endParaRPr lang="en-US" altLang="zh-TW" sz="72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8438">
              <a:spcBef>
                <a:spcPts val="600"/>
              </a:spcBef>
            </a:pP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What—When—Who—Why—How—Where</a:t>
            </a:r>
          </a:p>
          <a:p>
            <a:pPr indent="198438">
              <a:spcBef>
                <a:spcPts val="600"/>
              </a:spcBef>
            </a:pPr>
            <a:r>
              <a:rPr lang="zh-TW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en-US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en-US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en-US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en-US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en-US" altLang="zh-TW" sz="7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endParaRPr lang="en-US" altLang="zh-TW" sz="72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8438">
              <a:spcBef>
                <a:spcPts val="600"/>
              </a:spcBef>
            </a:pP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他人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自然等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親近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8438">
              <a:spcBef>
                <a:spcPts val="600"/>
              </a:spcBef>
            </a:pP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認識事實</a:t>
            </a:r>
            <a:r>
              <a:rPr lang="en-US" altLang="zh-TW" sz="5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Facts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理解感受</a:t>
            </a:r>
            <a:r>
              <a:rPr lang="en-US" altLang="zh-TW" sz="5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Feelings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詮釋發現</a:t>
            </a:r>
            <a:r>
              <a:rPr lang="en-US" altLang="zh-TW" sz="5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Findings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探究未來</a:t>
            </a:r>
            <a:r>
              <a:rPr lang="en-US" altLang="zh-TW" sz="5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Future</a:t>
            </a:r>
          </a:p>
          <a:p>
            <a:pPr indent="198438">
              <a:spcBef>
                <a:spcPts val="600"/>
              </a:spcBef>
            </a:pP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OO(of)—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中學習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(from)—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而學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(for)</a:t>
            </a:r>
          </a:p>
          <a:p>
            <a:pPr indent="198438">
              <a:spcBef>
                <a:spcPts val="600"/>
              </a:spcBef>
            </a:pP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文學的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自然的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社會的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zh-TW" sz="7200" b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7200" b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7200" b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社區探究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社區行動</a:t>
            </a:r>
            <a:r>
              <a:rPr lang="en-US" altLang="zh-TW" sz="7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zh-TW" sz="6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2290" name="Picture 2" descr="AN01_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162" y="1489179"/>
            <a:ext cx="1520206" cy="167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7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8496944" cy="1008111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素養導向跨領域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設計實務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掌握核心素養導向之課程教學設計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理想之狀況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3275856" y="2348880"/>
            <a:ext cx="4896721" cy="3312368"/>
            <a:chOff x="1805" y="799"/>
            <a:chExt cx="3449" cy="2385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2060" y="799"/>
              <a:ext cx="3194" cy="2385"/>
            </a:xfrm>
            <a:prstGeom prst="roundRect">
              <a:avLst>
                <a:gd name="adj" fmla="val 16667"/>
              </a:avLst>
            </a:prstGeom>
            <a:solidFill>
              <a:srgbClr val="FAD4FA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lIns="90000"/>
            <a:lstStyle/>
            <a:p>
              <a:r>
                <a:rPr lang="zh-TW" altLang="zh-TW" sz="2400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在課程進行初始、開展、總結時，提供真實或模擬的情境</a:t>
              </a:r>
              <a:r>
                <a:rPr lang="zh-TW" altLang="en-US" sz="2200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lang="en-US" altLang="zh-TW" sz="2200" dirty="0" smtClean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344613" indent="-1344613">
                <a:spcBef>
                  <a:spcPts val="600"/>
                </a:spcBef>
              </a:pP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課程初始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協助學生將新的學習和舊經驗連結</a:t>
              </a:r>
              <a:endParaRPr lang="en-US" altLang="ja-JP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1250950" indent="-1250950">
                <a:spcBef>
                  <a:spcPts val="600"/>
                </a:spcBef>
              </a:pP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課程開展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促使學生聚焦學習關鍵或策略之學習</a:t>
              </a:r>
              <a:endParaRPr lang="en-US" altLang="ja-JP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課程總結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幫助學生應用或實踐</a:t>
              </a:r>
              <a:endParaRPr lang="ja-JP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>
              <a:off x="1805" y="1197"/>
              <a:ext cx="25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rot="10800000" vert="eaVert" wrap="none" lIns="360000" anchor="ctr"/>
            <a:lstStyle/>
            <a:p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68328" y="2420888"/>
            <a:ext cx="2007528" cy="3672408"/>
            <a:chOff x="1114907" y="2173068"/>
            <a:chExt cx="2007528" cy="4044556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 rot="5400000">
              <a:off x="1546732" y="4814508"/>
              <a:ext cx="1150049" cy="1656184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4.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實踐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42" name="AutoShape 9"/>
            <p:cNvSpPr>
              <a:spLocks noChangeArrowheads="1"/>
            </p:cNvSpPr>
            <p:nvPr/>
          </p:nvSpPr>
          <p:spPr bwMode="auto">
            <a:xfrm rot="5400000">
              <a:off x="1546732" y="3813228"/>
              <a:ext cx="1150049" cy="1656184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3.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策略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 rot="5400000">
              <a:off x="1546732" y="2877369"/>
              <a:ext cx="1150049" cy="1656184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2.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統整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 rot="5400000">
              <a:off x="1543646" y="1744329"/>
              <a:ext cx="1150049" cy="2007528"/>
            </a:xfrm>
            <a:prstGeom prst="homePlate">
              <a:avLst>
                <a:gd name="adj" fmla="val 25000"/>
              </a:avLst>
            </a:prstGeom>
            <a:solidFill>
              <a:srgbClr val="F7C1F7"/>
            </a:solidFill>
            <a:ln w="19050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4400" dirty="0" smtClean="0">
                  <a:solidFill>
                    <a:srgbClr val="660033"/>
                  </a:solidFill>
                  <a:ea typeface="標楷體" pitchFamily="65" charset="-120"/>
                </a:rPr>
                <a:t>1.</a:t>
              </a:r>
              <a:r>
                <a:rPr lang="zh-TW" altLang="en-US" sz="4400" dirty="0" smtClean="0">
                  <a:solidFill>
                    <a:srgbClr val="660033"/>
                  </a:solidFill>
                  <a:ea typeface="標楷體" pitchFamily="65" charset="-120"/>
                </a:rPr>
                <a:t>情境</a:t>
              </a:r>
              <a:endParaRPr lang="ja-JP" altLang="en-US" sz="4400" dirty="0">
                <a:solidFill>
                  <a:srgbClr val="660033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一、跨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對於各領域學習的意義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領域內跨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科目的意義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豐富彼此的學習視野</a:t>
            </a:r>
            <a:r>
              <a:rPr lang="en-US" altLang="zh-TW" sz="1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1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領域跨其他領域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科目的意義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en-US" altLang="zh-TW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強化彼此的學習深度</a:t>
            </a:r>
            <a:r>
              <a:rPr lang="en-US" altLang="zh-TW" sz="1800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</a:t>
            </a:r>
            <a:r>
              <a:rPr lang="en-US" altLang="zh-TW" sz="1800" b="1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b="1" dirty="0">
              <a:solidFill>
                <a:srgbClr val="99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dirty="0" smtClean="0">
              <a:solidFill>
                <a:srgbClr val="9933FF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壹、跨領域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設計之基本概念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7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-180528" y="476673"/>
            <a:ext cx="9217024" cy="1008111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素養導向跨領域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設計實務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63284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掌握核心素養導向之課程教學設計原則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理想之狀況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31640" y="2208177"/>
            <a:ext cx="6750459" cy="4084133"/>
            <a:chOff x="989893" y="2133492"/>
            <a:chExt cx="6750459" cy="4084133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 rot="5400000">
              <a:off x="1566996" y="4778505"/>
              <a:ext cx="1150049" cy="1728192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4.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實踐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5400000">
              <a:off x="1566996" y="3799631"/>
              <a:ext cx="1150049" cy="1728192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3.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策略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5400000">
              <a:off x="1494988" y="2606001"/>
              <a:ext cx="1150049" cy="2160240"/>
            </a:xfrm>
            <a:prstGeom prst="homePlate">
              <a:avLst>
                <a:gd name="adj" fmla="val 25000"/>
              </a:avLst>
            </a:prstGeom>
            <a:solidFill>
              <a:srgbClr val="CC99FF"/>
            </a:solidFill>
            <a:ln w="19050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4400" dirty="0" smtClean="0">
                  <a:solidFill>
                    <a:srgbClr val="7030A0"/>
                  </a:solidFill>
                  <a:ea typeface="標楷體" pitchFamily="65" charset="-120"/>
                </a:rPr>
                <a:t>2.</a:t>
              </a:r>
              <a:r>
                <a:rPr lang="zh-TW" altLang="en-US" sz="4400" dirty="0" smtClean="0">
                  <a:solidFill>
                    <a:srgbClr val="7030A0"/>
                  </a:solidFill>
                  <a:ea typeface="標楷體" pitchFamily="65" charset="-120"/>
                </a:rPr>
                <a:t>統整</a:t>
              </a:r>
              <a:endParaRPr lang="ja-JP" altLang="en-US" sz="4400" dirty="0">
                <a:solidFill>
                  <a:srgbClr val="7030A0"/>
                </a:solidFill>
                <a:ea typeface="標楷體" pitchFamily="65" charset="-12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 rot="5400000">
              <a:off x="1566996" y="1844421"/>
              <a:ext cx="1150049" cy="1728192"/>
            </a:xfrm>
            <a:prstGeom prst="homePlate">
              <a:avLst>
                <a:gd name="adj" fmla="val 25000"/>
              </a:avLst>
            </a:prstGeom>
            <a:solidFill>
              <a:srgbClr val="F7C1F7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1.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情境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347864" y="2709378"/>
              <a:ext cx="4392488" cy="280517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lIns="90000"/>
            <a:lstStyle/>
            <a:p>
              <a:r>
                <a:rPr lang="zh-TW" altLang="zh-TW" sz="2400" b="1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學習活動中，引導學生比較或連結</a:t>
              </a:r>
              <a:r>
                <a:rPr lang="zh-TW" altLang="en-US" sz="2400" b="1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：</a:t>
              </a:r>
              <a:endParaRPr lang="en-US" altLang="zh-TW" sz="2400" b="1" dirty="0" smtClean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sz="2400" dirty="0" smtClean="0">
                  <a:latin typeface="標楷體" pitchFamily="65" charset="-120"/>
                  <a:ea typeface="標楷體" pitchFamily="65" charset="-120"/>
                </a:rPr>
                <a:t>相同領域或科目內之知識、技能、態度</a:t>
              </a:r>
              <a:r>
                <a:rPr lang="en-US" altLang="zh-TW" sz="24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zh-TW" sz="2400" dirty="0" smtClean="0">
                  <a:latin typeface="標楷體" pitchFamily="65" charset="-120"/>
                  <a:ea typeface="標楷體" pitchFamily="65" charset="-120"/>
                </a:rPr>
                <a:t>可選用</a:t>
              </a:r>
              <a:r>
                <a:rPr lang="en-US" altLang="zh-TW" sz="2400" dirty="0" smtClean="0">
                  <a:latin typeface="標楷體" pitchFamily="65" charset="-120"/>
                  <a:ea typeface="標楷體" pitchFamily="65" charset="-120"/>
                </a:rPr>
                <a:t>)   </a:t>
              </a:r>
              <a:endParaRPr lang="zh-TW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sz="2400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不同領域或科目間之知識、技能、態度</a:t>
              </a:r>
              <a:endParaRPr lang="ja-JP" altLang="en-US" sz="2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 flipV="1">
              <a:off x="3150132" y="3570339"/>
              <a:ext cx="197731" cy="354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rot="10800000" vert="eaVert" wrap="none" lIns="360000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1116636" y="1484784"/>
            <a:ext cx="7199780" cy="4373432"/>
            <a:chOff x="1116636" y="1484784"/>
            <a:chExt cx="7199780" cy="4373432"/>
          </a:xfrm>
        </p:grpSpPr>
        <p:grpSp>
          <p:nvGrpSpPr>
            <p:cNvPr id="20" name="群組 19"/>
            <p:cNvGrpSpPr/>
            <p:nvPr/>
          </p:nvGrpSpPr>
          <p:grpSpPr>
            <a:xfrm>
              <a:off x="1116636" y="1772816"/>
              <a:ext cx="2519260" cy="4085400"/>
              <a:chOff x="1116636" y="1772816"/>
              <a:chExt cx="2519260" cy="408540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1116636" y="1772816"/>
                <a:ext cx="2160861" cy="4085400"/>
                <a:chOff x="335" y="799"/>
                <a:chExt cx="1522" cy="3222"/>
              </a:xfrm>
            </p:grpSpPr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667" y="2984"/>
                  <a:ext cx="907" cy="1167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E5FF"/>
                </a:solidFill>
                <a:ln w="19050" algn="ctr">
                  <a:solidFill>
                    <a:srgbClr val="CC99FF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4.</a:t>
                  </a:r>
                  <a:r>
                    <a:rPr lang="zh-TW" altLang="en-US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實踐</a:t>
                  </a:r>
                  <a:endParaRPr lang="ja-JP" altLang="en-US" sz="2800" dirty="0">
                    <a:solidFill>
                      <a:srgbClr val="CC99FF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11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642" y="2034"/>
                  <a:ext cx="907" cy="1522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CC99FF"/>
                </a:solidFill>
                <a:ln w="19050" algn="ctr">
                  <a:solidFill>
                    <a:srgbClr val="80008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4400" dirty="0" smtClean="0">
                      <a:solidFill>
                        <a:srgbClr val="7F0F7F"/>
                      </a:solidFill>
                      <a:ea typeface="標楷體" pitchFamily="65" charset="-120"/>
                    </a:rPr>
                    <a:t>3.</a:t>
                  </a:r>
                  <a:r>
                    <a:rPr lang="zh-TW" altLang="en-US" sz="4400" dirty="0" smtClean="0">
                      <a:solidFill>
                        <a:srgbClr val="7F0F7F"/>
                      </a:solidFill>
                      <a:ea typeface="標楷體" pitchFamily="65" charset="-120"/>
                    </a:rPr>
                    <a:t>策略</a:t>
                  </a:r>
                  <a:endParaRPr lang="ja-JP" altLang="en-US" sz="4400" dirty="0">
                    <a:solidFill>
                      <a:srgbClr val="7F0F7F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12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642" y="1415"/>
                  <a:ext cx="907" cy="1217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CCFF"/>
                </a:solidFill>
                <a:ln w="19050" algn="ctr">
                  <a:solidFill>
                    <a:srgbClr val="CC99FF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2.</a:t>
                  </a:r>
                  <a:r>
                    <a:rPr lang="zh-TW" altLang="en-US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統整</a:t>
                  </a:r>
                  <a:endParaRPr lang="ja-JP" altLang="en-US" sz="2800" dirty="0">
                    <a:solidFill>
                      <a:srgbClr val="CC99FF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14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2" y="644"/>
                  <a:ext cx="907" cy="1217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E5FF"/>
                </a:solidFill>
                <a:ln w="19050" algn="ctr">
                  <a:solidFill>
                    <a:srgbClr val="CC99FF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1.</a:t>
                  </a:r>
                  <a:r>
                    <a:rPr lang="zh-TW" altLang="en-US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情境</a:t>
                  </a:r>
                  <a:endParaRPr lang="ja-JP" altLang="en-US" sz="2800" dirty="0">
                    <a:solidFill>
                      <a:srgbClr val="CC99FF"/>
                    </a:solidFill>
                    <a:ea typeface="標楷體" pitchFamily="65" charset="-120"/>
                  </a:endParaRPr>
                </a:p>
              </p:txBody>
            </p:sp>
          </p:grpSp>
          <p:sp>
            <p:nvSpPr>
              <p:cNvPr id="7" name="Line 19"/>
              <p:cNvSpPr>
                <a:spLocks noChangeShapeType="1"/>
              </p:cNvSpPr>
              <p:nvPr/>
            </p:nvSpPr>
            <p:spPr bwMode="auto">
              <a:xfrm flipH="1">
                <a:off x="3275856" y="4149080"/>
                <a:ext cx="144016" cy="0"/>
              </a:xfrm>
              <a:prstGeom prst="line">
                <a:avLst/>
              </a:prstGeom>
              <a:noFill/>
              <a:ln w="444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 anchor="ctr"/>
              <a:lstStyle/>
              <a:p>
                <a:endParaRPr lang="zh-TW" altLang="en-US"/>
              </a:p>
            </p:txBody>
          </p:sp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 flipH="1" flipV="1">
                <a:off x="3419872" y="3068960"/>
                <a:ext cx="0" cy="108012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 anchor="ctr"/>
              <a:lstStyle/>
              <a:p>
                <a:endParaRPr lang="zh-TW" altLang="en-US"/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H="1">
                <a:off x="3419872" y="3068960"/>
                <a:ext cx="216024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 anchor="ctr"/>
              <a:lstStyle/>
              <a:p>
                <a:endParaRPr lang="zh-TW" altLang="en-US"/>
              </a:p>
            </p:txBody>
          </p:sp>
        </p:grp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3635896" y="1484784"/>
              <a:ext cx="4680520" cy="4320480"/>
            </a:xfrm>
            <a:prstGeom prst="roundRect">
              <a:avLst>
                <a:gd name="adj" fmla="val 16667"/>
              </a:avLst>
            </a:prstGeom>
            <a:solidFill>
              <a:srgbClr val="FFE1FF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lIns="90000"/>
            <a:lstStyle/>
            <a:p>
              <a:r>
                <a:rPr lang="zh-TW" altLang="zh-TW" sz="2400" dirty="0" smtClean="0">
                  <a:latin typeface="標楷體" pitchFamily="65" charset="-120"/>
                  <a:ea typeface="標楷體" pitchFamily="65" charset="-120"/>
                </a:rPr>
                <a:t>學習活動中，引導學生歸納學習目標所需掌握之策略與關鍵。</a:t>
              </a:r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ja-JP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45992"/>
              </p:ext>
            </p:extLst>
          </p:nvPr>
        </p:nvGraphicFramePr>
        <p:xfrm>
          <a:off x="3796596" y="2636912"/>
          <a:ext cx="4392488" cy="2885939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課程目標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本次學習策略</a:t>
                      </a:r>
                      <a:r>
                        <a:rPr lang="en-US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關鍵</a:t>
                      </a:r>
                      <a:r>
                        <a:rPr lang="en-US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評量重點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7421">
                <a:tc>
                  <a:txBody>
                    <a:bodyPr/>
                    <a:lstStyle/>
                    <a:p>
                      <a:pPr marL="447675" indent="-447675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一、上台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做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自我介紹</a:t>
                      </a:r>
                      <a:r>
                        <a:rPr lang="en-US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介紹時音量要大小適中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為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1-2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介紹內容須包括姓名和下課喜歡做的事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1-3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介紹姓名時要會運用同音字幫助別人記憶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1414">
                <a:tc>
                  <a:txBody>
                    <a:bodyPr/>
                    <a:lstStyle/>
                    <a:p>
                      <a:pPr marL="357188" indent="-357188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專心聆聽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同儕自我介紹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2-1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眼睛要看著介紹者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2-2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要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安靜不說話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2-3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要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記住同學姓名和下課喜歡做的事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7" name="內容版面配置區 2"/>
          <p:cNvSpPr txBox="1">
            <a:spLocks/>
          </p:cNvSpPr>
          <p:nvPr/>
        </p:nvSpPr>
        <p:spPr>
          <a:xfrm>
            <a:off x="971600" y="620688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掌握核心素養導向之課程教學設計原則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理想之狀況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16548" y="1916832"/>
            <a:ext cx="2160862" cy="3868108"/>
            <a:chOff x="320" y="799"/>
            <a:chExt cx="1522" cy="322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5400000">
              <a:off x="627" y="2806"/>
              <a:ext cx="907" cy="1522"/>
            </a:xfrm>
            <a:prstGeom prst="homePlate">
              <a:avLst>
                <a:gd name="adj" fmla="val 25000"/>
              </a:avLst>
            </a:prstGeom>
            <a:solidFill>
              <a:srgbClr val="CC99FF"/>
            </a:solidFill>
            <a:ln w="19050" algn="ctr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4400" dirty="0" smtClean="0">
                  <a:solidFill>
                    <a:srgbClr val="6600FF"/>
                  </a:solidFill>
                  <a:ea typeface="標楷體" pitchFamily="65" charset="-120"/>
                </a:rPr>
                <a:t>4</a:t>
              </a:r>
              <a:r>
                <a:rPr lang="en-US" altLang="zh-TW" sz="4400" dirty="0" smtClean="0">
                  <a:solidFill>
                    <a:srgbClr val="7030A0"/>
                  </a:solidFill>
                  <a:ea typeface="標楷體" pitchFamily="65" charset="-120"/>
                </a:rPr>
                <a:t>.</a:t>
              </a:r>
              <a:r>
                <a:rPr lang="zh-TW" altLang="en-US" sz="4400" dirty="0" smtClean="0">
                  <a:solidFill>
                    <a:srgbClr val="6600FF"/>
                  </a:solidFill>
                  <a:ea typeface="標楷體" pitchFamily="65" charset="-120"/>
                </a:rPr>
                <a:t>實踐</a:t>
              </a:r>
              <a:endParaRPr lang="ja-JP" altLang="en-US" sz="4400" dirty="0">
                <a:solidFill>
                  <a:srgbClr val="6600FF"/>
                </a:solidFill>
                <a:ea typeface="標楷體" pitchFamily="65" charset="-12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5400000">
              <a:off x="642" y="2186"/>
              <a:ext cx="907" cy="1217"/>
            </a:xfrm>
            <a:prstGeom prst="homePlate">
              <a:avLst>
                <a:gd name="adj" fmla="val 25000"/>
              </a:avLst>
            </a:prstGeom>
            <a:solidFill>
              <a:srgbClr val="FFE1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策略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5400000">
              <a:off x="642" y="1415"/>
              <a:ext cx="907" cy="1217"/>
            </a:xfrm>
            <a:prstGeom prst="homePlate">
              <a:avLst>
                <a:gd name="adj" fmla="val 25000"/>
              </a:avLst>
            </a:prstGeom>
            <a:solidFill>
              <a:srgbClr val="FFCC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統整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>
              <a:off x="642" y="644"/>
              <a:ext cx="907" cy="1217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情境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Line 19"/>
          <p:cNvSpPr>
            <a:spLocks noChangeShapeType="1"/>
          </p:cNvSpPr>
          <p:nvPr/>
        </p:nvSpPr>
        <p:spPr bwMode="auto">
          <a:xfrm flipH="1">
            <a:off x="3275856" y="5085184"/>
            <a:ext cx="144016" cy="0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/>
          </a:ln>
          <a:effectLst/>
        </p:spPr>
        <p:txBody>
          <a:bodyPr rot="10800000" vert="eaVert" wrap="none" lIns="360000" anchor="ctr"/>
          <a:lstStyle/>
          <a:p>
            <a:endParaRPr lang="zh-TW" alt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3419872" y="3068960"/>
            <a:ext cx="0" cy="2016224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rot="10800000" vert="eaVert" wrap="none" lIns="360000" anchor="ctr"/>
          <a:lstStyle/>
          <a:p>
            <a:endParaRPr lang="zh-TW" alt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3419872" y="3068960"/>
            <a:ext cx="216024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rot="10800000" vert="eaVert" wrap="none" lIns="360000" anchor="ctr"/>
          <a:lstStyle/>
          <a:p>
            <a:endParaRPr lang="zh-TW" alt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635896" y="1916832"/>
            <a:ext cx="4680520" cy="3888432"/>
          </a:xfrm>
          <a:prstGeom prst="roundRect">
            <a:avLst>
              <a:gd name="adj" fmla="val 16667"/>
            </a:avLst>
          </a:prstGeom>
          <a:solidFill>
            <a:srgbClr val="FFE1FF"/>
          </a:solidFill>
          <a:ln w="38100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lIns="90000"/>
          <a:lstStyle/>
          <a:p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學習活動中設計情境讓學生綜合練習、應用所學不同領域或學科之知識、技能、態度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如前述舉例中之：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「進行空汙防制宣導活動並播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放影片」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68288" indent="-268288">
              <a:spcBef>
                <a:spcPts val="600"/>
              </a:spcBef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「研擬空氣汙染防制策略並進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行宣導」 </a:t>
            </a:r>
            <a:endParaRPr lang="ja-JP" altLang="en-US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586798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＊具體的轉化說明可參考附件一</a:t>
            </a:r>
            <a:endParaRPr lang="zh-TW" altLang="en-US" dirty="0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1043608" y="764704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掌握核心素養導向之課程教學設計原則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理想之狀況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yo1318yao\AppData\Local\Microsoft\Windows\Temporary Internet Files\Content.IE5\UWBASFQ4\100px-Thought_bubbl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11" y="1417638"/>
            <a:ext cx="1270426" cy="135820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411" y="611852"/>
            <a:ext cx="7427168" cy="79695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注意課程內容的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zh-TW" altLang="zh-TW" sz="32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精確性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38164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TW" altLang="zh-TW" sz="6200" dirty="0" smtClean="0"/>
              <a:t>例如：</a:t>
            </a:r>
            <a:endParaRPr lang="en-US" altLang="zh-TW" sz="62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5500" dirty="0" smtClean="0"/>
              <a:t> </a:t>
            </a:r>
            <a:r>
              <a:rPr lang="en-US" altLang="zh-TW" sz="6400" dirty="0" smtClean="0"/>
              <a:t>1.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分數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</a:t>
            </a:r>
            <a:r>
              <a:rPr lang="zh-TW" altLang="zh-TW" sz="6400" dirty="0"/>
              <a:t> </a:t>
            </a:r>
            <a:r>
              <a:rPr lang="en-US" altLang="zh-TW" sz="6400" dirty="0"/>
              <a:t>1/3</a:t>
            </a:r>
            <a:r>
              <a:rPr lang="zh-TW" altLang="zh-TW" sz="6400" dirty="0"/>
              <a:t>語文教師可能會認為是三份中的一</a:t>
            </a:r>
            <a:r>
              <a:rPr lang="zh-TW" altLang="zh-TW" sz="6400" dirty="0" smtClean="0"/>
              <a:t>份</a:t>
            </a:r>
            <a:r>
              <a:rPr lang="zh-TW" altLang="en-US" sz="6400" dirty="0" smtClean="0"/>
              <a:t>。</a:t>
            </a:r>
            <a:endParaRPr lang="en-US" altLang="zh-TW" sz="6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/>
              <a:t>　</a:t>
            </a:r>
            <a:r>
              <a:rPr lang="zh-TW" altLang="en-US" sz="6400" dirty="0" smtClean="0"/>
              <a:t>　　　　　</a:t>
            </a:r>
            <a:r>
              <a:rPr lang="zh-TW" altLang="zh-TW" sz="6400" dirty="0"/>
              <a:t>數學教師的想法則是三等份中的一</a:t>
            </a:r>
            <a:r>
              <a:rPr lang="zh-TW" altLang="zh-TW" sz="6400" dirty="0" smtClean="0"/>
              <a:t>份</a:t>
            </a:r>
            <a:r>
              <a:rPr lang="zh-TW" altLang="en-US" sz="6400" dirty="0"/>
              <a:t>。</a:t>
            </a:r>
            <a:endParaRPr lang="en-US" altLang="zh-TW" sz="6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6400" dirty="0" smtClean="0"/>
              <a:t> 2.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正比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</a:t>
            </a:r>
            <a:r>
              <a:rPr lang="zh-TW" altLang="zh-TW" sz="6400" dirty="0"/>
              <a:t>文科教師可能認為是一個量隨著另一個量的增加而</a:t>
            </a:r>
            <a:r>
              <a:rPr lang="zh-TW" altLang="zh-TW" sz="6400" dirty="0" smtClean="0"/>
              <a:t>增加</a:t>
            </a:r>
            <a:r>
              <a:rPr lang="zh-TW" altLang="en-US" sz="6400" dirty="0" smtClean="0"/>
              <a:t>。</a:t>
            </a:r>
            <a:endParaRPr lang="en-US" altLang="zh-TW" sz="6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　　　　　　</a:t>
            </a:r>
            <a:r>
              <a:rPr lang="zh-TW" altLang="zh-TW" sz="6400" dirty="0" smtClean="0"/>
              <a:t>理科</a:t>
            </a:r>
            <a:r>
              <a:rPr lang="zh-TW" altLang="zh-TW" sz="6400" dirty="0"/>
              <a:t>教師的想法</a:t>
            </a:r>
            <a:r>
              <a:rPr lang="en-US" altLang="zh-TW" sz="6400" dirty="0"/>
              <a:t>A/B=K </a:t>
            </a:r>
            <a:r>
              <a:rPr lang="zh-TW" altLang="zh-TW" sz="6400" dirty="0"/>
              <a:t>其中</a:t>
            </a:r>
            <a:r>
              <a:rPr lang="en-US" altLang="zh-TW" sz="6400" dirty="0"/>
              <a:t>A,B,K</a:t>
            </a:r>
            <a:r>
              <a:rPr lang="zh-TW" altLang="zh-TW" sz="6400" dirty="0"/>
              <a:t>不等於</a:t>
            </a:r>
            <a:r>
              <a:rPr lang="en-US" altLang="zh-TW" sz="6400" dirty="0"/>
              <a:t>0 </a:t>
            </a:r>
            <a:r>
              <a:rPr lang="zh-TW" altLang="zh-TW" sz="6400" dirty="0"/>
              <a:t>且</a:t>
            </a:r>
            <a:r>
              <a:rPr lang="en-US" altLang="zh-TW" sz="6400" dirty="0"/>
              <a:t>K</a:t>
            </a:r>
            <a:r>
              <a:rPr lang="zh-TW" altLang="zh-TW" sz="6400" dirty="0"/>
              <a:t>為一定</a:t>
            </a:r>
            <a:r>
              <a:rPr lang="zh-TW" altLang="zh-TW" sz="6400" dirty="0" smtClean="0"/>
              <a:t>值</a:t>
            </a:r>
            <a:r>
              <a:rPr lang="zh-TW" altLang="en-US" sz="6400" dirty="0"/>
              <a:t>。</a:t>
            </a:r>
            <a:endParaRPr lang="zh-TW" altLang="zh-TW" sz="6400" dirty="0" smtClean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 </a:t>
            </a:r>
            <a:r>
              <a:rPr lang="en-US" altLang="zh-TW" sz="6400" dirty="0" smtClean="0"/>
              <a:t>3.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速率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：數學、物理、化學教師關注的焦點可能有所不同</a:t>
            </a:r>
            <a:r>
              <a:rPr lang="zh-TW" altLang="en-US" sz="6400" dirty="0" smtClean="0"/>
              <a:t>。</a:t>
            </a:r>
            <a:endParaRPr lang="zh-TW" altLang="zh-TW" sz="6400" dirty="0" smtClean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 </a:t>
            </a:r>
            <a:r>
              <a:rPr lang="en-US" altLang="zh-TW" sz="6400" dirty="0" smtClean="0"/>
              <a:t>4.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正、負極</a:t>
            </a:r>
            <a:r>
              <a:rPr lang="zh-TW" altLang="zh-TW" sz="7200" dirty="0" smtClean="0">
                <a:solidFill>
                  <a:srgbClr val="6600CC"/>
                </a:solidFill>
              </a:rPr>
              <a:t>」或「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陰、陽極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：物理及化學有其慣用法，關注的重點亦有不同</a:t>
            </a:r>
            <a:r>
              <a:rPr lang="zh-TW" altLang="en-US" sz="6400" dirty="0" smtClean="0"/>
              <a:t>。</a:t>
            </a:r>
            <a:endParaRPr lang="zh-TW" altLang="zh-TW" sz="6400" dirty="0" smtClean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 </a:t>
            </a:r>
            <a:r>
              <a:rPr lang="en-US" altLang="zh-TW" sz="6400" dirty="0" smtClean="0"/>
              <a:t>5.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酶</a:t>
            </a:r>
            <a:r>
              <a:rPr lang="zh-TW" altLang="zh-TW" sz="7200" dirty="0" smtClean="0">
                <a:solidFill>
                  <a:srgbClr val="6600CC"/>
                </a:solidFill>
              </a:rPr>
              <a:t>」、「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酵素</a:t>
            </a:r>
            <a:r>
              <a:rPr lang="zh-TW" altLang="zh-TW" sz="7200" dirty="0" smtClean="0">
                <a:solidFill>
                  <a:srgbClr val="6600CC"/>
                </a:solidFill>
              </a:rPr>
              <a:t>」、「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催化劑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</a:t>
            </a:r>
            <a:r>
              <a:rPr lang="zh-TW" altLang="en-US" sz="6400" dirty="0" smtClean="0"/>
              <a:t> </a:t>
            </a:r>
            <a:r>
              <a:rPr lang="zh-TW" altLang="zh-TW" sz="6400" dirty="0" smtClean="0"/>
              <a:t>雖有共同的意義，但「健康」、「生物」、「化學」有其慣用法，關注的重點亦有差異</a:t>
            </a:r>
            <a:r>
              <a:rPr lang="zh-TW" altLang="en-US" sz="6400" dirty="0" smtClean="0"/>
              <a:t>。</a:t>
            </a:r>
            <a:endParaRPr lang="en-US" altLang="zh-TW" sz="6400" dirty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6400" dirty="0" smtClean="0"/>
              <a:t>6.</a:t>
            </a:r>
            <a:r>
              <a:rPr lang="zh-TW" altLang="zh-TW" sz="7200" b="1" dirty="0">
                <a:solidFill>
                  <a:srgbClr val="7030A0"/>
                </a:solidFill>
              </a:rPr>
              <a:t> 「國家」</a:t>
            </a:r>
            <a:r>
              <a:rPr lang="zh-TW" altLang="zh-TW" sz="7200" dirty="0"/>
              <a:t>：</a:t>
            </a:r>
            <a:r>
              <a:rPr lang="zh-TW" altLang="zh-TW" sz="6400" dirty="0"/>
              <a:t>歷史、地理、公民教師關注的焦點可能也不</a:t>
            </a:r>
            <a:r>
              <a:rPr lang="zh-TW" altLang="zh-TW" sz="6400" dirty="0" smtClean="0"/>
              <a:t>相同</a:t>
            </a:r>
            <a:r>
              <a:rPr lang="zh-TW" altLang="en-US" sz="6400" dirty="0"/>
              <a:t>。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45837" y="1600202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zh-TW" sz="3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相同的名詞</a:t>
            </a:r>
            <a:r>
              <a:rPr kumimoji="0" lang="zh-TW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kumimoji="0" lang="zh-TW" altLang="zh-TW" sz="3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不同領域教師</a:t>
            </a:r>
            <a:r>
              <a:rPr kumimoji="0" lang="zh-TW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對其可能有不同的想法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5311" y="47667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實施跨領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域或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科目協同教學之貼心叮嚀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204864"/>
            <a:ext cx="7632848" cy="3384376"/>
          </a:xfrm>
        </p:spPr>
        <p:txBody>
          <a:bodyPr>
            <a:normAutofit/>
          </a:bodyPr>
          <a:lstStyle/>
          <a:p>
            <a:pPr marL="715963" indent="-715963">
              <a:buNone/>
            </a:pP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授課時間的確認是關鍵</a:t>
            </a:r>
            <a:r>
              <a:rPr lang="en-US" altLang="zh-TW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720725" indent="-720725"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需運用彈性學習課程時間，</a:t>
            </a: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zh-TW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lang="zh-TW" altLang="zh-TW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中爭取</a:t>
            </a:r>
            <a:endParaRPr lang="en-US" altLang="zh-TW" sz="28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indent="-720725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二、國中領域可善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用新領綱中的一些設計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720725" indent="-720725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科學探究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；歷史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考察；田野觀察、田野訪查、田野實察；探究活動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indent="-720725">
              <a:buNone/>
            </a:pPr>
            <a:endParaRPr lang="zh-TW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99976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5311" y="47667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實施跨領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域或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科目協同教學之貼心叮嚀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31406"/>
            <a:ext cx="7200800" cy="4261890"/>
          </a:xfrm>
        </p:spPr>
        <p:txBody>
          <a:bodyPr>
            <a:normAutofit/>
          </a:bodyPr>
          <a:lstStyle/>
          <a:p>
            <a:pPr marL="715963" indent="-715963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、申請核給額外授課節數者</a:t>
            </a:r>
          </a:p>
          <a:p>
            <a:pPr marL="536575" indent="-536575">
              <a:lnSpc>
                <a:spcPct val="120000"/>
              </a:lnSpc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記得列入學校課程計畫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綱規定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lnSpc>
                <a:spcPct val="120000"/>
              </a:lnSpc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申請條件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團隊成員共同備課，同時二位以上成員進行同一班學生授課時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lnSpc>
                <a:spcPct val="120000"/>
              </a:lnSpc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申請程序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課程計畫經課發會審議通過，且送各該主管機關核定後實施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lnSpc>
                <a:spcPct val="120000"/>
              </a:lnSpc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計畫內容、核給時數與義務等規定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見各該主關機關規定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99976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實施跨領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科目域協同教學之貼心叮嚀</a:t>
            </a:r>
            <a:r>
              <a:rPr lang="en-US" altLang="zh-TW" sz="2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15616" y="2006914"/>
            <a:ext cx="7056784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、備課時間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endParaRPr lang="zh-TW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715963"/>
            <a:r>
              <a:rPr lang="zh-TW" altLang="en-US" sz="28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教學研究會、專業學習社群研討、年級或年段會議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、資源爭取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715963" indent="-715963"/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可結合各項課程與教學創新或教育實驗與計畫辦理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、課程評鑑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endParaRPr lang="zh-TW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/>
            <a:r>
              <a:rPr lang="zh-TW" altLang="zh-TW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可結合公開授課與專業回饋完成課程評鑑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576064" cy="663853"/>
          </a:xfrm>
          <a:prstGeom prst="rect">
            <a:avLst/>
          </a:prstGeom>
        </p:spPr>
      </p:pic>
      <p:pic>
        <p:nvPicPr>
          <p:cNvPr id="9" name="圖片 8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576064" cy="663853"/>
          </a:xfrm>
          <a:prstGeom prst="rect">
            <a:avLst/>
          </a:prstGeom>
        </p:spPr>
      </p:pic>
      <p:pic>
        <p:nvPicPr>
          <p:cNvPr id="10" name="圖片 9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5104"/>
            <a:ext cx="576064" cy="66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、相關資料說明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400"/>
              </a:spcBef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54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、公版簡報資料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5400"/>
              </a:spcBef>
              <a:buNone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二、公版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或科目協同教學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9254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25">
            <a:off x="2403758" y="1795154"/>
            <a:ext cx="4185625" cy="289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心形 4"/>
          <p:cNvSpPr/>
          <p:nvPr/>
        </p:nvSpPr>
        <p:spPr>
          <a:xfrm rot="19850048">
            <a:off x="1505877" y="1351071"/>
            <a:ext cx="1232942" cy="1053319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8092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跨領域課程設計之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P8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、課程架構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課程類型與領域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科目劃分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國民中小學部分</a:t>
            </a: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「校訂課程」：由學校安排，以形塑學校教育願景及強化學生適性發展</a:t>
            </a:r>
            <a:r>
              <a:rPr lang="zh-TW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在國民小學及國民中學為「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彈性學習課程」，包含跨領域統整性主題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議題探究課程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P8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陸、課程架構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課程類型與領域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科目劃分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科目劃分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國民小學階段，以領域教學為原則；</a:t>
            </a:r>
            <a:r>
              <a:rPr lang="zh-TW" altLang="zh-TW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國民中學階段，在領域課程架構下，得依學校實際條件，彈性採取分科或領域教學</a:t>
            </a:r>
            <a:r>
              <a:rPr lang="zh-TW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並透過適當的課程</a:t>
            </a:r>
            <a:r>
              <a:rPr lang="zh-TW" altLang="zh-TW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設計與</a:t>
            </a:r>
            <a:r>
              <a:rPr lang="zh-TW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教學安排，強化領域課程統整與學生學習應用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zh-TW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課程設計之基本概念</a:t>
            </a:r>
          </a:p>
        </p:txBody>
      </p:sp>
    </p:spTree>
    <p:extLst>
      <p:ext uri="{BB962C8B-B14F-4D97-AF65-F5344CB8AC3E}">
        <p14:creationId xmlns:p14="http://schemas.microsoft.com/office/powerpoint/2010/main" val="260145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領域課程設計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之規定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P11.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 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彈性學習課程由學校自行規劃辦理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性、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全年級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班群學習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endParaRPr lang="en-US" altLang="zh-TW" sz="20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，提升學生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學習興趣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並鼓勵適性發展，落實</a:t>
            </a:r>
            <a:r>
              <a:rPr lang="zh-TW" altLang="en-US" sz="20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學校本位及特色</a:t>
            </a:r>
            <a:r>
              <a:rPr lang="zh-TW" altLang="en-US" sz="20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2000" b="1" u="sng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。依照學校及各學習階段的學生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特性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，可選擇</a:t>
            </a:r>
            <a:r>
              <a:rPr lang="zh-TW" altLang="en-US" sz="2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統整性主題</a:t>
            </a:r>
            <a:r>
              <a:rPr lang="en-US" altLang="zh-TW" sz="2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en-US" altLang="zh-TW" sz="20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2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、社團活動與技藝課程、特殊需求領域課程 或是其他類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進行規劃，經</a:t>
            </a:r>
            <a:r>
              <a:rPr lang="zh-TW" altLang="en-US" sz="2000" b="1" u="sng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學校課程發展委員會通過後實施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2 .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學習課程可以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跨領域</a:t>
            </a:r>
            <a:r>
              <a:rPr lang="en-US" altLang="zh-TW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科目或結合各項議題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，發展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「統整性</a:t>
            </a:r>
            <a:r>
              <a:rPr lang="zh-TW" altLang="en-US" sz="20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endParaRPr lang="en-US" altLang="zh-TW" sz="2000" b="1" u="sng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en-US" altLang="zh-TW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/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en-US" altLang="zh-TW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議題探究 課程」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，強化知能整合與生活運用能力。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設計之基本概念</a:t>
            </a:r>
          </a:p>
        </p:txBody>
      </p:sp>
    </p:spTree>
    <p:extLst>
      <p:ext uri="{BB962C8B-B14F-4D97-AF65-F5344CB8AC3E}">
        <p14:creationId xmlns:p14="http://schemas.microsoft.com/office/powerpoint/2010/main" val="180504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、跨領域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科目課程之設計與教學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跨領域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科目課程由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跨領域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△可由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單一領域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2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跨領域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科目課程之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△可由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8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 </a:t>
            </a:r>
            <a:r>
              <a:rPr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科目課程設計之基本概念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7407" l="6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868">
            <a:off x="7348525" y="1511998"/>
            <a:ext cx="1494548" cy="13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三、跨領域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科目課程之類型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合作成員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觀之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3600"/>
              </a:spcBef>
              <a:buNone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sz="3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跨領域課程</a:t>
            </a:r>
            <a:endParaRPr lang="en-US" altLang="zh-TW" sz="3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設計者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</a:t>
            </a:r>
            <a:endParaRPr lang="en-US" altLang="zh-TW" dirty="0">
              <a:latin typeface="HGHeiseiKakugothictaiW3" panose="020B0409000000000000" pitchFamily="49" charset="-128"/>
              <a:ea typeface="HGHeiseiKakugothictaiW3" panose="020B0409000000000000" pitchFamily="49" charset="-128"/>
            </a:endParaRPr>
          </a:p>
          <a:p>
            <a:pPr marL="0" indent="0">
              <a:buNone/>
            </a:pPr>
            <a:r>
              <a:rPr lang="zh-TW" altLang="en-US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      </a:t>
            </a:r>
            <a:r>
              <a:rPr lang="zh-TW" altLang="en-US" dirty="0" smtClean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學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者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HGHeiseiKakugothictaiW3" panose="020B0409000000000000" pitchFamily="49" charset="-128"/>
                <a:ea typeface="HGHeiseiKakugothictaiW3" panose="020B0409000000000000" pitchFamily="49" charset="-128"/>
              </a:rPr>
              <a:t>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壹、跨領域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科目課程設計之基本概念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94105"/>
              </p:ext>
            </p:extLst>
          </p:nvPr>
        </p:nvGraphicFramePr>
        <p:xfrm>
          <a:off x="2411760" y="3573016"/>
          <a:ext cx="4176464" cy="203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4"/>
                <a:gridCol w="2126200"/>
              </a:tblGrid>
              <a:tr h="1051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單一領域設計者△</a:t>
                      </a:r>
                      <a:endParaRPr lang="en-US" altLang="zh-TW" sz="2400" dirty="0" smtClean="0"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單一領域教學者△</a:t>
                      </a:r>
                      <a:endParaRPr lang="en-US" altLang="zh-TW" dirty="0" smtClean="0"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甲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跨領域設計者〇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單一領域教學者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△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乙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84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單一領域設計者△</a:t>
                      </a:r>
                      <a:endParaRPr lang="en-US" altLang="zh-TW" dirty="0" smtClean="0"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跨領域教學者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〇</a:t>
                      </a:r>
                      <a:endParaRPr lang="en-US" altLang="zh-TW" dirty="0" smtClean="0"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丙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跨領域設計者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〇</a:t>
                      </a:r>
                      <a:endParaRPr lang="en-US" altLang="zh-TW" dirty="0" smtClean="0">
                        <a:solidFill>
                          <a:schemeClr val="bg1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跨領域教學者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〇</a:t>
                      </a:r>
                      <a:endParaRPr lang="en-US" altLang="zh-TW" dirty="0" smtClean="0">
                        <a:solidFill>
                          <a:schemeClr val="bg1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HGHeiseiKakugothictaiW3" panose="020B0409000000000000" pitchFamily="49" charset="-128"/>
                          <a:ea typeface="HGHeiseiKakugothictaiW3" panose="020B0409000000000000" pitchFamily="49" charset="-128"/>
                        </a:rPr>
                        <a:t>丁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HGHeiseiKakugothictaiW3" panose="020B0409000000000000" pitchFamily="49" charset="-128"/>
                        <a:ea typeface="HGHeiseiKakugothictaiW3" panose="020B0409000000000000" pitchFamily="49" charset="-12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圓角矩形圖說文字 4"/>
          <p:cNvSpPr/>
          <p:nvPr/>
        </p:nvSpPr>
        <p:spPr>
          <a:xfrm rot="5400000">
            <a:off x="7956374" y="4509122"/>
            <a:ext cx="648075" cy="1368152"/>
          </a:xfrm>
          <a:prstGeom prst="wedgeRoundRectCallout">
            <a:avLst>
              <a:gd name="adj1" fmla="val -40199"/>
              <a:gd name="adj2" fmla="val 11822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22350" y="5013176"/>
            <a:ext cx="111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最佳型態</a:t>
            </a:r>
            <a:endParaRPr lang="zh-TW" altLang="en-US" b="1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6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導向之跨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要符合十二年國教的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導向課程設計的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四原則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壹、跨領域課程設計之基本概念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2499360" cy="116586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67078462"/>
              </p:ext>
            </p:extLst>
          </p:nvPr>
        </p:nvGraphicFramePr>
        <p:xfrm>
          <a:off x="3707904" y="3212976"/>
          <a:ext cx="5187805" cy="275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0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3916</Words>
  <Application>Microsoft Office PowerPoint</Application>
  <PresentationFormat>如螢幕大小 (4:3)</PresentationFormat>
  <Paragraphs>486</Paragraphs>
  <Slides>48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48</vt:i4>
      </vt:variant>
    </vt:vector>
  </HeadingPairs>
  <TitlesOfParts>
    <vt:vector size="53" baseType="lpstr">
      <vt:lpstr>絲縷</vt:lpstr>
      <vt:lpstr>1_自訂設計</vt:lpstr>
      <vt:lpstr>自訂設計</vt:lpstr>
      <vt:lpstr>Office 佈景主題</vt:lpstr>
      <vt:lpstr>1_Office 佈景主題</vt:lpstr>
      <vt:lpstr>PowerPoint 簡報</vt:lpstr>
      <vt:lpstr>課程綱要</vt:lpstr>
      <vt:lpstr>壹、跨領域或科目課程設計之基本概念</vt:lpstr>
      <vt:lpstr>壹、跨領域或科目課程設計之基本概念</vt:lpstr>
      <vt:lpstr>壹、跨領域或科目課程設計之基本概念</vt:lpstr>
      <vt:lpstr>壹、跨領域或科目課程設計之基本概念</vt:lpstr>
      <vt:lpstr>壹、跨領域或科目課程設計之基本概念</vt:lpstr>
      <vt:lpstr>壹、跨領域或科目課程設計之基本概念</vt:lpstr>
      <vt:lpstr>壹、跨領域課程設計之基本概念</vt:lpstr>
      <vt:lpstr>壹、跨領域課程設計之基本概念</vt:lpstr>
      <vt:lpstr>貳、跨領域/科目協同教學</vt:lpstr>
      <vt:lpstr>貳、跨領域/科目協同教學</vt:lpstr>
      <vt:lpstr>貳、跨領域/科目協同教學</vt:lpstr>
      <vt:lpstr>PowerPoint 簡報</vt:lpstr>
      <vt:lpstr>叁、跨領域或科目(協同教學) 課程實施之時間</vt:lpstr>
      <vt:lpstr>叁、跨領域或科目(協同教學) 課程實施之時間</vt:lpstr>
      <vt:lpstr> 叁、跨領域或科目(協同教學) 課程實施之時間—國中 </vt:lpstr>
      <vt:lpstr> 叁、跨領域或科目(協同教學) 課程實施之時間—國中 </vt:lpstr>
      <vt:lpstr>叁、跨領域或科目(協同教學) 課程實施之時間—國中 </vt:lpstr>
      <vt:lpstr>叁、跨領域或科目(協同教學) 課程實施之時間—國中 </vt:lpstr>
      <vt:lpstr>叁、跨領域或科目(協同教學) 課程實施之時間—國中</vt:lpstr>
      <vt:lpstr>肆、跨領域或科目(協同教學) 課程之 統整程度</vt:lpstr>
      <vt:lpstr>肆、跨領域或科目(協同教學) 之型態—  以統整程度觀之</vt:lpstr>
      <vt:lpstr>肆、跨領域或科目(協同教學) 之型態— 以統整程度觀之</vt:lpstr>
      <vt:lpstr>R. Fogarty(1991)統整課程的型態分析   R. Fogarty. (1991). Ten ways to integrate curriculum. Educational Leadership, 49(2), 61-65. </vt:lpstr>
      <vt:lpstr>R. Fogarty(1991)統整課程的型態分析  </vt:lpstr>
      <vt:lpstr>R. Fogarty(1991)統整課程的型態分析  </vt:lpstr>
      <vt:lpstr>R. Fogarty(1991)統整課程的型態分析  </vt:lpstr>
      <vt:lpstr>R. Fogarty(1991)統整課程的型態分析  </vt:lpstr>
      <vt:lpstr>伍、跨領域或科目課程之內容設計 </vt:lpstr>
      <vt:lpstr>伍、一 、二個以上領域或科目 —跨領域/科目之統整(a)</vt:lpstr>
      <vt:lpstr>伍、一 、二個以上領域或科目 —跨領域/科目之統整(a)</vt:lpstr>
      <vt:lpstr>伍、二、主題式協同—超領域/科目之統整 (b)</vt:lpstr>
      <vt:lpstr>伍、二、主題式協同—超領域/科目之統整 (b)</vt:lpstr>
      <vt:lpstr>伍、跨領域或科目課程之內容設計</vt:lpstr>
      <vt:lpstr>三、兩類課程的實施時間</vt:lpstr>
      <vt:lpstr>伍、素養導向跨領域或科目課程設計實務</vt:lpstr>
      <vt:lpstr>伍、素養導向跨領域或科目課程設計實務</vt:lpstr>
      <vt:lpstr>伍、素養導向跨領域或科目課程設計實務</vt:lpstr>
      <vt:lpstr>伍、素養導向跨領域或科目課程設計實務</vt:lpstr>
      <vt:lpstr>PowerPoint 簡報</vt:lpstr>
      <vt:lpstr>PowerPoint 簡報</vt:lpstr>
      <vt:lpstr>(四)注意課程內容的正確性或精確性—</vt:lpstr>
      <vt:lpstr>陸、實施跨領域或科目協同教學之貼心叮嚀1</vt:lpstr>
      <vt:lpstr>陸、實施跨領域或科目協同教學之貼心叮嚀2</vt:lpstr>
      <vt:lpstr>陸、實施跨領/科目域協同教學之貼心叮嚀3</vt:lpstr>
      <vt:lpstr>柒、相關資料說明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Shih Chiao</dc:creator>
  <cp:lastModifiedBy>shyia</cp:lastModifiedBy>
  <cp:revision>400</cp:revision>
  <cp:lastPrinted>2018-07-24T15:54:32Z</cp:lastPrinted>
  <dcterms:created xsi:type="dcterms:W3CDTF">2017-11-28T12:17:59Z</dcterms:created>
  <dcterms:modified xsi:type="dcterms:W3CDTF">2018-08-08T15:25:04Z</dcterms:modified>
</cp:coreProperties>
</file>