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F9uvWaX2PZMZ1Ds37D6yWemGI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8A401-4BE4-43FC-9EB6-29785E3921FD}">
  <a:tblStyle styleId="{CA08A401-4BE4-43FC-9EB6-29785E3921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02" y="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C34E9-5C95-470C-A2C3-94EB7C86C70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9398862-334E-46C2-9EFE-A77C73BD425E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臺中市政府教育局</a:t>
          </a:r>
          <a:endParaRPr lang="en-US" altLang="zh-TW" sz="24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課程教學科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778290-9B26-4C5E-A30A-95E4BEF5B27F}" type="parTrans" cxnId="{F9C0A84B-9E68-48E8-9944-13C156BDBF0C}">
      <dgm:prSet/>
      <dgm:spPr/>
      <dgm:t>
        <a:bodyPr/>
        <a:lstStyle/>
        <a:p>
          <a:endParaRPr lang="zh-TW" altLang="en-US"/>
        </a:p>
      </dgm:t>
    </dgm:pt>
    <dgm:pt modelId="{7D41E15F-82BA-44AF-AC3D-7F1C39DFE234}" type="sibTrans" cxnId="{F9C0A84B-9E68-48E8-9944-13C156BDBF0C}">
      <dgm:prSet/>
      <dgm:spPr/>
      <dgm:t>
        <a:bodyPr/>
        <a:lstStyle/>
        <a:p>
          <a:endParaRPr lang="zh-TW" altLang="en-US"/>
        </a:p>
      </dgm:t>
    </dgm:pt>
    <dgm:pt modelId="{08AB2FF1-C0FD-44A7-B928-3C39AB5B9E75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臺中市校長及教師專業發展中心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3968E6-5CF9-44D4-8BD1-D51A537B9F32}" type="parTrans" cxnId="{9A1EB6EC-D5A7-49AB-B66A-33992509F104}">
      <dgm:prSet/>
      <dgm:spPr/>
      <dgm:t>
        <a:bodyPr/>
        <a:lstStyle/>
        <a:p>
          <a:endParaRPr lang="zh-TW" altLang="en-US"/>
        </a:p>
      </dgm:t>
    </dgm:pt>
    <dgm:pt modelId="{6C0FE270-1DB4-4F8C-9022-1A9EBC5F9156}" type="sibTrans" cxnId="{9A1EB6EC-D5A7-49AB-B66A-33992509F104}">
      <dgm:prSet/>
      <dgm:spPr/>
      <dgm:t>
        <a:bodyPr/>
        <a:lstStyle/>
        <a:p>
          <a:endParaRPr lang="zh-TW" altLang="en-US"/>
        </a:p>
      </dgm:t>
    </dgm:pt>
    <dgm:pt modelId="{DEE04027-FF83-4A07-A5F0-5F56C3411EEC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培訓認可組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220DA1-DDD7-4A54-8777-2DB3BC449404}" type="parTrans" cxnId="{D1DDDCE9-6817-4786-B821-F8ED9BE7B5BF}">
      <dgm:prSet/>
      <dgm:spPr/>
      <dgm:t>
        <a:bodyPr/>
        <a:lstStyle/>
        <a:p>
          <a:endParaRPr lang="zh-TW" altLang="en-US"/>
        </a:p>
      </dgm:t>
    </dgm:pt>
    <dgm:pt modelId="{6921022A-5934-4191-B0A1-9D30C3557D5A}" type="sibTrans" cxnId="{D1DDDCE9-6817-4786-B821-F8ED9BE7B5BF}">
      <dgm:prSet/>
      <dgm:spPr/>
      <dgm:t>
        <a:bodyPr/>
        <a:lstStyle/>
        <a:p>
          <a:endParaRPr lang="zh-TW" altLang="en-US"/>
        </a:p>
      </dgm:t>
    </dgm:pt>
    <dgm:pt modelId="{C7C83AA4-0AA4-4E4D-887A-928DAE28F20C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綜合業務組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414CA-BB25-4366-AE6E-ACC8922C3423}" type="sibTrans" cxnId="{B321CC8C-F3AD-4694-8531-A84387BE42ED}">
      <dgm:prSet/>
      <dgm:spPr/>
      <dgm:t>
        <a:bodyPr/>
        <a:lstStyle/>
        <a:p>
          <a:endParaRPr lang="zh-TW" altLang="en-US"/>
        </a:p>
      </dgm:t>
    </dgm:pt>
    <dgm:pt modelId="{A6ACCBF0-4F1C-4B79-A244-362AE1109D18}" type="parTrans" cxnId="{B321CC8C-F3AD-4694-8531-A84387BE42ED}">
      <dgm:prSet/>
      <dgm:spPr/>
      <dgm:t>
        <a:bodyPr/>
        <a:lstStyle/>
        <a:p>
          <a:endParaRPr lang="zh-TW" altLang="en-US"/>
        </a:p>
      </dgm:t>
    </dgm:pt>
    <dgm:pt modelId="{8773C63F-76A1-42EA-BECA-0D0C50FAD264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諮詢輔導組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81A9EB-551A-4E87-B38F-8FB83AF9680A}" type="sibTrans" cxnId="{9244375B-173E-40A1-AF1A-23B757BE5372}">
      <dgm:prSet/>
      <dgm:spPr/>
      <dgm:t>
        <a:bodyPr/>
        <a:lstStyle/>
        <a:p>
          <a:endParaRPr lang="zh-TW" altLang="en-US"/>
        </a:p>
      </dgm:t>
    </dgm:pt>
    <dgm:pt modelId="{BA999D48-B621-48F0-B3F0-5BEB4FF81E1C}" type="parTrans" cxnId="{9244375B-173E-40A1-AF1A-23B757BE5372}">
      <dgm:prSet/>
      <dgm:spPr/>
      <dgm:t>
        <a:bodyPr/>
        <a:lstStyle/>
        <a:p>
          <a:endParaRPr lang="zh-TW" altLang="en-US"/>
        </a:p>
      </dgm:t>
    </dgm:pt>
    <dgm:pt modelId="{D368F019-D026-432B-8B75-4DF9894D67BE}" type="pres">
      <dgm:prSet presAssocID="{ECDC34E9-5C95-470C-A2C3-94EB7C86C7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1EEE91B-9393-468C-8CD7-8F3BEDCDB713}" type="pres">
      <dgm:prSet presAssocID="{C9398862-334E-46C2-9EFE-A77C73BD425E}" presName="hierRoot1" presStyleCnt="0"/>
      <dgm:spPr/>
    </dgm:pt>
    <dgm:pt modelId="{50101188-3471-4E02-A430-C5DE671DEFEB}" type="pres">
      <dgm:prSet presAssocID="{C9398862-334E-46C2-9EFE-A77C73BD425E}" presName="composite" presStyleCnt="0"/>
      <dgm:spPr/>
    </dgm:pt>
    <dgm:pt modelId="{7B15AC2C-0009-4780-B161-5A582F9EFDA1}" type="pres">
      <dgm:prSet presAssocID="{C9398862-334E-46C2-9EFE-A77C73BD425E}" presName="background" presStyleLbl="node0" presStyleIdx="0" presStyleCnt="1"/>
      <dgm:spPr/>
    </dgm:pt>
    <dgm:pt modelId="{6E454325-4B21-4B4A-9D0E-45FA3474DFB6}" type="pres">
      <dgm:prSet presAssocID="{C9398862-334E-46C2-9EFE-A77C73BD425E}" presName="text" presStyleLbl="fgAcc0" presStyleIdx="0" presStyleCnt="1" custScaleX="285179" custScaleY="15837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0F8AB5-5FFD-4DA4-AD10-9512C032C0B9}" type="pres">
      <dgm:prSet presAssocID="{C9398862-334E-46C2-9EFE-A77C73BD425E}" presName="hierChild2" presStyleCnt="0"/>
      <dgm:spPr/>
    </dgm:pt>
    <dgm:pt modelId="{0078A856-F17B-4976-B4EF-F452C2A1300A}" type="pres">
      <dgm:prSet presAssocID="{983968E6-5CF9-44D4-8BD1-D51A537B9F32}" presName="Name10" presStyleLbl="parChTrans1D2" presStyleIdx="0" presStyleCnt="1"/>
      <dgm:spPr/>
      <dgm:t>
        <a:bodyPr/>
        <a:lstStyle/>
        <a:p>
          <a:endParaRPr lang="zh-TW" altLang="en-US"/>
        </a:p>
      </dgm:t>
    </dgm:pt>
    <dgm:pt modelId="{5E7781E6-B4E3-48BB-88B5-17D994685005}" type="pres">
      <dgm:prSet presAssocID="{08AB2FF1-C0FD-44A7-B928-3C39AB5B9E75}" presName="hierRoot2" presStyleCnt="0"/>
      <dgm:spPr/>
    </dgm:pt>
    <dgm:pt modelId="{51B83D2C-E111-45D9-9F78-AFF3F2613C1A}" type="pres">
      <dgm:prSet presAssocID="{08AB2FF1-C0FD-44A7-B928-3C39AB5B9E75}" presName="composite2" presStyleCnt="0"/>
      <dgm:spPr/>
    </dgm:pt>
    <dgm:pt modelId="{9B8FB811-1769-4E0F-8EC2-36A2580D900D}" type="pres">
      <dgm:prSet presAssocID="{08AB2FF1-C0FD-44A7-B928-3C39AB5B9E75}" presName="background2" presStyleLbl="node2" presStyleIdx="0" presStyleCnt="1"/>
      <dgm:spPr/>
    </dgm:pt>
    <dgm:pt modelId="{D94D8FEC-A79A-4E5D-94B1-4397601AA9EC}" type="pres">
      <dgm:prSet presAssocID="{08AB2FF1-C0FD-44A7-B928-3C39AB5B9E75}" presName="text2" presStyleLbl="fgAcc2" presStyleIdx="0" presStyleCnt="1" custScaleX="4358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B9FA3F-93C8-46B6-AFF4-BC278A297FE3}" type="pres">
      <dgm:prSet presAssocID="{08AB2FF1-C0FD-44A7-B928-3C39AB5B9E75}" presName="hierChild3" presStyleCnt="0"/>
      <dgm:spPr/>
    </dgm:pt>
    <dgm:pt modelId="{91EA9E56-0861-4C05-A807-8355FF81A19D}" type="pres">
      <dgm:prSet presAssocID="{BA999D48-B621-48F0-B3F0-5BEB4FF81E1C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04B6890A-E508-4D59-9247-9AF8BDC18015}" type="pres">
      <dgm:prSet presAssocID="{8773C63F-76A1-42EA-BECA-0D0C50FAD264}" presName="hierRoot3" presStyleCnt="0"/>
      <dgm:spPr/>
    </dgm:pt>
    <dgm:pt modelId="{DFB78D9C-FA60-4AD6-AF58-AFAC71544536}" type="pres">
      <dgm:prSet presAssocID="{8773C63F-76A1-42EA-BECA-0D0C50FAD264}" presName="composite3" presStyleCnt="0"/>
      <dgm:spPr/>
    </dgm:pt>
    <dgm:pt modelId="{96EF572E-2C90-44F6-9299-8DD1313CF745}" type="pres">
      <dgm:prSet presAssocID="{8773C63F-76A1-42EA-BECA-0D0C50FAD264}" presName="background3" presStyleLbl="node3" presStyleIdx="0" presStyleCnt="3"/>
      <dgm:spPr/>
    </dgm:pt>
    <dgm:pt modelId="{BA31EDB4-D096-4311-8EF8-A2E622FF2CCA}" type="pres">
      <dgm:prSet presAssocID="{8773C63F-76A1-42EA-BECA-0D0C50FAD264}" presName="text3" presStyleLbl="fgAcc3" presStyleIdx="0" presStyleCnt="3" custScaleX="17388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4FAF04-E503-428B-99BD-8720DE205E6B}" type="pres">
      <dgm:prSet presAssocID="{8773C63F-76A1-42EA-BECA-0D0C50FAD264}" presName="hierChild4" presStyleCnt="0"/>
      <dgm:spPr/>
    </dgm:pt>
    <dgm:pt modelId="{1D18FCE4-9CEC-4651-A061-AACE164EB4C9}" type="pres">
      <dgm:prSet presAssocID="{FC220DA1-DDD7-4A54-8777-2DB3BC449404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6877F187-717D-40DE-9CD4-54AA6D57C33F}" type="pres">
      <dgm:prSet presAssocID="{DEE04027-FF83-4A07-A5F0-5F56C3411EEC}" presName="hierRoot3" presStyleCnt="0"/>
      <dgm:spPr/>
    </dgm:pt>
    <dgm:pt modelId="{BD9B407C-DD12-4DC8-B9CD-291B8F54FE0B}" type="pres">
      <dgm:prSet presAssocID="{DEE04027-FF83-4A07-A5F0-5F56C3411EEC}" presName="composite3" presStyleCnt="0"/>
      <dgm:spPr/>
    </dgm:pt>
    <dgm:pt modelId="{87BF6259-1523-45F6-9B16-0A07D81DF283}" type="pres">
      <dgm:prSet presAssocID="{DEE04027-FF83-4A07-A5F0-5F56C3411EEC}" presName="background3" presStyleLbl="node3" presStyleIdx="1" presStyleCnt="3"/>
      <dgm:spPr/>
    </dgm:pt>
    <dgm:pt modelId="{BD781C3C-0383-4864-94E0-F720FD29D0C6}" type="pres">
      <dgm:prSet presAssocID="{DEE04027-FF83-4A07-A5F0-5F56C3411EEC}" presName="text3" presStyleLbl="fgAcc3" presStyleIdx="1" presStyleCnt="3" custScaleX="1665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7327618-2B19-4BA2-97CB-94A60858D351}" type="pres">
      <dgm:prSet presAssocID="{DEE04027-FF83-4A07-A5F0-5F56C3411EEC}" presName="hierChild4" presStyleCnt="0"/>
      <dgm:spPr/>
    </dgm:pt>
    <dgm:pt modelId="{F1D766A8-A659-4DE3-98DE-311AE27DCB67}" type="pres">
      <dgm:prSet presAssocID="{A6ACCBF0-4F1C-4B79-A244-362AE1109D18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EDC1946E-8799-4490-A15E-CF61463F009E}" type="pres">
      <dgm:prSet presAssocID="{C7C83AA4-0AA4-4E4D-887A-928DAE28F20C}" presName="hierRoot3" presStyleCnt="0"/>
      <dgm:spPr/>
    </dgm:pt>
    <dgm:pt modelId="{C6510DBB-7FD6-4408-8E3E-72A93F3EA210}" type="pres">
      <dgm:prSet presAssocID="{C7C83AA4-0AA4-4E4D-887A-928DAE28F20C}" presName="composite3" presStyleCnt="0"/>
      <dgm:spPr/>
    </dgm:pt>
    <dgm:pt modelId="{4667E043-535F-4F4F-B1BD-5499CB414BCD}" type="pres">
      <dgm:prSet presAssocID="{C7C83AA4-0AA4-4E4D-887A-928DAE28F20C}" presName="background3" presStyleLbl="node3" presStyleIdx="2" presStyleCnt="3"/>
      <dgm:spPr/>
    </dgm:pt>
    <dgm:pt modelId="{51B4F48D-B1AA-47D2-8F6D-B606A4741A8B}" type="pres">
      <dgm:prSet presAssocID="{C7C83AA4-0AA4-4E4D-887A-928DAE28F20C}" presName="text3" presStyleLbl="fgAcc3" presStyleIdx="2" presStyleCnt="3" custScaleX="1710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6A8D629-D7E5-4CF4-9A31-57722BF8499C}" type="pres">
      <dgm:prSet presAssocID="{C7C83AA4-0AA4-4E4D-887A-928DAE28F20C}" presName="hierChild4" presStyleCnt="0"/>
      <dgm:spPr/>
    </dgm:pt>
  </dgm:ptLst>
  <dgm:cxnLst>
    <dgm:cxn modelId="{65AC4994-FF3B-4B13-8E7B-F52716791DAC}" type="presOf" srcId="{C9398862-334E-46C2-9EFE-A77C73BD425E}" destId="{6E454325-4B21-4B4A-9D0E-45FA3474DFB6}" srcOrd="0" destOrd="0" presId="urn:microsoft.com/office/officeart/2005/8/layout/hierarchy1"/>
    <dgm:cxn modelId="{B321CC8C-F3AD-4694-8531-A84387BE42ED}" srcId="{08AB2FF1-C0FD-44A7-B928-3C39AB5B9E75}" destId="{C7C83AA4-0AA4-4E4D-887A-928DAE28F20C}" srcOrd="2" destOrd="0" parTransId="{A6ACCBF0-4F1C-4B79-A244-362AE1109D18}" sibTransId="{0FF414CA-BB25-4366-AE6E-ACC8922C3423}"/>
    <dgm:cxn modelId="{283D428E-7A2D-46F5-BB29-663F97ED596A}" type="presOf" srcId="{8773C63F-76A1-42EA-BECA-0D0C50FAD264}" destId="{BA31EDB4-D096-4311-8EF8-A2E622FF2CCA}" srcOrd="0" destOrd="0" presId="urn:microsoft.com/office/officeart/2005/8/layout/hierarchy1"/>
    <dgm:cxn modelId="{F9C0A84B-9E68-48E8-9944-13C156BDBF0C}" srcId="{ECDC34E9-5C95-470C-A2C3-94EB7C86C709}" destId="{C9398862-334E-46C2-9EFE-A77C73BD425E}" srcOrd="0" destOrd="0" parTransId="{61778290-9B26-4C5E-A30A-95E4BEF5B27F}" sibTransId="{7D41E15F-82BA-44AF-AC3D-7F1C39DFE234}"/>
    <dgm:cxn modelId="{5573339C-7964-4B2D-BE38-DA5679C5EC66}" type="presOf" srcId="{DEE04027-FF83-4A07-A5F0-5F56C3411EEC}" destId="{BD781C3C-0383-4864-94E0-F720FD29D0C6}" srcOrd="0" destOrd="0" presId="urn:microsoft.com/office/officeart/2005/8/layout/hierarchy1"/>
    <dgm:cxn modelId="{072BEC4F-E0E3-4110-B4C3-110D2525062A}" type="presOf" srcId="{983968E6-5CF9-44D4-8BD1-D51A537B9F32}" destId="{0078A856-F17B-4976-B4EF-F452C2A1300A}" srcOrd="0" destOrd="0" presId="urn:microsoft.com/office/officeart/2005/8/layout/hierarchy1"/>
    <dgm:cxn modelId="{612CA499-680F-4848-A85E-46F3E50422F6}" type="presOf" srcId="{FC220DA1-DDD7-4A54-8777-2DB3BC449404}" destId="{1D18FCE4-9CEC-4651-A061-AACE164EB4C9}" srcOrd="0" destOrd="0" presId="urn:microsoft.com/office/officeart/2005/8/layout/hierarchy1"/>
    <dgm:cxn modelId="{D1DDDCE9-6817-4786-B821-F8ED9BE7B5BF}" srcId="{08AB2FF1-C0FD-44A7-B928-3C39AB5B9E75}" destId="{DEE04027-FF83-4A07-A5F0-5F56C3411EEC}" srcOrd="1" destOrd="0" parTransId="{FC220DA1-DDD7-4A54-8777-2DB3BC449404}" sibTransId="{6921022A-5934-4191-B0A1-9D30C3557D5A}"/>
    <dgm:cxn modelId="{9A1EB6EC-D5A7-49AB-B66A-33992509F104}" srcId="{C9398862-334E-46C2-9EFE-A77C73BD425E}" destId="{08AB2FF1-C0FD-44A7-B928-3C39AB5B9E75}" srcOrd="0" destOrd="0" parTransId="{983968E6-5CF9-44D4-8BD1-D51A537B9F32}" sibTransId="{6C0FE270-1DB4-4F8C-9022-1A9EBC5F9156}"/>
    <dgm:cxn modelId="{A7991D58-9D2A-4A3B-BD83-4513F86190A8}" type="presOf" srcId="{BA999D48-B621-48F0-B3F0-5BEB4FF81E1C}" destId="{91EA9E56-0861-4C05-A807-8355FF81A19D}" srcOrd="0" destOrd="0" presId="urn:microsoft.com/office/officeart/2005/8/layout/hierarchy1"/>
    <dgm:cxn modelId="{9244375B-173E-40A1-AF1A-23B757BE5372}" srcId="{08AB2FF1-C0FD-44A7-B928-3C39AB5B9E75}" destId="{8773C63F-76A1-42EA-BECA-0D0C50FAD264}" srcOrd="0" destOrd="0" parTransId="{BA999D48-B621-48F0-B3F0-5BEB4FF81E1C}" sibTransId="{1081A9EB-551A-4E87-B38F-8FB83AF9680A}"/>
    <dgm:cxn modelId="{7411FFC8-13F6-4986-BA65-00E00BE49C6C}" type="presOf" srcId="{A6ACCBF0-4F1C-4B79-A244-362AE1109D18}" destId="{F1D766A8-A659-4DE3-98DE-311AE27DCB67}" srcOrd="0" destOrd="0" presId="urn:microsoft.com/office/officeart/2005/8/layout/hierarchy1"/>
    <dgm:cxn modelId="{F634F556-34D8-4966-9B75-07615B461F4A}" type="presOf" srcId="{08AB2FF1-C0FD-44A7-B928-3C39AB5B9E75}" destId="{D94D8FEC-A79A-4E5D-94B1-4397601AA9EC}" srcOrd="0" destOrd="0" presId="urn:microsoft.com/office/officeart/2005/8/layout/hierarchy1"/>
    <dgm:cxn modelId="{2ED29D5E-B3C6-4049-A792-D223F5CC84CE}" type="presOf" srcId="{ECDC34E9-5C95-470C-A2C3-94EB7C86C709}" destId="{D368F019-D026-432B-8B75-4DF9894D67BE}" srcOrd="0" destOrd="0" presId="urn:microsoft.com/office/officeart/2005/8/layout/hierarchy1"/>
    <dgm:cxn modelId="{B35E97E4-6DEE-4B9E-AAA0-A4D7504FB9F5}" type="presOf" srcId="{C7C83AA4-0AA4-4E4D-887A-928DAE28F20C}" destId="{51B4F48D-B1AA-47D2-8F6D-B606A4741A8B}" srcOrd="0" destOrd="0" presId="urn:microsoft.com/office/officeart/2005/8/layout/hierarchy1"/>
    <dgm:cxn modelId="{3208593B-9339-4883-A3AD-0183EBFE9E6C}" type="presParOf" srcId="{D368F019-D026-432B-8B75-4DF9894D67BE}" destId="{11EEE91B-9393-468C-8CD7-8F3BEDCDB713}" srcOrd="0" destOrd="0" presId="urn:microsoft.com/office/officeart/2005/8/layout/hierarchy1"/>
    <dgm:cxn modelId="{D1A73D52-9B61-4EB5-BFE6-C9DA76D051C5}" type="presParOf" srcId="{11EEE91B-9393-468C-8CD7-8F3BEDCDB713}" destId="{50101188-3471-4E02-A430-C5DE671DEFEB}" srcOrd="0" destOrd="0" presId="urn:microsoft.com/office/officeart/2005/8/layout/hierarchy1"/>
    <dgm:cxn modelId="{5C6AAAFA-6371-49D5-99EB-DA7005E222E2}" type="presParOf" srcId="{50101188-3471-4E02-A430-C5DE671DEFEB}" destId="{7B15AC2C-0009-4780-B161-5A582F9EFDA1}" srcOrd="0" destOrd="0" presId="urn:microsoft.com/office/officeart/2005/8/layout/hierarchy1"/>
    <dgm:cxn modelId="{BA0FA7B7-C52E-469C-A467-A7E3C96596BE}" type="presParOf" srcId="{50101188-3471-4E02-A430-C5DE671DEFEB}" destId="{6E454325-4B21-4B4A-9D0E-45FA3474DFB6}" srcOrd="1" destOrd="0" presId="urn:microsoft.com/office/officeart/2005/8/layout/hierarchy1"/>
    <dgm:cxn modelId="{39CFC5E9-9516-4397-838C-57DF9B6B9F25}" type="presParOf" srcId="{11EEE91B-9393-468C-8CD7-8F3BEDCDB713}" destId="{730F8AB5-5FFD-4DA4-AD10-9512C032C0B9}" srcOrd="1" destOrd="0" presId="urn:microsoft.com/office/officeart/2005/8/layout/hierarchy1"/>
    <dgm:cxn modelId="{6339BE63-5285-47C6-A646-EE4E1260286D}" type="presParOf" srcId="{730F8AB5-5FFD-4DA4-AD10-9512C032C0B9}" destId="{0078A856-F17B-4976-B4EF-F452C2A1300A}" srcOrd="0" destOrd="0" presId="urn:microsoft.com/office/officeart/2005/8/layout/hierarchy1"/>
    <dgm:cxn modelId="{4C42F40F-CEF6-4D50-B971-D4AECA83A143}" type="presParOf" srcId="{730F8AB5-5FFD-4DA4-AD10-9512C032C0B9}" destId="{5E7781E6-B4E3-48BB-88B5-17D994685005}" srcOrd="1" destOrd="0" presId="urn:microsoft.com/office/officeart/2005/8/layout/hierarchy1"/>
    <dgm:cxn modelId="{F24976FA-FC55-4E08-B224-086631E58029}" type="presParOf" srcId="{5E7781E6-B4E3-48BB-88B5-17D994685005}" destId="{51B83D2C-E111-45D9-9F78-AFF3F2613C1A}" srcOrd="0" destOrd="0" presId="urn:microsoft.com/office/officeart/2005/8/layout/hierarchy1"/>
    <dgm:cxn modelId="{DA73CECB-FADE-49EF-A12E-F48C4CF7658A}" type="presParOf" srcId="{51B83D2C-E111-45D9-9F78-AFF3F2613C1A}" destId="{9B8FB811-1769-4E0F-8EC2-36A2580D900D}" srcOrd="0" destOrd="0" presId="urn:microsoft.com/office/officeart/2005/8/layout/hierarchy1"/>
    <dgm:cxn modelId="{32A642F2-9D85-4573-9DA4-1F3B90619459}" type="presParOf" srcId="{51B83D2C-E111-45D9-9F78-AFF3F2613C1A}" destId="{D94D8FEC-A79A-4E5D-94B1-4397601AA9EC}" srcOrd="1" destOrd="0" presId="urn:microsoft.com/office/officeart/2005/8/layout/hierarchy1"/>
    <dgm:cxn modelId="{7E157C04-EF14-438E-9C9C-FC9A1CEDC146}" type="presParOf" srcId="{5E7781E6-B4E3-48BB-88B5-17D994685005}" destId="{2AB9FA3F-93C8-46B6-AFF4-BC278A297FE3}" srcOrd="1" destOrd="0" presId="urn:microsoft.com/office/officeart/2005/8/layout/hierarchy1"/>
    <dgm:cxn modelId="{964FBA23-9D9C-4360-A113-A539A7FD9598}" type="presParOf" srcId="{2AB9FA3F-93C8-46B6-AFF4-BC278A297FE3}" destId="{91EA9E56-0861-4C05-A807-8355FF81A19D}" srcOrd="0" destOrd="0" presId="urn:microsoft.com/office/officeart/2005/8/layout/hierarchy1"/>
    <dgm:cxn modelId="{5B5774B9-9368-4248-9F9A-0CD1F284D4F7}" type="presParOf" srcId="{2AB9FA3F-93C8-46B6-AFF4-BC278A297FE3}" destId="{04B6890A-E508-4D59-9247-9AF8BDC18015}" srcOrd="1" destOrd="0" presId="urn:microsoft.com/office/officeart/2005/8/layout/hierarchy1"/>
    <dgm:cxn modelId="{ECDEFD7F-83A5-4BEA-807B-7E3C42307588}" type="presParOf" srcId="{04B6890A-E508-4D59-9247-9AF8BDC18015}" destId="{DFB78D9C-FA60-4AD6-AF58-AFAC71544536}" srcOrd="0" destOrd="0" presId="urn:microsoft.com/office/officeart/2005/8/layout/hierarchy1"/>
    <dgm:cxn modelId="{9AA8188B-D700-48A0-A1AF-3D03931D85DA}" type="presParOf" srcId="{DFB78D9C-FA60-4AD6-AF58-AFAC71544536}" destId="{96EF572E-2C90-44F6-9299-8DD1313CF745}" srcOrd="0" destOrd="0" presId="urn:microsoft.com/office/officeart/2005/8/layout/hierarchy1"/>
    <dgm:cxn modelId="{015EC740-E43A-4E1B-9C48-A0C8411E7E29}" type="presParOf" srcId="{DFB78D9C-FA60-4AD6-AF58-AFAC71544536}" destId="{BA31EDB4-D096-4311-8EF8-A2E622FF2CCA}" srcOrd="1" destOrd="0" presId="urn:microsoft.com/office/officeart/2005/8/layout/hierarchy1"/>
    <dgm:cxn modelId="{1F1906FF-894A-4496-81D9-44F16F804C24}" type="presParOf" srcId="{04B6890A-E508-4D59-9247-9AF8BDC18015}" destId="{1C4FAF04-E503-428B-99BD-8720DE205E6B}" srcOrd="1" destOrd="0" presId="urn:microsoft.com/office/officeart/2005/8/layout/hierarchy1"/>
    <dgm:cxn modelId="{EA199C68-A9FA-479B-AA2A-A1D21DC2C1A6}" type="presParOf" srcId="{2AB9FA3F-93C8-46B6-AFF4-BC278A297FE3}" destId="{1D18FCE4-9CEC-4651-A061-AACE164EB4C9}" srcOrd="2" destOrd="0" presId="urn:microsoft.com/office/officeart/2005/8/layout/hierarchy1"/>
    <dgm:cxn modelId="{5C68EC83-E248-4332-A68B-94588D26E917}" type="presParOf" srcId="{2AB9FA3F-93C8-46B6-AFF4-BC278A297FE3}" destId="{6877F187-717D-40DE-9CD4-54AA6D57C33F}" srcOrd="3" destOrd="0" presId="urn:microsoft.com/office/officeart/2005/8/layout/hierarchy1"/>
    <dgm:cxn modelId="{31C57D80-25F2-4A86-A094-D69689B5DF19}" type="presParOf" srcId="{6877F187-717D-40DE-9CD4-54AA6D57C33F}" destId="{BD9B407C-DD12-4DC8-B9CD-291B8F54FE0B}" srcOrd="0" destOrd="0" presId="urn:microsoft.com/office/officeart/2005/8/layout/hierarchy1"/>
    <dgm:cxn modelId="{C81A5A08-0F2B-4245-AFD6-80A0444C6E47}" type="presParOf" srcId="{BD9B407C-DD12-4DC8-B9CD-291B8F54FE0B}" destId="{87BF6259-1523-45F6-9B16-0A07D81DF283}" srcOrd="0" destOrd="0" presId="urn:microsoft.com/office/officeart/2005/8/layout/hierarchy1"/>
    <dgm:cxn modelId="{814E656D-159B-4DCE-AE6E-C251C7E7901C}" type="presParOf" srcId="{BD9B407C-DD12-4DC8-B9CD-291B8F54FE0B}" destId="{BD781C3C-0383-4864-94E0-F720FD29D0C6}" srcOrd="1" destOrd="0" presId="urn:microsoft.com/office/officeart/2005/8/layout/hierarchy1"/>
    <dgm:cxn modelId="{E9041DF4-0CF9-4AC1-94F2-322A1EBD6964}" type="presParOf" srcId="{6877F187-717D-40DE-9CD4-54AA6D57C33F}" destId="{17327618-2B19-4BA2-97CB-94A60858D351}" srcOrd="1" destOrd="0" presId="urn:microsoft.com/office/officeart/2005/8/layout/hierarchy1"/>
    <dgm:cxn modelId="{7ABD59A7-5C72-49C6-B222-5BD2D10266A8}" type="presParOf" srcId="{2AB9FA3F-93C8-46B6-AFF4-BC278A297FE3}" destId="{F1D766A8-A659-4DE3-98DE-311AE27DCB67}" srcOrd="4" destOrd="0" presId="urn:microsoft.com/office/officeart/2005/8/layout/hierarchy1"/>
    <dgm:cxn modelId="{236C4894-1E87-4CC5-AE81-F52D96C1C6F2}" type="presParOf" srcId="{2AB9FA3F-93C8-46B6-AFF4-BC278A297FE3}" destId="{EDC1946E-8799-4490-A15E-CF61463F009E}" srcOrd="5" destOrd="0" presId="urn:microsoft.com/office/officeart/2005/8/layout/hierarchy1"/>
    <dgm:cxn modelId="{9B08615F-1060-48E7-8CEA-BE12DB65F8BB}" type="presParOf" srcId="{EDC1946E-8799-4490-A15E-CF61463F009E}" destId="{C6510DBB-7FD6-4408-8E3E-72A93F3EA210}" srcOrd="0" destOrd="0" presId="urn:microsoft.com/office/officeart/2005/8/layout/hierarchy1"/>
    <dgm:cxn modelId="{676CBE9A-B1D0-42C2-ADC9-4354CC90CEEF}" type="presParOf" srcId="{C6510DBB-7FD6-4408-8E3E-72A93F3EA210}" destId="{4667E043-535F-4F4F-B1BD-5499CB414BCD}" srcOrd="0" destOrd="0" presId="urn:microsoft.com/office/officeart/2005/8/layout/hierarchy1"/>
    <dgm:cxn modelId="{EBD43AED-2EBA-4D15-B39A-90D228D09EE0}" type="presParOf" srcId="{C6510DBB-7FD6-4408-8E3E-72A93F3EA210}" destId="{51B4F48D-B1AA-47D2-8F6D-B606A4741A8B}" srcOrd="1" destOrd="0" presId="urn:microsoft.com/office/officeart/2005/8/layout/hierarchy1"/>
    <dgm:cxn modelId="{8D25EC9E-FEF4-4E31-A8F0-04B4A0516BC4}" type="presParOf" srcId="{EDC1946E-8799-4490-A15E-CF61463F009E}" destId="{66A8D629-D7E5-4CF4-9A31-57722BF849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66A8-A659-4DE3-98DE-311AE27DCB67}">
      <dsp:nvSpPr>
        <dsp:cNvPr id="0" name=""/>
        <dsp:cNvSpPr/>
      </dsp:nvSpPr>
      <dsp:spPr>
        <a:xfrm>
          <a:off x="3215873" y="2329489"/>
          <a:ext cx="2224604" cy="336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21"/>
              </a:lnTo>
              <a:lnTo>
                <a:pt x="2224604" y="229121"/>
              </a:lnTo>
              <a:lnTo>
                <a:pt x="2224604" y="336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FCE4-9CEC-4651-A061-AACE164EB4C9}">
      <dsp:nvSpPr>
        <dsp:cNvPr id="0" name=""/>
        <dsp:cNvSpPr/>
      </dsp:nvSpPr>
      <dsp:spPr>
        <a:xfrm>
          <a:off x="3170153" y="2329489"/>
          <a:ext cx="91440" cy="336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21"/>
              </a:lnTo>
              <a:lnTo>
                <a:pt x="61927" y="229121"/>
              </a:lnTo>
              <a:lnTo>
                <a:pt x="61927" y="336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A9E56-0861-4C05-A807-8355FF81A19D}">
      <dsp:nvSpPr>
        <dsp:cNvPr id="0" name=""/>
        <dsp:cNvSpPr/>
      </dsp:nvSpPr>
      <dsp:spPr>
        <a:xfrm>
          <a:off x="1007477" y="2329489"/>
          <a:ext cx="2208396" cy="336215"/>
        </a:xfrm>
        <a:custGeom>
          <a:avLst/>
          <a:gdLst/>
          <a:ahLst/>
          <a:cxnLst/>
          <a:rect l="0" t="0" r="0" b="0"/>
          <a:pathLst>
            <a:path>
              <a:moveTo>
                <a:pt x="2208396" y="0"/>
              </a:moveTo>
              <a:lnTo>
                <a:pt x="2208396" y="229121"/>
              </a:lnTo>
              <a:lnTo>
                <a:pt x="0" y="229121"/>
              </a:lnTo>
              <a:lnTo>
                <a:pt x="0" y="336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8A856-F17B-4976-B4EF-F452C2A1300A}">
      <dsp:nvSpPr>
        <dsp:cNvPr id="0" name=""/>
        <dsp:cNvSpPr/>
      </dsp:nvSpPr>
      <dsp:spPr>
        <a:xfrm>
          <a:off x="3170153" y="1259186"/>
          <a:ext cx="91440" cy="336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5AC2C-0009-4780-B161-5A582F9EFDA1}">
      <dsp:nvSpPr>
        <dsp:cNvPr id="0" name=""/>
        <dsp:cNvSpPr/>
      </dsp:nvSpPr>
      <dsp:spPr>
        <a:xfrm>
          <a:off x="1567478" y="96583"/>
          <a:ext cx="3296790" cy="1162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54325-4B21-4B4A-9D0E-45FA3474DFB6}">
      <dsp:nvSpPr>
        <dsp:cNvPr id="0" name=""/>
        <dsp:cNvSpPr/>
      </dsp:nvSpPr>
      <dsp:spPr>
        <a:xfrm>
          <a:off x="1695927" y="218610"/>
          <a:ext cx="3296790" cy="1162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臺中市政府教育局</a:t>
          </a:r>
          <a:endParaRPr lang="en-US" altLang="zh-TW" sz="24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課程教學科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29978" y="252661"/>
        <a:ext cx="3228688" cy="1094500"/>
      </dsp:txXfrm>
    </dsp:sp>
    <dsp:sp modelId="{9B8FB811-1769-4E0F-8EC2-36A2580D900D}">
      <dsp:nvSpPr>
        <dsp:cNvPr id="0" name=""/>
        <dsp:cNvSpPr/>
      </dsp:nvSpPr>
      <dsp:spPr>
        <a:xfrm>
          <a:off x="696654" y="1595402"/>
          <a:ext cx="5038437" cy="73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D8FEC-A79A-4E5D-94B1-4397601AA9EC}">
      <dsp:nvSpPr>
        <dsp:cNvPr id="0" name=""/>
        <dsp:cNvSpPr/>
      </dsp:nvSpPr>
      <dsp:spPr>
        <a:xfrm>
          <a:off x="825104" y="1717428"/>
          <a:ext cx="5038437" cy="73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臺中市校長及教師專業發展中心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46605" y="1738929"/>
        <a:ext cx="4995435" cy="691085"/>
      </dsp:txXfrm>
    </dsp:sp>
    <dsp:sp modelId="{96EF572E-2C90-44F6-9299-8DD1313CF745}">
      <dsp:nvSpPr>
        <dsp:cNvPr id="0" name=""/>
        <dsp:cNvSpPr/>
      </dsp:nvSpPr>
      <dsp:spPr>
        <a:xfrm>
          <a:off x="2408" y="2665704"/>
          <a:ext cx="2010138" cy="73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1EDB4-D096-4311-8EF8-A2E622FF2CCA}">
      <dsp:nvSpPr>
        <dsp:cNvPr id="0" name=""/>
        <dsp:cNvSpPr/>
      </dsp:nvSpPr>
      <dsp:spPr>
        <a:xfrm>
          <a:off x="130857" y="2787731"/>
          <a:ext cx="2010138" cy="73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諮詢輔導組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2358" y="2809232"/>
        <a:ext cx="1967136" cy="691085"/>
      </dsp:txXfrm>
    </dsp:sp>
    <dsp:sp modelId="{87BF6259-1523-45F6-9B16-0A07D81DF283}">
      <dsp:nvSpPr>
        <dsp:cNvPr id="0" name=""/>
        <dsp:cNvSpPr/>
      </dsp:nvSpPr>
      <dsp:spPr>
        <a:xfrm>
          <a:off x="2269445" y="2665704"/>
          <a:ext cx="1925273" cy="73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81C3C-0383-4864-94E0-F720FD29D0C6}">
      <dsp:nvSpPr>
        <dsp:cNvPr id="0" name=""/>
        <dsp:cNvSpPr/>
      </dsp:nvSpPr>
      <dsp:spPr>
        <a:xfrm>
          <a:off x="2397894" y="2787731"/>
          <a:ext cx="1925273" cy="73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培訓認可組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19395" y="2809232"/>
        <a:ext cx="1882271" cy="691085"/>
      </dsp:txXfrm>
    </dsp:sp>
    <dsp:sp modelId="{4667E043-535F-4F4F-B1BD-5499CB414BCD}">
      <dsp:nvSpPr>
        <dsp:cNvPr id="0" name=""/>
        <dsp:cNvSpPr/>
      </dsp:nvSpPr>
      <dsp:spPr>
        <a:xfrm>
          <a:off x="4451616" y="2665704"/>
          <a:ext cx="1977722" cy="73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4F48D-B1AA-47D2-8F6D-B606A4741A8B}">
      <dsp:nvSpPr>
        <dsp:cNvPr id="0" name=""/>
        <dsp:cNvSpPr/>
      </dsp:nvSpPr>
      <dsp:spPr>
        <a:xfrm>
          <a:off x="4580065" y="2787731"/>
          <a:ext cx="1977722" cy="73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綜合業務組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1566" y="2809232"/>
        <a:ext cx="1934720" cy="691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30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B2D5-B65C-49D0-915E-5BB64C285CF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39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薪傳教師＆初任教師之配對  </a:t>
            </a:r>
            <a:r>
              <a:rPr lang="en-US" altLang="zh-TW" dirty="0" smtClean="0"/>
              <a:t>337</a:t>
            </a:r>
            <a:r>
              <a:rPr lang="zh-TW" altLang="en-US" dirty="0" smtClean="0"/>
              <a:t>組，</a:t>
            </a:r>
            <a:r>
              <a:rPr lang="en-US" altLang="zh-TW" dirty="0" smtClean="0"/>
              <a:t>447</a:t>
            </a:r>
            <a:r>
              <a:rPr lang="zh-TW" altLang="en-US" dirty="0" smtClean="0"/>
              <a:t>萬多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教學輔導教師之配對  </a:t>
            </a:r>
            <a:r>
              <a:rPr lang="en-US" altLang="zh-TW" dirty="0" smtClean="0"/>
              <a:t>73</a:t>
            </a:r>
            <a:r>
              <a:rPr lang="zh-TW" altLang="en-US" dirty="0" smtClean="0"/>
              <a:t>組，</a:t>
            </a:r>
            <a:r>
              <a:rPr lang="en-US" altLang="zh-TW" dirty="0" smtClean="0"/>
              <a:t>99</a:t>
            </a:r>
            <a:r>
              <a:rPr lang="zh-TW" altLang="en-US" dirty="0" smtClean="0"/>
              <a:t>萬多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B2D5-B65C-49D0-915E-5BB64C285CF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01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9625" indent="-809625">
              <a:spcAft>
                <a:spcPts val="1200"/>
              </a:spcAft>
            </a:pP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一、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因應教育部規劃於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107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學年度統整精進計畫、教師研習中心與校長及教師專業發展中心計畫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809625" indent="-809625">
              <a:spcAft>
                <a:spcPts val="1200"/>
              </a:spcAft>
            </a:pP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二、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奉局長指示自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106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8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日起整合原分屬國小教育科、國中教育科之課程教學業務與教師專業發展業務，本市校長及教師專業發展中心業務移轉至課程教學科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809625" indent="-809625">
              <a:spcAft>
                <a:spcPts val="1200"/>
              </a:spcAft>
            </a:pP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三、</a:t>
            </a:r>
            <a:r>
              <a:rPr lang="zh-TW" altLang="zh-TW" sz="1200" b="1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地方輔導群與國教輔導團以「共同增能，任務分工」方式進行整合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。</a:t>
            </a:r>
            <a:endParaRPr lang="zh-TW" altLang="en-US" sz="1200" b="1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B2D5-B65C-49D0-915E-5BB64C285CF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95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B2D5-B65C-49D0-915E-5BB64C285CF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94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B2D5-B65C-49D0-915E-5BB64C285CF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30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B2D5-B65C-49D0-915E-5BB64C285CF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5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1080218</a:t>
            </a:r>
            <a:r>
              <a:rPr lang="zh-TW" altLang="en-US" dirty="0" smtClean="0"/>
              <a:t> 科長：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教專中心要繼續存在，教專中心是臺中市局內、科內教專推動相關單位。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地方輔導群與國教輔導團各有其任務及功能，有各自存在的必要。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B2D5-B65C-49D0-915E-5BB64C285CF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02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B2D5-B65C-49D0-915E-5BB64C285CF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25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688032" y="203169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BiauKai"/>
              <a:buNone/>
              <a:defRPr b="1">
                <a:solidFill>
                  <a:srgbClr val="1F38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1371600" y="3165816"/>
            <a:ext cx="6400800" cy="45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>
                <a:solidFill>
                  <a:srgbClr val="0070C0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11"/>
          <p:cNvSpPr/>
          <p:nvPr/>
        </p:nvSpPr>
        <p:spPr>
          <a:xfrm>
            <a:off x="-89270" y="86392"/>
            <a:ext cx="9289032" cy="487136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rPr>
              <a:t>教育部國民及學前教育署107-108年度支持直轄市、縣（市）政府</a:t>
            </a:r>
            <a:endParaRPr sz="1200" b="0" i="0" u="none" strike="noStrike" cap="none">
              <a:solidFill>
                <a:schemeClr val="lt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rPr>
              <a:t>推動精進國民中學及國民小學教師教學專業與課程品質計畫</a:t>
            </a:r>
            <a:endParaRPr sz="1200" b="1" i="0" u="none" strike="noStrike" cap="none">
              <a:solidFill>
                <a:schemeClr val="lt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6" name="Google Shape;26;p11"/>
          <p:cNvSpPr/>
          <p:nvPr/>
        </p:nvSpPr>
        <p:spPr>
          <a:xfrm>
            <a:off x="1696854" y="659240"/>
            <a:ext cx="57502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auKai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109學年度精進教學計畫撰寫工作坊</a:t>
            </a:r>
            <a:endParaRPr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72BB-00E9-4577-9CC9-5FA574BAB5BF}" type="datetime1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18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auKa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  <a:defRPr sz="3200">
                <a:solidFill>
                  <a:srgbClr val="2F5496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F5496"/>
              </a:buClr>
              <a:buSzPts val="2800"/>
              <a:buChar char="–"/>
              <a:defRPr sz="2800">
                <a:solidFill>
                  <a:srgbClr val="2F5496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  <a:defRPr sz="2400">
                <a:solidFill>
                  <a:srgbClr val="2F5496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–"/>
              <a:defRPr sz="2000">
                <a:solidFill>
                  <a:srgbClr val="2F5496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F5496"/>
              </a:buClr>
              <a:buSzPts val="2000"/>
              <a:buChar char="»"/>
              <a:defRPr sz="2000">
                <a:solidFill>
                  <a:srgbClr val="2F5496"/>
                </a:solidFill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auKa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iauKai"/>
              <a:buNone/>
              <a:defRPr sz="4400" b="1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  <a:defRPr>
                <a:solidFill>
                  <a:srgbClr val="2F5496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F5496"/>
              </a:buClr>
              <a:buSzPts val="2800"/>
              <a:buChar char="–"/>
              <a:defRPr>
                <a:solidFill>
                  <a:srgbClr val="2F5496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  <a:defRPr>
                <a:solidFill>
                  <a:srgbClr val="2F5496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–"/>
              <a:defRPr>
                <a:solidFill>
                  <a:srgbClr val="2F5496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F5496"/>
              </a:buClr>
              <a:buSzPts val="2000"/>
              <a:buChar char="»"/>
              <a:defRPr>
                <a:solidFill>
                  <a:srgbClr val="2F5496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iauKai"/>
              <a:buNone/>
              <a:defRPr sz="4400" b="1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  <a:defRPr>
                <a:solidFill>
                  <a:srgbClr val="2F5496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F5496"/>
              </a:buClr>
              <a:buSzPts val="2800"/>
              <a:buChar char="–"/>
              <a:defRPr>
                <a:solidFill>
                  <a:srgbClr val="2F5496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  <a:defRPr>
                <a:solidFill>
                  <a:srgbClr val="2F5496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–"/>
              <a:defRPr>
                <a:solidFill>
                  <a:srgbClr val="2F5496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F5496"/>
              </a:buClr>
              <a:buSzPts val="2000"/>
              <a:buChar char="»"/>
              <a:defRPr>
                <a:solidFill>
                  <a:srgbClr val="2F5496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FA14-6DBC-4697-AFB0-1FA0829170C2}" type="datetime1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0" name="橢圓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1" name="橢圓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025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1" name="矩形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E304-8D22-4ABD-8088-19C8B4745B61}" type="datetime1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7" name="橢圓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25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5E68-CA35-4F59-95BA-5B33555909A1}" type="datetime1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5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77E-9904-4ADE-8B96-0B2535933C1D}" type="datetime1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179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E:\108年\108機關\教育局\1080116新課綱簡報母片\02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iauKai"/>
              <a:buNone/>
              <a:defRPr sz="44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6" name="Google Shape;16;p10" descr="E:\108年\108機關\教育局\1080116新課綱簡報母片\師大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36378" y="4642558"/>
            <a:ext cx="487751" cy="36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 descr="E:\108年\108機關\教育局\1080116新課綱簡報母片\教育部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19873" y="4642558"/>
            <a:ext cx="487751" cy="36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 descr="E:\108年\108機關\教育局\1080116新課綱簡報母片\金城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67944" y="4724560"/>
            <a:ext cx="1008112" cy="2018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2019/11/12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54734" y="1191464"/>
            <a:ext cx="764786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lvl="0" algn="ctr">
              <a:buClr>
                <a:srgbClr val="1F3864"/>
              </a:buClr>
              <a:buSzPts val="4400"/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主題二：國民教育輔導體系整合規劃經驗分享與對話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BiauKai"/>
              <a:sym typeface="BiauKai"/>
            </a:endParaRPr>
          </a:p>
          <a:p>
            <a:pPr lvl="0" algn="ctr">
              <a:buClr>
                <a:srgbClr val="1F3864"/>
              </a:buClr>
              <a:buSzPts val="4400"/>
            </a:pPr>
            <a:r>
              <a:rPr kumimoji="0" lang="zh-TW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/>
            </a:r>
            <a:br>
              <a:rPr kumimoji="0" lang="zh-TW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</a:br>
            <a:r>
              <a:rPr lang="zh-TW" altLang="en-US" sz="2400" b="1" dirty="0" smtClean="0">
                <a:solidFill>
                  <a:schemeClr val="tx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臺中市國民教育輔導體系整合運作經驗分享</a:t>
            </a:r>
            <a:endParaRPr kumimoji="0" lang="zh-TW" altLang="zh-TW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BiauKai"/>
              <a:sym typeface="BiauKai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-588056" y="3138617"/>
            <a:ext cx="1034989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ctr">
              <a:spcBef>
                <a:spcPts val="640"/>
              </a:spcBef>
              <a:buClr>
                <a:srgbClr val="0070C0"/>
              </a:buClr>
              <a:buSzPts val="3200"/>
            </a:pP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臺中市政府教育局 課程教學科</a:t>
            </a:r>
            <a:endParaRPr lang="en-US" altLang="zh-TW" sz="22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BiauKai"/>
              <a:sym typeface="BiauKai"/>
            </a:endParaRPr>
          </a:p>
          <a:p>
            <a:pPr marL="457200" lvl="0" indent="-431800" algn="ctr">
              <a:spcBef>
                <a:spcPts val="640"/>
              </a:spcBef>
              <a:buClr>
                <a:srgbClr val="0070C0"/>
              </a:buClr>
              <a:buSzPts val="3200"/>
            </a:pP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校長及教師專業發展中心</a:t>
            </a:r>
          </a:p>
          <a:p>
            <a:pPr marL="457200" lvl="0" indent="-431800" algn="ctr">
              <a:spcBef>
                <a:spcPts val="640"/>
              </a:spcBef>
              <a:buClr>
                <a:srgbClr val="0070C0"/>
              </a:buClr>
              <a:buSzPts val="3200"/>
            </a:pPr>
            <a:r>
              <a:rPr lang="zh-TW" altLang="en-US" sz="2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張素女秘書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臺中市國民教育輔導體系整合之策略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369313" y="1129888"/>
            <a:ext cx="7021153" cy="36561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160"/>
              </a:lnSpc>
              <a:spcBef>
                <a:spcPts val="0"/>
              </a:spcBef>
              <a:spcAft>
                <a:spcPts val="900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zh-TW" alt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共同增能  任務分工</a:t>
            </a:r>
            <a:endParaRPr lang="en-US" altLang="zh-TW" sz="3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zh-TW" altLang="en-US" sz="29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盤點國教輔導團與地方輔導群任務及人力資源</a:t>
            </a:r>
            <a:endParaRPr lang="en-US" altLang="zh-TW" sz="29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zh-TW" altLang="en-US" sz="29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共同參與培訓及增能研習，培力並增進彼此瞭解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zh-TW" altLang="en-US" sz="2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訂定「到校輔導」申請模式</a:t>
            </a:r>
            <a:endParaRPr kumimoji="1" lang="en-US" altLang="zh-TW" sz="3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zh-TW" altLang="zh-TW" sz="2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到校輔導共分三大主題</a:t>
            </a:r>
            <a:r>
              <a:rPr lang="zh-TW" altLang="en-US" sz="2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，各主題並序列子主題</a:t>
            </a:r>
            <a:endParaRPr lang="en-US" altLang="zh-TW" sz="29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zh-TW" altLang="en-US" sz="2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統一窗口，簡化學校行政流程</a:t>
            </a:r>
            <a:endParaRPr lang="en-US" altLang="zh-TW" sz="29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zh-TW" altLang="en-US" sz="2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確立任務，避免增能課程重疊</a:t>
            </a:r>
            <a:endParaRPr lang="en-US" altLang="zh-TW" sz="29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zh-TW" altLang="en-US" sz="3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權利及義務之趨同</a:t>
            </a:r>
            <a:endParaRPr lang="en-US" altLang="zh-TW" sz="3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None/>
            </a:pPr>
            <a:r>
              <a:rPr lang="zh-TW" altLang="en-US" sz="3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減授課、授證、增能、會議、到校輔導任務</a:t>
            </a:r>
            <a:r>
              <a:rPr lang="en-US" altLang="zh-TW" sz="3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1480" lvl="2" indent="0">
              <a:buClr>
                <a:srgbClr val="0000CC"/>
              </a:buClr>
              <a:buNone/>
            </a:pPr>
            <a:endParaRPr lang="en-US" altLang="zh-TW" dirty="0" smtClean="0"/>
          </a:p>
          <a:p>
            <a:pPr lvl="2">
              <a:buClr>
                <a:srgbClr val="0000CC"/>
              </a:buClr>
              <a:buFont typeface="Wingdings" panose="05000000000000000000" pitchFamily="2" charset="2"/>
              <a:buChar char="Ø"/>
            </a:pPr>
            <a:endParaRPr kumimoji="1" lang="en-US" altLang="zh-TW" sz="2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15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臺中市國教輔導體系整合運作方式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939801" y="1167594"/>
            <a:ext cx="7467600" cy="3618402"/>
          </a:xfrm>
        </p:spPr>
        <p:txBody>
          <a:bodyPr>
            <a:normAutofit/>
          </a:bodyPr>
          <a:lstStyle/>
          <a:p>
            <a:pPr>
              <a:lnSpc>
                <a:spcPts val="2160"/>
              </a:lnSpc>
              <a:spcBef>
                <a:spcPts val="0"/>
              </a:spcBef>
              <a:spcAft>
                <a:spcPts val="900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到校輔導運作模式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-Ⅰ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zh-TW" altLang="zh-TW" sz="22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以教專中心為申請窗口，進行收件並統合彙整</a:t>
            </a:r>
            <a:endParaRPr lang="en-US" altLang="zh-TW" sz="225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zh-TW" altLang="zh-TW" sz="22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輔導主題一「新課綱核心素養」，由國教輔導團與地方輔導群具講師資格成員，進行到校輔導</a:t>
            </a:r>
            <a:endParaRPr lang="en-US" altLang="zh-TW" sz="225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zh-TW" altLang="zh-TW" sz="22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輔導主題二「領域課程教學」，由國教輔導團成員與學校配對進行到校輔導</a:t>
            </a:r>
            <a:endParaRPr lang="en-US" altLang="zh-TW" sz="225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zh-TW" altLang="zh-TW" sz="22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輔導主題三「教師專業成長」，則媒合地方輔導群成員與學校後進行到校輔導</a:t>
            </a:r>
            <a:endParaRPr lang="zh-TW" altLang="en-US" sz="225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00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臺中市國教輔導體系整合運作方式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498" y="944033"/>
            <a:ext cx="6971003" cy="4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臺中市國教輔導體系整合運作方式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176867" y="1059582"/>
            <a:ext cx="7145865" cy="3726414"/>
          </a:xfrm>
        </p:spPr>
        <p:txBody>
          <a:bodyPr>
            <a:normAutofit lnSpcReduction="10000"/>
          </a:bodyPr>
          <a:lstStyle/>
          <a:p>
            <a:pPr>
              <a:lnSpc>
                <a:spcPts val="2160"/>
              </a:lnSpc>
              <a:spcBef>
                <a:spcPts val="0"/>
              </a:spcBef>
              <a:spcAft>
                <a:spcPts val="900"/>
              </a:spcAft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到校輔導運作模式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-Ⅱ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以減授課方式取代到校輔導員的鐘點費，學校無須支應鐘點費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學校端只需填表提出申請，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各承辦端收到彙整資料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即會進行媒合配對並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發文通知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，減少行政作業程序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一經媒合成功，輔導員會主動聯繫學校，確認到校輔導時間及輔導主題，務求達成符合學校需求的客製化課程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3~4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位輔導員為一組，一位主講、其餘助講，助講員可與主講員互相搭配，不僅能立即有效的協助學員了解課程內容，更能在實務運作上相互支應</a:t>
            </a:r>
          </a:p>
        </p:txBody>
      </p:sp>
    </p:spTree>
    <p:extLst>
      <p:ext uri="{BB962C8B-B14F-4D97-AF65-F5344CB8AC3E}">
        <p14:creationId xmlns:p14="http://schemas.microsoft.com/office/powerpoint/2010/main" val="23550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8977" y="1329611"/>
            <a:ext cx="5845341" cy="13930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None/>
            </a:pPr>
            <a:r>
              <a:rPr lang="zh-TW" altLang="en-US" sz="36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 pitchFamily="66" charset="-120"/>
              </a:rPr>
              <a:t>城市因文化而美麗</a:t>
            </a:r>
          </a:p>
          <a:p>
            <a:pPr marL="0" indent="0" algn="ctr">
              <a:spcBef>
                <a:spcPts val="450"/>
              </a:spcBef>
              <a:buNone/>
            </a:pPr>
            <a:r>
              <a:rPr lang="zh-TW" altLang="en-US" sz="36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 pitchFamily="66" charset="-120"/>
              </a:rPr>
              <a:t>教育因專業而卓越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563">
            <a:off x="7143674" y="4181382"/>
            <a:ext cx="726039" cy="575814"/>
          </a:xfrm>
          <a:prstGeom prst="rect">
            <a:avLst/>
          </a:prstGeom>
          <a:effectLst>
            <a:glow rad="101600">
              <a:srgbClr val="FF7C80">
                <a:alpha val="60000"/>
              </a:srgbClr>
            </a:glow>
          </a:effectLst>
        </p:spPr>
      </p:pic>
      <p:grpSp>
        <p:nvGrpSpPr>
          <p:cNvPr id="6" name="群組 15"/>
          <p:cNvGrpSpPr>
            <a:grpSpLocks/>
          </p:cNvGrpSpPr>
          <p:nvPr/>
        </p:nvGrpSpPr>
        <p:grpSpPr bwMode="auto">
          <a:xfrm>
            <a:off x="1274471" y="3057804"/>
            <a:ext cx="6588732" cy="323281"/>
            <a:chOff x="977900" y="3286124"/>
            <a:chExt cx="7156450" cy="311151"/>
          </a:xfrm>
        </p:grpSpPr>
        <p:pic>
          <p:nvPicPr>
            <p:cNvPr id="7" name="Picture 8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00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763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25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488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350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075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075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938" y="3286125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j042032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3286124"/>
              <a:ext cx="6762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47664" y="3551373"/>
            <a:ext cx="5845342" cy="9179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 pitchFamily="66" charset="-120"/>
              </a:rPr>
              <a:t>感謝您的聆聽</a:t>
            </a:r>
          </a:p>
        </p:txBody>
      </p:sp>
      <p:grpSp>
        <p:nvGrpSpPr>
          <p:cNvPr id="18" name="群組 2"/>
          <p:cNvGrpSpPr>
            <a:grpSpLocks/>
          </p:cNvGrpSpPr>
          <p:nvPr/>
        </p:nvGrpSpPr>
        <p:grpSpPr bwMode="auto">
          <a:xfrm>
            <a:off x="1845891" y="209992"/>
            <a:ext cx="5439524" cy="654491"/>
            <a:chOff x="1011958" y="1786409"/>
            <a:chExt cx="8128867" cy="1331441"/>
          </a:xfrm>
        </p:grpSpPr>
        <p:pic>
          <p:nvPicPr>
            <p:cNvPr id="19" name="圖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841500"/>
              <a:ext cx="54324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719"/>
            <a:stretch>
              <a:fillRect/>
            </a:stretch>
          </p:blipFill>
          <p:spPr bwMode="auto">
            <a:xfrm>
              <a:off x="1011958" y="1819945"/>
              <a:ext cx="72156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圖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06" r="13399"/>
            <a:stretch>
              <a:fillRect/>
            </a:stretch>
          </p:blipFill>
          <p:spPr bwMode="auto">
            <a:xfrm>
              <a:off x="2401876" y="1786409"/>
              <a:ext cx="72781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圖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r="50000"/>
            <a:stretch>
              <a:fillRect/>
            </a:stretch>
          </p:blipFill>
          <p:spPr bwMode="auto">
            <a:xfrm>
              <a:off x="3029347" y="1895574"/>
              <a:ext cx="67905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圖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38515"/>
            <a:stretch>
              <a:fillRect/>
            </a:stretch>
          </p:blipFill>
          <p:spPr bwMode="auto">
            <a:xfrm>
              <a:off x="1763688" y="1840384"/>
              <a:ext cx="62388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91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172817" y="2247714"/>
            <a:ext cx="7288696" cy="2319608"/>
          </a:xfrm>
        </p:spPr>
        <p:txBody>
          <a:bodyPr>
            <a:normAutofit fontScale="92500"/>
          </a:bodyPr>
          <a:lstStyle/>
          <a:p>
            <a:pPr marL="428625" indent="-428625" algn="l">
              <a:lnSpc>
                <a:spcPct val="120000"/>
              </a:lnSpc>
              <a:spcAft>
                <a:spcPts val="900"/>
              </a:spcAft>
              <a:buFont typeface="Wingdings" panose="05000000000000000000" pitchFamily="2" charset="2"/>
              <a:buChar char="u"/>
            </a:pPr>
            <a:r>
              <a:rPr lang="zh-TW" altLang="en-US" sz="2925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臺中市國民教育輔導體系</a:t>
            </a:r>
            <a:r>
              <a:rPr lang="zh-TW" altLang="en-US" sz="292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整合部分之概述</a:t>
            </a:r>
            <a:endParaRPr lang="en-US" altLang="zh-TW" sz="2925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8625" indent="-428625" algn="l">
              <a:lnSpc>
                <a:spcPct val="120000"/>
              </a:lnSpc>
              <a:spcAft>
                <a:spcPts val="900"/>
              </a:spcAft>
              <a:buFont typeface="Wingdings" panose="05000000000000000000" pitchFamily="2" charset="2"/>
              <a:buChar char="u"/>
            </a:pPr>
            <a:r>
              <a:rPr lang="zh-TW" altLang="en-US" sz="2925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臺中市國民教育輔導體系</a:t>
            </a:r>
            <a:r>
              <a:rPr lang="zh-TW" altLang="en-US" sz="292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整合策略</a:t>
            </a:r>
            <a:endParaRPr lang="en-US" altLang="zh-TW" sz="2925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8625" indent="-428625" algn="l">
              <a:lnSpc>
                <a:spcPct val="120000"/>
              </a:lnSpc>
              <a:spcAft>
                <a:spcPts val="900"/>
              </a:spcAft>
              <a:buFont typeface="Wingdings" panose="05000000000000000000" pitchFamily="2" charset="2"/>
              <a:buChar char="u"/>
            </a:pPr>
            <a:r>
              <a:rPr lang="zh-TW" altLang="en-US" sz="2925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臺中市國民教育輔導體系</a:t>
            </a:r>
            <a:r>
              <a:rPr lang="zh-TW" altLang="en-US" sz="292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整合運作方式</a:t>
            </a:r>
            <a:endParaRPr lang="en-US" altLang="zh-TW" sz="29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700" dirty="0"/>
          </a:p>
          <a:p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2852" y="414147"/>
            <a:ext cx="7898296" cy="13259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altLang="zh-TW" sz="3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</a:t>
            </a:r>
            <a:r>
              <a:rPr lang="zh-TW" altLang="en-US" sz="33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國民教育輔導體系整合運作經驗</a:t>
            </a:r>
            <a:r>
              <a:rPr lang="zh-TW" altLang="en-US" sz="3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en-US" altLang="zh-TW" sz="3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525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    要</a:t>
            </a:r>
            <a:endParaRPr lang="zh-TW" altLang="en-US" sz="3525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國民教育輔導團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地方輔導群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>
          <a:xfrm>
            <a:off x="457200" y="1923678"/>
            <a:ext cx="3943350" cy="27936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kumimoji="1" lang="zh-TW" altLang="en-US" sz="2625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總計</a:t>
            </a:r>
            <a:r>
              <a:rPr kumimoji="1" lang="en-US" altLang="zh-TW" sz="262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kumimoji="1" lang="zh-TW" altLang="en-US" sz="2625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輔導小組，</a:t>
            </a:r>
            <a:endParaRPr kumimoji="1" lang="en-US" altLang="zh-TW" sz="2625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None/>
              <a:defRPr/>
            </a:pPr>
            <a:r>
              <a:rPr kumimoji="1" lang="en-US" altLang="zh-TW" sz="262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353</a:t>
            </a:r>
            <a:r>
              <a:rPr kumimoji="1" lang="zh-TW" altLang="en-US" sz="2625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位輔導員</a:t>
            </a:r>
            <a:endParaRPr kumimoji="1" lang="en-US" altLang="zh-TW" sz="2625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kumimoji="1" lang="zh-TW" altLang="en-US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kumimoji="1"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kumimoji="1" lang="zh-TW" altLang="en-US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位領召校長，</a:t>
            </a:r>
            <a:r>
              <a:rPr kumimoji="1"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kumimoji="1" lang="zh-TW" altLang="en-US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位副領召校長，</a:t>
            </a:r>
            <a:r>
              <a:rPr kumimoji="1"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251</a:t>
            </a:r>
            <a:r>
              <a:rPr kumimoji="1" lang="zh-TW" altLang="en-US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位輔導員，另有課程督學</a:t>
            </a:r>
            <a:r>
              <a:rPr kumimoji="1" lang="en-US" altLang="zh-TW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含現任校長及候用校長</a:t>
            </a:r>
            <a:r>
              <a:rPr kumimoji="1" lang="en-US" altLang="zh-TW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kumimoji="1" lang="zh-TW" altLang="en-US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人，榮譽課程督學</a:t>
            </a:r>
            <a:r>
              <a:rPr kumimoji="1"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kumimoji="1" lang="zh-TW" altLang="en-US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人，輔導團幹事</a:t>
            </a:r>
            <a:r>
              <a:rPr kumimoji="1"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24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2400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572000" y="1923678"/>
            <a:ext cx="4114800" cy="2385855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spcAft>
                <a:spcPts val="2400"/>
              </a:spcAft>
              <a:buClrTx/>
              <a:buSzTx/>
              <a:buNone/>
              <a:defRPr/>
            </a:pPr>
            <a:r>
              <a:rPr kumimoji="1" lang="zh-TW" altLang="en-US" sz="225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總計</a:t>
            </a:r>
            <a:r>
              <a:rPr kumimoji="1" lang="en-US" altLang="zh-TW" sz="22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kumimoji="1" lang="zh-TW" altLang="en-US" sz="225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位輔導員</a:t>
            </a:r>
            <a:endParaRPr kumimoji="1" lang="en-US" altLang="zh-TW" sz="225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kumimoji="1" lang="zh-TW" altLang="en-US" sz="21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kumimoji="1"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21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位總召校長，</a:t>
            </a:r>
            <a:r>
              <a:rPr kumimoji="1"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21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位副召校長，</a:t>
            </a:r>
            <a:r>
              <a:rPr kumimoji="1"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kumimoji="1" lang="zh-TW" altLang="en-US" sz="21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位輔導員，</a:t>
            </a:r>
            <a:r>
              <a:rPr kumimoji="1"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21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位行政輔導員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endParaRPr kumimoji="1" lang="en-US" altLang="zh-TW" sz="21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6971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臺中市國民教育輔導體系之整合部分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4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5601" y="205979"/>
            <a:ext cx="8424332" cy="85725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臺中市校長及教師專業發展中心組織架構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340603465"/>
              </p:ext>
            </p:extLst>
          </p:nvPr>
        </p:nvGraphicFramePr>
        <p:xfrm>
          <a:off x="1287668" y="1063229"/>
          <a:ext cx="6560197" cy="361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0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60389"/>
          </a:xfrm>
        </p:spPr>
        <p:txBody>
          <a:bodyPr>
            <a:no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  <a:latin typeface="+mj-ea"/>
              </a:rPr>
              <a:t>        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臺中市教專中心業務架構  </a:t>
            </a:r>
            <a:r>
              <a:rPr lang="en-US" altLang="zh-TW" sz="1050" b="1" dirty="0">
                <a:solidFill>
                  <a:srgbClr val="002060"/>
                </a:solidFill>
                <a:latin typeface="+mj-ea"/>
              </a:rPr>
              <a:t>108</a:t>
            </a:r>
            <a:r>
              <a:rPr lang="zh-TW" altLang="en-US" sz="1050" b="1" dirty="0">
                <a:solidFill>
                  <a:srgbClr val="002060"/>
                </a:solidFill>
                <a:latin typeface="+mj-ea"/>
              </a:rPr>
              <a:t>學年度</a:t>
            </a:r>
            <a:endParaRPr lang="zh-TW" altLang="en-US" sz="3000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1600"/>
          <a:stretch/>
        </p:blipFill>
        <p:spPr>
          <a:xfrm>
            <a:off x="457200" y="713508"/>
            <a:ext cx="8229600" cy="43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5" y="912559"/>
            <a:ext cx="7075189" cy="37039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臺中市地方輔導群架構圖</a:t>
            </a:r>
          </a:p>
        </p:txBody>
      </p:sp>
    </p:spTree>
    <p:extLst>
      <p:ext uri="{BB962C8B-B14F-4D97-AF65-F5344CB8AC3E}">
        <p14:creationId xmlns:p14="http://schemas.microsoft.com/office/powerpoint/2010/main" val="14389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7059" r="4024" b="5522"/>
          <a:stretch/>
        </p:blipFill>
        <p:spPr bwMode="auto">
          <a:xfrm>
            <a:off x="1229507" y="1063229"/>
            <a:ext cx="6684985" cy="357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臺中市輔導網絡地圖</a:t>
            </a:r>
          </a:p>
        </p:txBody>
      </p:sp>
    </p:spTree>
    <p:extLst>
      <p:ext uri="{BB962C8B-B14F-4D97-AF65-F5344CB8AC3E}">
        <p14:creationId xmlns:p14="http://schemas.microsoft.com/office/powerpoint/2010/main" val="24682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臺中市國民教育輔導體系整合之關鍵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270000" y="939800"/>
            <a:ext cx="6654800" cy="3846197"/>
          </a:xfrm>
        </p:spPr>
        <p:txBody>
          <a:bodyPr>
            <a:noAutofit/>
          </a:bodyPr>
          <a:lstStyle/>
          <a:p>
            <a:pPr>
              <a:lnSpc>
                <a:spcPts val="2160"/>
              </a:lnSpc>
              <a:spcBef>
                <a:spcPts val="9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年度事權統一 ，轉型為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課程教學科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lvl="1">
              <a:lnSpc>
                <a:spcPts val="2160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課程股</a:t>
            </a:r>
            <a:r>
              <a:rPr lang="en-US" altLang="zh-TW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含國教輔導團、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教專中心</a:t>
            </a:r>
            <a:r>
              <a:rPr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、教研中心</a:t>
            </a:r>
            <a:r>
              <a:rPr lang="en-US" altLang="zh-TW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spcAft>
                <a:spcPts val="9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資訊股</a:t>
            </a:r>
            <a:r>
              <a:rPr lang="en-US" altLang="zh-TW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含資網中心</a:t>
            </a:r>
            <a:r>
              <a:rPr lang="en-US" altLang="zh-TW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</a:t>
            </a:r>
            <a:r>
              <a:rPr lang="en-US" altLang="zh-TW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課綱，建立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課程教學專業支持系統</a:t>
            </a:r>
            <a:endParaRPr lang="en-US" altLang="zh-TW" sz="2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科室業務及人力的盤點</a:t>
            </a:r>
            <a:endParaRPr kumimoji="1"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跨科室系統盤整</a:t>
            </a:r>
            <a:endParaRPr kumimoji="1"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9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精進課程教學相關團體代表</a:t>
            </a:r>
            <a:endParaRPr kumimoji="1"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局內長官的大力支持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指令明確、授權賦能、信任肯定</a:t>
            </a:r>
          </a:p>
        </p:txBody>
      </p:sp>
    </p:spTree>
    <p:extLst>
      <p:ext uri="{BB962C8B-B14F-4D97-AF65-F5344CB8AC3E}">
        <p14:creationId xmlns:p14="http://schemas.microsoft.com/office/powerpoint/2010/main" val="21203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臺中市國民教育輔導體系整合之關鍵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369313" y="1063229"/>
            <a:ext cx="6978819" cy="372276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國民教育輔導體系的分工與合作 ：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510" indent="-26551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教專中心是臺中市推動教師專業發展重要單位</a:t>
            </a:r>
            <a:endParaRPr lang="en-US" altLang="zh-TW" sz="2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00" indent="-3048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地方輔導群與國教輔導團各有其任務及功能，有各自存在的必要；要以學校需求為出發點，根據專業屬性分配任務</a:t>
            </a:r>
            <a:endParaRPr lang="en-US" altLang="zh-TW" sz="2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12738" indent="-312738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需互相理解，一起專業成長，透過合作圓滿組織的需求</a:t>
            </a:r>
            <a:endParaRPr lang="en-US" altLang="zh-TW" sz="2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2649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911</Words>
  <Application>Microsoft Office PowerPoint</Application>
  <PresentationFormat>如螢幕大小 (16:9)</PresentationFormat>
  <Paragraphs>88</Paragraphs>
  <Slides>14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 臺中市國民教育輔導體系整合運作經驗分享 綱    要</vt:lpstr>
      <vt:lpstr>臺中市國民教育輔導體系之整合部分</vt:lpstr>
      <vt:lpstr>臺中市校長及教師專業發展中心組織架構</vt:lpstr>
      <vt:lpstr>         臺中市教專中心業務架構  108學年度</vt:lpstr>
      <vt:lpstr>臺中市地方輔導群架構圖</vt:lpstr>
      <vt:lpstr>臺中市輔導網絡地圖</vt:lpstr>
      <vt:lpstr>臺中市國民教育輔導體系整合之關鍵</vt:lpstr>
      <vt:lpstr>臺中市國民教育輔導體系整合之關鍵</vt:lpstr>
      <vt:lpstr>臺中市國民教育輔導體系整合之策略</vt:lpstr>
      <vt:lpstr>臺中市國教輔導體系整合運作方式</vt:lpstr>
      <vt:lpstr>臺中市國教輔導體系整合運作方式</vt:lpstr>
      <vt:lpstr>臺中市國教輔導體系整合運作方式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宜蘭縣108學年度精進國民中小學 教師教學專業與課程品質整體推動計畫 執行內容與進度概況分享</dc:title>
  <dc:creator>Shih Chiao</dc:creator>
  <cp:lastModifiedBy>nc02</cp:lastModifiedBy>
  <cp:revision>57</cp:revision>
  <dcterms:created xsi:type="dcterms:W3CDTF">2018-03-14T13:30:10Z</dcterms:created>
  <dcterms:modified xsi:type="dcterms:W3CDTF">2019-12-13T03:51:39Z</dcterms:modified>
</cp:coreProperties>
</file>