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03" r:id="rId3"/>
    <p:sldId id="304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20" r:id="rId24"/>
    <p:sldId id="270" r:id="rId25"/>
    <p:sldId id="264" r:id="rId26"/>
    <p:sldId id="265" r:id="rId27"/>
    <p:sldId id="266" r:id="rId28"/>
    <p:sldId id="268" r:id="rId29"/>
    <p:sldId id="269" r:id="rId30"/>
    <p:sldId id="305" r:id="rId31"/>
    <p:sldId id="258" r:id="rId32"/>
    <p:sldId id="257" r:id="rId33"/>
    <p:sldId id="271" r:id="rId34"/>
    <p:sldId id="272" r:id="rId35"/>
    <p:sldId id="273" r:id="rId36"/>
    <p:sldId id="279" r:id="rId37"/>
    <p:sldId id="259" r:id="rId38"/>
    <p:sldId id="260" r:id="rId39"/>
    <p:sldId id="275" r:id="rId40"/>
    <p:sldId id="280" r:id="rId41"/>
    <p:sldId id="281" r:id="rId42"/>
    <p:sldId id="282" r:id="rId43"/>
    <p:sldId id="283" r:id="rId44"/>
    <p:sldId id="261" r:id="rId45"/>
    <p:sldId id="276" r:id="rId46"/>
    <p:sldId id="274" r:id="rId47"/>
    <p:sldId id="277" r:id="rId48"/>
    <p:sldId id="262" r:id="rId49"/>
    <p:sldId id="322" r:id="rId50"/>
    <p:sldId id="306" r:id="rId51"/>
    <p:sldId id="321" r:id="rId52"/>
    <p:sldId id="307" r:id="rId53"/>
    <p:sldId id="324" r:id="rId54"/>
    <p:sldId id="313" r:id="rId55"/>
    <p:sldId id="314" r:id="rId56"/>
    <p:sldId id="325" r:id="rId57"/>
    <p:sldId id="315" r:id="rId58"/>
    <p:sldId id="316" r:id="rId59"/>
    <p:sldId id="317" r:id="rId60"/>
    <p:sldId id="319" r:id="rId61"/>
  </p:sldIdLst>
  <p:sldSz cx="9144000" cy="6858000" type="screen4x3"/>
  <p:notesSz cx="7315200" cy="9601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5C1"/>
    <a:srgbClr val="0F1BB7"/>
    <a:srgbClr val="438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7" autoAdjust="0"/>
    <p:restoredTop sz="94643"/>
  </p:normalViewPr>
  <p:slideViewPr>
    <p:cSldViewPr showGuides="1">
      <p:cViewPr>
        <p:scale>
          <a:sx n="93" d="100"/>
          <a:sy n="93" d="100"/>
        </p:scale>
        <p:origin x="-94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28" y="-6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481B5-1316-4EA6-B989-7392F2A18658}" type="doc">
      <dgm:prSet loTypeId="urn:microsoft.com/office/officeart/2008/layout/Picture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855F70C-D641-4527-A4FF-ACE13ACD9B37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課程與教學領導培訓認證人才類別</a:t>
          </a:r>
        </a:p>
      </dgm:t>
    </dgm:pt>
    <dgm:pt modelId="{A4D06537-C537-41AD-97B1-4B846DC12493}" type="parTrans" cxnId="{D6CE411E-EA54-4531-AE73-4555641CF177}">
      <dgm:prSet/>
      <dgm:spPr/>
      <dgm:t>
        <a:bodyPr/>
        <a:lstStyle/>
        <a:p>
          <a:endParaRPr lang="zh-TW" altLang="en-US"/>
        </a:p>
      </dgm:t>
    </dgm:pt>
    <dgm:pt modelId="{E57B4EB0-20E1-48B7-A396-4A5596C63462}" type="sibTrans" cxnId="{D6CE411E-EA54-4531-AE73-4555641CF177}">
      <dgm:prSet/>
      <dgm:spPr/>
      <dgm:t>
        <a:bodyPr/>
        <a:lstStyle/>
        <a:p>
          <a:endParaRPr lang="zh-TW" altLang="en-US"/>
        </a:p>
      </dgm:t>
    </dgm:pt>
    <dgm:pt modelId="{40525EDE-0358-4140-ABF6-9AD756D93495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初階</a:t>
          </a:r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人才培訓認證</a:t>
          </a:r>
          <a:endParaRPr lang="zh-TW" altLang="en-US" dirty="0">
            <a:solidFill>
              <a:schemeClr val="tx1"/>
            </a:solidFill>
          </a:endParaRPr>
        </a:p>
      </dgm:t>
    </dgm:pt>
    <dgm:pt modelId="{5FF61CFF-25FF-431F-BA69-D95DC6388C76}" type="parTrans" cxnId="{0DC70A31-DBD5-405A-9619-AA265CBA6921}">
      <dgm:prSet/>
      <dgm:spPr/>
      <dgm:t>
        <a:bodyPr/>
        <a:lstStyle/>
        <a:p>
          <a:endParaRPr lang="zh-TW" altLang="en-US"/>
        </a:p>
      </dgm:t>
    </dgm:pt>
    <dgm:pt modelId="{4B116A5B-D8E7-4AE6-8EB1-62145CD7B2B2}" type="sibTrans" cxnId="{0DC70A31-DBD5-405A-9619-AA265CBA6921}">
      <dgm:prSet/>
      <dgm:spPr/>
      <dgm:t>
        <a:bodyPr/>
        <a:lstStyle/>
        <a:p>
          <a:endParaRPr lang="zh-TW" altLang="en-US"/>
        </a:p>
      </dgm:t>
    </dgm:pt>
    <dgm:pt modelId="{1A4AAE06-33B2-4179-B932-EE97A5DC2B05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altLang="zh-TW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</a:t>
          </a:r>
          <a:r>
            <a:rPr lang="en-US" altLang="zh-TW" b="1" baseline="30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+</a:t>
          </a:r>
          <a:r>
            <a:rPr lang="zh-TW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領航</a:t>
          </a:r>
          <a:r>
            <a: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人才培訓認證</a:t>
          </a:r>
          <a:endParaRPr lang="zh-TW" altLang="en-US" dirty="0">
            <a:solidFill>
              <a:schemeClr val="tx1"/>
            </a:solidFill>
          </a:endParaRPr>
        </a:p>
      </dgm:t>
    </dgm:pt>
    <dgm:pt modelId="{09210335-2E6A-40E5-9FB6-B257F3926C1F}" type="parTrans" cxnId="{B9A4020D-E8FB-40DA-B61C-E45C4090A7EC}">
      <dgm:prSet/>
      <dgm:spPr/>
      <dgm:t>
        <a:bodyPr/>
        <a:lstStyle/>
        <a:p>
          <a:endParaRPr lang="zh-TW" altLang="en-US"/>
        </a:p>
      </dgm:t>
    </dgm:pt>
    <dgm:pt modelId="{4AAA7277-46D8-4202-BFA4-BB35982D6B4E}" type="sibTrans" cxnId="{B9A4020D-E8FB-40DA-B61C-E45C4090A7EC}">
      <dgm:prSet/>
      <dgm:spPr/>
      <dgm:t>
        <a:bodyPr/>
        <a:lstStyle/>
        <a:p>
          <a:endParaRPr lang="zh-TW" altLang="en-US"/>
        </a:p>
      </dgm:t>
    </dgm:pt>
    <dgm:pt modelId="{3A61C003-14D2-4506-BA8A-E8744C7C4CA2}" type="pres">
      <dgm:prSet presAssocID="{692481B5-1316-4EA6-B989-7392F2A1865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EB3BC6E-E97C-4FE1-8722-43AFC1B60151}" type="pres">
      <dgm:prSet presAssocID="{E855F70C-D641-4527-A4FF-ACE13ACD9B37}" presName="root" presStyleCnt="0">
        <dgm:presLayoutVars>
          <dgm:chMax/>
          <dgm:chPref val="4"/>
        </dgm:presLayoutVars>
      </dgm:prSet>
      <dgm:spPr/>
    </dgm:pt>
    <dgm:pt modelId="{BDEAC483-ABF7-4423-AB71-E8728A4C2A8B}" type="pres">
      <dgm:prSet presAssocID="{E855F70C-D641-4527-A4FF-ACE13ACD9B37}" presName="rootComposite" presStyleCnt="0">
        <dgm:presLayoutVars/>
      </dgm:prSet>
      <dgm:spPr/>
    </dgm:pt>
    <dgm:pt modelId="{298367B1-3D3E-4DAB-AF2D-076CB9AEA598}" type="pres">
      <dgm:prSet presAssocID="{E855F70C-D641-4527-A4FF-ACE13ACD9B37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9F7BD4E3-2C1B-42A2-B9C3-76AD108EBCDD}" type="pres">
      <dgm:prSet presAssocID="{E855F70C-D641-4527-A4FF-ACE13ACD9B37}" presName="childShape" presStyleCnt="0">
        <dgm:presLayoutVars>
          <dgm:chMax val="0"/>
          <dgm:chPref val="0"/>
        </dgm:presLayoutVars>
      </dgm:prSet>
      <dgm:spPr/>
    </dgm:pt>
    <dgm:pt modelId="{889876BD-D92A-4371-A22D-CA1613B81545}" type="pres">
      <dgm:prSet presAssocID="{40525EDE-0358-4140-ABF6-9AD756D93495}" presName="childComposite" presStyleCnt="0">
        <dgm:presLayoutVars>
          <dgm:chMax val="0"/>
          <dgm:chPref val="0"/>
        </dgm:presLayoutVars>
      </dgm:prSet>
      <dgm:spPr/>
    </dgm:pt>
    <dgm:pt modelId="{8E7B065F-D88B-496D-8F86-23B986995FA0}" type="pres">
      <dgm:prSet presAssocID="{40525EDE-0358-4140-ABF6-9AD756D93495}" presName="Image" presStyleLbl="node1" presStyleIdx="0" presStyleCnt="2"/>
      <dgm:spPr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994645-5664-4F30-B643-6E048CD11418}" type="pres">
      <dgm:prSet presAssocID="{40525EDE-0358-4140-ABF6-9AD756D93495}" presName="childText" presStyleLbl="lnNode1" presStyleIdx="0" presStyleCnt="2" custLinFactNeighborX="-202" custLinFactNeighborY="2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7B494C-D597-49EB-A766-80BADBDBD5CF}" type="pres">
      <dgm:prSet presAssocID="{1A4AAE06-33B2-4179-B932-EE97A5DC2B05}" presName="childComposite" presStyleCnt="0">
        <dgm:presLayoutVars>
          <dgm:chMax val="0"/>
          <dgm:chPref val="0"/>
        </dgm:presLayoutVars>
      </dgm:prSet>
      <dgm:spPr/>
    </dgm:pt>
    <dgm:pt modelId="{72818ADE-2018-4E76-B481-A0BB820A473C}" type="pres">
      <dgm:prSet presAssocID="{1A4AAE06-33B2-4179-B932-EE97A5DC2B05}" presName="Image" presStyleLbl="node1" presStyleIdx="1" presStyleCnt="2"/>
      <dgm:spPr>
        <a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1215E0-7E73-41D7-9A85-9DC14BF26415}" type="pres">
      <dgm:prSet presAssocID="{1A4AAE06-33B2-4179-B932-EE97A5DC2B0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CE411E-EA54-4531-AE73-4555641CF177}" srcId="{692481B5-1316-4EA6-B989-7392F2A18658}" destId="{E855F70C-D641-4527-A4FF-ACE13ACD9B37}" srcOrd="0" destOrd="0" parTransId="{A4D06537-C537-41AD-97B1-4B846DC12493}" sibTransId="{E57B4EB0-20E1-48B7-A396-4A5596C63462}"/>
    <dgm:cxn modelId="{B9A4020D-E8FB-40DA-B61C-E45C4090A7EC}" srcId="{E855F70C-D641-4527-A4FF-ACE13ACD9B37}" destId="{1A4AAE06-33B2-4179-B932-EE97A5DC2B05}" srcOrd="1" destOrd="0" parTransId="{09210335-2E6A-40E5-9FB6-B257F3926C1F}" sibTransId="{4AAA7277-46D8-4202-BFA4-BB35982D6B4E}"/>
    <dgm:cxn modelId="{0ABD8B01-6B80-4BCE-A400-B785E6373E3A}" type="presOf" srcId="{692481B5-1316-4EA6-B989-7392F2A18658}" destId="{3A61C003-14D2-4506-BA8A-E8744C7C4CA2}" srcOrd="0" destOrd="0" presId="urn:microsoft.com/office/officeart/2008/layout/PictureAccentList"/>
    <dgm:cxn modelId="{3840B740-D69B-490C-B915-F5458CB0B0A7}" type="presOf" srcId="{40525EDE-0358-4140-ABF6-9AD756D93495}" destId="{F7994645-5664-4F30-B643-6E048CD11418}" srcOrd="0" destOrd="0" presId="urn:microsoft.com/office/officeart/2008/layout/PictureAccentList"/>
    <dgm:cxn modelId="{743F5998-8A13-4604-858B-CCFDEFA1B8CD}" type="presOf" srcId="{1A4AAE06-33B2-4179-B932-EE97A5DC2B05}" destId="{0C1215E0-7E73-41D7-9A85-9DC14BF26415}" srcOrd="0" destOrd="0" presId="urn:microsoft.com/office/officeart/2008/layout/PictureAccentList"/>
    <dgm:cxn modelId="{A257D5F3-92B7-47F4-A746-6C64E13F4821}" type="presOf" srcId="{E855F70C-D641-4527-A4FF-ACE13ACD9B37}" destId="{298367B1-3D3E-4DAB-AF2D-076CB9AEA598}" srcOrd="0" destOrd="0" presId="urn:microsoft.com/office/officeart/2008/layout/PictureAccentList"/>
    <dgm:cxn modelId="{0DC70A31-DBD5-405A-9619-AA265CBA6921}" srcId="{E855F70C-D641-4527-A4FF-ACE13ACD9B37}" destId="{40525EDE-0358-4140-ABF6-9AD756D93495}" srcOrd="0" destOrd="0" parTransId="{5FF61CFF-25FF-431F-BA69-D95DC6388C76}" sibTransId="{4B116A5B-D8E7-4AE6-8EB1-62145CD7B2B2}"/>
    <dgm:cxn modelId="{6D60B572-A4EE-4234-8CB0-9FF2ADA60475}" type="presParOf" srcId="{3A61C003-14D2-4506-BA8A-E8744C7C4CA2}" destId="{1EB3BC6E-E97C-4FE1-8722-43AFC1B60151}" srcOrd="0" destOrd="0" presId="urn:microsoft.com/office/officeart/2008/layout/PictureAccentList"/>
    <dgm:cxn modelId="{927AF8E2-6A20-43AC-BEBF-87555D742E84}" type="presParOf" srcId="{1EB3BC6E-E97C-4FE1-8722-43AFC1B60151}" destId="{BDEAC483-ABF7-4423-AB71-E8728A4C2A8B}" srcOrd="0" destOrd="0" presId="urn:microsoft.com/office/officeart/2008/layout/PictureAccentList"/>
    <dgm:cxn modelId="{7A4E4915-A135-4B60-94FC-17930985C07A}" type="presParOf" srcId="{BDEAC483-ABF7-4423-AB71-E8728A4C2A8B}" destId="{298367B1-3D3E-4DAB-AF2D-076CB9AEA598}" srcOrd="0" destOrd="0" presId="urn:microsoft.com/office/officeart/2008/layout/PictureAccentList"/>
    <dgm:cxn modelId="{98288C5C-4896-4510-9624-B9BEA4FCA4E4}" type="presParOf" srcId="{1EB3BC6E-E97C-4FE1-8722-43AFC1B60151}" destId="{9F7BD4E3-2C1B-42A2-B9C3-76AD108EBCDD}" srcOrd="1" destOrd="0" presId="urn:microsoft.com/office/officeart/2008/layout/PictureAccentList"/>
    <dgm:cxn modelId="{867B801C-29F2-45C4-B7A4-497B75A4355F}" type="presParOf" srcId="{9F7BD4E3-2C1B-42A2-B9C3-76AD108EBCDD}" destId="{889876BD-D92A-4371-A22D-CA1613B81545}" srcOrd="0" destOrd="0" presId="urn:microsoft.com/office/officeart/2008/layout/PictureAccentList"/>
    <dgm:cxn modelId="{BC422338-3F67-4D77-8D0D-69401AF988E3}" type="presParOf" srcId="{889876BD-D92A-4371-A22D-CA1613B81545}" destId="{8E7B065F-D88B-496D-8F86-23B986995FA0}" srcOrd="0" destOrd="0" presId="urn:microsoft.com/office/officeart/2008/layout/PictureAccentList"/>
    <dgm:cxn modelId="{C75C62A9-C2F4-49DC-A0A8-0256B7060AC6}" type="presParOf" srcId="{889876BD-D92A-4371-A22D-CA1613B81545}" destId="{F7994645-5664-4F30-B643-6E048CD11418}" srcOrd="1" destOrd="0" presId="urn:microsoft.com/office/officeart/2008/layout/PictureAccentList"/>
    <dgm:cxn modelId="{DA6D4C37-0FEE-4FA9-A187-8D43F09F19B4}" type="presParOf" srcId="{9F7BD4E3-2C1B-42A2-B9C3-76AD108EBCDD}" destId="{057B494C-D597-49EB-A766-80BADBDBD5CF}" srcOrd="1" destOrd="0" presId="urn:microsoft.com/office/officeart/2008/layout/PictureAccentList"/>
    <dgm:cxn modelId="{12325754-ABC0-443A-8E21-0A6FE2DA29B8}" type="presParOf" srcId="{057B494C-D597-49EB-A766-80BADBDBD5CF}" destId="{72818ADE-2018-4E76-B481-A0BB820A473C}" srcOrd="0" destOrd="0" presId="urn:microsoft.com/office/officeart/2008/layout/PictureAccentList"/>
    <dgm:cxn modelId="{1EE60C19-0662-44B4-8A74-596C6C16509A}" type="presParOf" srcId="{057B494C-D597-49EB-A766-80BADBDBD5CF}" destId="{0C1215E0-7E73-41D7-9A85-9DC14BF2641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0A112-E9F6-4AD7-88F9-492C0AA69953}" type="doc">
      <dgm:prSet loTypeId="urn:microsoft.com/office/officeart/2005/8/layout/process2" loCatId="process" qsTypeId="urn:microsoft.com/office/officeart/2005/8/quickstyle/3d4" qsCatId="3D" csTypeId="urn:microsoft.com/office/officeart/2005/8/colors/accent2_4" csCatId="accent2" phldr="1"/>
      <dgm:spPr/>
    </dgm:pt>
    <dgm:pt modelId="{34C43838-B821-4B72-8AD7-22B8F15121DD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學習前準備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900" dirty="0">
              <a:latin typeface="標楷體" panose="03000509000000000000" pitchFamily="65" charset="-120"/>
              <a:ea typeface="標楷體" panose="03000509000000000000" pitchFamily="65" charset="-120"/>
            </a:rPr>
            <a:t>課程如有要求須課前閱讀指定教材，或完成課前作業單</a:t>
          </a:r>
          <a:r>
            <a: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9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6E4F6F-7D38-44E1-9B34-FADCA2DE0746}" type="parTrans" cxnId="{E9AAE91B-F3EF-4A96-9D7D-002E23BC41FE}">
      <dgm:prSet/>
      <dgm:spPr/>
      <dgm:t>
        <a:bodyPr/>
        <a:lstStyle/>
        <a:p>
          <a:endParaRPr lang="zh-TW" altLang="en-US"/>
        </a:p>
      </dgm:t>
    </dgm:pt>
    <dgm:pt modelId="{03A0433F-9327-47A4-AF75-CBD4AB1EC52A}" type="sibTrans" cxnId="{E9AAE91B-F3EF-4A96-9D7D-002E23BC41FE}">
      <dgm:prSet/>
      <dgm:spPr/>
      <dgm:t>
        <a:bodyPr/>
        <a:lstStyle/>
        <a:p>
          <a:endParaRPr lang="zh-TW" altLang="en-US"/>
        </a:p>
      </dgm:t>
    </dgm:pt>
    <dgm:pt modelId="{A5E9620C-0866-4676-B8FF-F2FA533C0E04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課程培訓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需於國教院受訓</a:t>
          </a:r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</a:t>
          </a:r>
          <a:r>
            <a:rPr lang="zh-TW" altLang="en-US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天，修畢</a:t>
          </a:r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24</a:t>
          </a:r>
          <a:r>
            <a:rPr lang="zh-TW" altLang="en-US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altLang="en-US" sz="19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577DB2D-A4BE-4BBD-8A19-0F351007A0C0}" type="parTrans" cxnId="{4AB1E851-EA05-44F2-A8F7-D3CF9831DE97}">
      <dgm:prSet/>
      <dgm:spPr/>
      <dgm:t>
        <a:bodyPr/>
        <a:lstStyle/>
        <a:p>
          <a:endParaRPr lang="zh-TW" altLang="en-US"/>
        </a:p>
      </dgm:t>
    </dgm:pt>
    <dgm:pt modelId="{EC206CA5-520D-4F48-9202-4D49E99DCC51}" type="sibTrans" cxnId="{4AB1E851-EA05-44F2-A8F7-D3CF9831DE97}">
      <dgm:prSet/>
      <dgm:spPr/>
      <dgm:t>
        <a:bodyPr/>
        <a:lstStyle/>
        <a:p>
          <a:endParaRPr lang="zh-TW" altLang="en-US"/>
        </a:p>
      </dgm:t>
    </dgm:pt>
    <dgm:pt modelId="{AF6B4675-9BF7-4C52-A292-B6293383A9E3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認證作業審查</a:t>
          </a:r>
        </a:p>
      </dgm:t>
    </dgm:pt>
    <dgm:pt modelId="{3CB6A35B-DD67-4AA2-9B96-B0388FBBE4CF}" type="parTrans" cxnId="{1B459E16-5E5C-4E67-9CE6-8E3A15D19312}">
      <dgm:prSet/>
      <dgm:spPr/>
      <dgm:t>
        <a:bodyPr/>
        <a:lstStyle/>
        <a:p>
          <a:endParaRPr lang="zh-TW" altLang="en-US"/>
        </a:p>
      </dgm:t>
    </dgm:pt>
    <dgm:pt modelId="{2DC2318C-E805-4560-8162-BD1E11929867}" type="sibTrans" cxnId="{1B459E16-5E5C-4E67-9CE6-8E3A15D19312}">
      <dgm:prSet/>
      <dgm:spPr/>
      <dgm:t>
        <a:bodyPr/>
        <a:lstStyle/>
        <a:p>
          <a:endParaRPr lang="zh-TW" altLang="en-US"/>
        </a:p>
      </dgm:t>
    </dgm:pt>
    <dgm:pt modelId="{3276C219-9F90-4B11-A7C6-9AB0D3F4A1CB}" type="pres">
      <dgm:prSet presAssocID="{76B0A112-E9F6-4AD7-88F9-492C0AA69953}" presName="linearFlow" presStyleCnt="0">
        <dgm:presLayoutVars>
          <dgm:resizeHandles val="exact"/>
        </dgm:presLayoutVars>
      </dgm:prSet>
      <dgm:spPr/>
    </dgm:pt>
    <dgm:pt modelId="{D624C8F0-538F-4CF7-940B-CB6FEAD84B2E}" type="pres">
      <dgm:prSet presAssocID="{34C43838-B821-4B72-8AD7-22B8F15121DD}" presName="node" presStyleLbl="node1" presStyleIdx="0" presStyleCnt="3" custScaleX="128864" custLinFactNeighborX="0" custLinFactNeighborY="12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9139AB-D4FC-4552-BF1B-25B20886481A}" type="pres">
      <dgm:prSet presAssocID="{03A0433F-9327-47A4-AF75-CBD4AB1EC52A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294B882-99D6-4DEB-A0B8-59966BAB51F8}" type="pres">
      <dgm:prSet presAssocID="{03A0433F-9327-47A4-AF75-CBD4AB1EC52A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318CF17C-5097-4A3D-BD62-C1AFE1C44176}" type="pres">
      <dgm:prSet presAssocID="{A5E9620C-0866-4676-B8FF-F2FA533C0E04}" presName="node" presStyleLbl="node1" presStyleIdx="1" presStyleCnt="3" custScaleX="1288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90927E-1846-403C-B3B1-BDE7ACEDCF2D}" type="pres">
      <dgm:prSet presAssocID="{EC206CA5-520D-4F48-9202-4D49E99DCC5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EFC5E249-1D86-4A21-A045-0EC4CFA829FC}" type="pres">
      <dgm:prSet presAssocID="{EC206CA5-520D-4F48-9202-4D49E99DCC51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2C0CC972-1BC6-4693-9AFB-F80F686C553F}" type="pres">
      <dgm:prSet presAssocID="{AF6B4675-9BF7-4C52-A292-B6293383A9E3}" presName="node" presStyleLbl="node1" presStyleIdx="2" presStyleCnt="3" custScaleX="1288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C79806-521C-4604-B3C3-36A7B54B25B7}" type="presOf" srcId="{03A0433F-9327-47A4-AF75-CBD4AB1EC52A}" destId="{6294B882-99D6-4DEB-A0B8-59966BAB51F8}" srcOrd="1" destOrd="0" presId="urn:microsoft.com/office/officeart/2005/8/layout/process2"/>
    <dgm:cxn modelId="{F9492BCD-4363-4111-95B1-1FB0916A5407}" type="presOf" srcId="{EC206CA5-520D-4F48-9202-4D49E99DCC51}" destId="{EFC5E249-1D86-4A21-A045-0EC4CFA829FC}" srcOrd="1" destOrd="0" presId="urn:microsoft.com/office/officeart/2005/8/layout/process2"/>
    <dgm:cxn modelId="{E9AAE91B-F3EF-4A96-9D7D-002E23BC41FE}" srcId="{76B0A112-E9F6-4AD7-88F9-492C0AA69953}" destId="{34C43838-B821-4B72-8AD7-22B8F15121DD}" srcOrd="0" destOrd="0" parTransId="{BF6E4F6F-7D38-44E1-9B34-FADCA2DE0746}" sibTransId="{03A0433F-9327-47A4-AF75-CBD4AB1EC52A}"/>
    <dgm:cxn modelId="{4B0413A1-4EE4-4D4D-80BE-4D532315AACE}" type="presOf" srcId="{A5E9620C-0866-4676-B8FF-F2FA533C0E04}" destId="{318CF17C-5097-4A3D-BD62-C1AFE1C44176}" srcOrd="0" destOrd="0" presId="urn:microsoft.com/office/officeart/2005/8/layout/process2"/>
    <dgm:cxn modelId="{07567D1B-8780-4EFD-8E7D-6A320DFB4311}" type="presOf" srcId="{03A0433F-9327-47A4-AF75-CBD4AB1EC52A}" destId="{F79139AB-D4FC-4552-BF1B-25B20886481A}" srcOrd="0" destOrd="0" presId="urn:microsoft.com/office/officeart/2005/8/layout/process2"/>
    <dgm:cxn modelId="{FB588F49-CE79-4CAD-A78C-CA8B4CB90F50}" type="presOf" srcId="{AF6B4675-9BF7-4C52-A292-B6293383A9E3}" destId="{2C0CC972-1BC6-4693-9AFB-F80F686C553F}" srcOrd="0" destOrd="0" presId="urn:microsoft.com/office/officeart/2005/8/layout/process2"/>
    <dgm:cxn modelId="{1B459E16-5E5C-4E67-9CE6-8E3A15D19312}" srcId="{76B0A112-E9F6-4AD7-88F9-492C0AA69953}" destId="{AF6B4675-9BF7-4C52-A292-B6293383A9E3}" srcOrd="2" destOrd="0" parTransId="{3CB6A35B-DD67-4AA2-9B96-B0388FBBE4CF}" sibTransId="{2DC2318C-E805-4560-8162-BD1E11929867}"/>
    <dgm:cxn modelId="{222A89C1-4115-45FD-B964-D8580A63A309}" type="presOf" srcId="{76B0A112-E9F6-4AD7-88F9-492C0AA69953}" destId="{3276C219-9F90-4B11-A7C6-9AB0D3F4A1CB}" srcOrd="0" destOrd="0" presId="urn:microsoft.com/office/officeart/2005/8/layout/process2"/>
    <dgm:cxn modelId="{4AB1E851-EA05-44F2-A8F7-D3CF9831DE97}" srcId="{76B0A112-E9F6-4AD7-88F9-492C0AA69953}" destId="{A5E9620C-0866-4676-B8FF-F2FA533C0E04}" srcOrd="1" destOrd="0" parTransId="{B577DB2D-A4BE-4BBD-8A19-0F351007A0C0}" sibTransId="{EC206CA5-520D-4F48-9202-4D49E99DCC51}"/>
    <dgm:cxn modelId="{34E11CD5-1ADD-4DFD-89AF-C309E4B51550}" type="presOf" srcId="{EC206CA5-520D-4F48-9202-4D49E99DCC51}" destId="{EE90927E-1846-403C-B3B1-BDE7ACEDCF2D}" srcOrd="0" destOrd="0" presId="urn:microsoft.com/office/officeart/2005/8/layout/process2"/>
    <dgm:cxn modelId="{B2E194D7-5FCD-4E87-8C00-2A3A69B67F9D}" type="presOf" srcId="{34C43838-B821-4B72-8AD7-22B8F15121DD}" destId="{D624C8F0-538F-4CF7-940B-CB6FEAD84B2E}" srcOrd="0" destOrd="0" presId="urn:microsoft.com/office/officeart/2005/8/layout/process2"/>
    <dgm:cxn modelId="{E2B09FE2-117C-44B5-A0B0-64BE303D144E}" type="presParOf" srcId="{3276C219-9F90-4B11-A7C6-9AB0D3F4A1CB}" destId="{D624C8F0-538F-4CF7-940B-CB6FEAD84B2E}" srcOrd="0" destOrd="0" presId="urn:microsoft.com/office/officeart/2005/8/layout/process2"/>
    <dgm:cxn modelId="{9824BC76-87D8-4D7E-A3B9-B02A10C4526F}" type="presParOf" srcId="{3276C219-9F90-4B11-A7C6-9AB0D3F4A1CB}" destId="{F79139AB-D4FC-4552-BF1B-25B20886481A}" srcOrd="1" destOrd="0" presId="urn:microsoft.com/office/officeart/2005/8/layout/process2"/>
    <dgm:cxn modelId="{FC88AB13-834A-481A-81D3-41E5AA455D98}" type="presParOf" srcId="{F79139AB-D4FC-4552-BF1B-25B20886481A}" destId="{6294B882-99D6-4DEB-A0B8-59966BAB51F8}" srcOrd="0" destOrd="0" presId="urn:microsoft.com/office/officeart/2005/8/layout/process2"/>
    <dgm:cxn modelId="{3864149D-6A7D-4140-A24B-B6A5FC866969}" type="presParOf" srcId="{3276C219-9F90-4B11-A7C6-9AB0D3F4A1CB}" destId="{318CF17C-5097-4A3D-BD62-C1AFE1C44176}" srcOrd="2" destOrd="0" presId="urn:microsoft.com/office/officeart/2005/8/layout/process2"/>
    <dgm:cxn modelId="{A4E7F253-305B-4BBC-A983-FE0F430C120C}" type="presParOf" srcId="{3276C219-9F90-4B11-A7C6-9AB0D3F4A1CB}" destId="{EE90927E-1846-403C-B3B1-BDE7ACEDCF2D}" srcOrd="3" destOrd="0" presId="urn:microsoft.com/office/officeart/2005/8/layout/process2"/>
    <dgm:cxn modelId="{76468D75-9B7A-4968-827E-F7F2BCC318C1}" type="presParOf" srcId="{EE90927E-1846-403C-B3B1-BDE7ACEDCF2D}" destId="{EFC5E249-1D86-4A21-A045-0EC4CFA829FC}" srcOrd="0" destOrd="0" presId="urn:microsoft.com/office/officeart/2005/8/layout/process2"/>
    <dgm:cxn modelId="{9EBB6F0D-BAF8-47C6-9251-09F9B633C83F}" type="presParOf" srcId="{3276C219-9F90-4B11-A7C6-9AB0D3F4A1CB}" destId="{2C0CC972-1BC6-4693-9AFB-F80F686C553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B15EB-200B-4886-B72E-F0668BCA85F6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</dgm:pt>
    <dgm:pt modelId="{F0AEB03E-4758-4964-B052-C8F9CEDD889C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學習前準備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900" dirty="0">
              <a:latin typeface="標楷體" panose="03000509000000000000" pitchFamily="65" charset="-120"/>
              <a:ea typeface="標楷體" panose="03000509000000000000" pitchFamily="65" charset="-120"/>
            </a:rPr>
            <a:t>課程如有要求須課前閱讀指定教材，或完成課前作業單</a:t>
          </a:r>
          <a:r>
            <a:rPr lang="en-US" altLang="zh-TW" sz="19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9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6C14F3-665B-4335-BD93-843EDFC4F459}" type="parTrans" cxnId="{16D47C03-360D-4BF0-A6DE-31860E1CBC06}">
      <dgm:prSet/>
      <dgm:spPr/>
      <dgm:t>
        <a:bodyPr/>
        <a:lstStyle/>
        <a:p>
          <a:endParaRPr lang="zh-TW" altLang="en-US"/>
        </a:p>
      </dgm:t>
    </dgm:pt>
    <dgm:pt modelId="{571BF585-E30F-4DEC-81BA-3BB4F379BCAC}" type="sibTrans" cxnId="{16D47C03-360D-4BF0-A6DE-31860E1CBC06}">
      <dgm:prSet/>
      <dgm:spPr/>
      <dgm:t>
        <a:bodyPr/>
        <a:lstStyle/>
        <a:p>
          <a:endParaRPr lang="zh-TW" altLang="en-US"/>
        </a:p>
      </dgm:t>
    </dgm:pt>
    <dgm:pt modelId="{B3B1DC31-DF4A-4E1D-8194-0A01A867324A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課程培訓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需於國教院受訓</a:t>
          </a:r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zh-TW" altLang="en-US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天，修畢</a:t>
          </a:r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32</a:t>
          </a:r>
          <a:r>
            <a:rPr lang="zh-TW" altLang="en-US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小時</a:t>
          </a:r>
          <a:r>
            <a: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altLang="en-US" sz="19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FCE748CE-6727-468B-8BE1-D1BA82EBAAAD}" type="parTrans" cxnId="{A7EF5347-AE3D-45C6-92DC-F12FC465B824}">
      <dgm:prSet/>
      <dgm:spPr/>
      <dgm:t>
        <a:bodyPr/>
        <a:lstStyle/>
        <a:p>
          <a:endParaRPr lang="zh-TW" altLang="en-US"/>
        </a:p>
      </dgm:t>
    </dgm:pt>
    <dgm:pt modelId="{9809D77B-0C96-4D50-8D2E-4B9E1AEAC1CB}" type="sibTrans" cxnId="{A7EF5347-AE3D-45C6-92DC-F12FC465B824}">
      <dgm:prSet/>
      <dgm:spPr/>
      <dgm:t>
        <a:bodyPr/>
        <a:lstStyle/>
        <a:p>
          <a:endParaRPr lang="zh-TW" altLang="en-US"/>
        </a:p>
      </dgm:t>
    </dgm:pt>
    <dgm:pt modelId="{C5949D3C-5105-46D2-9599-C574D53BA297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認證審查</a:t>
          </a:r>
        </a:p>
      </dgm:t>
    </dgm:pt>
    <dgm:pt modelId="{01F86452-C5EA-481A-AFCA-A5BA0DFE6E76}" type="parTrans" cxnId="{5482FD10-C283-4D12-BFB0-CCF27FCEA569}">
      <dgm:prSet/>
      <dgm:spPr/>
      <dgm:t>
        <a:bodyPr/>
        <a:lstStyle/>
        <a:p>
          <a:endParaRPr lang="zh-TW" altLang="en-US"/>
        </a:p>
      </dgm:t>
    </dgm:pt>
    <dgm:pt modelId="{6E00B1BC-4546-412A-82AA-A19B520185E6}" type="sibTrans" cxnId="{5482FD10-C283-4D12-BFB0-CCF27FCEA569}">
      <dgm:prSet/>
      <dgm:spPr/>
      <dgm:t>
        <a:bodyPr/>
        <a:lstStyle/>
        <a:p>
          <a:endParaRPr lang="zh-TW" altLang="en-US"/>
        </a:p>
      </dgm:t>
    </dgm:pt>
    <dgm:pt modelId="{0A8E1F49-22CA-4FAC-A380-F71C8DEF1EAE}" type="pres">
      <dgm:prSet presAssocID="{26DB15EB-200B-4886-B72E-F0668BCA85F6}" presName="linearFlow" presStyleCnt="0">
        <dgm:presLayoutVars>
          <dgm:resizeHandles val="exact"/>
        </dgm:presLayoutVars>
      </dgm:prSet>
      <dgm:spPr/>
    </dgm:pt>
    <dgm:pt modelId="{AA8AA6D1-38CB-44C6-BAA1-E966F2499A64}" type="pres">
      <dgm:prSet presAssocID="{F0AEB03E-4758-4964-B052-C8F9CEDD889C}" presName="node" presStyleLbl="node1" presStyleIdx="0" presStyleCnt="3" custScaleX="1039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45F19F-03D2-434A-9981-5AC3338EA219}" type="pres">
      <dgm:prSet presAssocID="{571BF585-E30F-4DEC-81BA-3BB4F379BCA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39F7F093-4B3B-44DA-A78E-3E895051AFBA}" type="pres">
      <dgm:prSet presAssocID="{571BF585-E30F-4DEC-81BA-3BB4F379BCA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38FD890-1061-4755-AB3A-CC2EF8806AFB}" type="pres">
      <dgm:prSet presAssocID="{B3B1DC31-DF4A-4E1D-8194-0A01A867324A}" presName="node" presStyleLbl="node1" presStyleIdx="1" presStyleCnt="3" custScaleX="1039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ABFD09-7FC2-4BFD-928E-CC9AC2995F31}" type="pres">
      <dgm:prSet presAssocID="{9809D77B-0C96-4D50-8D2E-4B9E1AEAC1C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F384587-5B6A-4083-8A9A-F6ABD5E99529}" type="pres">
      <dgm:prSet presAssocID="{9809D77B-0C96-4D50-8D2E-4B9E1AEAC1C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E3C9D97-D837-4C63-A55C-2B2B193EDEFE}" type="pres">
      <dgm:prSet presAssocID="{C5949D3C-5105-46D2-9599-C574D53BA2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F26B5A-7468-4C76-B762-1EB5BE3C230D}" type="presOf" srcId="{F0AEB03E-4758-4964-B052-C8F9CEDD889C}" destId="{AA8AA6D1-38CB-44C6-BAA1-E966F2499A64}" srcOrd="0" destOrd="0" presId="urn:microsoft.com/office/officeart/2005/8/layout/process2"/>
    <dgm:cxn modelId="{5482FD10-C283-4D12-BFB0-CCF27FCEA569}" srcId="{26DB15EB-200B-4886-B72E-F0668BCA85F6}" destId="{C5949D3C-5105-46D2-9599-C574D53BA297}" srcOrd="2" destOrd="0" parTransId="{01F86452-C5EA-481A-AFCA-A5BA0DFE6E76}" sibTransId="{6E00B1BC-4546-412A-82AA-A19B520185E6}"/>
    <dgm:cxn modelId="{13317018-02D6-4536-AD7F-2A0589EEEE60}" type="presOf" srcId="{26DB15EB-200B-4886-B72E-F0668BCA85F6}" destId="{0A8E1F49-22CA-4FAC-A380-F71C8DEF1EAE}" srcOrd="0" destOrd="0" presId="urn:microsoft.com/office/officeart/2005/8/layout/process2"/>
    <dgm:cxn modelId="{93D7D4A0-9479-497A-90E1-D3B1B6A281F7}" type="presOf" srcId="{571BF585-E30F-4DEC-81BA-3BB4F379BCAC}" destId="{9C45F19F-03D2-434A-9981-5AC3338EA219}" srcOrd="0" destOrd="0" presId="urn:microsoft.com/office/officeart/2005/8/layout/process2"/>
    <dgm:cxn modelId="{4D01C3D1-494A-430F-91FB-8E8B911F65DA}" type="presOf" srcId="{B3B1DC31-DF4A-4E1D-8194-0A01A867324A}" destId="{438FD890-1061-4755-AB3A-CC2EF8806AFB}" srcOrd="0" destOrd="0" presId="urn:microsoft.com/office/officeart/2005/8/layout/process2"/>
    <dgm:cxn modelId="{2155E068-90AC-48AC-8E75-ACD219E8833A}" type="presOf" srcId="{9809D77B-0C96-4D50-8D2E-4B9E1AEAC1CB}" destId="{BF384587-5B6A-4083-8A9A-F6ABD5E99529}" srcOrd="1" destOrd="0" presId="urn:microsoft.com/office/officeart/2005/8/layout/process2"/>
    <dgm:cxn modelId="{DE478AD4-4544-406C-BAF1-F99683CD8FC7}" type="presOf" srcId="{9809D77B-0C96-4D50-8D2E-4B9E1AEAC1CB}" destId="{EDABFD09-7FC2-4BFD-928E-CC9AC2995F31}" srcOrd="0" destOrd="0" presId="urn:microsoft.com/office/officeart/2005/8/layout/process2"/>
    <dgm:cxn modelId="{714F2C99-E6A9-45E1-9590-62764322ED0D}" type="presOf" srcId="{C5949D3C-5105-46D2-9599-C574D53BA297}" destId="{3E3C9D97-D837-4C63-A55C-2B2B193EDEFE}" srcOrd="0" destOrd="0" presId="urn:microsoft.com/office/officeart/2005/8/layout/process2"/>
    <dgm:cxn modelId="{A57EF159-8EB4-4DAE-9666-0EFC3CE807C3}" type="presOf" srcId="{571BF585-E30F-4DEC-81BA-3BB4F379BCAC}" destId="{39F7F093-4B3B-44DA-A78E-3E895051AFBA}" srcOrd="1" destOrd="0" presId="urn:microsoft.com/office/officeart/2005/8/layout/process2"/>
    <dgm:cxn modelId="{16D47C03-360D-4BF0-A6DE-31860E1CBC06}" srcId="{26DB15EB-200B-4886-B72E-F0668BCA85F6}" destId="{F0AEB03E-4758-4964-B052-C8F9CEDD889C}" srcOrd="0" destOrd="0" parTransId="{006C14F3-665B-4335-BD93-843EDFC4F459}" sibTransId="{571BF585-E30F-4DEC-81BA-3BB4F379BCAC}"/>
    <dgm:cxn modelId="{A7EF5347-AE3D-45C6-92DC-F12FC465B824}" srcId="{26DB15EB-200B-4886-B72E-F0668BCA85F6}" destId="{B3B1DC31-DF4A-4E1D-8194-0A01A867324A}" srcOrd="1" destOrd="0" parTransId="{FCE748CE-6727-468B-8BE1-D1BA82EBAAAD}" sibTransId="{9809D77B-0C96-4D50-8D2E-4B9E1AEAC1CB}"/>
    <dgm:cxn modelId="{C46BA761-8F5E-4A11-B637-7B472F236755}" type="presParOf" srcId="{0A8E1F49-22CA-4FAC-A380-F71C8DEF1EAE}" destId="{AA8AA6D1-38CB-44C6-BAA1-E966F2499A64}" srcOrd="0" destOrd="0" presId="urn:microsoft.com/office/officeart/2005/8/layout/process2"/>
    <dgm:cxn modelId="{9AE01CD0-5021-4B31-B77E-527454649FA7}" type="presParOf" srcId="{0A8E1F49-22CA-4FAC-A380-F71C8DEF1EAE}" destId="{9C45F19F-03D2-434A-9981-5AC3338EA219}" srcOrd="1" destOrd="0" presId="urn:microsoft.com/office/officeart/2005/8/layout/process2"/>
    <dgm:cxn modelId="{BE613A4C-1166-4B32-B9D2-86DBAE242B54}" type="presParOf" srcId="{9C45F19F-03D2-434A-9981-5AC3338EA219}" destId="{39F7F093-4B3B-44DA-A78E-3E895051AFBA}" srcOrd="0" destOrd="0" presId="urn:microsoft.com/office/officeart/2005/8/layout/process2"/>
    <dgm:cxn modelId="{1A4E0BE1-FB67-4C74-BA2D-AB8D1FF9BF75}" type="presParOf" srcId="{0A8E1F49-22CA-4FAC-A380-F71C8DEF1EAE}" destId="{438FD890-1061-4755-AB3A-CC2EF8806AFB}" srcOrd="2" destOrd="0" presId="urn:microsoft.com/office/officeart/2005/8/layout/process2"/>
    <dgm:cxn modelId="{CE22B91C-2A4C-437C-A596-E4F05F8663B0}" type="presParOf" srcId="{0A8E1F49-22CA-4FAC-A380-F71C8DEF1EAE}" destId="{EDABFD09-7FC2-4BFD-928E-CC9AC2995F31}" srcOrd="3" destOrd="0" presId="urn:microsoft.com/office/officeart/2005/8/layout/process2"/>
    <dgm:cxn modelId="{C88D1F15-BDC9-4441-9FDF-91F5B131DD4A}" type="presParOf" srcId="{EDABFD09-7FC2-4BFD-928E-CC9AC2995F31}" destId="{BF384587-5B6A-4083-8A9A-F6ABD5E99529}" srcOrd="0" destOrd="0" presId="urn:microsoft.com/office/officeart/2005/8/layout/process2"/>
    <dgm:cxn modelId="{91930709-A6CF-4DB3-9825-B16DFDE0EF2B}" type="presParOf" srcId="{0A8E1F49-22CA-4FAC-A380-F71C8DEF1EAE}" destId="{3E3C9D97-D837-4C63-A55C-2B2B193EDE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FAD7DC7-300C-46AF-9DB4-EA9CE4B8F745}" type="datetimeFigureOut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CF950E-EFBE-499D-B412-19CE5338F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4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BD79CF-763F-482B-9C17-C8D6AB18DCA3}" type="datetimeFigureOut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55D3D5D-DBBE-4D77-8B0A-AAED3B43B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5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03566-67C8-4099-8525-F088BAF9241E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217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03566-67C8-4099-8525-F088BAF9241E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057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03566-67C8-4099-8525-F088BAF9241E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6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03566-67C8-4099-8525-F088BAF9241E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20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032" y="270892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6D3-B3F8-4ABC-AE08-4599097F6D42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89270" y="115189"/>
            <a:ext cx="9289032" cy="649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教育部國民及學前教育署</a:t>
            </a:r>
            <a:r>
              <a:rPr lang="en-US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107-108</a:t>
            </a:r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年度支持直轄市、縣（市）政府</a:t>
            </a:r>
            <a:endParaRPr lang="zh-TW" altLang="zh-TW" sz="1200" kern="1200" dirty="0">
              <a:solidFill>
                <a:schemeClr val="lt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/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推動精進國民中學及國民小學教師教學專業與課程品質計畫</a:t>
            </a:r>
            <a:endParaRPr lang="zh-TW" altLang="en-US" sz="1200" b="1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696854" y="878987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年度精進教學計畫撰寫工作坊</a:t>
            </a:r>
          </a:p>
        </p:txBody>
      </p:sp>
    </p:spTree>
    <p:extLst>
      <p:ext uri="{BB962C8B-B14F-4D97-AF65-F5344CB8AC3E}">
        <p14:creationId xmlns:p14="http://schemas.microsoft.com/office/powerpoint/2010/main" val="12649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9F7C-F488-42E3-BF50-DCD2E9772271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E3-F0C7-4CA7-A853-8680725E0F06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76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 marL="457200" indent="-4572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‣"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18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E18-619F-4344-B961-3FB1AA0ECCF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1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3FC-7AEF-495F-BBF5-3018EBE2EC7A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5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27F5-3AC8-4CE6-9C60-A75754A8ABDA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7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E785-696C-4EEC-8A79-9AF8A5D6D4D8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B613-E7A7-44C8-A2E4-6AA339C2E1CD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2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F005-13D4-4275-8C8A-EF9ADF605708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5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4318-465B-415C-8A67-361FB1650E04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55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108年\108機關\教育局\1080116新課綱簡報母片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BFA2288-DE33-49AA-8626-21C3F9536FFB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B4EBE323-27AD-48CD-9259-03C4B08878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3" descr="E:\108年\108機關\教育局\1080116新課綱簡報母片\師大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77" y="6190077"/>
            <a:ext cx="487751" cy="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108年\108機關\教育局\1080116新課綱簡報母片\教育部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90077"/>
            <a:ext cx="487751" cy="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108年\108機關\教育局\1080116新課綱簡報母片\金城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99414"/>
            <a:ext cx="1008112" cy="2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9781887-106E-4E59-BC21-4EF3B614DF27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EBE323-27AD-48CD-9259-03C4B08878FA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xmlns="" id="{A792EE47-71FC-4358-900D-F5FEDAFBB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309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109 </a:t>
            </a:r>
            <a:r>
              <a:rPr lang="zh-TW" altLang="en-US" dirty="0"/>
              <a:t>學年度精進教學計畫撰寫原則 </a:t>
            </a:r>
            <a:r>
              <a:rPr lang="en-US" altLang="zh-TW" dirty="0"/>
              <a:t>~</a:t>
            </a:r>
            <a:r>
              <a:rPr lang="zh-TW" altLang="en-US" dirty="0"/>
              <a:t>三</a:t>
            </a:r>
            <a:r>
              <a:rPr lang="en-US" altLang="zh-TW" dirty="0"/>
              <a:t>-4</a:t>
            </a:r>
            <a:r>
              <a:rPr lang="zh-TW" altLang="en-US" dirty="0"/>
              <a:t>地方輔導群計畫說明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xmlns="" id="{1BFC2A39-09CC-47AD-B471-3FD6E145E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296144"/>
          </a:xfrm>
        </p:spPr>
        <p:txBody>
          <a:bodyPr>
            <a:normAutofit/>
          </a:bodyPr>
          <a:lstStyle/>
          <a:p>
            <a:r>
              <a:rPr lang="zh-TW" altLang="en-US" b="1" dirty="0"/>
              <a:t>臺北市立大學丁教授一顧</a:t>
            </a:r>
            <a:endParaRPr lang="en-US" altLang="zh-TW" b="1" dirty="0"/>
          </a:p>
          <a:p>
            <a:r>
              <a:rPr lang="zh-TW" altLang="en-US" b="1" dirty="0"/>
              <a:t>明道大學江助理教授姮姬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07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課程設計－教學輔導教師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514064"/>
              </p:ext>
            </p:extLst>
          </p:nvPr>
        </p:nvGraphicFramePr>
        <p:xfrm>
          <a:off x="457200" y="1124744"/>
          <a:ext cx="8229600" cy="5112567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6534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-30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57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2402522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altLang="zh-TW" sz="24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3-1</a:t>
                      </a:r>
                      <a:r>
                        <a:rPr lang="zh-TW" altLang="en-US" sz="24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24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教學輔導理論與實務</a:t>
                      </a:r>
                      <a:endParaRPr lang="en-US" altLang="zh-TW" sz="2400" b="1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教學輔導教師制度與理論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lvl="0" indent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初任教師輔導的實施技術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lvl="0" indent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同儕輔導的概念與實踐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lvl="0" indent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教學困難教師輔導的實施技術</a:t>
                      </a:r>
                      <a:endParaRPr lang="zh-TW" sz="24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304559"/>
                  </a:ext>
                </a:extLst>
              </a:tr>
              <a:tr h="1479954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4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3-2</a:t>
                      </a:r>
                      <a:r>
                        <a:rPr lang="zh-TW" altLang="en-US" sz="24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24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教師領導理論與實務</a:t>
                      </a:r>
                      <a:endParaRPr lang="en-US" altLang="zh-TW" sz="2400" b="1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教師領導相關概念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lvl="0" indent="0" algn="l" ea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教師專業學習社群規劃與經營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55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10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課程設計－教學輔導教師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998571"/>
              </p:ext>
            </p:extLst>
          </p:nvPr>
        </p:nvGraphicFramePr>
        <p:xfrm>
          <a:off x="457200" y="980727"/>
          <a:ext cx="8229600" cy="5740747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5735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-30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506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4661197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3-3</a:t>
                      </a:r>
                      <a:r>
                        <a:rPr lang="zh-TW" alt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教學觀察與會談技術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(2)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觀察前會談：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焦點問題形成、邀請同儕、依會談題綱引導討論、實作分享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spc="-15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課堂觀察：</a:t>
                      </a:r>
                      <a:r>
                        <a:rPr lang="zh-TW" sz="24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工具示例、實作分享</a:t>
                      </a:r>
                      <a:endParaRPr lang="zh-TW" sz="2400" kern="100" spc="-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79388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複習初、進階觀察技術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79388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座位表的觀察技術：語言流動、教室移動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79388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佛蘭德斯互動分析法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79388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介紹其他觀課系統（含學習共同體、分組合作學習、高效能教師等）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 startAt="3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觀察後回饋會談：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配合會談題綱介紹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ORID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及推論階梯的會談技術、實作分享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 startAt="3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觀課倫理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30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93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課程設計－教學輔導教師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301669"/>
              </p:ext>
            </p:extLst>
          </p:nvPr>
        </p:nvGraphicFramePr>
        <p:xfrm>
          <a:off x="457200" y="1052736"/>
          <a:ext cx="8229600" cy="4824535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707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-30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623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3493629"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素養導向課程設計、教學與評量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0" indent="0" eaLnBrk="0" hangingPunct="0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（內容為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12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年課綱相關主題課程，講師資格由縣市認可，可為國教輔導團等相關課程之講師，或具備「有效教學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(2)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」、「課程綱要內涵與解析」、「有效教學與班級經營」、「素養導向課程設計：主題式探究」、「素養導向課程設計：問題導向學習」等課程講師資格者。）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55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5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課程設計－教學輔導教師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46321"/>
              </p:ext>
            </p:extLst>
          </p:nvPr>
        </p:nvGraphicFramePr>
        <p:xfrm>
          <a:off x="457200" y="1124744"/>
          <a:ext cx="8229600" cy="5400599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551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-30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48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4362646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3-5 </a:t>
                      </a:r>
                      <a:r>
                        <a:rPr lang="zh-TW" alt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人際關係與溝通實務</a:t>
                      </a:r>
                    </a:p>
                    <a:p>
                      <a:pPr marL="342900" lvl="0" indent="-3429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人際關係與溝通之概念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人際關係與溝通之技巧：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自我覺察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傾聽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同理心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我訊息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衝突處理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正向思考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l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AutoNum type="ea1ChtPeriod"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人際關係與溝通之應用與團體動力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永續發展的人際關係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30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3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課程設計－教學輔導教師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324193"/>
              </p:ext>
            </p:extLst>
          </p:nvPr>
        </p:nvGraphicFramePr>
        <p:xfrm>
          <a:off x="457200" y="980728"/>
          <a:ext cx="8229600" cy="5053221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5494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-30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48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3102721"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3-6</a:t>
                      </a: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教學行動研究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l" eaLnBrk="0" hangingPunct="0"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教學行動研究之內涵與教師專業精進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l" eaLnBrk="0" hangingPunct="0"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教學問題之察覺與分析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l" eaLnBrk="0" hangingPunct="0"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教學行動研究的步驟與要領：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文獻蒐集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行動設計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914400" lvl="1" indent="-457200" algn="l" eaLnBrk="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評鑑標準</a:t>
                      </a:r>
                      <a:endParaRPr lang="en-US" altLang="zh-TW" sz="24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l" eaLnBrk="0" hangingPunct="0"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教學行動研究的計畫與報告撰寫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551122"/>
                  </a:ext>
                </a:extLst>
              </a:tr>
              <a:tr h="458130">
                <a:tc>
                  <a:txBody>
                    <a:bodyPr/>
                    <a:lstStyle/>
                    <a:p>
                      <a:pPr marL="0" marR="0" lvl="0" indent="0" algn="ctr" defTabSz="685800" rtl="0" eaLnBrk="0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3-7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教學輔導實務探討</a:t>
                      </a:r>
                      <a:endParaRPr lang="zh-TW" altLang="zh-TW" sz="2400" kern="100" spc="-15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839451"/>
                  </a:ext>
                </a:extLst>
              </a:tr>
              <a:tr h="458130">
                <a:tc gridSpan="2"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13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08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756" y="136525"/>
            <a:ext cx="8229600" cy="1143000"/>
          </a:xfrm>
        </p:spPr>
        <p:txBody>
          <a:bodyPr/>
          <a:lstStyle/>
          <a:p>
            <a:r>
              <a:rPr lang="zh-TW" altLang="en-US" dirty="0"/>
              <a:t>課程設計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535083"/>
              </p:ext>
            </p:extLst>
          </p:nvPr>
        </p:nvGraphicFramePr>
        <p:xfrm>
          <a:off x="457200" y="1268412"/>
          <a:ext cx="8229600" cy="38167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03032">
                  <a:extLst>
                    <a:ext uri="{9D8B030D-6E8A-4147-A177-3AD203B41FA5}">
                      <a16:colId xmlns:a16="http://schemas.microsoft.com/office/drawing/2014/main" xmlns="" val="1515746354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xmlns="" val="1122665144"/>
                    </a:ext>
                  </a:extLst>
                </a:gridCol>
              </a:tblGrid>
              <a:tr h="63612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選修課程</a:t>
                      </a:r>
                      <a:endParaRPr lang="en-US" altLang="zh-TW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7520224"/>
                  </a:ext>
                </a:extLst>
              </a:tr>
              <a:tr h="6361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課程名稱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研習時數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1134817"/>
                  </a:ext>
                </a:extLst>
              </a:tr>
              <a:tr h="6361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課程綱要內涵與解析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6593554"/>
                  </a:ext>
                </a:extLst>
              </a:tr>
              <a:tr h="6361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有效教學與班級經營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7674784"/>
                  </a:ext>
                </a:extLst>
              </a:tr>
              <a:tr h="6361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素養導向課程設計：主題式探究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5561384"/>
                  </a:ext>
                </a:extLst>
              </a:tr>
              <a:tr h="6361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素養導向課程設計：問題導向學習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750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65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5237" y="276433"/>
            <a:ext cx="8229600" cy="1143000"/>
          </a:xfrm>
        </p:spPr>
        <p:txBody>
          <a:bodyPr/>
          <a:lstStyle/>
          <a:p>
            <a:r>
              <a:rPr lang="zh-TW" altLang="en-US" dirty="0"/>
              <a:t>培訓方式－縣市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1381"/>
              </p:ext>
            </p:extLst>
          </p:nvPr>
        </p:nvGraphicFramePr>
        <p:xfrm>
          <a:off x="456222" y="1409159"/>
          <a:ext cx="8229600" cy="46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xmlns="" val="1427955521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xmlns="" val="3625242912"/>
                    </a:ext>
                  </a:extLst>
                </a:gridCol>
              </a:tblGrid>
              <a:tr h="690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初階專業回饋人才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3099830"/>
                  </a:ext>
                </a:extLst>
              </a:tr>
              <a:tr h="2149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培訓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任教於中小學及幼兒園之教師（含代課、代理及兼任教師）。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中小學及幼兒園參與教育實習之實習學生</a:t>
                      </a: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台師大試辦</a:t>
                      </a: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對公開授課與專業回饋有需求之人士。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2207530"/>
                  </a:ext>
                </a:extLst>
              </a:tr>
              <a:tr h="1790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認證</a:t>
                      </a: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條件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完成初階專業回饋人才培訓研習課程，</a:t>
                      </a:r>
                      <a:r>
                        <a:rPr lang="zh-TW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於當學年度完成各縣市政府（教專中心）、國私立高中職中心學校、或臺師大培訓認證中心（實習學生）規定檢核之專業實踐事項。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501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1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zh-TW" altLang="en-US" dirty="0"/>
              <a:t>培訓方式－中央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53124"/>
              </p:ext>
            </p:extLst>
          </p:nvPr>
        </p:nvGraphicFramePr>
        <p:xfrm>
          <a:off x="457200" y="1268412"/>
          <a:ext cx="8229600" cy="4752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xmlns="" val="1963739447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xmlns="" val="3625242912"/>
                    </a:ext>
                  </a:extLst>
                </a:gridCol>
              </a:tblGrid>
              <a:tr h="750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進階專業回饋人才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3099830"/>
                  </a:ext>
                </a:extLst>
              </a:tr>
              <a:tr h="2584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培訓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年以上正式教師之年資（技術教師亦屬之），並有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年以上實際教學經驗者。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具舊制評鑑人員初階證書或初階專業回饋人才證書、初階專業回饋人才研習證明［依各縣市政府（教專中心）、國私立高中職中心學校規定］。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2207530"/>
                  </a:ext>
                </a:extLst>
              </a:tr>
              <a:tr h="1417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認證</a:t>
                      </a: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條件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完成進階專業回饋人才培訓研習課程，</a:t>
                      </a:r>
                      <a:r>
                        <a:rPr lang="zh-TW" sz="2400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2400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sz="2400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自參與研習起，</a:t>
                      </a:r>
                      <a:r>
                        <a:rPr lang="en-US" sz="2400" b="1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2400" b="1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學年內完成</a:t>
                      </a:r>
                      <a:r>
                        <a:rPr lang="en-US" sz="2400" b="1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400" b="1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項專業實踐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501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570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zh-TW" altLang="en-US" dirty="0"/>
              <a:t>培訓方式－中央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743806"/>
              </p:ext>
            </p:extLst>
          </p:nvPr>
        </p:nvGraphicFramePr>
        <p:xfrm>
          <a:off x="457200" y="1844824"/>
          <a:ext cx="8229600" cy="3672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xmlns="" val="1963739447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xmlns="" val="3625242912"/>
                    </a:ext>
                  </a:extLst>
                </a:gridCol>
              </a:tblGrid>
              <a:tr h="826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進階專業回饋人才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3099830"/>
                  </a:ext>
                </a:extLst>
              </a:tr>
              <a:tr h="2846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專業實踐事項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4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自參與研習起，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學年內須完成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項專業實踐事項：</a:t>
                      </a:r>
                    </a:p>
                    <a:p>
                      <a:pPr marL="342900" lvl="0" indent="-342900" algn="just">
                        <a:lnSpc>
                          <a:spcPts val="4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擔任授課教師進行</a:t>
                      </a:r>
                      <a:r>
                        <a:rPr lang="zh-TW" altLang="en-US" sz="2400" b="1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公開授課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至少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次。</a:t>
                      </a:r>
                    </a:p>
                    <a:p>
                      <a:pPr marL="342900" lvl="0" indent="-342900" algn="just">
                        <a:lnSpc>
                          <a:spcPts val="4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altLang="en-US" sz="2400" b="1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回饋人員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，觀察同儕公開授課至少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次。</a:t>
                      </a:r>
                    </a:p>
                    <a:p>
                      <a:pPr marL="342900" lvl="0" indent="-342900" algn="just">
                        <a:lnSpc>
                          <a:spcPts val="4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參加教師專業學習</a:t>
                      </a:r>
                      <a:r>
                        <a:rPr lang="zh-TW" altLang="en-US" sz="2400" b="1" u="sng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社群運作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，時間至少達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220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28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1929"/>
            <a:ext cx="8229600" cy="1143000"/>
          </a:xfrm>
        </p:spPr>
        <p:txBody>
          <a:bodyPr/>
          <a:lstStyle/>
          <a:p>
            <a:r>
              <a:rPr lang="zh-TW" altLang="en-US" dirty="0"/>
              <a:t>培訓方式－中央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02131"/>
              </p:ext>
            </p:extLst>
          </p:nvPr>
        </p:nvGraphicFramePr>
        <p:xfrm>
          <a:off x="457200" y="1268413"/>
          <a:ext cx="8229600" cy="4968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xmlns="" val="1828888848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xmlns="" val="3625242912"/>
                    </a:ext>
                  </a:extLst>
                </a:gridCol>
              </a:tblGrid>
              <a:tr h="692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3099830"/>
                  </a:ext>
                </a:extLst>
              </a:tr>
              <a:tr h="29695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培訓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年以上正式教師之年資（技術教師亦屬之），並有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年以上實際教學經驗。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具備舊制評鑑人員進階證書、或進階專業回饋人才證書。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符合上述資格者，經學校校務會議、教評會、課程發展委員會或行政主管會議等相關會議公開審議通過後，送請校長簽章推薦參加。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2207530"/>
                  </a:ext>
                </a:extLst>
              </a:tr>
              <a:tr h="1307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認證</a:t>
                      </a: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條件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完成教學輔導教師培訓研習課程，</a:t>
                      </a:r>
                      <a:r>
                        <a:rPr lang="zh-TW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自參與研習起，</a:t>
                      </a:r>
                      <a:r>
                        <a:rPr lang="en-US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學年內完成</a:t>
                      </a:r>
                      <a:r>
                        <a:rPr lang="en-US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24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項專業實踐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501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7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346F60-29FC-47AF-9900-E1CE109B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實踐方案重點任務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7275BA8-E28B-45BB-8CBC-76F01768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484784"/>
            <a:ext cx="6480720" cy="4281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壹、三類專業人才培訓認（換）證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貳、社群召集人培訓與社群運作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參、校長課程與教學領導培訓認證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肆、專業發展支持作業平台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伍、地方輔導群運作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陸、審查原則與注意事項</a:t>
            </a:r>
            <a:endParaRPr lang="en-US" altLang="zh-TW" b="1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743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6235"/>
            <a:ext cx="8229600" cy="1143000"/>
          </a:xfrm>
        </p:spPr>
        <p:txBody>
          <a:bodyPr/>
          <a:lstStyle/>
          <a:p>
            <a:r>
              <a:rPr lang="zh-TW" altLang="en-US" dirty="0"/>
              <a:t>培訓方式－中央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20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750514"/>
              </p:ext>
            </p:extLst>
          </p:nvPr>
        </p:nvGraphicFramePr>
        <p:xfrm>
          <a:off x="457200" y="1268412"/>
          <a:ext cx="8229600" cy="4896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xmlns="" val="1828888848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xmlns="" val="3625242912"/>
                    </a:ext>
                  </a:extLst>
                </a:gridCol>
              </a:tblGrid>
              <a:tr h="78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3099830"/>
                  </a:ext>
                </a:extLst>
              </a:tr>
              <a:tr h="41098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專業實踐事項</a:t>
                      </a:r>
                      <a:endParaRPr lang="zh-TW" altLang="zh-TW" sz="2400" kern="100" dirty="0">
                        <a:effectLst/>
                        <a:latin typeface="Calibri" panose="020F0502020204030204" pitchFamily="34" charset="0"/>
                        <a:ea typeface="+mn-ea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自參與研習起，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學年內須完成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項專業實踐事項：</a:t>
                      </a:r>
                    </a:p>
                    <a:p>
                      <a:pPr marL="342900" lvl="0" indent="-342900" algn="just">
                        <a:lnSpc>
                          <a:spcPts val="3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b="1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協助輔導夥伴教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師（實習學生、初任教師、新進教師或自願專業成長之教師均可），時間達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週以上。</a:t>
                      </a:r>
                    </a:p>
                    <a:p>
                      <a:pPr marL="342900" lvl="0" indent="-342900" algn="just">
                        <a:lnSpc>
                          <a:spcPts val="3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擔任授課教師進行</a:t>
                      </a:r>
                      <a:r>
                        <a:rPr lang="zh-TW" altLang="en-US" sz="2400" b="1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公開授課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至少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次。</a:t>
                      </a:r>
                    </a:p>
                    <a:p>
                      <a:pPr marL="342900" lvl="0" indent="-342900" algn="just">
                        <a:lnSpc>
                          <a:spcPts val="3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</a:t>
                      </a:r>
                      <a:r>
                        <a:rPr lang="zh-TW" altLang="en-US" sz="2400" b="1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回饋人員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，觀察夥伴教師公開授課至少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次。</a:t>
                      </a:r>
                    </a:p>
                    <a:p>
                      <a:pPr marL="342900" lvl="0" indent="-342900" algn="just">
                        <a:lnSpc>
                          <a:spcPts val="3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擔任教師專業學習</a:t>
                      </a:r>
                      <a:r>
                        <a:rPr lang="zh-TW" altLang="en-US" sz="2400" b="1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社群召集人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學期以上。（註：教師專業學習社群不限類別；若為領域召集人、學年主任等，亦可屬之）。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220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3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333" y="187896"/>
            <a:ext cx="8229600" cy="1143000"/>
          </a:xfrm>
        </p:spPr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至</a:t>
            </a:r>
            <a:r>
              <a:rPr lang="en-US" altLang="zh-TW" dirty="0"/>
              <a:t>109</a:t>
            </a:r>
            <a:r>
              <a:rPr lang="zh-TW" altLang="en-US" dirty="0"/>
              <a:t>學年度發展重點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000" y="1812701"/>
            <a:ext cx="8229600" cy="4857403"/>
          </a:xfrm>
        </p:spPr>
        <p:txBody>
          <a:bodyPr/>
          <a:lstStyle/>
          <a:p>
            <a:pPr lvl="0"/>
            <a:r>
              <a:rPr lang="zh-TW" altLang="en-US" dirty="0"/>
              <a:t>發展公開授課、共同備課、入班觀課與專業回饋等觀課紀錄工具技術及會談題綱。</a:t>
            </a:r>
            <a:endParaRPr lang="en-US" altLang="zh-TW" dirty="0"/>
          </a:p>
          <a:p>
            <a:pPr marL="0" lvl="0" indent="0">
              <a:buNone/>
            </a:pPr>
            <a:endParaRPr lang="zh-TW" altLang="en-US" dirty="0"/>
          </a:p>
          <a:p>
            <a:pPr lvl="1"/>
            <a:r>
              <a:rPr lang="en-US" altLang="zh-TW" dirty="0"/>
              <a:t>108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月起推動「授課教師主導的公開授課（</a:t>
            </a:r>
            <a:r>
              <a:rPr lang="en-US" altLang="zh-TW" dirty="0"/>
              <a:t>TDO</a:t>
            </a:r>
            <a:r>
              <a:rPr lang="zh-TW" altLang="en-US" dirty="0"/>
              <a:t>）」，並納入人才培訓課程重點，各縣市亦配合辦理多場講座。</a:t>
            </a:r>
            <a:endParaRPr lang="en-US" altLang="zh-TW" dirty="0"/>
          </a:p>
          <a:p>
            <a:pPr lvl="1"/>
            <a:r>
              <a:rPr lang="en-US" altLang="zh-TW" dirty="0"/>
              <a:t>108</a:t>
            </a:r>
            <a:r>
              <a:rPr lang="zh-TW" altLang="en-US" dirty="0"/>
              <a:t>學年度試辦教育實習學生之初階專業回饋人才培訓。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79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至</a:t>
            </a:r>
            <a:r>
              <a:rPr lang="en-US" altLang="zh-TW" dirty="0"/>
              <a:t>109</a:t>
            </a:r>
            <a:r>
              <a:rPr lang="zh-TW" altLang="en-US" dirty="0"/>
              <a:t>學年度發展重點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75656"/>
            <a:ext cx="8229600" cy="4857403"/>
          </a:xfrm>
        </p:spPr>
        <p:txBody>
          <a:bodyPr/>
          <a:lstStyle/>
          <a:p>
            <a:pPr lvl="1"/>
            <a:r>
              <a:rPr lang="en-US" altLang="zh-TW" sz="3200" dirty="0"/>
              <a:t>109</a:t>
            </a:r>
            <a:r>
              <a:rPr lang="zh-TW" altLang="en-US" sz="3200" dirty="0"/>
              <a:t>年起將繼續</a:t>
            </a:r>
            <a:r>
              <a:rPr lang="zh-TW" altLang="en-US" sz="3200" b="1" u="sng" dirty="0"/>
              <a:t>深化備課及議課之會談題綱</a:t>
            </a:r>
            <a:r>
              <a:rPr lang="zh-TW" altLang="en-US" sz="3200" dirty="0"/>
              <a:t>內涵。</a:t>
            </a:r>
            <a:endParaRPr lang="en-US" altLang="zh-TW" sz="3200" dirty="0"/>
          </a:p>
          <a:p>
            <a:pPr lvl="1"/>
            <a:r>
              <a:rPr lang="zh-TW" altLang="en-US" sz="3200" dirty="0"/>
              <a:t>鼓勵教師設計</a:t>
            </a:r>
            <a:r>
              <a:rPr lang="zh-TW" altLang="en-US" sz="3200" b="1" u="sng" dirty="0"/>
              <a:t>適用於個人需求</a:t>
            </a:r>
            <a:r>
              <a:rPr lang="zh-TW" altLang="en-US" sz="3200" dirty="0"/>
              <a:t>之觀課記錄表。</a:t>
            </a:r>
            <a:endParaRPr lang="en-US" altLang="zh-TW" sz="3200" dirty="0"/>
          </a:p>
          <a:p>
            <a:pPr lvl="1"/>
            <a:r>
              <a:rPr lang="zh-TW" altLang="en-US" sz="3200" dirty="0"/>
              <a:t>繼續蒐集</a:t>
            </a:r>
            <a:r>
              <a:rPr lang="zh-TW" altLang="en-US" sz="3200" b="1" u="sng" dirty="0"/>
              <a:t>其他國家之觀課模式</a:t>
            </a:r>
            <a:r>
              <a:rPr lang="zh-TW" altLang="en-US" sz="3200" dirty="0"/>
              <a:t>、技術與備課及議課之會談題綱。</a:t>
            </a:r>
            <a:endParaRPr lang="en-US" altLang="zh-TW" sz="3200" dirty="0"/>
          </a:p>
          <a:p>
            <a:pPr lvl="1"/>
            <a:r>
              <a:rPr lang="zh-TW" altLang="en-US" sz="3200" dirty="0"/>
              <a:t>繼續試辦</a:t>
            </a:r>
            <a:r>
              <a:rPr lang="zh-TW" altLang="en-US" sz="3200" b="1" u="sng" dirty="0"/>
              <a:t>教育實習學生與幼兒園</a:t>
            </a:r>
            <a:r>
              <a:rPr lang="zh-TW" altLang="en-US" sz="3200" dirty="0"/>
              <a:t>之初階專業回饋人才培訓，輔導各縣市辦理專場研習。</a:t>
            </a:r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51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B147FB61-F4D6-1C4C-A4D5-93F3BA2D7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43833"/>
              </p:ext>
            </p:extLst>
          </p:nvPr>
        </p:nvGraphicFramePr>
        <p:xfrm>
          <a:off x="332008" y="1916832"/>
          <a:ext cx="8479982" cy="4680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714">
                  <a:extLst>
                    <a:ext uri="{9D8B030D-6E8A-4147-A177-3AD203B41FA5}">
                      <a16:colId xmlns:a16="http://schemas.microsoft.com/office/drawing/2014/main" xmlns="" val="2746637428"/>
                    </a:ext>
                  </a:extLst>
                </a:gridCol>
                <a:gridCol w="1842413">
                  <a:extLst>
                    <a:ext uri="{9D8B030D-6E8A-4147-A177-3AD203B41FA5}">
                      <a16:colId xmlns:a16="http://schemas.microsoft.com/office/drawing/2014/main" xmlns="" val="2789239867"/>
                    </a:ext>
                  </a:extLst>
                </a:gridCol>
                <a:gridCol w="1843285">
                  <a:extLst>
                    <a:ext uri="{9D8B030D-6E8A-4147-A177-3AD203B41FA5}">
                      <a16:colId xmlns:a16="http://schemas.microsoft.com/office/drawing/2014/main" xmlns="" val="3864511160"/>
                    </a:ext>
                  </a:extLst>
                </a:gridCol>
                <a:gridCol w="1843285">
                  <a:extLst>
                    <a:ext uri="{9D8B030D-6E8A-4147-A177-3AD203B41FA5}">
                      <a16:colId xmlns:a16="http://schemas.microsoft.com/office/drawing/2014/main" xmlns="" val="3082953906"/>
                    </a:ext>
                  </a:extLst>
                </a:gridCol>
                <a:gridCol w="1843285">
                  <a:extLst>
                    <a:ext uri="{9D8B030D-6E8A-4147-A177-3AD203B41FA5}">
                      <a16:colId xmlns:a16="http://schemas.microsoft.com/office/drawing/2014/main" xmlns="" val="2547069989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6810644"/>
                  </a:ext>
                </a:extLst>
              </a:tr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52888269"/>
                  </a:ext>
                </a:extLst>
              </a:tr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2001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1951-50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1231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1186-45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873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837-26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r>
                        <a:rPr lang="en-US" altLang="zh-TW" sz="2800" kern="100" dirty="0">
                          <a:effectLst/>
                        </a:rPr>
                        <a:t>-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24576624"/>
                  </a:ext>
                </a:extLst>
              </a:tr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教輔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290-5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138-11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177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161-16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r>
                        <a:rPr lang="en-US" altLang="zh-TW" sz="2800" kern="100" dirty="0">
                          <a:effectLst/>
                        </a:rPr>
                        <a:t>-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29141427"/>
                  </a:ext>
                </a:extLst>
              </a:tr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教輔換證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-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-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362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164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6569354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90109FC1-8FE2-6940-BB37-17252D8400A1}"/>
              </a:ext>
            </a:extLst>
          </p:cNvPr>
          <p:cNvSpPr txBox="1"/>
          <p:nvPr/>
        </p:nvSpPr>
        <p:spPr>
          <a:xfrm>
            <a:off x="770860" y="366370"/>
            <a:ext cx="760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105-108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學年度三類專業人才</a:t>
            </a:r>
            <a:r>
              <a:rPr lang="zh-TW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換證人數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統計表</a:t>
            </a:r>
            <a:r>
              <a:rPr lang="zh-TW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（通過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不通過） </a:t>
            </a:r>
            <a:endParaRPr kumimoji="1" lang="zh-TW" altLang="en-US" sz="3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59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2400" cy="2304256"/>
          </a:xfrm>
        </p:spPr>
        <p:txBody>
          <a:bodyPr>
            <a:norm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200" dirty="0"/>
              <a:t>貳、專業學習社群</a:t>
            </a:r>
            <a:r>
              <a:rPr lang="zh-TW" altLang="en-US" sz="4200" u="sng" dirty="0"/>
              <a:t>召集人培訓</a:t>
            </a:r>
            <a:r>
              <a:rPr lang="en-US" altLang="zh-TW" sz="4200" u="sng" dirty="0"/>
              <a:t/>
            </a:r>
            <a:br>
              <a:rPr lang="en-US" altLang="zh-TW" sz="4200" u="sng" dirty="0"/>
            </a:br>
            <a:r>
              <a:rPr lang="zh-TW" altLang="en-US" sz="4200" dirty="0"/>
              <a:t>及其</a:t>
            </a:r>
            <a:r>
              <a:rPr lang="zh-TW" altLang="en-US" sz="4200" u="sng" dirty="0"/>
              <a:t>講師培訓認證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97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一、課程設計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25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282855"/>
              </p:ext>
            </p:extLst>
          </p:nvPr>
        </p:nvGraphicFramePr>
        <p:xfrm>
          <a:off x="467544" y="1431603"/>
          <a:ext cx="7632848" cy="461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86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253984" marR="253984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</a:p>
                  </a:txBody>
                  <a:tcPr marL="253984" marR="253984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課程內容</a:t>
                      </a:r>
                    </a:p>
                  </a:txBody>
                  <a:tcPr marL="253984" marR="253984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36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marL="253984" marR="2539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</a:t>
                      </a:r>
                      <a:endParaRPr lang="en-US" altLang="zh-TW" sz="2400" b="1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en-US" altLang="zh-TW" sz="2400" b="1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253984" marR="253984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●社群的理念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●社群的規畫運作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包含領導力、對話技巧、對話模式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●社群的成果分析與分享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253984" marR="25398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89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marL="253984" marR="25398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選修</a:t>
                      </a:r>
                      <a:endParaRPr lang="en-US" altLang="zh-TW" sz="2400" b="1" kern="12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en-US" altLang="zh-TW" sz="2400" b="1" kern="12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253984" marR="253984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●國小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國語、英語、數學、社會、自然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●國中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國語、英語、社會、自然、彈性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●高中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數學、彈性</a:t>
                      </a:r>
                      <a:endParaRPr lang="en-US" altLang="zh-TW" sz="20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253984" marR="25398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89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marL="253984" marR="25398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試講</a:t>
                      </a:r>
                      <a:endParaRPr lang="en-US" altLang="zh-TW" sz="2400" b="1" kern="12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253984" marR="25398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●試講每人約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5-8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●他組學員給予回饋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vl="0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●課程講師給予回饋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253984" marR="25398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251520" y="207467"/>
            <a:ext cx="1800200" cy="1224136"/>
          </a:xfrm>
          <a:prstGeom prst="wedgeRoundRectCallout">
            <a:avLst>
              <a:gd name="adj1" fmla="val -25747"/>
              <a:gd name="adj2" fmla="val 770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整體課程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時間縮短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為一天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6125529" y="1556792"/>
            <a:ext cx="2987824" cy="1061293"/>
          </a:xfrm>
          <a:prstGeom prst="wedgeRoundRectCallout">
            <a:avLst>
              <a:gd name="adj1" fmla="val 741"/>
              <a:gd name="adj2" fmla="val 7280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新增對話模式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供召集人思考使用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6108981" y="4609479"/>
            <a:ext cx="2987824" cy="1061293"/>
          </a:xfrm>
          <a:prstGeom prst="wedgeRoundRectCallout">
            <a:avLst>
              <a:gd name="adj1" fmla="val 2728"/>
              <a:gd name="adj2" fmla="val -816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增加四科目選擇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國英社自</a:t>
            </a:r>
          </a:p>
        </p:txBody>
      </p:sp>
    </p:spTree>
    <p:extLst>
      <p:ext uri="{BB962C8B-B14F-4D97-AF65-F5344CB8AC3E}">
        <p14:creationId xmlns:p14="http://schemas.microsoft.com/office/powerpoint/2010/main" val="175452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74141"/>
            <a:ext cx="8229600" cy="1088644"/>
          </a:xfrm>
        </p:spPr>
        <p:txBody>
          <a:bodyPr/>
          <a:lstStyle/>
          <a:p>
            <a:r>
              <a:rPr lang="zh-TW" altLang="en-US" dirty="0"/>
              <a:t>二、辦理方式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5843"/>
            <a:ext cx="8229600" cy="5225658"/>
          </a:xfrm>
        </p:spPr>
        <p:txBody>
          <a:bodyPr/>
          <a:lstStyle/>
          <a:p>
            <a:r>
              <a:rPr lang="zh-TW" altLang="en-US" b="1" dirty="0"/>
              <a:t>分區培訓：</a:t>
            </a:r>
            <a:r>
              <a:rPr lang="en-US" altLang="zh-TW" b="1" dirty="0">
                <a:solidFill>
                  <a:srgbClr val="0F1BB7"/>
                </a:solidFill>
              </a:rPr>
              <a:t>5</a:t>
            </a:r>
            <a:r>
              <a:rPr lang="zh-TW" altLang="en-US" b="1" dirty="0">
                <a:solidFill>
                  <a:srgbClr val="0F1BB7"/>
                </a:solidFill>
              </a:rPr>
              <a:t>場次講師培訓</a:t>
            </a:r>
            <a:r>
              <a:rPr lang="en-US" altLang="zh-TW" b="1" dirty="0">
                <a:solidFill>
                  <a:srgbClr val="0F1BB7"/>
                </a:solidFill>
              </a:rPr>
              <a:t>(</a:t>
            </a:r>
            <a:r>
              <a:rPr lang="zh-TW" altLang="en-US" b="1" dirty="0">
                <a:solidFill>
                  <a:srgbClr val="0F1BB7"/>
                </a:solidFill>
              </a:rPr>
              <a:t>本島</a:t>
            </a:r>
            <a:r>
              <a:rPr lang="en-US" altLang="zh-TW" b="1" dirty="0">
                <a:solidFill>
                  <a:srgbClr val="0F1BB7"/>
                </a:solidFill>
              </a:rPr>
              <a:t>)326</a:t>
            </a:r>
            <a:r>
              <a:rPr lang="zh-TW" altLang="en-US" b="1" dirty="0">
                <a:solidFill>
                  <a:srgbClr val="0F1BB7"/>
                </a:solidFill>
              </a:rPr>
              <a:t>人</a:t>
            </a:r>
            <a:endParaRPr lang="en-US" altLang="zh-TW" b="1" dirty="0">
              <a:solidFill>
                <a:srgbClr val="0F1BB7"/>
              </a:solidFill>
            </a:endParaRPr>
          </a:p>
          <a:p>
            <a:pPr marL="0" indent="0">
              <a:buNone/>
            </a:pPr>
            <a:r>
              <a:rPr lang="zh-TW" altLang="en-US" b="1" dirty="0"/>
              <a:t>            </a:t>
            </a:r>
            <a:r>
              <a:rPr lang="en-US" altLang="zh-TW" b="1" dirty="0">
                <a:solidFill>
                  <a:srgbClr val="438348"/>
                </a:solidFill>
              </a:rPr>
              <a:t>3</a:t>
            </a:r>
            <a:r>
              <a:rPr lang="zh-TW" altLang="en-US" b="1" dirty="0">
                <a:solidFill>
                  <a:srgbClr val="438348"/>
                </a:solidFill>
              </a:rPr>
              <a:t>場次召集人培訓</a:t>
            </a:r>
            <a:r>
              <a:rPr lang="en-US" altLang="zh-TW" b="1" dirty="0">
                <a:solidFill>
                  <a:srgbClr val="438348"/>
                </a:solidFill>
              </a:rPr>
              <a:t>(</a:t>
            </a:r>
            <a:r>
              <a:rPr lang="zh-TW" altLang="en-US" b="1" dirty="0">
                <a:solidFill>
                  <a:srgbClr val="438348"/>
                </a:solidFill>
              </a:rPr>
              <a:t>外島</a:t>
            </a:r>
            <a:r>
              <a:rPr lang="en-US" altLang="zh-TW" b="1" dirty="0">
                <a:solidFill>
                  <a:srgbClr val="438348"/>
                </a:solidFill>
              </a:rPr>
              <a:t>)96</a:t>
            </a:r>
            <a:r>
              <a:rPr lang="zh-TW" altLang="en-US" b="1" dirty="0">
                <a:solidFill>
                  <a:srgbClr val="438348"/>
                </a:solidFill>
              </a:rPr>
              <a:t>人</a:t>
            </a:r>
            <a:endParaRPr lang="en-US" altLang="zh-TW" b="1" dirty="0">
              <a:solidFill>
                <a:srgbClr val="438348"/>
              </a:solidFill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953540" y="2492896"/>
            <a:ext cx="1800200" cy="792088"/>
          </a:xfrm>
          <a:prstGeom prst="wedgeRectCallout">
            <a:avLst>
              <a:gd name="adj1" fmla="val -32466"/>
              <a:gd name="adj2" fmla="val -715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108/5/4(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連江介壽國中小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971600" y="3659232"/>
            <a:ext cx="1800200" cy="792088"/>
          </a:xfrm>
          <a:prstGeom prst="wedgeRectCallout">
            <a:avLst>
              <a:gd name="adj1" fmla="val -64537"/>
              <a:gd name="adj2" fmla="val -1102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108/9/7(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金門縣金城國中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977924" y="5513786"/>
            <a:ext cx="1800200" cy="792088"/>
          </a:xfrm>
          <a:prstGeom prst="wedgeRectCallout">
            <a:avLst>
              <a:gd name="adj1" fmla="val -39318"/>
              <a:gd name="adj2" fmla="val -89339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108/6/1(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澎湖縣文光國小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2" descr="台灣地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4"/>
          <a:stretch/>
        </p:blipFill>
        <p:spPr bwMode="auto">
          <a:xfrm>
            <a:off x="4093387" y="1723038"/>
            <a:ext cx="240107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6983836" y="1843116"/>
            <a:ext cx="1800200" cy="792088"/>
          </a:xfrm>
          <a:prstGeom prst="wedgeRectCallout">
            <a:avLst>
              <a:gd name="adj1" fmla="val -79994"/>
              <a:gd name="adj2" fmla="val 1360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108/5/11(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臺北市立大學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2843808" y="2860641"/>
            <a:ext cx="1800200" cy="792088"/>
          </a:xfrm>
          <a:prstGeom prst="wedgeRectCallout">
            <a:avLst>
              <a:gd name="adj1" fmla="val 59382"/>
              <a:gd name="adj2" fmla="val -3521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108/6/29(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臺中市惠文高中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6181620" y="3977598"/>
            <a:ext cx="1800200" cy="792088"/>
          </a:xfrm>
          <a:prstGeom prst="wedgeRectCallout">
            <a:avLst>
              <a:gd name="adj1" fmla="val -63859"/>
              <a:gd name="adj2" fmla="val -4479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108/6/22(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花蓮縣明義國小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2293188" y="4702004"/>
            <a:ext cx="1800200" cy="792088"/>
          </a:xfrm>
          <a:prstGeom prst="wedgeRectCallout">
            <a:avLst>
              <a:gd name="adj1" fmla="val 83999"/>
              <a:gd name="adj2" fmla="val -3846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108/5/25(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高雄市油廠國小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6536120" y="2757803"/>
            <a:ext cx="1800200" cy="1054362"/>
          </a:xfrm>
          <a:prstGeom prst="wedgeRectCallout">
            <a:avLst>
              <a:gd name="adj1" fmla="val -83198"/>
              <a:gd name="adj2" fmla="val -111176"/>
            </a:avLst>
          </a:prstGeom>
          <a:solidFill>
            <a:srgbClr val="92D05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108/10/19(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臺北市立大學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增辦場次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15" name="Picture 2" descr="台灣地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7"/>
          <a:stretch/>
        </p:blipFill>
        <p:spPr bwMode="auto">
          <a:xfrm>
            <a:off x="0" y="1484784"/>
            <a:ext cx="146096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7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58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三、培訓方式－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社群召集人之講師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755" y="1864072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講師培訓認證程序</a:t>
            </a:r>
            <a:endParaRPr lang="en-US" altLang="zh-TW" b="1" dirty="0">
              <a:solidFill>
                <a:srgbClr val="0000FF"/>
              </a:solidFill>
            </a:endParaRPr>
          </a:p>
          <a:p>
            <a:pPr lvl="1"/>
            <a:r>
              <a:rPr lang="zh-TW" altLang="en-US" dirty="0"/>
              <a:t>參與社群召集人研習</a:t>
            </a:r>
            <a:endParaRPr lang="en-US" altLang="zh-TW" dirty="0"/>
          </a:p>
          <a:p>
            <a:pPr lvl="1"/>
            <a:r>
              <a:rPr lang="zh-TW" altLang="en-US" dirty="0"/>
              <a:t>繳交試講回饋表</a:t>
            </a:r>
            <a:r>
              <a:rPr lang="en-US" altLang="zh-TW" dirty="0"/>
              <a:t>(</a:t>
            </a:r>
            <a:r>
              <a:rPr lang="zh-TW" altLang="en-US" dirty="0"/>
              <a:t>上課當日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繳交社群申請表，上課後一個月內完成審查</a:t>
            </a:r>
            <a:endParaRPr lang="en-US" altLang="zh-TW" dirty="0"/>
          </a:p>
          <a:p>
            <a:r>
              <a:rPr lang="zh-TW" altLang="en-US" dirty="0">
                <a:solidFill>
                  <a:srgbClr val="2405C1"/>
                </a:solidFill>
              </a:rPr>
              <a:t>鼓勵</a:t>
            </a:r>
            <a:r>
              <a:rPr lang="en-US" altLang="zh-TW" dirty="0">
                <a:solidFill>
                  <a:srgbClr val="2405C1"/>
                </a:solidFill>
              </a:rPr>
              <a:t>108</a:t>
            </a:r>
            <a:r>
              <a:rPr lang="zh-TW" altLang="en-US" dirty="0">
                <a:solidFill>
                  <a:srgbClr val="2405C1"/>
                </a:solidFill>
              </a:rPr>
              <a:t>年以前已取得證照之講師回流上課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580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五、</a:t>
            </a:r>
            <a:r>
              <a:rPr lang="en-US" altLang="zh-TW" dirty="0"/>
              <a:t>108-109</a:t>
            </a:r>
            <a:r>
              <a:rPr lang="zh-TW" altLang="en-US" dirty="0"/>
              <a:t>年發展重點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4355976" y="4365104"/>
            <a:ext cx="3708852" cy="1741808"/>
          </a:xfrm>
          <a:prstGeom prst="roundRect">
            <a:avLst/>
          </a:prstGeom>
          <a:solidFill>
            <a:srgbClr val="FFFF00">
              <a:alpha val="49020"/>
            </a:srgbClr>
          </a:solidFill>
          <a:ln>
            <a:noFill/>
          </a:ln>
          <a:effectLst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向右箭號 38"/>
          <p:cNvSpPr>
            <a:spLocks/>
          </p:cNvSpPr>
          <p:nvPr/>
        </p:nvSpPr>
        <p:spPr>
          <a:xfrm>
            <a:off x="453081" y="2465827"/>
            <a:ext cx="8583415" cy="1880870"/>
          </a:xfrm>
          <a:prstGeom prst="rightArrow">
            <a:avLst>
              <a:gd name="adj1" fmla="val 50000"/>
              <a:gd name="adj2" fmla="val 65455"/>
            </a:avLst>
          </a:prstGeom>
          <a:gradFill flip="none" rotWithShape="1">
            <a:gsLst>
              <a:gs pos="0">
                <a:srgbClr val="000000">
                  <a:lumMod val="50000"/>
                  <a:lumOff val="50000"/>
                </a:srgbClr>
              </a:gs>
              <a:gs pos="50000">
                <a:srgbClr val="FFFFFF"/>
              </a:gs>
              <a:gs pos="90000">
                <a:srgbClr val="000000">
                  <a:lumMod val="50000"/>
                  <a:lumOff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FFFF"/>
            </a:contourClr>
          </a:sp3d>
        </p:spPr>
        <p:txBody>
          <a:bodyPr anchor="ctr">
            <a:sp3d/>
          </a:bodyPr>
          <a:lstStyle/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40" name="组合 62"/>
          <p:cNvGrpSpPr/>
          <p:nvPr/>
        </p:nvGrpSpPr>
        <p:grpSpPr>
          <a:xfrm>
            <a:off x="1225461" y="2116201"/>
            <a:ext cx="2761923" cy="2667333"/>
            <a:chOff x="3645888" y="3704605"/>
            <a:chExt cx="1980000" cy="1980000"/>
          </a:xfrm>
        </p:grpSpPr>
        <p:sp>
          <p:nvSpPr>
            <p:cNvPr id="41" name="椭圆 82"/>
            <p:cNvSpPr>
              <a:spLocks noChangeAspect="1"/>
            </p:cNvSpPr>
            <p:nvPr/>
          </p:nvSpPr>
          <p:spPr>
            <a:xfrm>
              <a:off x="3645888" y="3704605"/>
              <a:ext cx="1980000" cy="19800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2" name="椭圆 83"/>
            <p:cNvSpPr>
              <a:spLocks noChangeAspect="1"/>
            </p:cNvSpPr>
            <p:nvPr/>
          </p:nvSpPr>
          <p:spPr>
            <a:xfrm>
              <a:off x="3681888" y="3740605"/>
              <a:ext cx="1908000" cy="1908000"/>
            </a:xfrm>
            <a:prstGeom prst="ellipse">
              <a:avLst/>
            </a:prstGeom>
            <a:gradFill flip="none" rotWithShape="1">
              <a:gsLst>
                <a:gs pos="0">
                  <a:srgbClr val="FF29D6"/>
                </a:gs>
                <a:gs pos="100000">
                  <a:srgbClr val="580074"/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3" name="椭圆 84"/>
            <p:cNvSpPr>
              <a:spLocks noChangeAspect="1"/>
            </p:cNvSpPr>
            <p:nvPr/>
          </p:nvSpPr>
          <p:spPr>
            <a:xfrm>
              <a:off x="3825888" y="3884605"/>
              <a:ext cx="1620000" cy="1620000"/>
            </a:xfrm>
            <a:prstGeom prst="ellipse">
              <a:avLst/>
            </a:prstGeom>
            <a:solidFill>
              <a:srgbClr val="FFFFFF">
                <a:alpha val="6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+mn-cs"/>
              </a:endParaRPr>
            </a:p>
          </p:txBody>
        </p:sp>
        <p:grpSp>
          <p:nvGrpSpPr>
            <p:cNvPr id="44" name="组合 12"/>
            <p:cNvGrpSpPr>
              <a:grpSpLocks noChangeAspect="1"/>
            </p:cNvGrpSpPr>
            <p:nvPr/>
          </p:nvGrpSpPr>
          <p:grpSpPr>
            <a:xfrm>
              <a:off x="3933888" y="3992605"/>
              <a:ext cx="1404000" cy="1404000"/>
              <a:chOff x="4776334" y="4404800"/>
              <a:chExt cx="1012166" cy="1008000"/>
            </a:xfrm>
          </p:grpSpPr>
          <p:sp>
            <p:nvSpPr>
              <p:cNvPr id="45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29D6"/>
                  </a:gs>
                  <a:gs pos="100000">
                    <a:srgbClr val="580074"/>
                  </a:gs>
                </a:gsLst>
                <a:lin ang="2700000" scaled="1"/>
                <a:tileRect/>
              </a:gradFill>
              <a:ln w="19050" cap="flat" cmpd="sng" algn="ctr">
                <a:noFill/>
                <a:prstDash val="solid"/>
              </a:ln>
              <a:effectLst/>
              <a:scene3d>
                <a:camera prst="orthographicFront"/>
                <a:lightRig rig="flat" dir="t"/>
              </a:scene3d>
              <a:sp3d extrusionH="190500" contourW="19050">
                <a:bevelT w="152400" h="50800" prst="softRound"/>
                <a:contourClr>
                  <a:srgbClr val="FFAFEE"/>
                </a:contourClr>
              </a:sp3d>
            </p:spPr>
            <p:txBody>
              <a:bodyPr anchor="ctr">
                <a:sp3d/>
              </a:bodyPr>
              <a:lstStyle/>
              <a:p>
                <a:pPr marL="0" marR="0" lvl="0" indent="0" algn="ctr" defTabSz="914400" eaLnBrk="0" fontAlgn="ctr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kumimoji="0" lang="fr-FR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6" name="椭圆 14"/>
              <p:cNvSpPr>
                <a:spLocks/>
              </p:cNvSpPr>
              <p:nvPr/>
            </p:nvSpPr>
            <p:spPr>
              <a:xfrm rot="19388639">
                <a:off x="4776334" y="4463328"/>
                <a:ext cx="684000" cy="4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45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  <p:sp>
            <p:nvSpPr>
              <p:cNvPr id="47" name="椭圆 88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29D6">
                      <a:alpha val="50000"/>
                    </a:srgbClr>
                  </a:gs>
                  <a:gs pos="7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48" name="组合 61"/>
          <p:cNvGrpSpPr/>
          <p:nvPr/>
        </p:nvGrpSpPr>
        <p:grpSpPr>
          <a:xfrm>
            <a:off x="4772498" y="2098496"/>
            <a:ext cx="2761923" cy="2667333"/>
            <a:chOff x="6382656" y="2019299"/>
            <a:chExt cx="1980000" cy="1980000"/>
          </a:xfrm>
        </p:grpSpPr>
        <p:sp>
          <p:nvSpPr>
            <p:cNvPr id="49" name="椭圆 90"/>
            <p:cNvSpPr>
              <a:spLocks noChangeAspect="1"/>
            </p:cNvSpPr>
            <p:nvPr/>
          </p:nvSpPr>
          <p:spPr>
            <a:xfrm>
              <a:off x="6382656" y="2019299"/>
              <a:ext cx="1980000" cy="19800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>
              <a:outerShdw blurRad="152400" dist="1460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50" name="椭圆 91"/>
            <p:cNvSpPr>
              <a:spLocks noChangeAspect="1"/>
            </p:cNvSpPr>
            <p:nvPr/>
          </p:nvSpPr>
          <p:spPr>
            <a:xfrm>
              <a:off x="6418656" y="2055299"/>
              <a:ext cx="1908000" cy="1908000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51" name="椭圆 92"/>
            <p:cNvSpPr>
              <a:spLocks noChangeAspect="1"/>
            </p:cNvSpPr>
            <p:nvPr/>
          </p:nvSpPr>
          <p:spPr>
            <a:xfrm>
              <a:off x="6562656" y="2199299"/>
              <a:ext cx="1620000" cy="1620000"/>
            </a:xfrm>
            <a:prstGeom prst="ellipse">
              <a:avLst/>
            </a:prstGeom>
            <a:solidFill>
              <a:srgbClr val="B7FFB9">
                <a:alpha val="7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+mn-cs"/>
              </a:endParaRPr>
            </a:p>
          </p:txBody>
        </p:sp>
        <p:grpSp>
          <p:nvGrpSpPr>
            <p:cNvPr id="52" name="组合 12"/>
            <p:cNvGrpSpPr>
              <a:grpSpLocks noChangeAspect="1"/>
            </p:cNvGrpSpPr>
            <p:nvPr/>
          </p:nvGrpSpPr>
          <p:grpSpPr>
            <a:xfrm>
              <a:off x="6670656" y="2307299"/>
              <a:ext cx="1404000" cy="1404000"/>
              <a:chOff x="4776334" y="4404800"/>
              <a:chExt cx="1012166" cy="1008000"/>
            </a:xfrm>
          </p:grpSpPr>
          <p:sp>
            <p:nvSpPr>
              <p:cNvPr id="53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6EFF01"/>
                  </a:gs>
                  <a:gs pos="90000">
                    <a:srgbClr val="0F5000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flat" dir="t"/>
              </a:scene3d>
              <a:sp3d extrusionH="190500" contourW="19050">
                <a:bevelT w="152400" h="50800" prst="softRound"/>
                <a:bevelB w="0" h="0"/>
                <a:contourClr>
                  <a:srgbClr val="89FF8C"/>
                </a:contourClr>
              </a:sp3d>
            </p:spPr>
            <p:txBody>
              <a:bodyPr anchor="ctr">
                <a:sp3d/>
              </a:bodyPr>
              <a:lstStyle/>
              <a:p>
                <a:pPr marL="0" marR="0" lvl="0" indent="0" algn="ctr" defTabSz="914400" eaLnBrk="0" fontAlgn="ctr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kumimoji="0" lang="fr-FR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54" name="椭圆 14"/>
              <p:cNvSpPr>
                <a:spLocks/>
              </p:cNvSpPr>
              <p:nvPr/>
            </p:nvSpPr>
            <p:spPr>
              <a:xfrm rot="19388639">
                <a:off x="4776334" y="4463328"/>
                <a:ext cx="684000" cy="4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45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  <p:sp>
            <p:nvSpPr>
              <p:cNvPr id="55" name="椭圆 96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6EFF01">
                      <a:alpha val="50000"/>
                    </a:srgbClr>
                  </a:gs>
                  <a:gs pos="7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56" name="TextBox 146"/>
          <p:cNvSpPr txBox="1">
            <a:spLocks noChangeArrowheads="1"/>
          </p:cNvSpPr>
          <p:nvPr/>
        </p:nvSpPr>
        <p:spPr bwMode="auto">
          <a:xfrm>
            <a:off x="1578943" y="2811324"/>
            <a:ext cx="211116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/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en-US" altLang="zh-TW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</a:p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zh-TW" altLang="en-US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CN" sz="3600" b="1" kern="0" dirty="0">
              <a:solidFill>
                <a:srgbClr val="FFFFFF"/>
              </a:solidFill>
              <a:effectLst>
                <a:outerShdw blurRad="127000" sx="104000" sy="104000" algn="ctr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TextBox 146"/>
          <p:cNvSpPr txBox="1">
            <a:spLocks noChangeArrowheads="1"/>
          </p:cNvSpPr>
          <p:nvPr/>
        </p:nvSpPr>
        <p:spPr bwMode="auto">
          <a:xfrm>
            <a:off x="5022513" y="2806097"/>
            <a:ext cx="22299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/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en-US" altLang="zh-TW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</a:p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zh-TW" altLang="en-US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CN" sz="3600" b="1" kern="0" dirty="0">
              <a:solidFill>
                <a:srgbClr val="FFFFFF"/>
              </a:solidFill>
              <a:effectLst>
                <a:outerShdw blurRad="127000" sx="104000" sy="104000" algn="ctr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53082" y="4707738"/>
            <a:ext cx="4185761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強調社群召集人基本能力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包括溝通、對話模式與技巧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638843" y="4717332"/>
            <a:ext cx="3262432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強調社群召集人應擁有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社群轉型與深化之知能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111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xmlns="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47393" y="1256177"/>
            <a:ext cx="1425534" cy="4051498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Rectangle 89">
            <a:extLst>
              <a:ext uri="{FF2B5EF4-FFF2-40B4-BE49-F238E27FC236}">
                <a16:creationId xmlns:a16="http://schemas.microsoft.com/office/drawing/2014/main" xmlns="" id="{4BFB8EA4-27A5-44FC-B404-5DA2172A9033}"/>
              </a:ext>
            </a:extLst>
          </p:cNvPr>
          <p:cNvSpPr/>
          <p:nvPr/>
        </p:nvSpPr>
        <p:spPr>
          <a:xfrm>
            <a:off x="2745912" y="3304090"/>
            <a:ext cx="4994440" cy="44178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建構初階、進階與高階課程之架構。</a:t>
            </a:r>
          </a:p>
        </p:txBody>
      </p:sp>
      <p:sp>
        <p:nvSpPr>
          <p:cNvPr id="8" name="Rectangle 90">
            <a:extLst>
              <a:ext uri="{FF2B5EF4-FFF2-40B4-BE49-F238E27FC236}">
                <a16:creationId xmlns:a16="http://schemas.microsoft.com/office/drawing/2014/main" xmlns="" id="{757CDC9B-AE59-4A39-8F4C-5243788D9AB4}"/>
              </a:ext>
            </a:extLst>
          </p:cNvPr>
          <p:cNvSpPr/>
          <p:nvPr/>
        </p:nvSpPr>
        <p:spPr>
          <a:xfrm>
            <a:off x="2745912" y="2214208"/>
            <a:ext cx="4994440" cy="4749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發展跨領域社群規劃之課程與內容。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55BAC97D-063F-45A0-92EA-EBAAACB67F94}"/>
              </a:ext>
            </a:extLst>
          </p:cNvPr>
          <p:cNvSpPr/>
          <p:nvPr/>
        </p:nvSpPr>
        <p:spPr>
          <a:xfrm>
            <a:off x="2277693" y="4302500"/>
            <a:ext cx="5462659" cy="44634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深化社群召集人講師培訓研習試講與認證歷程。</a:t>
            </a:r>
          </a:p>
        </p:txBody>
      </p:sp>
      <p:sp>
        <p:nvSpPr>
          <p:cNvPr id="10" name="Rectangle 91">
            <a:extLst>
              <a:ext uri="{FF2B5EF4-FFF2-40B4-BE49-F238E27FC236}">
                <a16:creationId xmlns:a16="http://schemas.microsoft.com/office/drawing/2014/main" xmlns="" id="{683D49E7-F436-48EE-8AB4-05BFF667BA25}"/>
              </a:ext>
            </a:extLst>
          </p:cNvPr>
          <p:cNvSpPr/>
          <p:nvPr/>
        </p:nvSpPr>
        <p:spPr>
          <a:xfrm>
            <a:off x="2313484" y="1271258"/>
            <a:ext cx="5391076" cy="47449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研發社群召集人經營力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2.0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培訓之課程內容。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Straight Connector 74">
            <a:extLst>
              <a:ext uri="{FF2B5EF4-FFF2-40B4-BE49-F238E27FC236}">
                <a16:creationId xmlns:a16="http://schemas.microsoft.com/office/drawing/2014/main" xmlns="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1107383" y="3868293"/>
            <a:ext cx="1299707" cy="651426"/>
          </a:xfrm>
          <a:prstGeom prst="line">
            <a:avLst/>
          </a:prstGeom>
          <a:ln w="152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75">
            <a:extLst>
              <a:ext uri="{FF2B5EF4-FFF2-40B4-BE49-F238E27FC236}">
                <a16:creationId xmlns:a16="http://schemas.microsoft.com/office/drawing/2014/main" xmlns="" id="{F14556C4-B089-44C0-8B20-40C32BA0282D}"/>
              </a:ext>
            </a:extLst>
          </p:cNvPr>
          <p:cNvSpPr/>
          <p:nvPr/>
        </p:nvSpPr>
        <p:spPr>
          <a:xfrm>
            <a:off x="1839804" y="4173010"/>
            <a:ext cx="624570" cy="6585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xmlns="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47392" y="1571730"/>
            <a:ext cx="1243779" cy="3464719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14" name="Straight Connector 77">
            <a:extLst>
              <a:ext uri="{FF2B5EF4-FFF2-40B4-BE49-F238E27FC236}">
                <a16:creationId xmlns:a16="http://schemas.microsoft.com/office/drawing/2014/main" xmlns="" id="{8C8AA849-C63A-47ED-9CB9-3F90FCD0FDB9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107697" y="3304090"/>
            <a:ext cx="1750037" cy="204120"/>
          </a:xfrm>
          <a:prstGeom prst="line">
            <a:avLst/>
          </a:prstGeom>
          <a:ln w="1524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78">
            <a:extLst>
              <a:ext uri="{FF2B5EF4-FFF2-40B4-BE49-F238E27FC236}">
                <a16:creationId xmlns:a16="http://schemas.microsoft.com/office/drawing/2014/main" xmlns="" id="{1C53E748-79D0-4BA0-8A9E-BA30A81EA991}"/>
              </a:ext>
            </a:extLst>
          </p:cNvPr>
          <p:cNvSpPr/>
          <p:nvPr/>
        </p:nvSpPr>
        <p:spPr>
          <a:xfrm>
            <a:off x="2277693" y="3192292"/>
            <a:ext cx="624570" cy="65858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47392" y="1826524"/>
            <a:ext cx="1059990" cy="2955131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17" name="Straight Connector 80">
            <a:extLst>
              <a:ext uri="{FF2B5EF4-FFF2-40B4-BE49-F238E27FC236}">
                <a16:creationId xmlns:a16="http://schemas.microsoft.com/office/drawing/2014/main" xmlns="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669282" y="2451673"/>
            <a:ext cx="2175699" cy="623754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81">
            <a:extLst>
              <a:ext uri="{FF2B5EF4-FFF2-40B4-BE49-F238E27FC236}">
                <a16:creationId xmlns:a16="http://schemas.microsoft.com/office/drawing/2014/main" xmlns="" id="{CDB66E00-CC0B-4B3D-9543-EABA06FB5C7D}"/>
              </a:ext>
            </a:extLst>
          </p:cNvPr>
          <p:cNvSpPr/>
          <p:nvPr/>
        </p:nvSpPr>
        <p:spPr>
          <a:xfrm>
            <a:off x="2277693" y="2104964"/>
            <a:ext cx="624570" cy="65858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xmlns="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47393" y="2082508"/>
            <a:ext cx="877056" cy="2443163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0" name="Straight Connector 83">
            <a:extLst>
              <a:ext uri="{FF2B5EF4-FFF2-40B4-BE49-F238E27FC236}">
                <a16:creationId xmlns:a16="http://schemas.microsoft.com/office/drawing/2014/main" xmlns="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485921" y="1688660"/>
            <a:ext cx="1686445" cy="908648"/>
          </a:xfrm>
          <a:prstGeom prst="line">
            <a:avLst/>
          </a:prstGeom>
          <a:ln w="152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84">
            <a:extLst>
              <a:ext uri="{FF2B5EF4-FFF2-40B4-BE49-F238E27FC236}">
                <a16:creationId xmlns:a16="http://schemas.microsoft.com/office/drawing/2014/main" xmlns="" id="{7C1699F5-1DC8-4113-B588-236A240CA6C4}"/>
              </a:ext>
            </a:extLst>
          </p:cNvPr>
          <p:cNvSpPr/>
          <p:nvPr/>
        </p:nvSpPr>
        <p:spPr>
          <a:xfrm>
            <a:off x="1839804" y="1196752"/>
            <a:ext cx="624570" cy="6585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47393" y="2338492"/>
            <a:ext cx="693267" cy="1931194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55BAC97D-063F-45A0-92EA-EBAAACB67F94}"/>
              </a:ext>
            </a:extLst>
          </p:cNvPr>
          <p:cNvSpPr/>
          <p:nvPr/>
        </p:nvSpPr>
        <p:spPr>
          <a:xfrm>
            <a:off x="2152300" y="5148636"/>
            <a:ext cx="5588052" cy="43421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蒐集分析與比較社群運作歷程與成效相關資料。</a:t>
            </a:r>
          </a:p>
        </p:txBody>
      </p:sp>
      <p:cxnSp>
        <p:nvCxnSpPr>
          <p:cNvPr id="24" name="Straight Connector 74">
            <a:extLst>
              <a:ext uri="{FF2B5EF4-FFF2-40B4-BE49-F238E27FC236}">
                <a16:creationId xmlns:a16="http://schemas.microsoft.com/office/drawing/2014/main" xmlns="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1107697" y="4636767"/>
            <a:ext cx="1044603" cy="1000202"/>
          </a:xfrm>
          <a:prstGeom prst="line">
            <a:avLst/>
          </a:prstGeom>
          <a:ln w="15240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75">
            <a:extLst>
              <a:ext uri="{FF2B5EF4-FFF2-40B4-BE49-F238E27FC236}">
                <a16:creationId xmlns:a16="http://schemas.microsoft.com/office/drawing/2014/main" xmlns="" id="{F14556C4-B089-44C0-8B20-40C32BA0282D}"/>
              </a:ext>
            </a:extLst>
          </p:cNvPr>
          <p:cNvSpPr/>
          <p:nvPr/>
        </p:nvSpPr>
        <p:spPr>
          <a:xfrm>
            <a:off x="1599703" y="5036449"/>
            <a:ext cx="624570" cy="65858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69047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BC855D38-99A0-46E0-A4A4-EE84FFCD9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136904" cy="18002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壹、三類專業人才培訓認（換）證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xmlns="" id="{C9294502-0791-46E3-9264-C9CBD42A6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7200800" cy="888504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初階／進階專業回饋人才、教學輔導教師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FB5F0E2-6A4C-43DB-AF56-F91900A8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2A1847B-B5F5-418A-A7DF-3FFC041A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132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B7CB8A19-0090-440B-9236-E7A9E0558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校長課程與教學領導培訓認證</a:t>
            </a: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xmlns="" id="{91544DF7-F3F5-4E00-8D3F-96FC1D1BB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初階</a:t>
            </a:r>
            <a:r>
              <a:rPr lang="en-US" altLang="zh-TW" dirty="0"/>
              <a:t>&amp;</a:t>
            </a:r>
            <a:r>
              <a:rPr lang="zh-TW" altLang="en-US" dirty="0"/>
              <a:t>領航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F074CDC-1E03-4DAF-BE87-9B4FDC4B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797EEE0-F2A4-458F-9109-842C7811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224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611560" y="554981"/>
            <a:ext cx="7772400" cy="1500187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200" b="1" dirty="0">
                <a:solidFill>
                  <a:schemeClr val="tx2"/>
                </a:solidFill>
                <a:cs typeface="+mj-cs"/>
              </a:rPr>
              <a:t>中小學校長專業發展之</a:t>
            </a:r>
            <a:endParaRPr lang="en-US" altLang="zh-TW" sz="4200" b="1" dirty="0">
              <a:solidFill>
                <a:schemeClr val="tx2"/>
              </a:solidFill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zh-TW" altLang="en-US" sz="4200" b="1" dirty="0">
                <a:solidFill>
                  <a:schemeClr val="tx2"/>
                </a:solidFill>
                <a:cs typeface="+mj-cs"/>
              </a:rPr>
              <a:t>專業人才培訓認證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31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99876194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44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一、課程規劃－模組式課程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2635" y="1115164"/>
            <a:ext cx="4038600" cy="45259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TW" altLang="en-US" sz="3200" b="1" dirty="0"/>
              <a:t>初階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課程架構</a:t>
            </a:r>
          </a:p>
        </p:txBody>
      </p:sp>
      <p:sp>
        <p:nvSpPr>
          <p:cNvPr id="31" name="內容版面配置區 30"/>
          <p:cNvSpPr>
            <a:spLocks noGrp="1"/>
          </p:cNvSpPr>
          <p:nvPr>
            <p:ph sz="half" idx="2"/>
          </p:nvPr>
        </p:nvSpPr>
        <p:spPr>
          <a:xfrm>
            <a:off x="5335611" y="1569793"/>
            <a:ext cx="3731408" cy="4525963"/>
          </a:xfrm>
        </p:spPr>
        <p:txBody>
          <a:bodyPr/>
          <a:lstStyle/>
          <a:p>
            <a:r>
              <a:rPr lang="zh-TW" altLang="zh-TW" dirty="0"/>
              <a:t>發展核心能力：教學視導、課程領導、教學領導、學習領導。</a:t>
            </a:r>
            <a:endParaRPr lang="en-US" altLang="zh-TW" dirty="0"/>
          </a:p>
          <a:p>
            <a:r>
              <a:rPr lang="zh-TW" altLang="zh-TW" dirty="0"/>
              <a:t>課程</a:t>
            </a:r>
            <a:r>
              <a:rPr lang="zh-TW" altLang="en-US" dirty="0"/>
              <a:t>模組：</a:t>
            </a:r>
            <a:r>
              <a:rPr lang="zh-TW" altLang="zh-TW" dirty="0"/>
              <a:t>教學領導基礎課程、課程領導模組、學習領導模組及專業發展模組四大架構。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32</a:t>
            </a:fld>
            <a:endParaRPr lang="zh-TW" altLang="en-US"/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-252536" y="1800478"/>
            <a:ext cx="5760640" cy="4920997"/>
            <a:chOff x="0" y="1228"/>
            <a:chExt cx="56958" cy="41064"/>
          </a:xfrm>
        </p:grpSpPr>
        <p:grpSp>
          <p:nvGrpSpPr>
            <p:cNvPr id="7" name="群組 6"/>
            <p:cNvGrpSpPr>
              <a:grpSpLocks/>
            </p:cNvGrpSpPr>
            <p:nvPr/>
          </p:nvGrpSpPr>
          <p:grpSpPr bwMode="auto">
            <a:xfrm>
              <a:off x="0" y="1228"/>
              <a:ext cx="56958" cy="41064"/>
              <a:chOff x="0" y="1228"/>
              <a:chExt cx="56958" cy="41063"/>
            </a:xfrm>
          </p:grpSpPr>
          <p:grpSp>
            <p:nvGrpSpPr>
              <p:cNvPr id="15" name="群組 14"/>
              <p:cNvGrpSpPr>
                <a:grpSpLocks/>
              </p:cNvGrpSpPr>
              <p:nvPr/>
            </p:nvGrpSpPr>
            <p:grpSpPr bwMode="auto">
              <a:xfrm>
                <a:off x="0" y="1228"/>
                <a:ext cx="56958" cy="41063"/>
                <a:chOff x="0" y="1091"/>
                <a:chExt cx="38569" cy="36481"/>
              </a:xfrm>
            </p:grpSpPr>
            <p:sp>
              <p:nvSpPr>
                <p:cNvPr id="22" name="AutoShape 26"/>
                <p:cNvSpPr>
                  <a:spLocks noChangeArrowheads="1"/>
                </p:cNvSpPr>
                <p:nvPr/>
              </p:nvSpPr>
              <p:spPr bwMode="auto">
                <a:xfrm>
                  <a:off x="3142" y="1091"/>
                  <a:ext cx="33638" cy="364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0" y="32766"/>
                  <a:ext cx="38569" cy="4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校長</a:t>
                  </a:r>
                  <a:r>
                    <a:rPr lang="zh-TW" altLang="en-US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課程與</a:t>
                  </a:r>
                  <a:r>
                    <a:rPr lang="zh-TW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教學領導初階人才培育</a:t>
                  </a:r>
                  <a:endParaRPr lang="zh-TW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800" b="1" kern="100" dirty="0">
                      <a:effectLst/>
                      <a:latin typeface="標楷體" panose="03000509000000000000" pitchFamily="65" charset="-120"/>
                      <a:ea typeface="新細明體" panose="02020500000000000000" pitchFamily="18" charset="-120"/>
                      <a:cs typeface="新細明體" panose="02020500000000000000" pitchFamily="18" charset="-120"/>
                    </a:rPr>
                    <a:t> </a:t>
                  </a:r>
                  <a:endParaRPr lang="zh-TW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grpSp>
              <p:nvGrpSpPr>
                <p:cNvPr id="24" name="群組 23"/>
                <p:cNvGrpSpPr>
                  <a:grpSpLocks/>
                </p:cNvGrpSpPr>
                <p:nvPr/>
              </p:nvGrpSpPr>
              <p:grpSpPr bwMode="auto">
                <a:xfrm>
                  <a:off x="4381" y="2381"/>
                  <a:ext cx="29029" cy="30943"/>
                  <a:chOff x="0" y="0"/>
                  <a:chExt cx="29028" cy="30943"/>
                </a:xfrm>
              </p:grpSpPr>
              <p:sp>
                <p:nvSpPr>
                  <p:cNvPr id="2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028" cy="3094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26" name="群組 25"/>
                  <p:cNvGrpSpPr>
                    <a:grpSpLocks/>
                  </p:cNvGrpSpPr>
                  <p:nvPr/>
                </p:nvGrpSpPr>
                <p:grpSpPr bwMode="auto">
                  <a:xfrm>
                    <a:off x="4251" y="4531"/>
                    <a:ext cx="20525" cy="21879"/>
                    <a:chOff x="747" y="-910"/>
                    <a:chExt cx="21105" cy="22194"/>
                  </a:xfrm>
                </p:grpSpPr>
                <p:cxnSp>
                  <p:nvCxnSpPr>
                    <p:cNvPr id="27" name="Line 29"/>
                    <p:cNvCxnSpPr/>
                    <p:nvPr/>
                  </p:nvCxnSpPr>
                  <p:spPr bwMode="auto">
                    <a:xfrm flipH="1">
                      <a:off x="747" y="10096"/>
                      <a:ext cx="10226" cy="11188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" name="Line 32"/>
                    <p:cNvCxnSpPr/>
                    <p:nvPr/>
                  </p:nvCxnSpPr>
                  <p:spPr bwMode="auto">
                    <a:xfrm flipH="1" flipV="1">
                      <a:off x="10953" y="10096"/>
                      <a:ext cx="10899" cy="11188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" name="Line 32"/>
                    <p:cNvCxnSpPr/>
                    <p:nvPr/>
                  </p:nvCxnSpPr>
                  <p:spPr bwMode="auto">
                    <a:xfrm flipH="1" flipV="1">
                      <a:off x="747" y="-910"/>
                      <a:ext cx="10225" cy="10981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0" name="Line 29"/>
                    <p:cNvCxnSpPr/>
                    <p:nvPr/>
                  </p:nvCxnSpPr>
                  <p:spPr bwMode="auto">
                    <a:xfrm flipH="1">
                      <a:off x="10668" y="-910"/>
                      <a:ext cx="11184" cy="11266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16" name="群組 15"/>
              <p:cNvGrpSpPr>
                <a:grpSpLocks/>
              </p:cNvGrpSpPr>
              <p:nvPr/>
            </p:nvGrpSpPr>
            <p:grpSpPr bwMode="auto">
              <a:xfrm>
                <a:off x="5894" y="5595"/>
                <a:ext cx="44318" cy="31044"/>
                <a:chOff x="-520" y="0"/>
                <a:chExt cx="44318" cy="31044"/>
              </a:xfrm>
            </p:grpSpPr>
            <p:sp>
              <p:nvSpPr>
                <p:cNvPr id="17" name="Oval 28"/>
                <p:cNvSpPr>
                  <a:spLocks noChangeArrowheads="1"/>
                </p:cNvSpPr>
                <p:nvPr/>
              </p:nvSpPr>
              <p:spPr bwMode="auto">
                <a:xfrm>
                  <a:off x="13101" y="7506"/>
                  <a:ext cx="16383" cy="14192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</a:extLst>
              </p:spPr>
              <p:txBody>
                <a:bodyPr rot="0" vert="horz" wrap="square" lIns="0" tIns="45720" rIns="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1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-520" y="11272"/>
                  <a:ext cx="14439" cy="4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00B05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課程領導模組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1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150" y="24028"/>
                  <a:ext cx="19541" cy="7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教學領導基礎課程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2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8510" y="11246"/>
                  <a:ext cx="15288" cy="43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00B05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學習領導模組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2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415" y="0"/>
                  <a:ext cx="16065" cy="43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1F497D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專業發展模組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8" name="群組 7"/>
            <p:cNvGrpSpPr>
              <a:grpSpLocks/>
            </p:cNvGrpSpPr>
            <p:nvPr/>
          </p:nvGrpSpPr>
          <p:grpSpPr bwMode="auto">
            <a:xfrm>
              <a:off x="19652" y="13238"/>
              <a:ext cx="16575" cy="12668"/>
              <a:chOff x="0" y="0"/>
              <a:chExt cx="16574" cy="12668"/>
            </a:xfrm>
          </p:grpSpPr>
          <p:grpSp>
            <p:nvGrpSpPr>
              <p:cNvPr id="9" name="群組 8"/>
              <p:cNvGrpSpPr>
                <a:grpSpLocks/>
              </p:cNvGrpSpPr>
              <p:nvPr/>
            </p:nvGrpSpPr>
            <p:grpSpPr bwMode="auto">
              <a:xfrm>
                <a:off x="0" y="0"/>
                <a:ext cx="11334" cy="9525"/>
                <a:chOff x="0" y="0"/>
                <a:chExt cx="11334" cy="9525"/>
              </a:xfrm>
            </p:grpSpPr>
            <p:sp>
              <p:nvSpPr>
                <p:cNvPr id="13" name="文字方塊 54"/>
                <p:cNvSpPr txBox="1">
                  <a:spLocks noChangeArrowheads="1"/>
                </p:cNvSpPr>
                <p:nvPr/>
              </p:nvSpPr>
              <p:spPr bwMode="auto">
                <a:xfrm>
                  <a:off x="5048" y="0"/>
                  <a:ext cx="6286" cy="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選修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14" name="文字方塊 55"/>
                <p:cNvSpPr txBox="1">
                  <a:spLocks noChangeArrowheads="1"/>
                </p:cNvSpPr>
                <p:nvPr/>
              </p:nvSpPr>
              <p:spPr bwMode="auto">
                <a:xfrm>
                  <a:off x="0" y="3524"/>
                  <a:ext cx="6286" cy="6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模組選修課程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10" name="群組 9"/>
              <p:cNvGrpSpPr>
                <a:grpSpLocks/>
              </p:cNvGrpSpPr>
              <p:nvPr/>
            </p:nvGrpSpPr>
            <p:grpSpPr bwMode="auto">
              <a:xfrm>
                <a:off x="4476" y="3429"/>
                <a:ext cx="12098" cy="9239"/>
                <a:chOff x="0" y="0"/>
                <a:chExt cx="12096" cy="9239"/>
              </a:xfrm>
            </p:grpSpPr>
            <p:sp>
              <p:nvSpPr>
                <p:cNvPr id="11" name="文字方塊 53"/>
                <p:cNvSpPr txBox="1">
                  <a:spLocks noChangeArrowheads="1"/>
                </p:cNvSpPr>
                <p:nvPr/>
              </p:nvSpPr>
              <p:spPr bwMode="auto">
                <a:xfrm>
                  <a:off x="0" y="6000"/>
                  <a:ext cx="7715" cy="3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必修課程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12" name="文字方塊 56"/>
                <p:cNvSpPr txBox="1">
                  <a:spLocks noChangeArrowheads="1"/>
                </p:cNvSpPr>
                <p:nvPr/>
              </p:nvSpPr>
              <p:spPr bwMode="auto">
                <a:xfrm>
                  <a:off x="5810" y="0"/>
                  <a:ext cx="6286" cy="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模組選修課程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783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145435"/>
          </a:xfrm>
        </p:spPr>
        <p:txBody>
          <a:bodyPr/>
          <a:lstStyle/>
          <a:p>
            <a:r>
              <a:rPr lang="zh-TW" altLang="en-US" b="1" dirty="0"/>
              <a:t>初階</a:t>
            </a:r>
            <a:r>
              <a:rPr lang="en-US" altLang="zh-TW" b="1" dirty="0"/>
              <a:t>-</a:t>
            </a:r>
            <a:r>
              <a:rPr lang="zh-TW" altLang="en-US" b="1" dirty="0"/>
              <a:t>課程設計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249341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40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800" y="361149"/>
            <a:ext cx="4038600" cy="45259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‣"/>
            </a:pPr>
            <a:r>
              <a:rPr lang="en-US" altLang="zh-TW" sz="3200" b="1" dirty="0"/>
              <a:t>A+</a:t>
            </a:r>
            <a:r>
              <a:rPr lang="zh-TW" altLang="en-US" sz="3200" b="1" dirty="0"/>
              <a:t>領航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課程架構</a:t>
            </a:r>
          </a:p>
        </p:txBody>
      </p:sp>
      <p:sp>
        <p:nvSpPr>
          <p:cNvPr id="31" name="內容版面配置區 30"/>
          <p:cNvSpPr>
            <a:spLocks noGrp="1"/>
          </p:cNvSpPr>
          <p:nvPr>
            <p:ph sz="half" idx="2"/>
          </p:nvPr>
        </p:nvSpPr>
        <p:spPr>
          <a:xfrm>
            <a:off x="5087249" y="1310198"/>
            <a:ext cx="4038600" cy="4783757"/>
          </a:xfrm>
        </p:spPr>
        <p:txBody>
          <a:bodyPr>
            <a:normAutofit/>
          </a:bodyPr>
          <a:lstStyle/>
          <a:p>
            <a:r>
              <a:rPr lang="zh-TW" altLang="zh-TW" dirty="0"/>
              <a:t>發展核心能力：教學視導、課程領導、教學領導、學習領導、創新領導的能力。</a:t>
            </a:r>
            <a:endParaRPr lang="en-US" altLang="zh-TW" dirty="0"/>
          </a:p>
          <a:p>
            <a:r>
              <a:rPr lang="zh-TW" altLang="zh-TW" dirty="0"/>
              <a:t>課程</a:t>
            </a:r>
            <a:r>
              <a:rPr lang="zh-TW" altLang="en-US" dirty="0"/>
              <a:t>模組：</a:t>
            </a:r>
            <a:r>
              <a:rPr lang="zh-TW" altLang="zh-TW" dirty="0"/>
              <a:t>教學領導基礎課程、課程領導模組、學習領導模組及專業發展模組四大架構。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34</a:t>
            </a:fld>
            <a:endParaRPr lang="zh-TW" altLang="en-US"/>
          </a:p>
        </p:txBody>
      </p:sp>
      <p:grpSp>
        <p:nvGrpSpPr>
          <p:cNvPr id="33" name="群組 32"/>
          <p:cNvGrpSpPr>
            <a:grpSpLocks/>
          </p:cNvGrpSpPr>
          <p:nvPr/>
        </p:nvGrpSpPr>
        <p:grpSpPr bwMode="auto">
          <a:xfrm>
            <a:off x="-252536" y="1196751"/>
            <a:ext cx="5904656" cy="5524723"/>
            <a:chOff x="0" y="1228"/>
            <a:chExt cx="56958" cy="41064"/>
          </a:xfrm>
        </p:grpSpPr>
        <p:grpSp>
          <p:nvGrpSpPr>
            <p:cNvPr id="34" name="群組 33"/>
            <p:cNvGrpSpPr>
              <a:grpSpLocks/>
            </p:cNvGrpSpPr>
            <p:nvPr/>
          </p:nvGrpSpPr>
          <p:grpSpPr bwMode="auto">
            <a:xfrm>
              <a:off x="0" y="1228"/>
              <a:ext cx="56958" cy="41064"/>
              <a:chOff x="0" y="1228"/>
              <a:chExt cx="56958" cy="41063"/>
            </a:xfrm>
          </p:grpSpPr>
          <p:grpSp>
            <p:nvGrpSpPr>
              <p:cNvPr id="42" name="群組 41"/>
              <p:cNvGrpSpPr>
                <a:grpSpLocks/>
              </p:cNvGrpSpPr>
              <p:nvPr/>
            </p:nvGrpSpPr>
            <p:grpSpPr bwMode="auto">
              <a:xfrm>
                <a:off x="0" y="1228"/>
                <a:ext cx="56958" cy="41063"/>
                <a:chOff x="0" y="1091"/>
                <a:chExt cx="38569" cy="36481"/>
              </a:xfrm>
            </p:grpSpPr>
            <p:sp>
              <p:nvSpPr>
                <p:cNvPr id="49" name="AutoShape 26"/>
                <p:cNvSpPr>
                  <a:spLocks noChangeArrowheads="1"/>
                </p:cNvSpPr>
                <p:nvPr/>
              </p:nvSpPr>
              <p:spPr bwMode="auto">
                <a:xfrm>
                  <a:off x="3142" y="1091"/>
                  <a:ext cx="31328" cy="364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0" y="32766"/>
                  <a:ext cx="38569" cy="4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校長</a:t>
                  </a:r>
                  <a:r>
                    <a:rPr lang="zh-TW" altLang="en-US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課程與</a:t>
                  </a:r>
                  <a:r>
                    <a:rPr lang="zh-TW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教學領導</a:t>
                  </a:r>
                  <a:r>
                    <a:rPr lang="en-US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A</a:t>
                  </a:r>
                  <a:r>
                    <a:rPr lang="en-US" sz="1600" b="1" kern="100" baseline="300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+</a:t>
                  </a:r>
                  <a:r>
                    <a:rPr lang="zh-TW" sz="1600" b="1" kern="100" dirty="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領航人才培育</a:t>
                  </a:r>
                  <a:endParaRPr lang="zh-TW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n-US" sz="1800" b="1" kern="100" dirty="0">
                      <a:effectLst/>
                      <a:latin typeface="標楷體" panose="03000509000000000000" pitchFamily="65" charset="-120"/>
                      <a:ea typeface="新細明體" panose="02020500000000000000" pitchFamily="18" charset="-120"/>
                      <a:cs typeface="新細明體" panose="02020500000000000000" pitchFamily="18" charset="-120"/>
                    </a:rPr>
                    <a:t> </a:t>
                  </a:r>
                  <a:endParaRPr lang="zh-TW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grpSp>
              <p:nvGrpSpPr>
                <p:cNvPr id="51" name="群組 50"/>
                <p:cNvGrpSpPr>
                  <a:grpSpLocks/>
                </p:cNvGrpSpPr>
                <p:nvPr/>
              </p:nvGrpSpPr>
              <p:grpSpPr bwMode="auto">
                <a:xfrm>
                  <a:off x="4381" y="2381"/>
                  <a:ext cx="29029" cy="30943"/>
                  <a:chOff x="0" y="0"/>
                  <a:chExt cx="29028" cy="30943"/>
                </a:xfrm>
              </p:grpSpPr>
              <p:sp>
                <p:nvSpPr>
                  <p:cNvPr id="5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9028" cy="3094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3" name="群組 52"/>
                  <p:cNvGrpSpPr>
                    <a:grpSpLocks/>
                  </p:cNvGrpSpPr>
                  <p:nvPr/>
                </p:nvGrpSpPr>
                <p:grpSpPr bwMode="auto">
                  <a:xfrm>
                    <a:off x="4251" y="4531"/>
                    <a:ext cx="20525" cy="21879"/>
                    <a:chOff x="747" y="-910"/>
                    <a:chExt cx="21105" cy="22194"/>
                  </a:xfrm>
                </p:grpSpPr>
                <p:cxnSp>
                  <p:nvCxnSpPr>
                    <p:cNvPr id="54" name="Line 29"/>
                    <p:cNvCxnSpPr/>
                    <p:nvPr/>
                  </p:nvCxnSpPr>
                  <p:spPr bwMode="auto">
                    <a:xfrm flipH="1">
                      <a:off x="747" y="10096"/>
                      <a:ext cx="10226" cy="11188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5" name="Line 32"/>
                    <p:cNvCxnSpPr/>
                    <p:nvPr/>
                  </p:nvCxnSpPr>
                  <p:spPr bwMode="auto">
                    <a:xfrm flipH="1" flipV="1">
                      <a:off x="10953" y="10096"/>
                      <a:ext cx="10899" cy="11188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6" name="Line 32"/>
                    <p:cNvCxnSpPr/>
                    <p:nvPr/>
                  </p:nvCxnSpPr>
                  <p:spPr bwMode="auto">
                    <a:xfrm flipH="1" flipV="1">
                      <a:off x="747" y="-910"/>
                      <a:ext cx="10225" cy="10981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7" name="Line 29"/>
                    <p:cNvCxnSpPr/>
                    <p:nvPr/>
                  </p:nvCxnSpPr>
                  <p:spPr bwMode="auto">
                    <a:xfrm flipH="1">
                      <a:off x="10668" y="-910"/>
                      <a:ext cx="11184" cy="11266"/>
                    </a:xfrm>
                    <a:prstGeom prst="line">
                      <a:avLst/>
                    </a:prstGeom>
                    <a:noFill/>
                    <a:ln w="19050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43" name="群組 42"/>
              <p:cNvGrpSpPr>
                <a:grpSpLocks/>
              </p:cNvGrpSpPr>
              <p:nvPr/>
            </p:nvGrpSpPr>
            <p:grpSpPr bwMode="auto">
              <a:xfrm>
                <a:off x="5894" y="5595"/>
                <a:ext cx="44318" cy="31044"/>
                <a:chOff x="-520" y="0"/>
                <a:chExt cx="44318" cy="31044"/>
              </a:xfrm>
            </p:grpSpPr>
            <p:sp>
              <p:nvSpPr>
                <p:cNvPr id="44" name="Oval 28"/>
                <p:cNvSpPr>
                  <a:spLocks noChangeArrowheads="1"/>
                </p:cNvSpPr>
                <p:nvPr/>
              </p:nvSpPr>
              <p:spPr bwMode="auto">
                <a:xfrm>
                  <a:off x="13101" y="7506"/>
                  <a:ext cx="16383" cy="14192"/>
                </a:xfrm>
                <a:prstGeom prst="ellips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</a:extLst>
              </p:spPr>
              <p:txBody>
                <a:bodyPr rot="0" vert="horz" wrap="square" lIns="0" tIns="45720" rIns="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rPr>
                    <a:t> 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-520" y="11272"/>
                  <a:ext cx="14439" cy="4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00B05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課程領導模組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150" y="24028"/>
                  <a:ext cx="19541" cy="7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教學領導基礎課程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8510" y="11246"/>
                  <a:ext cx="15288" cy="43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00B050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學習領導模組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415" y="0"/>
                  <a:ext cx="16065" cy="43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ts val="2400"/>
                    </a:lnSpc>
                    <a:spcAft>
                      <a:spcPts val="0"/>
                    </a:spcAft>
                  </a:pPr>
                  <a:r>
                    <a:rPr lang="zh-TW" sz="1400" b="1" kern="100">
                      <a:solidFill>
                        <a:srgbClr val="1F497D"/>
                      </a:solidFill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專業發展模組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35" name="群組 34"/>
            <p:cNvGrpSpPr>
              <a:grpSpLocks/>
            </p:cNvGrpSpPr>
            <p:nvPr/>
          </p:nvGrpSpPr>
          <p:grpSpPr bwMode="auto">
            <a:xfrm>
              <a:off x="19652" y="13238"/>
              <a:ext cx="16575" cy="12668"/>
              <a:chOff x="0" y="0"/>
              <a:chExt cx="16574" cy="12668"/>
            </a:xfrm>
          </p:grpSpPr>
          <p:grpSp>
            <p:nvGrpSpPr>
              <p:cNvPr id="36" name="群組 35"/>
              <p:cNvGrpSpPr>
                <a:grpSpLocks/>
              </p:cNvGrpSpPr>
              <p:nvPr/>
            </p:nvGrpSpPr>
            <p:grpSpPr bwMode="auto">
              <a:xfrm>
                <a:off x="0" y="0"/>
                <a:ext cx="11334" cy="9525"/>
                <a:chOff x="0" y="0"/>
                <a:chExt cx="11334" cy="9525"/>
              </a:xfrm>
            </p:grpSpPr>
            <p:sp>
              <p:nvSpPr>
                <p:cNvPr id="40" name="文字方塊 54"/>
                <p:cNvSpPr txBox="1">
                  <a:spLocks noChangeArrowheads="1"/>
                </p:cNvSpPr>
                <p:nvPr/>
              </p:nvSpPr>
              <p:spPr bwMode="auto">
                <a:xfrm>
                  <a:off x="5048" y="0"/>
                  <a:ext cx="6286" cy="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1" name="文字方塊 55"/>
                <p:cNvSpPr txBox="1">
                  <a:spLocks noChangeArrowheads="1"/>
                </p:cNvSpPr>
                <p:nvPr/>
              </p:nvSpPr>
              <p:spPr bwMode="auto">
                <a:xfrm>
                  <a:off x="0" y="3524"/>
                  <a:ext cx="6286" cy="6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37" name="群組 36"/>
              <p:cNvGrpSpPr>
                <a:grpSpLocks/>
              </p:cNvGrpSpPr>
              <p:nvPr/>
            </p:nvGrpSpPr>
            <p:grpSpPr bwMode="auto">
              <a:xfrm>
                <a:off x="4476" y="3429"/>
                <a:ext cx="12098" cy="9239"/>
                <a:chOff x="0" y="0"/>
                <a:chExt cx="12096" cy="9239"/>
              </a:xfrm>
            </p:grpSpPr>
            <p:sp>
              <p:nvSpPr>
                <p:cNvPr id="38" name="文字方塊 53"/>
                <p:cNvSpPr txBox="1">
                  <a:spLocks noChangeArrowheads="1"/>
                </p:cNvSpPr>
                <p:nvPr/>
              </p:nvSpPr>
              <p:spPr bwMode="auto">
                <a:xfrm>
                  <a:off x="0" y="6000"/>
                  <a:ext cx="7715" cy="3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核心課程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39" name="文字方塊 56"/>
                <p:cNvSpPr txBox="1">
                  <a:spLocks noChangeArrowheads="1"/>
                </p:cNvSpPr>
                <p:nvPr/>
              </p:nvSpPr>
              <p:spPr bwMode="auto">
                <a:xfrm>
                  <a:off x="5810" y="0"/>
                  <a:ext cx="6286" cy="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模組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Times New Roman" panose="02020603050405020304" pitchFamily="18" charset="0"/>
                      <a:ea typeface="標楷體" panose="03000509000000000000" pitchFamily="65" charset="-120"/>
                      <a:cs typeface="新細明體" panose="02020500000000000000" pitchFamily="18" charset="-120"/>
                    </a:rPr>
                    <a:t>課程</a:t>
                  </a:r>
                  <a:endParaRPr lang="zh-TW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4488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90502"/>
            <a:ext cx="8229600" cy="5159598"/>
          </a:xfrm>
        </p:spPr>
        <p:txBody>
          <a:bodyPr/>
          <a:lstStyle/>
          <a:p>
            <a:r>
              <a:rPr lang="en-US" altLang="zh-TW" b="1" dirty="0"/>
              <a:t>A+</a:t>
            </a:r>
            <a:r>
              <a:rPr lang="zh-TW" altLang="en-US" b="1" dirty="0"/>
              <a:t>領航</a:t>
            </a:r>
            <a:r>
              <a:rPr lang="en-US" altLang="zh-TW" b="1" dirty="0"/>
              <a:t>-</a:t>
            </a:r>
            <a:r>
              <a:rPr lang="zh-TW" altLang="en-US" b="1" dirty="0"/>
              <a:t>課程設計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3" y="908720"/>
            <a:ext cx="8199415" cy="54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9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二、辦理方式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59312"/>
            <a:ext cx="8435280" cy="581275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初階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385763" indent="-385763">
              <a:buFont typeface="+mj-lt"/>
              <a:buAutoNum type="arabicParenR"/>
            </a:pPr>
            <a:r>
              <a:rPr lang="zh-TW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參加對象：校長年資滿（含）兩年以上；惟建議縣市優先推薦校長年資滿（含）五年以上者；願意擔任校長課程與教學領導推廣者。</a:t>
            </a:r>
            <a:endParaRPr lang="en-US" altLang="zh-TW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arenR"/>
            </a:pP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國教院辦理培訓，課程實施含</a:t>
            </a:r>
            <a:r>
              <a:rPr lang="zh-TW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學習前準備、課程培訓及認證作業審查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三階段，每一階段需全程參與及完成，才能進行下一階段。三個階段皆需完成並審核通過者，函報教育部進行審核及發證。</a:t>
            </a:r>
            <a:endParaRPr lang="en-US" altLang="zh-TW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arenR"/>
            </a:pPr>
            <a:r>
              <a:rPr lang="zh-TW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每梯次各</a:t>
            </a:r>
            <a:r>
              <a:rPr lang="en-US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天，計</a:t>
            </a:r>
            <a:r>
              <a:rPr lang="en-US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堂課程，參與學員至少須接受所規範之</a:t>
            </a:r>
            <a:r>
              <a:rPr lang="en-US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堂課程培訓</a:t>
            </a:r>
            <a:r>
              <a:rPr lang="zh-TW" altLang="en-US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dirty="0">
                <a:solidFill>
                  <a:srgbClr val="0F1B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方可提交認證。</a:t>
            </a:r>
            <a:endParaRPr lang="en-US" altLang="zh-TW" dirty="0">
              <a:solidFill>
                <a:srgbClr val="0F1B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630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9570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endParaRPr lang="en-US" altLang="zh-TW" dirty="0"/>
          </a:p>
          <a:p>
            <a:pPr marL="385763" indent="-385763">
              <a:buFont typeface="+mj-lt"/>
              <a:buAutoNum type="arabicParenR"/>
            </a:pP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參加對象：校長年資滿（含）五年以上之現任校長；建議縣市政府優先推薦年資滿（含）十年以上者；願意擔任校長課程與教學領導或專業學習社群推廣與輔導者。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arenR"/>
            </a:pPr>
            <a:r>
              <a:rPr lang="zh-TW" altLang="zh-TW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國教院辦理培訓，課程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實施含</a:t>
            </a:r>
            <a:r>
              <a:rPr lang="zh-TW" altLang="zh-TW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學習前準備</a:t>
            </a:r>
            <a:r>
              <a:rPr lang="zh-TW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培訓</a:t>
            </a:r>
            <a:r>
              <a:rPr lang="zh-TW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及認證審查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zh-TW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大階段。每一階段需全程參與及完成，才能進行下一階段。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TW" altLang="zh-TW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個階段皆需完成，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始</a:t>
            </a:r>
            <a:r>
              <a:rPr lang="zh-TW" altLang="zh-TW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函報教育部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，據以</a:t>
            </a:r>
            <a:r>
              <a:rPr lang="zh-TW" altLang="zh-TW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審核及發證。</a:t>
            </a:r>
            <a:endParaRPr lang="en-US" altLang="zh-TW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arenR"/>
            </a:pP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每梯次各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天，計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堂課程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參與學員須接受所規範之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堂課程培訓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進行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認證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審查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認證通過後，需參與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教育部舉辦的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回流暨標竿學校典範學習</a:t>
            </a:r>
            <a:r>
              <a:rPr lang="zh-TW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活動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023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21067"/>
            <a:ext cx="8229600" cy="1143000"/>
          </a:xfrm>
        </p:spPr>
        <p:txBody>
          <a:bodyPr/>
          <a:lstStyle/>
          <a:p>
            <a:r>
              <a:rPr lang="zh-TW" altLang="en-US" dirty="0"/>
              <a:t>三、培訓方式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528955" y="152224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‣"/>
              <a:defRPr sz="3200" kern="120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初階</a:t>
            </a:r>
          </a:p>
        </p:txBody>
      </p:sp>
      <p:graphicFrame>
        <p:nvGraphicFramePr>
          <p:cNvPr id="7" name="內容版面配置區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27358864"/>
              </p:ext>
            </p:extLst>
          </p:nvPr>
        </p:nvGraphicFramePr>
        <p:xfrm>
          <a:off x="455511" y="2007383"/>
          <a:ext cx="40401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版面配置區 6"/>
          <p:cNvSpPr txBox="1">
            <a:spLocks/>
          </p:cNvSpPr>
          <p:nvPr/>
        </p:nvSpPr>
        <p:spPr>
          <a:xfrm>
            <a:off x="4614672" y="1556792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zh-TW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endParaRPr lang="zh-TW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內容版面配置區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04442011"/>
              </p:ext>
            </p:extLst>
          </p:nvPr>
        </p:nvGraphicFramePr>
        <p:xfrm>
          <a:off x="4584319" y="2007383"/>
          <a:ext cx="404177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EDCFF621-8B47-49DB-92A2-AB36B195B879}"/>
              </a:ext>
            </a:extLst>
          </p:cNvPr>
          <p:cNvSpPr txBox="1"/>
          <p:nvPr/>
        </p:nvSpPr>
        <p:spPr>
          <a:xfrm flipH="1">
            <a:off x="528955" y="802143"/>
            <a:ext cx="83982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教育部於每年度校長課程與教學領導</a:t>
            </a:r>
            <a:endParaRPr lang="en-US" altLang="zh-TW" sz="2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國際學術研討會中授證</a:t>
            </a:r>
          </a:p>
        </p:txBody>
      </p:sp>
    </p:spTree>
    <p:extLst>
      <p:ext uri="{BB962C8B-B14F-4D97-AF65-F5344CB8AC3E}">
        <p14:creationId xmlns:p14="http://schemas.microsoft.com/office/powerpoint/2010/main" val="310769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67702" y="40466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‣"/>
            </a:pP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</a:rPr>
              <a:t>取證後之服務表現規劃</a:t>
            </a:r>
            <a:endParaRPr lang="en-US" altLang="zh-TW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內容版面配置區 4"/>
          <p:cNvSpPr>
            <a:spLocks noGrp="1"/>
          </p:cNvSpPr>
          <p:nvPr>
            <p:ph idx="1"/>
          </p:nvPr>
        </p:nvSpPr>
        <p:spPr>
          <a:xfrm>
            <a:off x="542590" y="728700"/>
            <a:ext cx="8174460" cy="541944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初階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>
              <a:buSzPct val="100000"/>
              <a:buFont typeface="+mj-lt"/>
              <a:buAutoNum type="arabicParenR"/>
            </a:pP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後續規劃：</a:t>
            </a:r>
            <a:r>
              <a:rPr lang="zh-TW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得優先向該縣市教育局（處）申請成立「校長專業學習社群」。</a:t>
            </a:r>
            <a:endParaRPr lang="en-US" altLang="zh-TW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>
              <a:buSzPct val="100000"/>
              <a:buFont typeface="+mj-lt"/>
              <a:buAutoNum type="arabicParenR"/>
            </a:pP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現況：</a:t>
            </a:r>
            <a:r>
              <a:rPr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人具有</a:t>
            </a:r>
            <a:r>
              <a:rPr lang="zh-TW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「校長</a:t>
            </a: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課程與</a:t>
            </a:r>
            <a:r>
              <a:rPr lang="zh-TW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教學領導初階證書」</a:t>
            </a: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endParaRPr lang="en-US" altLang="zh-TW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>
              <a:buSzPct val="100000"/>
              <a:buFont typeface="+mj-lt"/>
              <a:buAutoNum type="arabicParenR"/>
            </a:pPr>
            <a:r>
              <a:rPr lang="zh-TW" altLang="en-US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後續規劃：</a:t>
            </a:r>
            <a:r>
              <a:rPr lang="zh-TW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須協助以下事項：</a:t>
            </a:r>
          </a:p>
          <a:p>
            <a:pPr marL="342900" lvl="0" indent="-342900">
              <a:buSzPct val="100000"/>
              <a:buFont typeface="Wingdings" panose="05000000000000000000" pitchFamily="2" charset="2"/>
              <a:buChar char="ü"/>
            </a:pPr>
            <a:r>
              <a:rPr lang="zh-TW" altLang="zh-TW" b="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擔任各縣市局（處）所指派之初任校長導入輔導工作至少二年</a:t>
            </a:r>
            <a:r>
              <a:rPr lang="zh-TW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ü"/>
            </a:pPr>
            <a:r>
              <a:rPr lang="zh-TW" altLang="zh-TW" b="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協助各縣市局（處）推動「校長及教師專業發展中心」、「十二年國民基本教育精進國民中小學教學品質方案」與「校長專業學習社群」有關之校長</a:t>
            </a:r>
            <a:r>
              <a:rPr lang="zh-TW" altLang="en-US" b="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課程與</a:t>
            </a:r>
            <a:r>
              <a:rPr lang="zh-TW" altLang="zh-TW" b="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教學領導業務</a:t>
            </a:r>
            <a:r>
              <a:rPr lang="zh-TW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>
              <a:buSzPct val="100000"/>
              <a:buFont typeface="+mj-lt"/>
              <a:buAutoNum type="arabicParenR" startAt="2"/>
            </a:pPr>
            <a:r>
              <a:rPr lang="zh-TW" altLang="en-US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現況：</a:t>
            </a:r>
            <a:r>
              <a:rPr lang="en-US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zh-TW" altLang="en-US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人具有</a:t>
            </a:r>
            <a:r>
              <a:rPr lang="zh-TW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「校長</a:t>
            </a:r>
            <a:r>
              <a:rPr lang="zh-TW" altLang="en-US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課程與</a:t>
            </a:r>
            <a:r>
              <a:rPr lang="zh-TW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教學領導</a:t>
            </a:r>
            <a:r>
              <a:rPr lang="en-US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="0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r>
              <a:rPr lang="zh-TW" altLang="zh-TW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證書」</a:t>
            </a:r>
            <a:r>
              <a:rPr lang="zh-TW" altLang="en-US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998984"/>
          </a:xfrm>
        </p:spPr>
        <p:txBody>
          <a:bodyPr>
            <a:normAutofit/>
          </a:bodyPr>
          <a:lstStyle/>
          <a:p>
            <a:r>
              <a:rPr lang="zh-TW" altLang="en-US" dirty="0"/>
              <a:t>課程地圖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774589"/>
              </p:ext>
            </p:extLst>
          </p:nvPr>
        </p:nvGraphicFramePr>
        <p:xfrm>
          <a:off x="457200" y="980728"/>
          <a:ext cx="8064897" cy="525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354337252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78608672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380479490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xmlns="" val="2864274436"/>
                    </a:ext>
                  </a:extLst>
                </a:gridCol>
              </a:tblGrid>
              <a:tr h="7416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專業回饋人才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專業回饋人才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換證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9503980"/>
                  </a:ext>
                </a:extLst>
              </a:tr>
              <a:tr h="472434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教師專業發展實施內涵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2-1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教學觀察與會談技術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(1)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3-1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教學輔導理論與實務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換證</a:t>
                      </a: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授課教師主導的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公開授課與專業回饋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297574"/>
                  </a:ext>
                </a:extLst>
              </a:tr>
              <a:tr h="4724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3-2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教師領導理論與實務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23018213"/>
                  </a:ext>
                </a:extLst>
              </a:tr>
              <a:tr h="708652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2-2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教學歷程檔案製作與運用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3-3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教學觀察與會談技術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(2)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換證</a:t>
                      </a: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16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教學輔導案例</a:t>
                      </a:r>
                      <a:r>
                        <a:rPr lang="zh-TW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討論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032623"/>
                  </a:ext>
                </a:extLst>
              </a:tr>
              <a:tr h="7086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spc="-6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3-4</a:t>
                      </a:r>
                      <a:r>
                        <a:rPr lang="zh-TW" altLang="en-US" sz="1600" kern="100" spc="-6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spc="-6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素養導向課程設計、教學與評量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9082715"/>
                  </a:ext>
                </a:extLst>
              </a:tr>
              <a:tr h="572474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教學觀察與專業回饋</a:t>
                      </a:r>
                    </a:p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2-3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教師專業成長與學習社群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3-5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endParaRPr lang="en-US" altLang="zh-TW" sz="160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人際關係與溝通實務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換證</a:t>
                      </a: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16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教師專業學習</a:t>
                      </a:r>
                      <a:r>
                        <a:rPr lang="zh-TW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社群經營與教師領導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67209"/>
                  </a:ext>
                </a:extLst>
              </a:tr>
              <a:tr h="598770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3-6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教學行動研究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3338989"/>
                  </a:ext>
                </a:extLst>
              </a:tr>
              <a:tr h="981190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b="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2-4</a:t>
                      </a:r>
                      <a:r>
                        <a:rPr lang="zh-TW" altLang="en-US" sz="1600" b="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r>
                        <a:rPr lang="zh-TW" sz="1600" b="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專業回饋實務探討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600" b="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3-7</a:t>
                      </a:r>
                      <a:r>
                        <a:rPr lang="zh-TW" altLang="en-US" sz="1600" b="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 </a:t>
                      </a:r>
                      <a:endParaRPr lang="en-US" altLang="zh-TW" sz="1600" b="0" kern="1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0" lvl="0" indent="0" algn="ctr" eaLnBrk="0" hangingPunc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1600" b="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教學輔導實務探討</a:t>
                      </a:r>
                      <a:endParaRPr lang="zh-TW" sz="16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換證</a:t>
                      </a: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16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素養導向課程</a:t>
                      </a:r>
                      <a:r>
                        <a:rPr lang="zh-TW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設計：問題導向學習</a:t>
                      </a:r>
                      <a:r>
                        <a:rPr lang="en-US" altLang="zh-TW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6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主題式探究</a:t>
                      </a:r>
                      <a:endParaRPr lang="zh-TW" alt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33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10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217443"/>
          </a:xfrm>
        </p:spPr>
        <p:txBody>
          <a:bodyPr/>
          <a:lstStyle/>
          <a:p>
            <a:r>
              <a:rPr lang="zh-TW" altLang="en-US" b="1" dirty="0"/>
              <a:t>服務表現</a:t>
            </a:r>
            <a:r>
              <a:rPr lang="en-US" altLang="zh-TW" b="1" dirty="0"/>
              <a:t>-</a:t>
            </a:r>
          </a:p>
          <a:p>
            <a:pPr marL="0" indent="0">
              <a:buNone/>
            </a:pPr>
            <a:r>
              <a:rPr lang="en-US" altLang="zh-TW" b="1" dirty="0"/>
              <a:t>1.107</a:t>
            </a:r>
            <a:r>
              <a:rPr lang="zh-TW" altLang="en-US" b="1" dirty="0"/>
              <a:t>年度於國際學術研討會進行分組發表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2.108</a:t>
            </a:r>
            <a:r>
              <a:rPr lang="zh-TW" altLang="en-US" b="1" dirty="0">
                <a:solidFill>
                  <a:srgbClr val="C00000"/>
                </a:solidFill>
              </a:rPr>
              <a:t>年度於國際學術研討會進行海報發表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79562"/>
            <a:ext cx="8506072" cy="48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6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857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年度</a:t>
            </a:r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個校長社群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註：具備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「校長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課程與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教學領導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初階、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aseline="30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證書」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校長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25794"/>
          <a:stretch/>
        </p:blipFill>
        <p:spPr>
          <a:xfrm>
            <a:off x="385928" y="1772816"/>
            <a:ext cx="8300872" cy="43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75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857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年度</a:t>
            </a:r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個校長社群</a:t>
            </a:r>
            <a:endParaRPr lang="en-US" altLang="zh-TW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註：具備</a:t>
            </a:r>
            <a:r>
              <a:rPr lang="zh-TW" altLang="zh-TW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「校長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課程與</a:t>
            </a:r>
            <a:r>
              <a:rPr lang="zh-TW" altLang="zh-TW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教學領導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600" baseline="30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r>
              <a:rPr lang="zh-TW" altLang="zh-TW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證書」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校長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4" y="1988840"/>
            <a:ext cx="8423892" cy="40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6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43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323528" y="231435"/>
            <a:ext cx="8363272" cy="6124915"/>
            <a:chOff x="519948" y="332656"/>
            <a:chExt cx="8212791" cy="612491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948" y="332656"/>
              <a:ext cx="8208912" cy="433808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/>
            <a:srcRect t="15753"/>
            <a:stretch/>
          </p:blipFill>
          <p:spPr>
            <a:xfrm>
              <a:off x="519948" y="4569516"/>
              <a:ext cx="8212791" cy="188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067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四、培訓人數統計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884" y="980728"/>
            <a:ext cx="8229600" cy="5001419"/>
          </a:xfrm>
        </p:spPr>
        <p:txBody>
          <a:bodyPr/>
          <a:lstStyle/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</a:t>
            </a:r>
            <a:r>
              <a:rPr lang="zh-TW" altLang="en-US" sz="2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初階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人才培育人數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8663" r="6288"/>
          <a:stretch/>
        </p:blipFill>
        <p:spPr>
          <a:xfrm>
            <a:off x="611560" y="1498947"/>
            <a:ext cx="8313199" cy="45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5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73648" cy="5303614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68848" y="548680"/>
            <a:ext cx="8351624" cy="5688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年各縣市</a:t>
            </a:r>
            <a:r>
              <a:rPr lang="zh-TW" altLang="en-US" sz="2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初階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人才培育人數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5529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7363" y="935372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</a:t>
            </a:r>
            <a:r>
              <a:rPr lang="en-US" altLang="zh-TW" sz="2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900" b="1" u="sng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人才培育人數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214" r="3746"/>
          <a:stretch/>
        </p:blipFill>
        <p:spPr>
          <a:xfrm>
            <a:off x="457200" y="1307901"/>
            <a:ext cx="8379763" cy="48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04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9869"/>
            <a:ext cx="8617405" cy="5145435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611560" y="404664"/>
            <a:ext cx="8229600" cy="51454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年各縣市</a:t>
            </a:r>
            <a:r>
              <a:rPr lang="en-US" altLang="zh-TW" sz="2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900" b="1" u="sng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領航</a:t>
            </a:r>
            <a:r>
              <a:rPr lang="zh-TW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人才培育人數</a:t>
            </a:r>
          </a:p>
        </p:txBody>
      </p:sp>
    </p:spTree>
    <p:extLst>
      <p:ext uri="{BB962C8B-B14F-4D97-AF65-F5344CB8AC3E}">
        <p14:creationId xmlns:p14="http://schemas.microsoft.com/office/powerpoint/2010/main" val="2270529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108-109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年發展重點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219680" y="3683127"/>
            <a:ext cx="4667040" cy="303563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9020"/>
            </a:schemeClr>
          </a:solidFill>
          <a:ln>
            <a:noFill/>
          </a:ln>
          <a:effectLst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/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發展初階暨領航之</a:t>
            </a:r>
            <a:r>
              <a:rPr lang="zh-TW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基礎及選修課程</a:t>
            </a:r>
            <a:endParaRPr lang="en-US" altLang="zh-TW" sz="2000" b="1" dirty="0">
              <a:solidFill>
                <a:srgbClr val="2405C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梯次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初階、領航各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梯次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79388" indent="-179388"/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擴大培訓人數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240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初階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人、領航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79388" indent="-179388"/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預計</a:t>
            </a:r>
            <a:r>
              <a:rPr lang="zh-TW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取得初階證書、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en-US" altLang="zh-TW" sz="2000" b="1" baseline="30000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領航證書的校長，或縣市辦學績優的校長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得申請擔任校長專業學習社群召集人，</a:t>
            </a:r>
            <a:r>
              <a:rPr lang="zh-TW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</a:t>
            </a:r>
            <a:r>
              <a:rPr lang="zh-TW" altLang="en-US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</a:t>
            </a:r>
            <a:r>
              <a:rPr lang="en-US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zh-TW" sz="2000" b="1" dirty="0">
                <a:solidFill>
                  <a:srgbClr val="2405C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endParaRPr lang="en-US" altLang="zh-TW" sz="2000" b="1" dirty="0">
              <a:solidFill>
                <a:srgbClr val="2405C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9388" indent="-179388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向右箭號 11"/>
          <p:cNvSpPr>
            <a:spLocks/>
          </p:cNvSpPr>
          <p:nvPr/>
        </p:nvSpPr>
        <p:spPr>
          <a:xfrm>
            <a:off x="457200" y="1339582"/>
            <a:ext cx="8583415" cy="1880870"/>
          </a:xfrm>
          <a:prstGeom prst="rightArrow">
            <a:avLst>
              <a:gd name="adj1" fmla="val 50000"/>
              <a:gd name="adj2" fmla="val 65455"/>
            </a:avLst>
          </a:prstGeom>
          <a:gradFill flip="none" rotWithShape="1">
            <a:gsLst>
              <a:gs pos="0">
                <a:srgbClr val="000000">
                  <a:lumMod val="50000"/>
                  <a:lumOff val="50000"/>
                </a:srgbClr>
              </a:gs>
              <a:gs pos="50000">
                <a:srgbClr val="FFFFFF"/>
              </a:gs>
              <a:gs pos="90000">
                <a:srgbClr val="000000">
                  <a:lumMod val="50000"/>
                  <a:lumOff val="5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FFFF"/>
            </a:contourClr>
          </a:sp3d>
        </p:spPr>
        <p:txBody>
          <a:bodyPr anchor="ctr">
            <a:sp3d/>
          </a:bodyPr>
          <a:lstStyle/>
          <a:p>
            <a:pPr marL="0" marR="0" lvl="0" indent="0" algn="ctr" defTabSz="91440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3" name="组合 62"/>
          <p:cNvGrpSpPr/>
          <p:nvPr/>
        </p:nvGrpSpPr>
        <p:grpSpPr>
          <a:xfrm>
            <a:off x="1043291" y="1018887"/>
            <a:ext cx="2761923" cy="2667333"/>
            <a:chOff x="3645888" y="3704605"/>
            <a:chExt cx="1980000" cy="1980000"/>
          </a:xfrm>
          <a:solidFill>
            <a:schemeClr val="accent4"/>
          </a:solidFill>
        </p:grpSpPr>
        <p:sp>
          <p:nvSpPr>
            <p:cNvPr id="14" name="椭圆 82"/>
            <p:cNvSpPr>
              <a:spLocks noChangeAspect="1"/>
            </p:cNvSpPr>
            <p:nvPr/>
          </p:nvSpPr>
          <p:spPr>
            <a:xfrm>
              <a:off x="3645888" y="3704605"/>
              <a:ext cx="1980000" cy="1980000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5" name="椭圆 83"/>
            <p:cNvSpPr>
              <a:spLocks noChangeAspect="1"/>
            </p:cNvSpPr>
            <p:nvPr/>
          </p:nvSpPr>
          <p:spPr>
            <a:xfrm>
              <a:off x="3681888" y="3740605"/>
              <a:ext cx="1908000" cy="1908000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6" name="椭圆 84"/>
            <p:cNvSpPr>
              <a:spLocks noChangeAspect="1"/>
            </p:cNvSpPr>
            <p:nvPr/>
          </p:nvSpPr>
          <p:spPr>
            <a:xfrm>
              <a:off x="3825888" y="3884605"/>
              <a:ext cx="1620000" cy="1620000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+mn-cs"/>
              </a:endParaRPr>
            </a:p>
          </p:txBody>
        </p:sp>
        <p:grpSp>
          <p:nvGrpSpPr>
            <p:cNvPr id="17" name="组合 12"/>
            <p:cNvGrpSpPr>
              <a:grpSpLocks noChangeAspect="1"/>
            </p:cNvGrpSpPr>
            <p:nvPr/>
          </p:nvGrpSpPr>
          <p:grpSpPr>
            <a:xfrm>
              <a:off x="3933888" y="3992605"/>
              <a:ext cx="1404000" cy="1404000"/>
              <a:chOff x="4776334" y="4404800"/>
              <a:chExt cx="1012166" cy="1008000"/>
            </a:xfrm>
            <a:grpFill/>
          </p:grpSpPr>
          <p:sp>
            <p:nvSpPr>
              <p:cNvPr id="18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orthographicFront"/>
                <a:lightRig rig="flat" dir="t"/>
              </a:scene3d>
              <a:sp3d extrusionH="190500" contourW="19050">
                <a:bevelT w="152400" h="50800" prst="softRound"/>
                <a:contourClr>
                  <a:srgbClr val="FFAFEE"/>
                </a:contourClr>
              </a:sp3d>
            </p:spPr>
            <p:txBody>
              <a:bodyPr anchor="ctr">
                <a:sp3d/>
              </a:bodyPr>
              <a:lstStyle/>
              <a:p>
                <a:pPr marL="0" marR="0" lvl="0" indent="0" algn="ctr" defTabSz="914400" eaLnBrk="0" fontAlgn="ctr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kumimoji="0" lang="fr-FR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" name="椭圆 14"/>
              <p:cNvSpPr>
                <a:spLocks/>
              </p:cNvSpPr>
              <p:nvPr/>
            </p:nvSpPr>
            <p:spPr>
              <a:xfrm rot="19388639">
                <a:off x="4776334" y="4463328"/>
                <a:ext cx="684000" cy="468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  <p:sp>
            <p:nvSpPr>
              <p:cNvPr id="20" name="椭圆 88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21" name="组合 61"/>
          <p:cNvGrpSpPr/>
          <p:nvPr/>
        </p:nvGrpSpPr>
        <p:grpSpPr>
          <a:xfrm>
            <a:off x="4596406" y="1065116"/>
            <a:ext cx="2761923" cy="2667333"/>
            <a:chOff x="6382656" y="2019299"/>
            <a:chExt cx="1980000" cy="1980000"/>
          </a:xfrm>
          <a:solidFill>
            <a:schemeClr val="accent2">
              <a:lumMod val="75000"/>
            </a:schemeClr>
          </a:solidFill>
        </p:grpSpPr>
        <p:sp>
          <p:nvSpPr>
            <p:cNvPr id="22" name="椭圆 90"/>
            <p:cNvSpPr>
              <a:spLocks noChangeAspect="1"/>
            </p:cNvSpPr>
            <p:nvPr/>
          </p:nvSpPr>
          <p:spPr>
            <a:xfrm>
              <a:off x="6382656" y="2019299"/>
              <a:ext cx="1980000" cy="1980000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>
              <a:outerShdw blurRad="152400" dist="1460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3" name="椭圆 91"/>
            <p:cNvSpPr>
              <a:spLocks noChangeAspect="1"/>
            </p:cNvSpPr>
            <p:nvPr/>
          </p:nvSpPr>
          <p:spPr>
            <a:xfrm>
              <a:off x="6418656" y="2055299"/>
              <a:ext cx="1908000" cy="190800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>
              <a:sp3d/>
            </a:bodyPr>
            <a:lstStyle/>
            <a:p>
              <a:pPr marL="0" marR="0" lvl="0" indent="0" algn="ctr" defTabSz="914400" eaLnBrk="0" fontAlgn="ctr" latinLnBrk="0" hangingPunct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4" name="椭圆 92"/>
            <p:cNvSpPr>
              <a:spLocks noChangeAspect="1"/>
            </p:cNvSpPr>
            <p:nvPr/>
          </p:nvSpPr>
          <p:spPr>
            <a:xfrm>
              <a:off x="6562656" y="2199299"/>
              <a:ext cx="1620000" cy="1620000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/>
                <a:cs typeface="+mn-cs"/>
              </a:endParaRPr>
            </a:p>
          </p:txBody>
        </p:sp>
        <p:grpSp>
          <p:nvGrpSpPr>
            <p:cNvPr id="25" name="组合 12"/>
            <p:cNvGrpSpPr>
              <a:grpSpLocks noChangeAspect="1"/>
            </p:cNvGrpSpPr>
            <p:nvPr/>
          </p:nvGrpSpPr>
          <p:grpSpPr>
            <a:xfrm>
              <a:off x="6670656" y="2307299"/>
              <a:ext cx="1404000" cy="1404000"/>
              <a:chOff x="4776334" y="4404800"/>
              <a:chExt cx="1012166" cy="1008000"/>
            </a:xfrm>
            <a:grpFill/>
          </p:grpSpPr>
          <p:sp>
            <p:nvSpPr>
              <p:cNvPr id="26" name="Oval 2"/>
              <p:cNvSpPr>
                <a:spLocks noChangeAspect="1" noChangeArrowheads="1"/>
              </p:cNvSpPr>
              <p:nvPr/>
            </p:nvSpPr>
            <p:spPr bwMode="auto">
              <a:xfrm>
                <a:off x="4780500" y="4404800"/>
                <a:ext cx="1008000" cy="1008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flat" dir="t"/>
              </a:scene3d>
              <a:sp3d extrusionH="190500" contourW="19050">
                <a:bevelT w="152400" h="50800" prst="softRound"/>
                <a:bevelB w="0" h="0"/>
                <a:contourClr>
                  <a:srgbClr val="89FF8C"/>
                </a:contourClr>
              </a:sp3d>
            </p:spPr>
            <p:txBody>
              <a:bodyPr anchor="ctr">
                <a:sp3d/>
              </a:bodyPr>
              <a:lstStyle/>
              <a:p>
                <a:pPr marL="0" marR="0" lvl="0" indent="0" algn="ctr" defTabSz="914400" eaLnBrk="0" fontAlgn="ctr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tabLst/>
                  <a:defRPr/>
                </a:pPr>
                <a:endParaRPr kumimoji="0" lang="fr-FR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" name="椭圆 14"/>
              <p:cNvSpPr>
                <a:spLocks/>
              </p:cNvSpPr>
              <p:nvPr/>
            </p:nvSpPr>
            <p:spPr>
              <a:xfrm rot="19388639">
                <a:off x="4776334" y="4463328"/>
                <a:ext cx="684000" cy="468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  <p:sp>
            <p:nvSpPr>
              <p:cNvPr id="28" name="椭圆 96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29" name="TextBox 146"/>
          <p:cNvSpPr txBox="1">
            <a:spLocks noChangeArrowheads="1"/>
          </p:cNvSpPr>
          <p:nvPr/>
        </p:nvSpPr>
        <p:spPr bwMode="auto">
          <a:xfrm>
            <a:off x="1402367" y="1747769"/>
            <a:ext cx="211116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/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en-US" altLang="zh-TW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</a:p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zh-TW" altLang="en-US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CN" sz="3600" b="1" kern="0" dirty="0">
              <a:solidFill>
                <a:srgbClr val="FFFFFF"/>
              </a:solidFill>
              <a:effectLst>
                <a:outerShdw blurRad="127000" sx="104000" sy="104000" algn="ctr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Box 146"/>
          <p:cNvSpPr txBox="1">
            <a:spLocks noChangeArrowheads="1"/>
          </p:cNvSpPr>
          <p:nvPr/>
        </p:nvSpPr>
        <p:spPr bwMode="auto">
          <a:xfrm>
            <a:off x="4854568" y="1679852"/>
            <a:ext cx="22299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/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en-US" altLang="zh-TW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</a:p>
          <a:p>
            <a:pPr marL="0" marR="0" lvl="0" indent="0" algn="ctr" defTabSz="93345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lang="zh-TW" altLang="en-US" sz="3600" b="1" kern="0" dirty="0">
                <a:solidFill>
                  <a:srgbClr val="FFFFFF"/>
                </a:solidFill>
                <a:effectLst>
                  <a:outerShdw blurRad="127000" sx="104000" sy="104000" algn="ctr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CN" sz="3600" b="1" kern="0" dirty="0">
              <a:solidFill>
                <a:srgbClr val="FFFFFF"/>
              </a:solidFill>
              <a:effectLst>
                <a:outerShdw blurRad="127000" sx="104000" sy="104000" algn="ctr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68970" y="3640619"/>
            <a:ext cx="4270420" cy="245290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9020"/>
            </a:schemeClr>
          </a:solidFill>
          <a:ln>
            <a:noFill/>
          </a:ln>
          <a:effectLst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微調初階暨領航之基礎課程</a:t>
            </a:r>
            <a:endParaRPr lang="en-US" altLang="zh-TW" sz="2000" b="1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梯次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初階、領航各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梯次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培訓人數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175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初階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88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人、領航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87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79388" indent="-179388"/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取得</a:t>
            </a:r>
            <a:r>
              <a:rPr lang="en-US" altLang="zh-TW" sz="2000" b="1" dirty="0">
                <a:solidFill>
                  <a:srgbClr val="7030A0"/>
                </a:solidFill>
              </a:rPr>
              <a:t>A</a:t>
            </a:r>
            <a:r>
              <a:rPr lang="en-US" altLang="zh-TW" sz="2000" b="1" baseline="30000" dirty="0">
                <a:solidFill>
                  <a:srgbClr val="7030A0"/>
                </a:solidFill>
              </a:rPr>
              <a:t>+</a:t>
            </a:r>
            <a:r>
              <a:rPr lang="zh-TW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領航證書的校長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擔任校長專業學習社群召集人，計</a:t>
            </a:r>
            <a:r>
              <a:rPr lang="en-US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個社群</a:t>
            </a:r>
          </a:p>
        </p:txBody>
      </p:sp>
    </p:spTree>
    <p:extLst>
      <p:ext uri="{BB962C8B-B14F-4D97-AF65-F5344CB8AC3E}">
        <p14:creationId xmlns:p14="http://schemas.microsoft.com/office/powerpoint/2010/main" val="29474110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0411CE-1867-4B00-AF11-4AF918C7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五、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108-109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年發展重點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2F87AB6-3669-433A-9082-233D79BA4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22" y="1542354"/>
            <a:ext cx="8507288" cy="5001419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97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年開始辦理國際工作坊暨學術研討會，引進國際專家進行前瞻性專業發展活動，先是打開教室的教學觀察實作。</a:t>
            </a: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105</a:t>
            </a:r>
            <a:r>
              <a:rPr lang="zh-TW" altLang="en-US" dirty="0">
                <a:solidFill>
                  <a:srgbClr val="0070C0"/>
                </a:solidFill>
              </a:rPr>
              <a:t>年開始轉為校長領導議題，</a:t>
            </a:r>
            <a:r>
              <a:rPr lang="en-US" altLang="zh-TW" dirty="0">
                <a:solidFill>
                  <a:srgbClr val="0070C0"/>
                </a:solidFill>
              </a:rPr>
              <a:t>107</a:t>
            </a:r>
            <a:r>
              <a:rPr lang="zh-TW" altLang="en-US" dirty="0">
                <a:solidFill>
                  <a:srgbClr val="0070C0"/>
                </a:solidFill>
              </a:rPr>
              <a:t>年進一步聚焦校長領導之專業學習社群運作，並邀請芬蘭、瑞典、新加坡等專長社群運作之實務專家，來台進行社群實作與經驗分享。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7030A0"/>
                </a:solidFill>
              </a:rPr>
              <a:t>109</a:t>
            </a:r>
            <a:r>
              <a:rPr lang="zh-TW" altLang="en-US" dirty="0">
                <a:solidFill>
                  <a:srgbClr val="7030A0"/>
                </a:solidFill>
              </a:rPr>
              <a:t>年預估進行社群轉型與深化之實務探究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128C558-D2F7-4066-926D-28D414E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208AB41-1248-442D-B885-D4A8B0E0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04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課程設計－初階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696765"/>
              </p:ext>
            </p:extLst>
          </p:nvPr>
        </p:nvGraphicFramePr>
        <p:xfrm>
          <a:off x="457200" y="1268412"/>
          <a:ext cx="8229600" cy="4752876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7586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初階專業回饋人才研習課程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-6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669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3324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教師專業發展實施內涵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3800"/>
                        </a:lnSpc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十二年國教課綱中的教師專業發展內涵（參與社群、公開授課及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105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年版規準指標內涵等）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3800"/>
                        </a:lnSpc>
                        <a:spcAft>
                          <a:spcPts val="0"/>
                        </a:spcAft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教師專業學習社群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38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認識公開授課與專業回饋的實施歷程：教師主導的公開授課之精神（含觀課倫理）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30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15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13F516B7-B122-4E5D-938A-9BBAA09B8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肆、專業發展支持作業平台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D223F8A-4956-4175-8F13-CA3F6108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EC887C5B-2246-4691-8DAC-12278364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B6F50A58-CF53-4B20-9C4F-C5EE2E56B1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815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FE890E2-84F3-4E7C-A824-A111D807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127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作業平台恢復維運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6734171-F913-436B-A0F9-E31C6C21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89" y="127782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</a:rPr>
              <a:t>2.</a:t>
            </a:r>
            <a:r>
              <a:rPr lang="zh-TW" altLang="en-US" b="1" dirty="0">
                <a:solidFill>
                  <a:srgbClr val="C00000"/>
                </a:solidFill>
              </a:rPr>
              <a:t>建置系統性數位化專業發展資訊：</a:t>
            </a:r>
            <a:endParaRPr lang="en-US" altLang="zh-TW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(1)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協助學校行政減量、符應教師專業成長需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   求，完善各項專業發展活動歷程紀錄、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   數據分析及資料庫建立，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108 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年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月改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   委請臺北市立大學辦理「教師專業發展支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   持作業平臺」。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業完成「三類專業人才培訓認</a:t>
            </a:r>
            <a:r>
              <a:rPr lang="en-US" altLang="zh-TW" dirty="0"/>
              <a:t>(</a:t>
            </a:r>
            <a:r>
              <a:rPr lang="zh-TW" altLang="en-US" dirty="0"/>
              <a:t>換</a:t>
            </a:r>
            <a:r>
              <a:rPr lang="en-US" altLang="zh-TW" dirty="0"/>
              <a:t>)</a:t>
            </a:r>
            <a:r>
              <a:rPr lang="zh-TW" altLang="en-US" dirty="0"/>
              <a:t>證」功能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設計，刻正進行測試。另「社群申辦維運」、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「教學輔導」、「諮詢輔導」三項功能預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計</a:t>
            </a:r>
            <a:r>
              <a:rPr lang="en-US" altLang="zh-TW" dirty="0"/>
              <a:t>109</a:t>
            </a:r>
            <a:r>
              <a:rPr lang="zh-TW" altLang="en-US" dirty="0"/>
              <a:t>年相繼完成後，辦理教育訓練。 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E536F9B-8EE1-40CA-965A-B1ABFAEB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946E817-4E90-4398-AAA0-DEA9C1BA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151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04189CE4-23D2-4737-ADDD-0F7A61C3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伍、地方輔導群</a:t>
            </a: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xmlns="" id="{818A062B-FAED-4602-976A-448D37A53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EDD089A-0F26-4CE9-80F7-9A54F3EF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35ED8AE-87F0-4C47-A41E-5A90CA40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339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3DCE41-422E-47AA-AB74-387E6F15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</a:t>
            </a:r>
            <a:r>
              <a:rPr lang="zh-TW" altLang="en-US" dirty="0"/>
              <a:t>年地方輔導群任務重點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00E2B3F-01D6-436B-A9A0-5A2291EE4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</a:rPr>
              <a:t>1.</a:t>
            </a:r>
            <a:r>
              <a:rPr lang="zh-TW" altLang="en-US" dirty="0">
                <a:solidFill>
                  <a:srgbClr val="C00000"/>
                </a:solidFill>
              </a:rPr>
              <a:t>聚焦共同備課、觀課、議課與專業回饋、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  專業學習社群運作、培訓認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</a:rPr>
              <a:t>換</a:t>
            </a:r>
            <a:r>
              <a:rPr lang="en-US" altLang="zh-TW" dirty="0">
                <a:solidFill>
                  <a:srgbClr val="C00000"/>
                </a:solidFill>
              </a:rPr>
              <a:t>)</a:t>
            </a:r>
            <a:r>
              <a:rPr lang="zh-TW" altLang="en-US" dirty="0">
                <a:solidFill>
                  <a:srgbClr val="C00000"/>
                </a:solidFill>
              </a:rPr>
              <a:t>證及其服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  務表現等議題，並協助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  學校運用作業平台規劃專業發展重點，建置校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  本教師專業發展實踐模式。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7030A0"/>
                </a:solidFill>
              </a:rPr>
              <a:t>2.</a:t>
            </a:r>
            <a:r>
              <a:rPr lang="zh-TW" altLang="en-US" dirty="0">
                <a:solidFill>
                  <a:srgbClr val="7030A0"/>
                </a:solidFill>
              </a:rPr>
              <a:t>社群運作與專業回饋對話著重課程教學與評量</a:t>
            </a:r>
            <a:endParaRPr lang="en-US" altLang="zh-TW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  設計、學生學習表現、利用數位科技分析並建</a:t>
            </a:r>
            <a:endParaRPr lang="en-US" altLang="zh-TW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7030A0"/>
                </a:solidFill>
              </a:rPr>
              <a:t>  置學生學習表現歷程資訊。</a:t>
            </a:r>
            <a:endParaRPr lang="en-US" altLang="zh-TW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3.</a:t>
            </a:r>
            <a:r>
              <a:rPr lang="zh-TW" altLang="en-US" dirty="0">
                <a:solidFill>
                  <a:srgbClr val="0070C0"/>
                </a:solidFill>
              </a:rPr>
              <a:t>優先聘用具認證資格之專業人才擔任初任教師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導入輔導任務，建構多層級輔導體系。</a:t>
            </a:r>
          </a:p>
          <a:p>
            <a:pPr marL="0" indent="0">
              <a:buNone/>
            </a:pP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559E206-32E0-4E86-83CF-AE6CDC9E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BFBBEABF-720A-472C-8517-BC634240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650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5C8DE033-0A93-4C64-8600-FB3FE909B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陸、審查原則與注意事項</a:t>
            </a: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xmlns="" id="{56DCE197-6311-47E8-A027-42E62B79D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71EA4DD-F459-4B7C-94A3-D3E2DB6F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7A05A361-80DB-4FBD-84C6-00779E2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184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9887"/>
            <a:ext cx="9144000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審查原則與注意事項</a:t>
            </a:r>
            <a:endParaRPr lang="zh-TW" altLang="en-US" dirty="0">
              <a:latin typeface="+mj-ea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依據實踐方案具體任務，規劃各子計畫：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個人式專業成長之培訓認證</a:t>
            </a:r>
            <a:endParaRPr lang="en-US" altLang="zh-TW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辦理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三類專業人才研習，推薦名單參與講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師新訓與回流。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辦理社群召集人研習，推薦名單參與講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師培訓認證。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(3)</a:t>
            </a:r>
            <a:r>
              <a:rPr lang="zh-TW" altLang="en-US" dirty="0"/>
              <a:t>推薦校長參與校長課程與教學領導之培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訓認證，進行取證後之任務分派，加強其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服務表現。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E2C6-2F2F-4F9B-B348-4674E922BDB9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7885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D75995A-DC2D-4E21-995C-716F1C73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33" y="260648"/>
            <a:ext cx="8229600" cy="1143000"/>
          </a:xfrm>
        </p:spPr>
        <p:txBody>
          <a:bodyPr/>
          <a:lstStyle/>
          <a:p>
            <a:r>
              <a:rPr lang="zh-TW" altLang="en-US" dirty="0"/>
              <a:t>審查原則與注意事項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F84ED31-B223-4EEB-897B-9831F4E5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(4)</a:t>
            </a:r>
            <a:r>
              <a:rPr lang="zh-TW" altLang="en-US" dirty="0"/>
              <a:t>運作初任教師導入輔導機制，鼓勵經驗豐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富優秀教師參加專業人才培訓認證及其講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師培訓，優先聘用具有取證之教師，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進行初任教師之輔導。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E8BB837-352A-4B74-B1AA-6799E58F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EAAC1CE1-A616-40A0-AA66-E7102533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179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60" y="332656"/>
            <a:ext cx="9144000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審查原則與注意事項</a:t>
            </a:r>
            <a:endParaRPr lang="zh-TW" altLang="en-US" dirty="0">
              <a:latin typeface="+mj-ea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487578" y="1082499"/>
            <a:ext cx="8229600" cy="50107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群聚式之地方輔導群部分：</a:t>
            </a:r>
            <a:endParaRPr lang="en-US" altLang="zh-TW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具體說明地方輔導群的組織架構圖、分工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表及成員專長領域等內容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，並加入與國教導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輔導團之協作關係。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分析與說明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年度實施計畫重點，據以規劃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年度提升地方輔導群運作品質之具體作為。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辦理地方輔導群相關共識或增能活動，將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年國教課綱、課程與教學精進、輔導知能等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內容納入，以強化地方輔導群專業素養。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E2C6-2F2F-4F9B-B348-4674E922BDB9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634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審查原則與注意事項</a:t>
            </a:r>
            <a:endParaRPr lang="zh-TW" altLang="en-US" dirty="0">
              <a:latin typeface="+mj-ea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448259" y="1498947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具體說明如何透過相關活動整合國教輔導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團、地方輔導團、教學輔導教師等人力與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資源。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說明協助宣導及推動課程與教學相關政策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，如：共同備課、公開授課與專業回饋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及社群深化運作等。</a:t>
            </a:r>
          </a:p>
          <a:p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E2C6-2F2F-4F9B-B348-4674E922BDB9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92188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29767"/>
            <a:ext cx="9144000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審查原則與注意事項</a:t>
            </a:r>
            <a:endParaRPr lang="zh-TW" altLang="en-US" dirty="0">
              <a:latin typeface="+mj-ea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提出地方輔導群如何協助學校教師發展學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校本位成長模式、支持教師進行專業發展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、引導教師進行對話與成長等。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研擬「精進計畫」與「實踐方案」之互通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作為，進行組織架構與人員任務分工之規劃。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(8)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對於新課綱共備觀議之實施，輔導群可以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規畫</a:t>
            </a:r>
            <a:r>
              <a:rPr lang="zh-TW" altLang="en-US" dirty="0"/>
              <a:t>專業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人才培訓課程，協助學校能利用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觀課與會談之專業，以聚焦教師教學與學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生學習。</a:t>
            </a:r>
          </a:p>
          <a:p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CE2C6-2F2F-4F9B-B348-4674E922BDB9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83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課程設計－初階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00994"/>
              </p:ext>
            </p:extLst>
          </p:nvPr>
        </p:nvGraphicFramePr>
        <p:xfrm>
          <a:off x="457200" y="1268413"/>
          <a:ext cx="8229600" cy="4824883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5637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初階專業回饋人才研習課程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-6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497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3266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教學觀察與專業回饋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觀察前會談：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焦點問題形成、邀請同儕、依會談題綱引導討論、實作分享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spc="-3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課堂觀察：</a:t>
                      </a:r>
                      <a:r>
                        <a:rPr lang="zh-TW" sz="2400" kern="100" spc="-3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工具示例、實作分享</a:t>
                      </a:r>
                      <a:endParaRPr lang="zh-TW" sz="2400" kern="100" spc="-3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82563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spc="-3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簡介抄錄、計算及追蹤等技術</a:t>
                      </a:r>
                      <a:endParaRPr lang="zh-TW" sz="2400" kern="100" spc="-3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82563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焦點性軼事紀錄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 startAt="3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觀察後回饋會談：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配合會談題綱介紹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ORID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的會談技術、</a:t>
                      </a:r>
                      <a:r>
                        <a:rPr lang="zh-TW" sz="24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實作分享</a:t>
                      </a:r>
                      <a:endParaRPr lang="zh-TW" sz="2400" kern="100" spc="-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551122"/>
                  </a:ext>
                </a:extLst>
              </a:tr>
              <a:tr h="4970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ea"/>
                        <a:buNone/>
                      </a:pPr>
                      <a:r>
                        <a:rPr lang="zh-TW" altLang="zh-TW" sz="24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合計</a:t>
                      </a: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24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小時</a:t>
                      </a:r>
                      <a:endParaRPr lang="zh-TW" sz="2400" b="1" kern="100" spc="-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551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720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8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課程設計－進階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63700"/>
              </p:ext>
            </p:extLst>
          </p:nvPr>
        </p:nvGraphicFramePr>
        <p:xfrm>
          <a:off x="457200" y="1124744"/>
          <a:ext cx="8229600" cy="5065273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5670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進階專業回饋人才研習課程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-18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500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3685563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2-1</a:t>
                      </a:r>
                      <a:r>
                        <a:rPr lang="zh-TW" alt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教學觀察與會談技術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(1)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35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觀察前會談：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焦點問題形成、邀請同儕、依會談題綱引導討論、實作分享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35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spc="-15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課堂觀察：</a:t>
                      </a:r>
                      <a:r>
                        <a:rPr lang="zh-TW" sz="24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工具示例、實作分享</a:t>
                      </a:r>
                      <a:endParaRPr lang="zh-TW" sz="2400" kern="100" spc="-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79388" algn="just" eaLnBrk="0" hangingPunct="0">
                        <a:lnSpc>
                          <a:spcPts val="3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spc="-15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座位表的觀察技術：在工作中</a:t>
                      </a:r>
                      <a:endParaRPr lang="zh-TW" sz="2400" kern="100" spc="-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538163" lvl="0" indent="-179388" algn="just" eaLnBrk="0" hangingPunct="0">
                        <a:lnSpc>
                          <a:spcPts val="3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選擇性逐字紀錄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35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 startAt="3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觀察後回饋會談：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配合會談題綱介紹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ORID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及推論階梯的會談技術、實作分享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ts val="35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+mj-ea"/>
                        <a:buAutoNum type="ea1ChtPeriod" startAt="3"/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觀課倫理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30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47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r>
              <a:rPr lang="zh-TW" altLang="en-US" dirty="0"/>
              <a:t>課程設計－進階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865485"/>
              </p:ext>
            </p:extLst>
          </p:nvPr>
        </p:nvGraphicFramePr>
        <p:xfrm>
          <a:off x="539552" y="1268412"/>
          <a:ext cx="8147248" cy="4752875"/>
        </p:xfrm>
        <a:graphic>
          <a:graphicData uri="http://schemas.openxmlformats.org/drawingml/2006/table">
            <a:tbl>
              <a:tblPr firstRow="1" bandRow="1"/>
              <a:tblGrid>
                <a:gridCol w="7200800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72033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進階專業回饋人才研習課程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-18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635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3396948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8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2-2</a:t>
                      </a:r>
                      <a:r>
                        <a:rPr lang="zh-TW" altLang="en-US" sz="28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2800" b="1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教學檔案製作與運用</a:t>
                      </a:r>
                      <a:endParaRPr lang="en-US" altLang="zh-TW" sz="2800" b="1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ts val="3600"/>
                        </a:lnSpc>
                        <a:buFont typeface="+mj-ea"/>
                        <a:buAutoNum type="ea1ChtPeriod"/>
                      </a:pPr>
                      <a:r>
                        <a:rPr lang="zh-TW" altLang="zh-TW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教學歷程檔案</a:t>
                      </a:r>
                      <a:r>
                        <a:rPr lang="zh-TW" altLang="en-US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與教師專業成長之關聯</a:t>
                      </a:r>
                      <a:endParaRPr lang="en-US" altLang="zh-TW" sz="2800" kern="100" spc="0" baseline="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ts val="3600"/>
                        </a:lnSpc>
                        <a:buFont typeface="+mj-ea"/>
                        <a:buAutoNum type="ea1ChtPeriod"/>
                      </a:pPr>
                      <a:r>
                        <a:rPr lang="zh-TW" altLang="en-US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教學歷程檔案之內涵與</a:t>
                      </a:r>
                      <a:r>
                        <a:rPr lang="zh-TW" altLang="zh-TW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製作</a:t>
                      </a:r>
                      <a:endParaRPr lang="en-US" altLang="zh-TW" sz="2800" kern="100" spc="0" baseline="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ts val="3600"/>
                        </a:lnSpc>
                        <a:buFont typeface="+mj-ea"/>
                        <a:buAutoNum type="ea1ChtPeriod"/>
                      </a:pPr>
                      <a:r>
                        <a:rPr lang="zh-TW" altLang="en-US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altLang="zh-TW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客觀知識成長架構」（</a:t>
                      </a:r>
                      <a:r>
                        <a:rPr lang="en-US" altLang="zh-TW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OKGF</a:t>
                      </a:r>
                      <a:r>
                        <a:rPr lang="zh-TW" altLang="zh-TW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altLang="en-US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之內涵與運用</a:t>
                      </a:r>
                      <a:endParaRPr lang="en-US" altLang="zh-TW" sz="2800" kern="100" spc="0" baseline="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ts val="3600"/>
                        </a:lnSpc>
                        <a:buFont typeface="+mj-ea"/>
                        <a:buAutoNum type="ea1ChtPeriod"/>
                      </a:pPr>
                      <a:r>
                        <a:rPr lang="zh-TW" altLang="en-US" sz="2800" kern="100" spc="0" baseline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數位化教學歷程檔案的呈現方式與製作</a:t>
                      </a:r>
                      <a:endParaRPr lang="zh-TW" altLang="zh-TW" sz="2800" kern="100" spc="0" baseline="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zh-TW" sz="2400" kern="100" spc="-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55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58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課程設計－進階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792229"/>
              </p:ext>
            </p:extLst>
          </p:nvPr>
        </p:nvGraphicFramePr>
        <p:xfrm>
          <a:off x="457200" y="980729"/>
          <a:ext cx="8229600" cy="5087939"/>
        </p:xfrm>
        <a:graphic>
          <a:graphicData uri="http://schemas.openxmlformats.org/drawingml/2006/table">
            <a:tbl>
              <a:tblPr firstRow="1" bandRow="1"/>
              <a:tblGrid>
                <a:gridCol w="7283152">
                  <a:extLst>
                    <a:ext uri="{9D8B030D-6E8A-4147-A177-3AD203B41FA5}">
                      <a16:colId xmlns:a16="http://schemas.microsoft.com/office/drawing/2014/main" xmlns="" val="788285744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2571211558"/>
                    </a:ext>
                  </a:extLst>
                </a:gridCol>
              </a:tblGrid>
              <a:tr h="5492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進階專業回饋人才研習課程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-18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17572"/>
                  </a:ext>
                </a:extLst>
              </a:tr>
              <a:tr h="484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科目暨內容重點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68690"/>
                  </a:ext>
                </a:extLst>
              </a:tr>
              <a:tr h="2794530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zh-TW" altLang="en-US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教師專業成長與學習社群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專業成長計畫概述</a:t>
                      </a: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（未來擬採取之教與學行動或策略）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專業成長計畫實作</a:t>
                      </a: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（與觀察後回饋會談紀錄表結合操作）</a:t>
                      </a:r>
                      <a:endParaRPr lang="zh-TW" sz="24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教師專業學習社群理念與運作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  <a:p>
                      <a:pPr marL="342900" lvl="0" indent="-34290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ea"/>
                        <a:buAutoNum type="ea1ChtPeriod"/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教師專業學習社群運作的問題挑戰及實施策略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365091"/>
                  </a:ext>
                </a:extLst>
              </a:tr>
              <a:tr h="775361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2-4</a:t>
                      </a: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專業回饋實務探討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None/>
                      </a:pPr>
                      <a:r>
                        <a:rPr lang="zh-TW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（實作分享、選修課程各</a:t>
                      </a:r>
                      <a:r>
                        <a:rPr lang="en-US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3</a:t>
                      </a:r>
                      <a:r>
                        <a:rPr lang="zh-TW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zh-TW" altLang="en-US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，建議於</a:t>
                      </a:r>
                      <a:r>
                        <a:rPr lang="en-US" altLang="zh-TW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altLang="zh-TW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月間辦理</a:t>
                      </a:r>
                      <a:r>
                        <a:rPr lang="zh-TW" sz="2400" kern="100" spc="-15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2400" kern="100" spc="-15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Himalaya" panose="01010100010101010101" pitchFamily="2" charset="0"/>
                        </a:rPr>
                        <a:t>6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4505398"/>
                  </a:ext>
                </a:extLst>
              </a:tr>
              <a:tr h="48423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ct val="100000"/>
                        <a:buFont typeface="+mj-ea"/>
                        <a:buNone/>
                      </a:pPr>
                      <a:r>
                        <a:rPr lang="zh-TW" altLang="zh-TW" sz="24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合計</a:t>
                      </a: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18</a:t>
                      </a:r>
                      <a:r>
                        <a:rPr lang="zh-TW" altLang="zh-TW" sz="24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小時</a:t>
                      </a:r>
                      <a:endParaRPr lang="zh-TW" sz="2400" b="1" kern="100" spc="-15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3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Microsoft Himalaya" panose="01010100010101010101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551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4205</Words>
  <Application>Microsoft Office PowerPoint</Application>
  <PresentationFormat>如螢幕大小 (4:3)</PresentationFormat>
  <Paragraphs>621</Paragraphs>
  <Slides>60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1" baseType="lpstr">
      <vt:lpstr>Office 佈景主題</vt:lpstr>
      <vt:lpstr>109 學年度精進教學計畫撰寫原則 ~三-4地方輔導群計畫說明~</vt:lpstr>
      <vt:lpstr>實踐方案重點任務</vt:lpstr>
      <vt:lpstr>壹、三類專業人才培訓認（換）證 </vt:lpstr>
      <vt:lpstr>課程地圖</vt:lpstr>
      <vt:lpstr>課程設計－初階</vt:lpstr>
      <vt:lpstr>課程設計－初階</vt:lpstr>
      <vt:lpstr>課程設計－進階</vt:lpstr>
      <vt:lpstr>課程設計－進階</vt:lpstr>
      <vt:lpstr>課程設計－進階</vt:lpstr>
      <vt:lpstr>課程設計－教學輔導教師</vt:lpstr>
      <vt:lpstr>課程設計－教學輔導教師</vt:lpstr>
      <vt:lpstr>課程設計－教學輔導教師</vt:lpstr>
      <vt:lpstr>課程設計－教學輔導教師</vt:lpstr>
      <vt:lpstr>課程設計－教學輔導教師</vt:lpstr>
      <vt:lpstr>課程設計</vt:lpstr>
      <vt:lpstr>培訓方式－縣市</vt:lpstr>
      <vt:lpstr>培訓方式－中央</vt:lpstr>
      <vt:lpstr>培訓方式－中央</vt:lpstr>
      <vt:lpstr>培訓方式－中央</vt:lpstr>
      <vt:lpstr>培訓方式－中央</vt:lpstr>
      <vt:lpstr>108至109學年度發展重點</vt:lpstr>
      <vt:lpstr>108至109學年度發展重點</vt:lpstr>
      <vt:lpstr>PowerPoint 簡報</vt:lpstr>
      <vt:lpstr>貳、專業學習社群召集人培訓 及其講師培訓認證</vt:lpstr>
      <vt:lpstr>一、課程設計</vt:lpstr>
      <vt:lpstr>二、辦理方式</vt:lpstr>
      <vt:lpstr>三、培訓方式－ 社群召集人之講師</vt:lpstr>
      <vt:lpstr>五、108-109年發展重點</vt:lpstr>
      <vt:lpstr>PowerPoint 簡報</vt:lpstr>
      <vt:lpstr>校長課程與教學領導培訓認證</vt:lpstr>
      <vt:lpstr>PowerPoint 簡報</vt:lpstr>
      <vt:lpstr>一、課程規劃－模組式課程</vt:lpstr>
      <vt:lpstr>PowerPoint 簡報</vt:lpstr>
      <vt:lpstr>PowerPoint 簡報</vt:lpstr>
      <vt:lpstr>PowerPoint 簡報</vt:lpstr>
      <vt:lpstr>二、辦理方式</vt:lpstr>
      <vt:lpstr>PowerPoint 簡報</vt:lpstr>
      <vt:lpstr>三、培訓方式</vt:lpstr>
      <vt:lpstr>PowerPoint 簡報</vt:lpstr>
      <vt:lpstr>PowerPoint 簡報</vt:lpstr>
      <vt:lpstr>PowerPoint 簡報</vt:lpstr>
      <vt:lpstr>PowerPoint 簡報</vt:lpstr>
      <vt:lpstr>PowerPoint 簡報</vt:lpstr>
      <vt:lpstr>四、培訓人數統計</vt:lpstr>
      <vt:lpstr>PowerPoint 簡報</vt:lpstr>
      <vt:lpstr>PowerPoint 簡報</vt:lpstr>
      <vt:lpstr>PowerPoint 簡報</vt:lpstr>
      <vt:lpstr>五、108-109年發展重點</vt:lpstr>
      <vt:lpstr>五、108-109年發展重點</vt:lpstr>
      <vt:lpstr>肆、專業發展支持作業平台</vt:lpstr>
      <vt:lpstr>作業平台恢復維運</vt:lpstr>
      <vt:lpstr>伍、地方輔導群</vt:lpstr>
      <vt:lpstr>109年地方輔導群任務重點</vt:lpstr>
      <vt:lpstr>陸、審查原則與注意事項</vt:lpstr>
      <vt:lpstr>審查原則與注意事項</vt:lpstr>
      <vt:lpstr>審查原則與注意事項</vt:lpstr>
      <vt:lpstr>審查原則與注意事項</vt:lpstr>
      <vt:lpstr>審查原則與注意事項</vt:lpstr>
      <vt:lpstr>審查原則與注意事項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Shih Chiao</dc:creator>
  <cp:lastModifiedBy>nc02</cp:lastModifiedBy>
  <cp:revision>161</cp:revision>
  <cp:lastPrinted>2019-12-08T11:03:30Z</cp:lastPrinted>
  <dcterms:created xsi:type="dcterms:W3CDTF">2018-03-14T13:30:10Z</dcterms:created>
  <dcterms:modified xsi:type="dcterms:W3CDTF">2019-12-13T03:55:52Z</dcterms:modified>
</cp:coreProperties>
</file>