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7" r:id="rId2"/>
    <p:sldId id="337" r:id="rId3"/>
    <p:sldId id="432" r:id="rId4"/>
    <p:sldId id="290" r:id="rId5"/>
    <p:sldId id="371" r:id="rId6"/>
    <p:sldId id="378" r:id="rId7"/>
    <p:sldId id="377" r:id="rId8"/>
    <p:sldId id="272" r:id="rId9"/>
    <p:sldId id="285" r:id="rId10"/>
    <p:sldId id="376" r:id="rId11"/>
    <p:sldId id="384" r:id="rId12"/>
    <p:sldId id="390" r:id="rId13"/>
    <p:sldId id="387" r:id="rId14"/>
    <p:sldId id="388" r:id="rId15"/>
    <p:sldId id="442" r:id="rId16"/>
    <p:sldId id="338" r:id="rId17"/>
    <p:sldId id="443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06" autoAdjust="0"/>
    <p:restoredTop sz="94643"/>
  </p:normalViewPr>
  <p:slideViewPr>
    <p:cSldViewPr showGuides="1">
      <p:cViewPr>
        <p:scale>
          <a:sx n="93" d="100"/>
          <a:sy n="93" d="100"/>
        </p:scale>
        <p:origin x="-948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38" d="100"/>
          <a:sy n="38" d="100"/>
        </p:scale>
        <p:origin x="-2328" y="-6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3C70A7-4D49-4472-A14B-38E17EBAB986}" type="doc">
      <dgm:prSet loTypeId="urn:microsoft.com/office/officeart/2005/8/layout/vList6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5810F6C0-78AA-4F08-931F-73EE740B5DAC}">
      <dgm:prSet phldrT="[文字]" custT="1"/>
      <dgm:spPr/>
      <dgm:t>
        <a:bodyPr/>
        <a:lstStyle/>
        <a:p>
          <a:r>
            <a:rPr lang="zh-TW" altLang="en-US" sz="2800" b="1" dirty="0">
              <a:latin typeface="標楷體" pitchFamily="65" charset="-120"/>
              <a:ea typeface="標楷體" pitchFamily="65" charset="-120"/>
              <a:cs typeface="Times New Roman" pitchFamily="18" charset="0"/>
            </a:rPr>
            <a:t>績效</a:t>
          </a:r>
          <a:endParaRPr lang="en-US" altLang="zh-TW" sz="2800" b="1" dirty="0">
            <a:latin typeface="標楷體" pitchFamily="65" charset="-120"/>
            <a:ea typeface="標楷體" pitchFamily="65" charset="-120"/>
            <a:cs typeface="Times New Roman" pitchFamily="18" charset="0"/>
          </a:endParaRPr>
        </a:p>
        <a:p>
          <a:r>
            <a:rPr lang="zh-TW" altLang="en-US" sz="2800" b="1" dirty="0">
              <a:latin typeface="標楷體" pitchFamily="65" charset="-120"/>
              <a:ea typeface="標楷體" pitchFamily="65" charset="-120"/>
              <a:cs typeface="Times New Roman" pitchFamily="18" charset="0"/>
            </a:rPr>
            <a:t>責任</a:t>
          </a:r>
          <a:endParaRPr lang="zh-TW" altLang="en-US" sz="2800" dirty="0"/>
        </a:p>
      </dgm:t>
    </dgm:pt>
    <dgm:pt modelId="{6ED9EE86-2E99-46E9-9140-3A22C078C1C7}" type="parTrans" cxnId="{C96ACD68-7573-4AD0-801A-8B64423D312B}">
      <dgm:prSet/>
      <dgm:spPr/>
      <dgm:t>
        <a:bodyPr/>
        <a:lstStyle/>
        <a:p>
          <a:endParaRPr lang="zh-TW" altLang="en-US"/>
        </a:p>
      </dgm:t>
    </dgm:pt>
    <dgm:pt modelId="{E591F85F-AE0C-40A1-BF28-C35B2D312C06}" type="sibTrans" cxnId="{C96ACD68-7573-4AD0-801A-8B64423D312B}">
      <dgm:prSet/>
      <dgm:spPr/>
      <dgm:t>
        <a:bodyPr/>
        <a:lstStyle/>
        <a:p>
          <a:endParaRPr lang="zh-TW" altLang="en-US"/>
        </a:p>
      </dgm:t>
    </dgm:pt>
    <dgm:pt modelId="{5D8D91FB-757A-4A05-BCF9-341E50E86F2F}">
      <dgm:prSet phldrT="[文字]" custT="1"/>
      <dgm:spPr/>
      <dgm:t>
        <a:bodyPr/>
        <a:lstStyle/>
        <a:p>
          <a:r>
            <a:rPr lang="zh-TW" altLang="en-US" sz="2800" baseline="0" dirty="0">
              <a:ea typeface="標楷體" pitchFamily="65" charset="-120"/>
            </a:rPr>
            <a:t>計畫產生效益</a:t>
          </a:r>
        </a:p>
      </dgm:t>
    </dgm:pt>
    <dgm:pt modelId="{AE80BF6A-6797-4059-941F-F7DE52A60B4A}" type="parTrans" cxnId="{CDC9ED4F-8A26-4F34-95A1-F0973E92F1FC}">
      <dgm:prSet/>
      <dgm:spPr/>
      <dgm:t>
        <a:bodyPr/>
        <a:lstStyle/>
        <a:p>
          <a:endParaRPr lang="zh-TW" altLang="en-US"/>
        </a:p>
      </dgm:t>
    </dgm:pt>
    <dgm:pt modelId="{054B9108-B53F-4D31-BF9A-495B3AFAFF98}" type="sibTrans" cxnId="{CDC9ED4F-8A26-4F34-95A1-F0973E92F1FC}">
      <dgm:prSet/>
      <dgm:spPr/>
      <dgm:t>
        <a:bodyPr/>
        <a:lstStyle/>
        <a:p>
          <a:endParaRPr lang="zh-TW" altLang="en-US"/>
        </a:p>
      </dgm:t>
    </dgm:pt>
    <dgm:pt modelId="{D3E7C8D1-71B5-46AE-B413-8DADD8222A76}">
      <dgm:prSet phldrT="[文字]" custT="1"/>
      <dgm:spPr/>
      <dgm:t>
        <a:bodyPr/>
        <a:lstStyle/>
        <a:p>
          <a:r>
            <a:rPr lang="zh-TW" altLang="en-US" sz="2800" baseline="0" dirty="0">
              <a:ea typeface="標楷體" pitchFamily="65" charset="-120"/>
            </a:rPr>
            <a:t>投入得到回報</a:t>
          </a:r>
        </a:p>
      </dgm:t>
    </dgm:pt>
    <dgm:pt modelId="{6BDF197D-7331-4B52-B8EE-AB12F9D79FB3}" type="parTrans" cxnId="{0A413C84-0273-4FB1-AE98-C0CE05C2F3BD}">
      <dgm:prSet/>
      <dgm:spPr/>
      <dgm:t>
        <a:bodyPr/>
        <a:lstStyle/>
        <a:p>
          <a:endParaRPr lang="zh-TW" altLang="en-US"/>
        </a:p>
      </dgm:t>
    </dgm:pt>
    <dgm:pt modelId="{FC103020-EC1D-40E8-9BCD-0100D0BF1CB4}" type="sibTrans" cxnId="{0A413C84-0273-4FB1-AE98-C0CE05C2F3BD}">
      <dgm:prSet/>
      <dgm:spPr/>
      <dgm:t>
        <a:bodyPr/>
        <a:lstStyle/>
        <a:p>
          <a:endParaRPr lang="zh-TW" altLang="en-US"/>
        </a:p>
      </dgm:t>
    </dgm:pt>
    <dgm:pt modelId="{7353D457-E6BA-4DE5-85BD-2C0665B5E26A}">
      <dgm:prSet phldrT="[文字]" custT="1"/>
      <dgm:spPr/>
      <dgm:t>
        <a:bodyPr/>
        <a:lstStyle/>
        <a:p>
          <a:r>
            <a:rPr lang="zh-TW" altLang="en-US" sz="2800" b="1" dirty="0">
              <a:latin typeface="標楷體" pitchFamily="65" charset="-120"/>
              <a:ea typeface="標楷體" pitchFamily="65" charset="-120"/>
              <a:cs typeface="Times New Roman" pitchFamily="18" charset="0"/>
            </a:rPr>
            <a:t>持續</a:t>
          </a:r>
          <a:endParaRPr lang="en-US" altLang="zh-TW" sz="2800" b="1" dirty="0">
            <a:latin typeface="標楷體" pitchFamily="65" charset="-120"/>
            <a:ea typeface="標楷體" pitchFamily="65" charset="-120"/>
            <a:cs typeface="Times New Roman" pitchFamily="18" charset="0"/>
          </a:endParaRPr>
        </a:p>
        <a:p>
          <a:r>
            <a:rPr lang="zh-TW" altLang="en-US" sz="2800" b="1" dirty="0">
              <a:latin typeface="標楷體" pitchFamily="65" charset="-120"/>
              <a:ea typeface="標楷體" pitchFamily="65" charset="-120"/>
            </a:rPr>
            <a:t>改進</a:t>
          </a:r>
        </a:p>
      </dgm:t>
    </dgm:pt>
    <dgm:pt modelId="{958A5767-23CA-40EB-A31C-D977AAF79FFA}" type="parTrans" cxnId="{12A95F7E-E818-4C85-944C-D5732B67D54D}">
      <dgm:prSet/>
      <dgm:spPr/>
      <dgm:t>
        <a:bodyPr/>
        <a:lstStyle/>
        <a:p>
          <a:endParaRPr lang="zh-TW" altLang="en-US"/>
        </a:p>
      </dgm:t>
    </dgm:pt>
    <dgm:pt modelId="{206AE921-A7BE-4A32-B5D8-513BF6F09A0F}" type="sibTrans" cxnId="{12A95F7E-E818-4C85-944C-D5732B67D54D}">
      <dgm:prSet/>
      <dgm:spPr/>
      <dgm:t>
        <a:bodyPr/>
        <a:lstStyle/>
        <a:p>
          <a:endParaRPr lang="zh-TW" altLang="en-US"/>
        </a:p>
      </dgm:t>
    </dgm:pt>
    <dgm:pt modelId="{11212839-0CC3-4011-B75E-F30923C0EE74}">
      <dgm:prSet phldrT="[文字]" custT="1"/>
      <dgm:spPr/>
      <dgm:t>
        <a:bodyPr/>
        <a:lstStyle/>
        <a:p>
          <a:r>
            <a:rPr lang="zh-TW" altLang="en-US" sz="2800" baseline="0" dirty="0">
              <a:ea typeface="標楷體" pitchFamily="65" charset="-120"/>
            </a:rPr>
            <a:t>發現問題</a:t>
          </a:r>
        </a:p>
      </dgm:t>
    </dgm:pt>
    <dgm:pt modelId="{A3531153-F0B6-4E25-AE54-6B2D8B972F4A}" type="parTrans" cxnId="{E341D4AA-291C-4934-909E-1B247AF7E6A1}">
      <dgm:prSet/>
      <dgm:spPr/>
      <dgm:t>
        <a:bodyPr/>
        <a:lstStyle/>
        <a:p>
          <a:endParaRPr lang="zh-TW" altLang="en-US"/>
        </a:p>
      </dgm:t>
    </dgm:pt>
    <dgm:pt modelId="{BA64D87C-E5DA-476E-B288-6C4F08A88C77}" type="sibTrans" cxnId="{E341D4AA-291C-4934-909E-1B247AF7E6A1}">
      <dgm:prSet/>
      <dgm:spPr/>
      <dgm:t>
        <a:bodyPr/>
        <a:lstStyle/>
        <a:p>
          <a:endParaRPr lang="zh-TW" altLang="en-US"/>
        </a:p>
      </dgm:t>
    </dgm:pt>
    <dgm:pt modelId="{F1FBF531-F021-4E21-9150-305C5A0C9CB9}">
      <dgm:prSet phldrT="[文字]" custT="1"/>
      <dgm:spPr/>
      <dgm:t>
        <a:bodyPr/>
        <a:lstStyle/>
        <a:p>
          <a:r>
            <a:rPr lang="zh-TW" altLang="en-US" sz="2800" baseline="0" dirty="0">
              <a:ea typeface="標楷體" pitchFamily="65" charset="-120"/>
            </a:rPr>
            <a:t>持續改善</a:t>
          </a:r>
        </a:p>
      </dgm:t>
    </dgm:pt>
    <dgm:pt modelId="{8928ACF3-FAE8-438B-A8AE-D98D1F382FED}" type="parTrans" cxnId="{8BECC9D1-EA0C-40BC-87AA-A8911CBD2D06}">
      <dgm:prSet/>
      <dgm:spPr/>
      <dgm:t>
        <a:bodyPr/>
        <a:lstStyle/>
        <a:p>
          <a:endParaRPr lang="zh-TW" altLang="en-US"/>
        </a:p>
      </dgm:t>
    </dgm:pt>
    <dgm:pt modelId="{0AE9F172-0679-4F38-9356-E19AC063125D}" type="sibTrans" cxnId="{8BECC9D1-EA0C-40BC-87AA-A8911CBD2D06}">
      <dgm:prSet/>
      <dgm:spPr/>
      <dgm:t>
        <a:bodyPr/>
        <a:lstStyle/>
        <a:p>
          <a:endParaRPr lang="zh-TW" altLang="en-US"/>
        </a:p>
      </dgm:t>
    </dgm:pt>
    <dgm:pt modelId="{ED3CB4FB-B1D6-4F02-A65E-8A3B433A0E24}" type="pres">
      <dgm:prSet presAssocID="{BC3C70A7-4D49-4472-A14B-38E17EBAB98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5220CCCC-D6CD-44E8-A409-952A4F6103B6}" type="pres">
      <dgm:prSet presAssocID="{5810F6C0-78AA-4F08-931F-73EE740B5DAC}" presName="linNode" presStyleCnt="0"/>
      <dgm:spPr/>
    </dgm:pt>
    <dgm:pt modelId="{143C70C7-E80F-4D55-976F-0EBD8B866C47}" type="pres">
      <dgm:prSet presAssocID="{5810F6C0-78AA-4F08-931F-73EE740B5DAC}" presName="parentShp" presStyleLbl="node1" presStyleIdx="0" presStyleCnt="2" custScaleX="56717" custScaleY="65339" custLinFactNeighborX="-8280" custLinFactNeighborY="-165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C9A9F44-B441-4A6F-93FC-C9C9D85D47CC}" type="pres">
      <dgm:prSet presAssocID="{5810F6C0-78AA-4F08-931F-73EE740B5DAC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4D6FF6C-CF0E-4D63-BDE2-FCCCD9AA827B}" type="pres">
      <dgm:prSet presAssocID="{E591F85F-AE0C-40A1-BF28-C35B2D312C06}" presName="spacing" presStyleCnt="0"/>
      <dgm:spPr/>
    </dgm:pt>
    <dgm:pt modelId="{A799E240-833B-4CEF-AA79-44134C4146E3}" type="pres">
      <dgm:prSet presAssocID="{7353D457-E6BA-4DE5-85BD-2C0665B5E26A}" presName="linNode" presStyleCnt="0"/>
      <dgm:spPr/>
    </dgm:pt>
    <dgm:pt modelId="{D758641D-B378-4DB2-AEBA-652DD7F36D8E}" type="pres">
      <dgm:prSet presAssocID="{7353D457-E6BA-4DE5-85BD-2C0665B5E26A}" presName="parentShp" presStyleLbl="node1" presStyleIdx="1" presStyleCnt="2" custScaleX="55501" custScaleY="72782" custLinFactNeighborX="-8280" custLinFactNeighborY="-372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153B66A-D3E2-48A4-B6B0-33E256F9BB6F}" type="pres">
      <dgm:prSet presAssocID="{7353D457-E6BA-4DE5-85BD-2C0665B5E26A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2A95F7E-E818-4C85-944C-D5732B67D54D}" srcId="{BC3C70A7-4D49-4472-A14B-38E17EBAB986}" destId="{7353D457-E6BA-4DE5-85BD-2C0665B5E26A}" srcOrd="1" destOrd="0" parTransId="{958A5767-23CA-40EB-A31C-D977AAF79FFA}" sibTransId="{206AE921-A7BE-4A32-B5D8-513BF6F09A0F}"/>
    <dgm:cxn modelId="{0A413C84-0273-4FB1-AE98-C0CE05C2F3BD}" srcId="{5810F6C0-78AA-4F08-931F-73EE740B5DAC}" destId="{D3E7C8D1-71B5-46AE-B413-8DADD8222A76}" srcOrd="1" destOrd="0" parTransId="{6BDF197D-7331-4B52-B8EE-AB12F9D79FB3}" sibTransId="{FC103020-EC1D-40E8-9BCD-0100D0BF1CB4}"/>
    <dgm:cxn modelId="{14EE6F28-2E98-47D5-83D2-3558DCA6C350}" type="presOf" srcId="{F1FBF531-F021-4E21-9150-305C5A0C9CB9}" destId="{8153B66A-D3E2-48A4-B6B0-33E256F9BB6F}" srcOrd="0" destOrd="1" presId="urn:microsoft.com/office/officeart/2005/8/layout/vList6"/>
    <dgm:cxn modelId="{C96ACD68-7573-4AD0-801A-8B64423D312B}" srcId="{BC3C70A7-4D49-4472-A14B-38E17EBAB986}" destId="{5810F6C0-78AA-4F08-931F-73EE740B5DAC}" srcOrd="0" destOrd="0" parTransId="{6ED9EE86-2E99-46E9-9140-3A22C078C1C7}" sibTransId="{E591F85F-AE0C-40A1-BF28-C35B2D312C06}"/>
    <dgm:cxn modelId="{CDC9ED4F-8A26-4F34-95A1-F0973E92F1FC}" srcId="{5810F6C0-78AA-4F08-931F-73EE740B5DAC}" destId="{5D8D91FB-757A-4A05-BCF9-341E50E86F2F}" srcOrd="0" destOrd="0" parTransId="{AE80BF6A-6797-4059-941F-F7DE52A60B4A}" sibTransId="{054B9108-B53F-4D31-BF9A-495B3AFAFF98}"/>
    <dgm:cxn modelId="{411A285D-F8F3-4AA1-A3E1-2D4AB0BACC95}" type="presOf" srcId="{D3E7C8D1-71B5-46AE-B413-8DADD8222A76}" destId="{9C9A9F44-B441-4A6F-93FC-C9C9D85D47CC}" srcOrd="0" destOrd="1" presId="urn:microsoft.com/office/officeart/2005/8/layout/vList6"/>
    <dgm:cxn modelId="{565FCB62-D441-4066-A796-5839AD46BB34}" type="presOf" srcId="{5810F6C0-78AA-4F08-931F-73EE740B5DAC}" destId="{143C70C7-E80F-4D55-976F-0EBD8B866C47}" srcOrd="0" destOrd="0" presId="urn:microsoft.com/office/officeart/2005/8/layout/vList6"/>
    <dgm:cxn modelId="{2AE145A3-34AA-4EF6-B63E-12A1F04E5785}" type="presOf" srcId="{5D8D91FB-757A-4A05-BCF9-341E50E86F2F}" destId="{9C9A9F44-B441-4A6F-93FC-C9C9D85D47CC}" srcOrd="0" destOrd="0" presId="urn:microsoft.com/office/officeart/2005/8/layout/vList6"/>
    <dgm:cxn modelId="{36135C39-E6AF-41E9-9B29-8DC9AC049083}" type="presOf" srcId="{BC3C70A7-4D49-4472-A14B-38E17EBAB986}" destId="{ED3CB4FB-B1D6-4F02-A65E-8A3B433A0E24}" srcOrd="0" destOrd="0" presId="urn:microsoft.com/office/officeart/2005/8/layout/vList6"/>
    <dgm:cxn modelId="{1779C633-3EF6-431B-9932-312822A42F22}" type="presOf" srcId="{7353D457-E6BA-4DE5-85BD-2C0665B5E26A}" destId="{D758641D-B378-4DB2-AEBA-652DD7F36D8E}" srcOrd="0" destOrd="0" presId="urn:microsoft.com/office/officeart/2005/8/layout/vList6"/>
    <dgm:cxn modelId="{8BECC9D1-EA0C-40BC-87AA-A8911CBD2D06}" srcId="{7353D457-E6BA-4DE5-85BD-2C0665B5E26A}" destId="{F1FBF531-F021-4E21-9150-305C5A0C9CB9}" srcOrd="1" destOrd="0" parTransId="{8928ACF3-FAE8-438B-A8AE-D98D1F382FED}" sibTransId="{0AE9F172-0679-4F38-9356-E19AC063125D}"/>
    <dgm:cxn modelId="{E341D4AA-291C-4934-909E-1B247AF7E6A1}" srcId="{7353D457-E6BA-4DE5-85BD-2C0665B5E26A}" destId="{11212839-0CC3-4011-B75E-F30923C0EE74}" srcOrd="0" destOrd="0" parTransId="{A3531153-F0B6-4E25-AE54-6B2D8B972F4A}" sibTransId="{BA64D87C-E5DA-476E-B288-6C4F08A88C77}"/>
    <dgm:cxn modelId="{9E509841-3437-4063-BC13-073ACF292DCA}" type="presOf" srcId="{11212839-0CC3-4011-B75E-F30923C0EE74}" destId="{8153B66A-D3E2-48A4-B6B0-33E256F9BB6F}" srcOrd="0" destOrd="0" presId="urn:microsoft.com/office/officeart/2005/8/layout/vList6"/>
    <dgm:cxn modelId="{E5FD76BF-EE53-4447-837E-6C77ACFA920A}" type="presParOf" srcId="{ED3CB4FB-B1D6-4F02-A65E-8A3B433A0E24}" destId="{5220CCCC-D6CD-44E8-A409-952A4F6103B6}" srcOrd="0" destOrd="0" presId="urn:microsoft.com/office/officeart/2005/8/layout/vList6"/>
    <dgm:cxn modelId="{7D95DEE2-FCA9-4C25-8EDA-35345B3BB1CC}" type="presParOf" srcId="{5220CCCC-D6CD-44E8-A409-952A4F6103B6}" destId="{143C70C7-E80F-4D55-976F-0EBD8B866C47}" srcOrd="0" destOrd="0" presId="urn:microsoft.com/office/officeart/2005/8/layout/vList6"/>
    <dgm:cxn modelId="{6F48AD7B-C5A7-4314-94EF-60A235A8B179}" type="presParOf" srcId="{5220CCCC-D6CD-44E8-A409-952A4F6103B6}" destId="{9C9A9F44-B441-4A6F-93FC-C9C9D85D47CC}" srcOrd="1" destOrd="0" presId="urn:microsoft.com/office/officeart/2005/8/layout/vList6"/>
    <dgm:cxn modelId="{4EDA2AC3-5233-4207-9670-5B3A99EB7ED7}" type="presParOf" srcId="{ED3CB4FB-B1D6-4F02-A65E-8A3B433A0E24}" destId="{B4D6FF6C-CF0E-4D63-BDE2-FCCCD9AA827B}" srcOrd="1" destOrd="0" presId="urn:microsoft.com/office/officeart/2005/8/layout/vList6"/>
    <dgm:cxn modelId="{A2AB9F9C-40FB-4DE2-BE64-1726CFE155EA}" type="presParOf" srcId="{ED3CB4FB-B1D6-4F02-A65E-8A3B433A0E24}" destId="{A799E240-833B-4CEF-AA79-44134C4146E3}" srcOrd="2" destOrd="0" presId="urn:microsoft.com/office/officeart/2005/8/layout/vList6"/>
    <dgm:cxn modelId="{E431C398-DCDC-49A5-BF2D-6792F1560504}" type="presParOf" srcId="{A799E240-833B-4CEF-AA79-44134C4146E3}" destId="{D758641D-B378-4DB2-AEBA-652DD7F36D8E}" srcOrd="0" destOrd="0" presId="urn:microsoft.com/office/officeart/2005/8/layout/vList6"/>
    <dgm:cxn modelId="{2DE80F5F-6184-45C3-BFE7-B056B7068222}" type="presParOf" srcId="{A799E240-833B-4CEF-AA79-44134C4146E3}" destId="{8153B66A-D3E2-48A4-B6B0-33E256F9BB6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CFA945-1393-46E5-B4CD-807DD141F655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57BE6B08-6196-4C01-8097-2D0D04637407}">
      <dgm:prSet phldrT="[文字]"/>
      <dgm:spPr/>
      <dgm:t>
        <a:bodyPr/>
        <a:lstStyle/>
        <a:p>
          <a:r>
            <a:rPr lang="en-US" altLang="zh-TW" dirty="0"/>
            <a:t>Why</a:t>
          </a:r>
          <a:endParaRPr lang="zh-TW" altLang="en-US" dirty="0"/>
        </a:p>
      </dgm:t>
    </dgm:pt>
    <dgm:pt modelId="{E2C824F1-A34C-4FD4-8CAC-DDA1C0F10AB9}" type="parTrans" cxnId="{E0975586-807F-483D-BCE2-16D8BBD3B8F0}">
      <dgm:prSet/>
      <dgm:spPr/>
      <dgm:t>
        <a:bodyPr/>
        <a:lstStyle/>
        <a:p>
          <a:endParaRPr lang="zh-TW" altLang="en-US"/>
        </a:p>
      </dgm:t>
    </dgm:pt>
    <dgm:pt modelId="{E9603B24-0E5B-46FE-B65F-19F017D06E1B}" type="sibTrans" cxnId="{E0975586-807F-483D-BCE2-16D8BBD3B8F0}">
      <dgm:prSet/>
      <dgm:spPr/>
      <dgm:t>
        <a:bodyPr/>
        <a:lstStyle/>
        <a:p>
          <a:endParaRPr lang="zh-TW" altLang="en-US"/>
        </a:p>
      </dgm:t>
    </dgm:pt>
    <dgm:pt modelId="{5CAD8DF3-B60E-4F06-BF6F-1F7B984F92EA}">
      <dgm:prSet phldrT="[文字]" custT="1"/>
      <dgm:spPr/>
      <dgm:t>
        <a:bodyPr/>
        <a:lstStyle/>
        <a:p>
          <a:r>
            <a:rPr lang="zh-TW" altLang="en-US" sz="3200" b="0" i="0" baseline="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現況分析需求評估</a:t>
          </a:r>
          <a:endParaRPr lang="zh-TW" altLang="en-US" sz="3200" baseline="0" dirty="0">
            <a:latin typeface="標楷體" pitchFamily="65" charset="-120"/>
            <a:ea typeface="標楷體" pitchFamily="65" charset="-120"/>
          </a:endParaRPr>
        </a:p>
      </dgm:t>
    </dgm:pt>
    <dgm:pt modelId="{76D213E3-672A-406C-A096-A872D5E1E730}" type="parTrans" cxnId="{0D661009-B521-4CFC-A78C-D1F47E4217B5}">
      <dgm:prSet/>
      <dgm:spPr/>
      <dgm:t>
        <a:bodyPr/>
        <a:lstStyle/>
        <a:p>
          <a:endParaRPr lang="zh-TW" altLang="en-US"/>
        </a:p>
      </dgm:t>
    </dgm:pt>
    <dgm:pt modelId="{542B7035-140F-4A3E-8396-1F5907424B3E}" type="sibTrans" cxnId="{0D661009-B521-4CFC-A78C-D1F47E4217B5}">
      <dgm:prSet/>
      <dgm:spPr/>
      <dgm:t>
        <a:bodyPr/>
        <a:lstStyle/>
        <a:p>
          <a:endParaRPr lang="zh-TW" altLang="en-US"/>
        </a:p>
      </dgm:t>
    </dgm:pt>
    <dgm:pt modelId="{A1868E25-6ED3-4BF3-91F1-BAC9959EE847}">
      <dgm:prSet phldrT="[文字]"/>
      <dgm:spPr/>
      <dgm:t>
        <a:bodyPr/>
        <a:lstStyle/>
        <a:p>
          <a:r>
            <a:rPr lang="en-US" altLang="zh-TW" dirty="0">
              <a:latin typeface="標楷體" pitchFamily="65" charset="-120"/>
              <a:ea typeface="標楷體" pitchFamily="65" charset="-120"/>
            </a:rPr>
            <a:t>How</a:t>
          </a:r>
          <a:endParaRPr lang="zh-TW" altLang="en-US" dirty="0">
            <a:latin typeface="標楷體" pitchFamily="65" charset="-120"/>
            <a:ea typeface="標楷體" pitchFamily="65" charset="-120"/>
          </a:endParaRPr>
        </a:p>
      </dgm:t>
    </dgm:pt>
    <dgm:pt modelId="{5825C6E0-C405-4287-9E03-7CB876AE943E}" type="parTrans" cxnId="{5B6F100E-7919-444F-A44B-DE9B4CA7A12B}">
      <dgm:prSet/>
      <dgm:spPr/>
      <dgm:t>
        <a:bodyPr/>
        <a:lstStyle/>
        <a:p>
          <a:endParaRPr lang="zh-TW" altLang="en-US"/>
        </a:p>
      </dgm:t>
    </dgm:pt>
    <dgm:pt modelId="{11F0022D-A6CC-4BA0-A84A-92C21DD14C04}" type="sibTrans" cxnId="{5B6F100E-7919-444F-A44B-DE9B4CA7A12B}">
      <dgm:prSet/>
      <dgm:spPr/>
      <dgm:t>
        <a:bodyPr/>
        <a:lstStyle/>
        <a:p>
          <a:endParaRPr lang="zh-TW" altLang="en-US"/>
        </a:p>
      </dgm:t>
    </dgm:pt>
    <dgm:pt modelId="{9336B6EC-A0D1-4B9E-A912-87276A601EFA}">
      <dgm:prSet phldrT="[文字]" custT="1"/>
      <dgm:spPr/>
      <dgm:t>
        <a:bodyPr/>
        <a:lstStyle/>
        <a:p>
          <a:r>
            <a:rPr lang="zh-TW" altLang="en-US" sz="3200" dirty="0">
              <a:latin typeface="標楷體" pitchFamily="65" charset="-120"/>
              <a:ea typeface="標楷體" pitchFamily="65" charset="-120"/>
            </a:rPr>
            <a:t>評估時間</a:t>
          </a:r>
        </a:p>
      </dgm:t>
    </dgm:pt>
    <dgm:pt modelId="{40EF1D96-BCEF-4070-B4FE-9477DE55D42F}" type="parTrans" cxnId="{1EF124D4-83DA-4E23-933B-8D4CE0FED38A}">
      <dgm:prSet/>
      <dgm:spPr/>
      <dgm:t>
        <a:bodyPr/>
        <a:lstStyle/>
        <a:p>
          <a:endParaRPr lang="zh-TW" altLang="en-US"/>
        </a:p>
      </dgm:t>
    </dgm:pt>
    <dgm:pt modelId="{529AB4E7-090B-4F88-8E9F-D305DCA6C505}" type="sibTrans" cxnId="{1EF124D4-83DA-4E23-933B-8D4CE0FED38A}">
      <dgm:prSet/>
      <dgm:spPr/>
      <dgm:t>
        <a:bodyPr/>
        <a:lstStyle/>
        <a:p>
          <a:endParaRPr lang="zh-TW" altLang="en-US"/>
        </a:p>
      </dgm:t>
    </dgm:pt>
    <dgm:pt modelId="{35124770-F98E-482B-9F62-0844E359B83B}">
      <dgm:prSet phldrT="[文字]"/>
      <dgm:spPr/>
      <dgm:t>
        <a:bodyPr/>
        <a:lstStyle/>
        <a:p>
          <a:r>
            <a:rPr lang="en-US" altLang="zh-TW" dirty="0">
              <a:latin typeface="標楷體" pitchFamily="65" charset="-120"/>
              <a:ea typeface="標楷體" pitchFamily="65" charset="-120"/>
            </a:rPr>
            <a:t>when</a:t>
          </a:r>
          <a:endParaRPr lang="zh-TW" altLang="en-US" dirty="0">
            <a:latin typeface="標楷體" pitchFamily="65" charset="-120"/>
            <a:ea typeface="標楷體" pitchFamily="65" charset="-120"/>
          </a:endParaRPr>
        </a:p>
      </dgm:t>
    </dgm:pt>
    <dgm:pt modelId="{B2A5BEF3-F749-4BC9-9518-E52AACA119A2}" type="parTrans" cxnId="{A8A9130F-F366-4E9F-831C-8CD77CD6A476}">
      <dgm:prSet/>
      <dgm:spPr/>
      <dgm:t>
        <a:bodyPr/>
        <a:lstStyle/>
        <a:p>
          <a:endParaRPr lang="zh-TW" altLang="en-US"/>
        </a:p>
      </dgm:t>
    </dgm:pt>
    <dgm:pt modelId="{2D2BA8C6-6B93-4845-B4E2-A484C7D538D5}" type="sibTrans" cxnId="{A8A9130F-F366-4E9F-831C-8CD77CD6A476}">
      <dgm:prSet/>
      <dgm:spPr/>
      <dgm:t>
        <a:bodyPr/>
        <a:lstStyle/>
        <a:p>
          <a:endParaRPr lang="zh-TW" altLang="en-US"/>
        </a:p>
      </dgm:t>
    </dgm:pt>
    <dgm:pt modelId="{D24826C8-4F24-4F36-A934-3AE59E6592F5}">
      <dgm:prSet phldrT="[文字]" custT="1"/>
      <dgm:spPr/>
      <dgm:t>
        <a:bodyPr/>
        <a:lstStyle/>
        <a:p>
          <a:r>
            <a:rPr lang="zh-TW" altLang="en-US" sz="3200" dirty="0">
              <a:latin typeface="標楷體" pitchFamily="65" charset="-120"/>
              <a:ea typeface="標楷體" pitchFamily="65" charset="-120"/>
            </a:rPr>
            <a:t>評估方法（工具）</a:t>
          </a:r>
        </a:p>
      </dgm:t>
    </dgm:pt>
    <dgm:pt modelId="{6BA9F1D6-A2F0-46A8-8A47-33AD3EED286C}" type="parTrans" cxnId="{FCCEA586-4022-401F-9D12-692AD7FAB53D}">
      <dgm:prSet/>
      <dgm:spPr/>
      <dgm:t>
        <a:bodyPr/>
        <a:lstStyle/>
        <a:p>
          <a:endParaRPr lang="zh-TW" altLang="en-US"/>
        </a:p>
      </dgm:t>
    </dgm:pt>
    <dgm:pt modelId="{2080AA8A-DEDA-4A6B-8A36-67EBE58A5F9F}" type="sibTrans" cxnId="{FCCEA586-4022-401F-9D12-692AD7FAB53D}">
      <dgm:prSet/>
      <dgm:spPr/>
      <dgm:t>
        <a:bodyPr/>
        <a:lstStyle/>
        <a:p>
          <a:endParaRPr lang="zh-TW" altLang="en-US"/>
        </a:p>
      </dgm:t>
    </dgm:pt>
    <dgm:pt modelId="{497FB638-2C7E-4F00-B844-70D0729776A5}">
      <dgm:prSet phldrT="[文字]" custT="1"/>
      <dgm:spPr/>
      <dgm:t>
        <a:bodyPr/>
        <a:lstStyle/>
        <a:p>
          <a:r>
            <a:rPr lang="zh-TW" altLang="en-US" sz="3200" b="0" i="0" baseline="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預期成效</a:t>
          </a:r>
        </a:p>
      </dgm:t>
    </dgm:pt>
    <dgm:pt modelId="{EF1896E3-36B9-4A11-AAA3-7B9DC50ADC82}" type="parTrans" cxnId="{1995DDAE-E28D-4D23-89B3-69EEBDC37EDB}">
      <dgm:prSet/>
      <dgm:spPr/>
      <dgm:t>
        <a:bodyPr/>
        <a:lstStyle/>
        <a:p>
          <a:endParaRPr lang="zh-TW" altLang="en-US"/>
        </a:p>
      </dgm:t>
    </dgm:pt>
    <dgm:pt modelId="{86283142-54E0-40F2-9E82-2BDA309E218F}" type="sibTrans" cxnId="{1995DDAE-E28D-4D23-89B3-69EEBDC37EDB}">
      <dgm:prSet/>
      <dgm:spPr/>
      <dgm:t>
        <a:bodyPr/>
        <a:lstStyle/>
        <a:p>
          <a:endParaRPr lang="zh-TW" altLang="en-US"/>
        </a:p>
      </dgm:t>
    </dgm:pt>
    <dgm:pt modelId="{3A60FF45-82CB-4514-8948-B3BFEAF77016}">
      <dgm:prSet phldrT="[文字]"/>
      <dgm:spPr/>
      <dgm:t>
        <a:bodyPr/>
        <a:lstStyle/>
        <a:p>
          <a:r>
            <a:rPr lang="en-US" altLang="zh-TW" dirty="0">
              <a:latin typeface="標楷體" pitchFamily="65" charset="-120"/>
              <a:ea typeface="標楷體" pitchFamily="65" charset="-120"/>
            </a:rPr>
            <a:t>what</a:t>
          </a:r>
          <a:endParaRPr lang="zh-TW" altLang="en-US" dirty="0">
            <a:latin typeface="標楷體" pitchFamily="65" charset="-120"/>
            <a:ea typeface="標楷體" pitchFamily="65" charset="-120"/>
          </a:endParaRPr>
        </a:p>
      </dgm:t>
    </dgm:pt>
    <dgm:pt modelId="{8BA65A0A-1D7F-4582-BF9F-926B286637DA}" type="parTrans" cxnId="{0276C90B-5DE1-4635-BCA3-45E499202A5A}">
      <dgm:prSet/>
      <dgm:spPr/>
      <dgm:t>
        <a:bodyPr/>
        <a:lstStyle/>
        <a:p>
          <a:endParaRPr lang="zh-TW" altLang="en-US"/>
        </a:p>
      </dgm:t>
    </dgm:pt>
    <dgm:pt modelId="{0FD0A3FF-938F-45E4-B9E7-E1A1E52C8E34}" type="sibTrans" cxnId="{0276C90B-5DE1-4635-BCA3-45E499202A5A}">
      <dgm:prSet/>
      <dgm:spPr/>
      <dgm:t>
        <a:bodyPr/>
        <a:lstStyle/>
        <a:p>
          <a:endParaRPr lang="zh-TW" altLang="en-US"/>
        </a:p>
      </dgm:t>
    </dgm:pt>
    <dgm:pt modelId="{324A3D5B-3ED8-40CA-9908-8817133A058F}" type="pres">
      <dgm:prSet presAssocID="{F0CFA945-1393-46E5-B4CD-807DD141F655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2A25E747-F23B-4D56-81D5-0BB9A44BFD7C}" type="pres">
      <dgm:prSet presAssocID="{57BE6B08-6196-4C01-8097-2D0D04637407}" presName="linNode" presStyleCnt="0"/>
      <dgm:spPr/>
    </dgm:pt>
    <dgm:pt modelId="{A4178AAF-80A3-4999-856C-8A0478063529}" type="pres">
      <dgm:prSet presAssocID="{57BE6B08-6196-4C01-8097-2D0D04637407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96F084E-9166-4E7B-B24C-E854327A0992}" type="pres">
      <dgm:prSet presAssocID="{57BE6B08-6196-4C01-8097-2D0D04637407}" presName="childShp" presStyleLbl="bgAccFollowNode1" presStyleIdx="0" presStyleCnt="4" custLinFactNeighborX="33212" custLinFactNeighborY="-1924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8DDC3AE-519E-4AD6-A936-AFCDD48DE4C2}" type="pres">
      <dgm:prSet presAssocID="{E9603B24-0E5B-46FE-B65F-19F017D06E1B}" presName="spacing" presStyleCnt="0"/>
      <dgm:spPr/>
    </dgm:pt>
    <dgm:pt modelId="{B9838338-1249-4BC3-9BE3-644C734D833F}" type="pres">
      <dgm:prSet presAssocID="{A1868E25-6ED3-4BF3-91F1-BAC9959EE847}" presName="linNode" presStyleCnt="0"/>
      <dgm:spPr/>
    </dgm:pt>
    <dgm:pt modelId="{D5EB77EB-DA89-4995-AF4D-9ADA56C6B6C7}" type="pres">
      <dgm:prSet presAssocID="{A1868E25-6ED3-4BF3-91F1-BAC9959EE847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C48B6E0-0F8D-4F37-8243-4D76A3011FAB}" type="pres">
      <dgm:prSet presAssocID="{A1868E25-6ED3-4BF3-91F1-BAC9959EE847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D79637E-A129-495A-97ED-5F63D12D6EBF}" type="pres">
      <dgm:prSet presAssocID="{11F0022D-A6CC-4BA0-A84A-92C21DD14C04}" presName="spacing" presStyleCnt="0"/>
      <dgm:spPr/>
    </dgm:pt>
    <dgm:pt modelId="{57EBA964-BF86-418E-B5A4-853613FA3D08}" type="pres">
      <dgm:prSet presAssocID="{35124770-F98E-482B-9F62-0844E359B83B}" presName="linNode" presStyleCnt="0"/>
      <dgm:spPr/>
    </dgm:pt>
    <dgm:pt modelId="{E3266020-EF63-49F0-8F93-0A7FC31DA22F}" type="pres">
      <dgm:prSet presAssocID="{35124770-F98E-482B-9F62-0844E359B83B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8B0BBA2-F56A-4983-BD1F-CD67E31692A0}" type="pres">
      <dgm:prSet presAssocID="{35124770-F98E-482B-9F62-0844E359B83B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36A6FEB-84BF-452B-BCC3-AEEAD608E03D}" type="pres">
      <dgm:prSet presAssocID="{2D2BA8C6-6B93-4845-B4E2-A484C7D538D5}" presName="spacing" presStyleCnt="0"/>
      <dgm:spPr/>
    </dgm:pt>
    <dgm:pt modelId="{2B46DF28-1F6C-4348-B357-39C97EEDCB0A}" type="pres">
      <dgm:prSet presAssocID="{3A60FF45-82CB-4514-8948-B3BFEAF77016}" presName="linNode" presStyleCnt="0"/>
      <dgm:spPr/>
    </dgm:pt>
    <dgm:pt modelId="{BB3589A6-12CF-4DDA-BB7A-5D53207D5C47}" type="pres">
      <dgm:prSet presAssocID="{3A60FF45-82CB-4514-8948-B3BFEAF77016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EDEF954-D6EF-442A-90A4-3214D1B02279}" type="pres">
      <dgm:prSet presAssocID="{3A60FF45-82CB-4514-8948-B3BFEAF77016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C4B9424-C5A0-46DF-A3A8-8BA8E9FC4EC0}" type="presOf" srcId="{D24826C8-4F24-4F36-A934-3AE59E6592F5}" destId="{EC48B6E0-0F8D-4F37-8243-4D76A3011FAB}" srcOrd="0" destOrd="0" presId="urn:microsoft.com/office/officeart/2005/8/layout/vList6"/>
    <dgm:cxn modelId="{7FAE54BE-3AD5-4689-9FC3-10665470E22D}" type="presOf" srcId="{57BE6B08-6196-4C01-8097-2D0D04637407}" destId="{A4178AAF-80A3-4999-856C-8A0478063529}" srcOrd="0" destOrd="0" presId="urn:microsoft.com/office/officeart/2005/8/layout/vList6"/>
    <dgm:cxn modelId="{1EF124D4-83DA-4E23-933B-8D4CE0FED38A}" srcId="{35124770-F98E-482B-9F62-0844E359B83B}" destId="{9336B6EC-A0D1-4B9E-A912-87276A601EFA}" srcOrd="0" destOrd="0" parTransId="{40EF1D96-BCEF-4070-B4FE-9477DE55D42F}" sibTransId="{529AB4E7-090B-4F88-8E9F-D305DCA6C505}"/>
    <dgm:cxn modelId="{311BE4E8-5135-4E0E-85C0-4D6CBDE90212}" type="presOf" srcId="{497FB638-2C7E-4F00-B844-70D0729776A5}" destId="{2EDEF954-D6EF-442A-90A4-3214D1B02279}" srcOrd="0" destOrd="0" presId="urn:microsoft.com/office/officeart/2005/8/layout/vList6"/>
    <dgm:cxn modelId="{E90631EC-F351-4D67-BB93-63E9110CE36A}" type="presOf" srcId="{A1868E25-6ED3-4BF3-91F1-BAC9959EE847}" destId="{D5EB77EB-DA89-4995-AF4D-9ADA56C6B6C7}" srcOrd="0" destOrd="0" presId="urn:microsoft.com/office/officeart/2005/8/layout/vList6"/>
    <dgm:cxn modelId="{D24694D4-5A49-4ECF-A574-1EBF1F9453B3}" type="presOf" srcId="{3A60FF45-82CB-4514-8948-B3BFEAF77016}" destId="{BB3589A6-12CF-4DDA-BB7A-5D53207D5C47}" srcOrd="0" destOrd="0" presId="urn:microsoft.com/office/officeart/2005/8/layout/vList6"/>
    <dgm:cxn modelId="{0276C90B-5DE1-4635-BCA3-45E499202A5A}" srcId="{F0CFA945-1393-46E5-B4CD-807DD141F655}" destId="{3A60FF45-82CB-4514-8948-B3BFEAF77016}" srcOrd="3" destOrd="0" parTransId="{8BA65A0A-1D7F-4582-BF9F-926B286637DA}" sibTransId="{0FD0A3FF-938F-45E4-B9E7-E1A1E52C8E34}"/>
    <dgm:cxn modelId="{9FCAB347-5890-460B-9BF3-EBBD08A120D0}" type="presOf" srcId="{5CAD8DF3-B60E-4F06-BF6F-1F7B984F92EA}" destId="{096F084E-9166-4E7B-B24C-E854327A0992}" srcOrd="0" destOrd="0" presId="urn:microsoft.com/office/officeart/2005/8/layout/vList6"/>
    <dgm:cxn modelId="{E0975586-807F-483D-BCE2-16D8BBD3B8F0}" srcId="{F0CFA945-1393-46E5-B4CD-807DD141F655}" destId="{57BE6B08-6196-4C01-8097-2D0D04637407}" srcOrd="0" destOrd="0" parTransId="{E2C824F1-A34C-4FD4-8CAC-DDA1C0F10AB9}" sibTransId="{E9603B24-0E5B-46FE-B65F-19F017D06E1B}"/>
    <dgm:cxn modelId="{0D661009-B521-4CFC-A78C-D1F47E4217B5}" srcId="{57BE6B08-6196-4C01-8097-2D0D04637407}" destId="{5CAD8DF3-B60E-4F06-BF6F-1F7B984F92EA}" srcOrd="0" destOrd="0" parTransId="{76D213E3-672A-406C-A096-A872D5E1E730}" sibTransId="{542B7035-140F-4A3E-8396-1F5907424B3E}"/>
    <dgm:cxn modelId="{A4A0CDFB-EB51-4A50-A167-9216EC8496EF}" type="presOf" srcId="{F0CFA945-1393-46E5-B4CD-807DD141F655}" destId="{324A3D5B-3ED8-40CA-9908-8817133A058F}" srcOrd="0" destOrd="0" presId="urn:microsoft.com/office/officeart/2005/8/layout/vList6"/>
    <dgm:cxn modelId="{342F3B21-C42A-4DD9-BC5F-851655B93A10}" type="presOf" srcId="{9336B6EC-A0D1-4B9E-A912-87276A601EFA}" destId="{08B0BBA2-F56A-4983-BD1F-CD67E31692A0}" srcOrd="0" destOrd="0" presId="urn:microsoft.com/office/officeart/2005/8/layout/vList6"/>
    <dgm:cxn modelId="{FCCEA586-4022-401F-9D12-692AD7FAB53D}" srcId="{A1868E25-6ED3-4BF3-91F1-BAC9959EE847}" destId="{D24826C8-4F24-4F36-A934-3AE59E6592F5}" srcOrd="0" destOrd="0" parTransId="{6BA9F1D6-A2F0-46A8-8A47-33AD3EED286C}" sibTransId="{2080AA8A-DEDA-4A6B-8A36-67EBE58A5F9F}"/>
    <dgm:cxn modelId="{E3773696-D38E-49CC-ACA7-9F8837CEE860}" type="presOf" srcId="{35124770-F98E-482B-9F62-0844E359B83B}" destId="{E3266020-EF63-49F0-8F93-0A7FC31DA22F}" srcOrd="0" destOrd="0" presId="urn:microsoft.com/office/officeart/2005/8/layout/vList6"/>
    <dgm:cxn modelId="{A8A9130F-F366-4E9F-831C-8CD77CD6A476}" srcId="{F0CFA945-1393-46E5-B4CD-807DD141F655}" destId="{35124770-F98E-482B-9F62-0844E359B83B}" srcOrd="2" destOrd="0" parTransId="{B2A5BEF3-F749-4BC9-9518-E52AACA119A2}" sibTransId="{2D2BA8C6-6B93-4845-B4E2-A484C7D538D5}"/>
    <dgm:cxn modelId="{5B6F100E-7919-444F-A44B-DE9B4CA7A12B}" srcId="{F0CFA945-1393-46E5-B4CD-807DD141F655}" destId="{A1868E25-6ED3-4BF3-91F1-BAC9959EE847}" srcOrd="1" destOrd="0" parTransId="{5825C6E0-C405-4287-9E03-7CB876AE943E}" sibTransId="{11F0022D-A6CC-4BA0-A84A-92C21DD14C04}"/>
    <dgm:cxn modelId="{1995DDAE-E28D-4D23-89B3-69EEBDC37EDB}" srcId="{3A60FF45-82CB-4514-8948-B3BFEAF77016}" destId="{497FB638-2C7E-4F00-B844-70D0729776A5}" srcOrd="0" destOrd="0" parTransId="{EF1896E3-36B9-4A11-AAA3-7B9DC50ADC82}" sibTransId="{86283142-54E0-40F2-9E82-2BDA309E218F}"/>
    <dgm:cxn modelId="{48368D42-6B23-4A5D-849C-EA48F076EE46}" type="presParOf" srcId="{324A3D5B-3ED8-40CA-9908-8817133A058F}" destId="{2A25E747-F23B-4D56-81D5-0BB9A44BFD7C}" srcOrd="0" destOrd="0" presId="urn:microsoft.com/office/officeart/2005/8/layout/vList6"/>
    <dgm:cxn modelId="{95DA78D6-B698-4404-8B1D-A2AC805BE4F6}" type="presParOf" srcId="{2A25E747-F23B-4D56-81D5-0BB9A44BFD7C}" destId="{A4178AAF-80A3-4999-856C-8A0478063529}" srcOrd="0" destOrd="0" presId="urn:microsoft.com/office/officeart/2005/8/layout/vList6"/>
    <dgm:cxn modelId="{95976D90-D99E-4413-8A25-8C6BDBECBDB8}" type="presParOf" srcId="{2A25E747-F23B-4D56-81D5-0BB9A44BFD7C}" destId="{096F084E-9166-4E7B-B24C-E854327A0992}" srcOrd="1" destOrd="0" presId="urn:microsoft.com/office/officeart/2005/8/layout/vList6"/>
    <dgm:cxn modelId="{B683654C-F35D-4772-9F90-1865188288FF}" type="presParOf" srcId="{324A3D5B-3ED8-40CA-9908-8817133A058F}" destId="{98DDC3AE-519E-4AD6-A936-AFCDD48DE4C2}" srcOrd="1" destOrd="0" presId="urn:microsoft.com/office/officeart/2005/8/layout/vList6"/>
    <dgm:cxn modelId="{1DF73F1A-6656-49A4-9103-459E976A8093}" type="presParOf" srcId="{324A3D5B-3ED8-40CA-9908-8817133A058F}" destId="{B9838338-1249-4BC3-9BE3-644C734D833F}" srcOrd="2" destOrd="0" presId="urn:microsoft.com/office/officeart/2005/8/layout/vList6"/>
    <dgm:cxn modelId="{37F78022-1F7B-4A05-907F-A93FED419D37}" type="presParOf" srcId="{B9838338-1249-4BC3-9BE3-644C734D833F}" destId="{D5EB77EB-DA89-4995-AF4D-9ADA56C6B6C7}" srcOrd="0" destOrd="0" presId="urn:microsoft.com/office/officeart/2005/8/layout/vList6"/>
    <dgm:cxn modelId="{5DEC57C3-A455-45ED-829E-D0A6802B0A82}" type="presParOf" srcId="{B9838338-1249-4BC3-9BE3-644C734D833F}" destId="{EC48B6E0-0F8D-4F37-8243-4D76A3011FAB}" srcOrd="1" destOrd="0" presId="urn:microsoft.com/office/officeart/2005/8/layout/vList6"/>
    <dgm:cxn modelId="{B528D771-6FE4-4A3B-A4F1-A1D59366A5B3}" type="presParOf" srcId="{324A3D5B-3ED8-40CA-9908-8817133A058F}" destId="{2D79637E-A129-495A-97ED-5F63D12D6EBF}" srcOrd="3" destOrd="0" presId="urn:microsoft.com/office/officeart/2005/8/layout/vList6"/>
    <dgm:cxn modelId="{7918AF30-D2FF-4BB3-A3AE-0E5B34E74F57}" type="presParOf" srcId="{324A3D5B-3ED8-40CA-9908-8817133A058F}" destId="{57EBA964-BF86-418E-B5A4-853613FA3D08}" srcOrd="4" destOrd="0" presId="urn:microsoft.com/office/officeart/2005/8/layout/vList6"/>
    <dgm:cxn modelId="{BB9DD3F9-64B7-4146-9402-B4057EA3E110}" type="presParOf" srcId="{57EBA964-BF86-418E-B5A4-853613FA3D08}" destId="{E3266020-EF63-49F0-8F93-0A7FC31DA22F}" srcOrd="0" destOrd="0" presId="urn:microsoft.com/office/officeart/2005/8/layout/vList6"/>
    <dgm:cxn modelId="{2DBDE371-2E8C-4203-9BA9-DD17EF2F64B7}" type="presParOf" srcId="{57EBA964-BF86-418E-B5A4-853613FA3D08}" destId="{08B0BBA2-F56A-4983-BD1F-CD67E31692A0}" srcOrd="1" destOrd="0" presId="urn:microsoft.com/office/officeart/2005/8/layout/vList6"/>
    <dgm:cxn modelId="{9A478283-BF8C-4F77-B058-12DCB9F4310C}" type="presParOf" srcId="{324A3D5B-3ED8-40CA-9908-8817133A058F}" destId="{C36A6FEB-84BF-452B-BCC3-AEEAD608E03D}" srcOrd="5" destOrd="0" presId="urn:microsoft.com/office/officeart/2005/8/layout/vList6"/>
    <dgm:cxn modelId="{1EF7281B-0648-47DD-9E0C-0C0D3375E963}" type="presParOf" srcId="{324A3D5B-3ED8-40CA-9908-8817133A058F}" destId="{2B46DF28-1F6C-4348-B357-39C97EEDCB0A}" srcOrd="6" destOrd="0" presId="urn:microsoft.com/office/officeart/2005/8/layout/vList6"/>
    <dgm:cxn modelId="{EDB83AD7-0381-4F58-A3EB-8529FD40EFB8}" type="presParOf" srcId="{2B46DF28-1F6C-4348-B357-39C97EEDCB0A}" destId="{BB3589A6-12CF-4DDA-BB7A-5D53207D5C47}" srcOrd="0" destOrd="0" presId="urn:microsoft.com/office/officeart/2005/8/layout/vList6"/>
    <dgm:cxn modelId="{E45F70C3-16DE-49FC-90CF-7424B5C8A436}" type="presParOf" srcId="{2B46DF28-1F6C-4348-B357-39C97EEDCB0A}" destId="{2EDEF954-D6EF-442A-90A4-3214D1B0227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9A9F44-B441-4A6F-93FC-C9C9D85D47CC}">
      <dsp:nvSpPr>
        <dsp:cNvPr id="0" name=""/>
        <dsp:cNvSpPr/>
      </dsp:nvSpPr>
      <dsp:spPr>
        <a:xfrm>
          <a:off x="1910693" y="496"/>
          <a:ext cx="365760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kern="1200" baseline="0" dirty="0">
              <a:ea typeface="標楷體" pitchFamily="65" charset="-120"/>
            </a:rPr>
            <a:t>計畫產生效益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kern="1200" baseline="0" dirty="0">
              <a:ea typeface="標楷體" pitchFamily="65" charset="-120"/>
            </a:rPr>
            <a:t>投入得到回報</a:t>
          </a:r>
        </a:p>
      </dsp:txBody>
      <dsp:txXfrm>
        <a:off x="1910693" y="242342"/>
        <a:ext cx="2932063" cy="1451073"/>
      </dsp:txXfrm>
    </dsp:sp>
    <dsp:sp modelId="{143C70C7-E80F-4D55-976F-0EBD8B866C47}">
      <dsp:nvSpPr>
        <dsp:cNvPr id="0" name=""/>
        <dsp:cNvSpPr/>
      </dsp:nvSpPr>
      <dsp:spPr>
        <a:xfrm>
          <a:off x="224857" y="303799"/>
          <a:ext cx="1382987" cy="126415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>
              <a:latin typeface="標楷體" pitchFamily="65" charset="-120"/>
              <a:ea typeface="標楷體" pitchFamily="65" charset="-120"/>
              <a:cs typeface="Times New Roman" pitchFamily="18" charset="0"/>
            </a:rPr>
            <a:t>績效</a:t>
          </a:r>
          <a:endParaRPr lang="en-US" altLang="zh-TW" sz="2800" b="1" kern="1200" dirty="0">
            <a:latin typeface="標楷體" pitchFamily="65" charset="-120"/>
            <a:ea typeface="標楷體" pitchFamily="65" charset="-120"/>
            <a:cs typeface="Times New Roman" pitchFamily="18" charset="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>
              <a:latin typeface="標楷體" pitchFamily="65" charset="-120"/>
              <a:ea typeface="標楷體" pitchFamily="65" charset="-120"/>
              <a:cs typeface="Times New Roman" pitchFamily="18" charset="0"/>
            </a:rPr>
            <a:t>責任</a:t>
          </a:r>
          <a:endParaRPr lang="zh-TW" altLang="en-US" sz="2800" kern="1200" dirty="0"/>
        </a:p>
      </dsp:txBody>
      <dsp:txXfrm>
        <a:off x="286568" y="365510"/>
        <a:ext cx="1259565" cy="1140734"/>
      </dsp:txXfrm>
    </dsp:sp>
    <dsp:sp modelId="{8153B66A-D3E2-48A4-B6B0-33E256F9BB6F}">
      <dsp:nvSpPr>
        <dsp:cNvPr id="0" name=""/>
        <dsp:cNvSpPr/>
      </dsp:nvSpPr>
      <dsp:spPr>
        <a:xfrm>
          <a:off x="1895868" y="2128738"/>
          <a:ext cx="365760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kern="1200" baseline="0" dirty="0">
              <a:ea typeface="標楷體" pitchFamily="65" charset="-120"/>
            </a:rPr>
            <a:t>發現問題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kern="1200" baseline="0" dirty="0">
              <a:ea typeface="標楷體" pitchFamily="65" charset="-120"/>
            </a:rPr>
            <a:t>持續改善</a:t>
          </a:r>
        </a:p>
      </dsp:txBody>
      <dsp:txXfrm>
        <a:off x="1895868" y="2370584"/>
        <a:ext cx="2932063" cy="1451073"/>
      </dsp:txXfrm>
    </dsp:sp>
    <dsp:sp modelId="{D758641D-B378-4DB2-AEBA-652DD7F36D8E}">
      <dsp:nvSpPr>
        <dsp:cNvPr id="0" name=""/>
        <dsp:cNvSpPr/>
      </dsp:nvSpPr>
      <dsp:spPr>
        <a:xfrm>
          <a:off x="239682" y="2320028"/>
          <a:ext cx="1353336" cy="140816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>
              <a:latin typeface="標楷體" pitchFamily="65" charset="-120"/>
              <a:ea typeface="標楷體" pitchFamily="65" charset="-120"/>
              <a:cs typeface="Times New Roman" pitchFamily="18" charset="0"/>
            </a:rPr>
            <a:t>持續</a:t>
          </a:r>
          <a:endParaRPr lang="en-US" altLang="zh-TW" sz="2800" b="1" kern="1200" dirty="0">
            <a:latin typeface="標楷體" pitchFamily="65" charset="-120"/>
            <a:ea typeface="標楷體" pitchFamily="65" charset="-120"/>
            <a:cs typeface="Times New Roman" pitchFamily="18" charset="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>
              <a:latin typeface="標楷體" pitchFamily="65" charset="-120"/>
              <a:ea typeface="標楷體" pitchFamily="65" charset="-120"/>
            </a:rPr>
            <a:t>改進</a:t>
          </a:r>
        </a:p>
      </dsp:txBody>
      <dsp:txXfrm>
        <a:off x="305746" y="2386092"/>
        <a:ext cx="1221208" cy="12760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AD7DC7-300C-46AF-9DB4-EA9CE4B8F745}" type="datetimeFigureOut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F950E-EFBE-499D-B412-19CE5338FF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87446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BD79CF-763F-482B-9C17-C8D6AB18DCA3}" type="datetimeFigureOut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D3D5D-DBBE-4D77-8B0A-AAED3B43B85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3956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0D9008-6F8C-46E4-A4D7-A6EC62FB3E92}" type="slidenum">
              <a:rPr lang="en-US" altLang="zh-TW" smtClean="0">
                <a:latin typeface="Arial" pitchFamily="34" charset="0"/>
              </a:rPr>
              <a:pPr/>
              <a:t>12</a:t>
            </a:fld>
            <a:endParaRPr lang="en-US" altLang="zh-TW">
              <a:latin typeface="Arial" pitchFamily="34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altLang="zh-TW"/>
          </a:p>
        </p:txBody>
      </p:sp>
      <p:sp>
        <p:nvSpPr>
          <p:cNvPr id="4506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C707351-ADC8-4C08-AA8E-ACD46755D91B}" type="slidenum">
              <a:rPr kumimoji="0" lang="zh-TW" altLang="zh-TW" sz="1200">
                <a:solidFill>
                  <a:srgbClr val="000000"/>
                </a:solidFill>
                <a:latin typeface="Calibri" pitchFamily="34" charset="0"/>
              </a:rPr>
              <a:pPr algn="r"/>
              <a:t>17</a:t>
            </a:fld>
            <a:endParaRPr kumimoji="0" lang="zh-TW" altLang="zh-TW" sz="12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8032" y="2708920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4221088"/>
            <a:ext cx="6400800" cy="600472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166D3-B3F8-4ABC-AE08-4599097F6D42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6" name="矩形 15"/>
          <p:cNvSpPr/>
          <p:nvPr userDrawn="1"/>
        </p:nvSpPr>
        <p:spPr>
          <a:xfrm>
            <a:off x="-89270" y="115189"/>
            <a:ext cx="9289032" cy="64951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zh-TW" sz="1200" b="1" kern="1200" dirty="0">
                <a:solidFill>
                  <a:schemeClr val="lt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教育部國民及學前教育署</a:t>
            </a:r>
            <a:r>
              <a:rPr lang="en-US" altLang="zh-TW" sz="1200" b="1" kern="1200" dirty="0">
                <a:solidFill>
                  <a:schemeClr val="lt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107-108</a:t>
            </a:r>
            <a:r>
              <a:rPr lang="zh-TW" altLang="zh-TW" sz="1200" b="1" kern="1200" dirty="0">
                <a:solidFill>
                  <a:schemeClr val="lt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年度支持直轄市、縣（市）政府</a:t>
            </a:r>
            <a:endParaRPr lang="zh-TW" altLang="zh-TW" sz="1200" kern="1200" dirty="0">
              <a:solidFill>
                <a:schemeClr val="lt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algn="ctr"/>
            <a:r>
              <a:rPr lang="zh-TW" altLang="zh-TW" sz="1200" b="1" kern="1200" dirty="0">
                <a:solidFill>
                  <a:schemeClr val="lt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推動精進國民中學及國民小學教師教學專業與課程品質計畫</a:t>
            </a:r>
            <a:endParaRPr lang="zh-TW" altLang="en-US" sz="1200" b="1" dirty="0">
              <a:solidFill>
                <a:schemeClr val="bg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矩形 6"/>
          <p:cNvSpPr/>
          <p:nvPr userDrawn="1"/>
        </p:nvSpPr>
        <p:spPr>
          <a:xfrm>
            <a:off x="1696854" y="878987"/>
            <a:ext cx="57502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109</a:t>
            </a:r>
            <a:r>
              <a:rPr lang="zh-CN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年度精進教學計畫撰寫工作坊</a:t>
            </a:r>
          </a:p>
        </p:txBody>
      </p:sp>
    </p:spTree>
    <p:extLst>
      <p:ext uri="{BB962C8B-B14F-4D97-AF65-F5344CB8AC3E}">
        <p14:creationId xmlns:p14="http://schemas.microsoft.com/office/powerpoint/2010/main" val="1264917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D9F7C-F488-42E3-BF50-DCD2E9772271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7581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F4E3-F0C7-4CA7-A853-8680725E0F06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8767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只有標題: 強調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 eaLnBrk="1" latinLnBrk="0" hangingPunct="1">
              <a:defRPr kumimoji="0" lang="zh-TW" sz="4600" b="1" kern="1200" spc="-150" baseline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3952" y="2424752"/>
            <a:ext cx="8694000" cy="639762"/>
          </a:xfrm>
        </p:spPr>
        <p:txBody>
          <a:bodyPr anchor="b">
            <a:normAutofit/>
          </a:bodyPr>
          <a:lstStyle>
            <a:lvl1pPr marL="0" indent="0" algn="ctr" eaLnBrk="1" latinLnBrk="0" hangingPunct="1">
              <a:buNone/>
              <a:defRPr kumimoji="0" lang="zh-TW" sz="2800" kern="120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 eaLnBrk="1" latinLnBrk="0" hangingPunct="1">
              <a:buNone/>
              <a:defRPr kumimoji="0" lang="zh-TW" sz="2000" b="1"/>
            </a:lvl2pPr>
            <a:lvl3pPr marL="914400" indent="0" eaLnBrk="1" latinLnBrk="0" hangingPunct="1">
              <a:buNone/>
              <a:defRPr kumimoji="0" lang="zh-TW" sz="1800" b="1"/>
            </a:lvl3pPr>
            <a:lvl4pPr marL="1371600" indent="0" eaLnBrk="1" latinLnBrk="0" hangingPunct="1">
              <a:buNone/>
              <a:defRPr kumimoji="0" lang="zh-TW" sz="1600" b="1"/>
            </a:lvl4pPr>
            <a:lvl5pPr marL="1828800" indent="0" eaLnBrk="1" latinLnBrk="0" hangingPunct="1">
              <a:buNone/>
              <a:defRPr kumimoji="0" lang="zh-TW" sz="1600" b="1"/>
            </a:lvl5pPr>
            <a:lvl6pPr marL="2286000" indent="0" eaLnBrk="1" latinLnBrk="0" hangingPunct="1">
              <a:buNone/>
              <a:defRPr kumimoji="0" lang="zh-TW" sz="1600" b="1"/>
            </a:lvl6pPr>
            <a:lvl7pPr marL="2743200" indent="0" eaLnBrk="1" latinLnBrk="0" hangingPunct="1">
              <a:buNone/>
              <a:defRPr kumimoji="0" lang="zh-TW" sz="1600" b="1"/>
            </a:lvl7pPr>
            <a:lvl8pPr marL="3200400" indent="0" eaLnBrk="1" latinLnBrk="0" hangingPunct="1">
              <a:buNone/>
              <a:defRPr kumimoji="0" lang="zh-TW" sz="1600" b="1"/>
            </a:lvl8pPr>
            <a:lvl9pPr marL="3657600" indent="0" eaLnBrk="1" latinLnBrk="0" hangingPunct="1">
              <a:buNone/>
              <a:defRPr kumimoji="0" lang="zh-TW" sz="1600" b="1"/>
            </a:lvl9pPr>
          </a:lstStyle>
          <a:p>
            <a:pPr lvl="0"/>
            <a:endParaRPr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CAD59-4017-4BA9-8CAB-47974AF75A03}" type="datetimeFigureOut">
              <a:rPr lang="zh-TW" altLang="en-US"/>
              <a:pPr>
                <a:defRPr/>
              </a:pPr>
              <a:t>2019/12/13</a:t>
            </a:fld>
            <a:endParaRPr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B0B34-1347-4ACA-9C3F-CE20BA0A4AF6}" type="slidenum">
              <a:rPr lang="en-US" altLang="zh-TW"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02248003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18256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>
            <a:lvl1pPr marL="457200" indent="-457200">
              <a:buClr>
                <a:schemeClr val="accent6">
                  <a:lumMod val="50000"/>
                </a:schemeClr>
              </a:buClr>
              <a:buFont typeface="Times New Roman" panose="02020603050405020304" pitchFamily="18" charset="0"/>
              <a:buChar char="‣"/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189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4E18-619F-4344-B961-3FB1AA0ECCF3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9162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5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5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823FC-7AEF-495F-BBF5-3018EBE2EC7A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8599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5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5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27F5-3AC8-4CE6-9C60-A75754A8ABDA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4576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9E785-696C-4EEC-8A79-9AF8A5D6D4D8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3643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1B613-E7A7-44C8-A2E4-6AA339C2E1CD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221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2800"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 sz="2400"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 sz="2000"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 sz="2000">
                <a:solidFill>
                  <a:schemeClr val="accent5">
                    <a:lumMod val="7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F005-13D4-4275-8C8A-EF9ADF605708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750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4318-465B-415C-8A67-361FB1650E04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2550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E:\108年\108機關\教育局\1080116新課綱簡報母片\02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CBFA2288-DE33-49AA-8626-21C3F9536FFB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B4EBE323-27AD-48CD-9259-03C4B08878F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8" name="Picture 3" descr="E:\108年\108機關\教育局\1080116新課綱簡報母片\師大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6377" y="6190077"/>
            <a:ext cx="487751" cy="48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E:\108年\108機關\教育局\1080116新課綱簡報母片\教育部.png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6190077"/>
            <a:ext cx="487751" cy="48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E:\108年\108機關\教育局\1080116新課綱簡報母片\金城.png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6299414"/>
            <a:ext cx="1008112" cy="269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42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76672" y="2348880"/>
            <a:ext cx="7990656" cy="1872208"/>
          </a:xfrm>
        </p:spPr>
        <p:txBody>
          <a:bodyPr>
            <a:normAutofit/>
          </a:bodyPr>
          <a:lstStyle/>
          <a:p>
            <a:r>
              <a:rPr lang="zh-HK" altLang="zh-TW" sz="3200" dirty="0"/>
              <a:t>主題</a:t>
            </a:r>
            <a:r>
              <a:rPr lang="zh-TW" altLang="zh-TW" sz="3200" dirty="0"/>
              <a:t>三</a:t>
            </a:r>
            <a:r>
              <a:rPr lang="zh-HK" altLang="zh-TW" sz="3200" dirty="0"/>
              <a:t>：</a:t>
            </a:r>
            <a:r>
              <a:rPr lang="en-US" altLang="zh-TW" sz="3200" dirty="0"/>
              <a:t>109</a:t>
            </a:r>
            <a:r>
              <a:rPr lang="zh-TW" altLang="zh-TW" sz="3200" dirty="0"/>
              <a:t>學年度精進教學計畫撰寫原則</a:t>
            </a:r>
            <a:r>
              <a:rPr lang="en-US" altLang="zh-TW" sz="3200" dirty="0"/>
              <a:t> </a:t>
            </a:r>
            <a:r>
              <a:rPr lang="zh-TW" altLang="zh-TW" sz="3200" dirty="0"/>
              <a:t/>
            </a:r>
            <a:br>
              <a:rPr lang="zh-TW" altLang="zh-TW" sz="3200" dirty="0"/>
            </a:br>
            <a:r>
              <a:rPr lang="en-US" altLang="zh-TW" sz="3200" dirty="0"/>
              <a:t>~</a:t>
            </a:r>
            <a:r>
              <a:rPr lang="zh-TW" altLang="zh-TW" sz="3200" dirty="0"/>
              <a:t>三</a:t>
            </a:r>
            <a:r>
              <a:rPr lang="en-US" altLang="zh-TW" sz="3200" dirty="0"/>
              <a:t>-2</a:t>
            </a:r>
            <a:r>
              <a:rPr lang="zh-TW" altLang="zh-TW" sz="3200" dirty="0"/>
              <a:t>深化</a:t>
            </a:r>
            <a:r>
              <a:rPr lang="zh-HK" altLang="zh-TW" sz="3200" dirty="0"/>
              <a:t>成效評估計畫說明</a:t>
            </a:r>
            <a:r>
              <a:rPr lang="en-US" altLang="zh-TW" sz="3200" dirty="0"/>
              <a:t>~</a:t>
            </a:r>
            <a:endParaRPr lang="zh-TW" altLang="zh-TW" sz="3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600472"/>
          </a:xfrm>
        </p:spPr>
        <p:txBody>
          <a:bodyPr>
            <a:normAutofit/>
          </a:bodyPr>
          <a:lstStyle/>
          <a:p>
            <a:pPr algn="ctr"/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前國家教育研究院 李俊湖主任</a:t>
            </a:r>
          </a:p>
        </p:txBody>
      </p:sp>
    </p:spTree>
    <p:extLst>
      <p:ext uri="{BB962C8B-B14F-4D97-AF65-F5344CB8AC3E}">
        <p14:creationId xmlns:p14="http://schemas.microsoft.com/office/powerpoint/2010/main" val="864109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5"/>
          <p:cNvSpPr>
            <a:spLocks noChangeArrowheads="1"/>
          </p:cNvSpPr>
          <p:nvPr/>
        </p:nvSpPr>
        <p:spPr bwMode="auto">
          <a:xfrm>
            <a:off x="785813" y="1159768"/>
            <a:ext cx="6286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zh-TW" altLang="en-US" sz="3600" b="1" u="sng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成效評估的五層面</a:t>
            </a:r>
          </a:p>
        </p:txBody>
      </p:sp>
      <p:sp>
        <p:nvSpPr>
          <p:cNvPr id="3" name="矩形 6"/>
          <p:cNvSpPr>
            <a:spLocks noChangeArrowheads="1"/>
          </p:cNvSpPr>
          <p:nvPr/>
        </p:nvSpPr>
        <p:spPr bwMode="auto">
          <a:xfrm>
            <a:off x="699295" y="1992908"/>
            <a:ext cx="3872706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en-US" sz="3200" u="sng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評估的時間順序</a:t>
            </a:r>
            <a:endParaRPr lang="zh-TW" altLang="en-US" sz="3200" u="sng" dirty="0">
              <a:solidFill>
                <a:srgbClr val="0000FF"/>
              </a:solidFill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gray">
          <a:xfrm rot="10800000">
            <a:off x="785813" y="2786063"/>
            <a:ext cx="1949450" cy="2638425"/>
          </a:xfrm>
          <a:prstGeom prst="upArrow">
            <a:avLst>
              <a:gd name="adj1" fmla="val 56944"/>
              <a:gd name="adj2" fmla="val 50785"/>
            </a:avLst>
          </a:prstGeom>
          <a:gradFill rotWithShape="1">
            <a:gsLst>
              <a:gs pos="0">
                <a:srgbClr val="0099CC"/>
              </a:gs>
              <a:gs pos="100000">
                <a:srgbClr val="00475E">
                  <a:alpha val="0"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2935560" y="2717267"/>
            <a:ext cx="365760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eaLnBrk="0" hangingPunct="0">
              <a:buFontTx/>
              <a:buAutoNum type="arabicParenR"/>
            </a:pP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教師的反應</a:t>
            </a:r>
          </a:p>
          <a:p>
            <a:pPr marL="514350" indent="-514350" eaLnBrk="0" hangingPunct="0">
              <a:buFontTx/>
              <a:buAutoNum type="arabicParenR"/>
            </a:pP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教師的學習</a:t>
            </a:r>
          </a:p>
          <a:p>
            <a:pPr marL="514350" indent="-514350" eaLnBrk="0" hangingPunct="0">
              <a:buFontTx/>
              <a:buAutoNum type="arabicParenR"/>
            </a:pP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組織支持與改變</a:t>
            </a:r>
            <a:endParaRPr lang="en-US" altLang="zh-TW" sz="3200" b="1" dirty="0">
              <a:latin typeface="標楷體" pitchFamily="65" charset="-120"/>
              <a:ea typeface="標楷體" pitchFamily="65" charset="-120"/>
            </a:endParaRPr>
          </a:p>
          <a:p>
            <a:pPr marL="514350" indent="-514350" eaLnBrk="0" hangingPunct="0">
              <a:buFontTx/>
              <a:buAutoNum type="arabicParenR"/>
            </a:pP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教師使用新知</a:t>
            </a:r>
            <a:endParaRPr lang="en-US" altLang="zh-TW" sz="3200" b="1" dirty="0">
              <a:latin typeface="標楷體" pitchFamily="65" charset="-120"/>
              <a:ea typeface="標楷體" pitchFamily="65" charset="-120"/>
            </a:endParaRPr>
          </a:p>
          <a:p>
            <a:pPr marL="514350" indent="-514350" eaLnBrk="0" hangingPunct="0">
              <a:buFontTx/>
              <a:buAutoNum type="arabicParenR"/>
            </a:pP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學生學習</a:t>
            </a: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gray">
          <a:xfrm>
            <a:off x="6643688" y="2643188"/>
            <a:ext cx="1949450" cy="2638425"/>
          </a:xfrm>
          <a:prstGeom prst="upArrow">
            <a:avLst>
              <a:gd name="adj1" fmla="val 56944"/>
              <a:gd name="adj2" fmla="val 50785"/>
            </a:avLst>
          </a:prstGeom>
          <a:gradFill rotWithShape="1">
            <a:gsLst>
              <a:gs pos="0">
                <a:srgbClr val="0099CC"/>
              </a:gs>
              <a:gs pos="100000">
                <a:srgbClr val="00475E">
                  <a:alpha val="0"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" name="標題 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六、評估層面</a:t>
            </a:r>
          </a:p>
        </p:txBody>
      </p:sp>
      <p:sp>
        <p:nvSpPr>
          <p:cNvPr id="8" name="矩形 6"/>
          <p:cNvSpPr>
            <a:spLocks noChangeArrowheads="1"/>
          </p:cNvSpPr>
          <p:nvPr/>
        </p:nvSpPr>
        <p:spPr bwMode="auto">
          <a:xfrm>
            <a:off x="5036344" y="2010712"/>
            <a:ext cx="40719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3200" u="sng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規劃方案的順序</a:t>
            </a:r>
            <a:endParaRPr lang="zh-TW" altLang="en-US" sz="3200" u="sng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228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 animBg="1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矩形 1"/>
          <p:cNvSpPr>
            <a:spLocks noChangeArrowheads="1"/>
          </p:cNvSpPr>
          <p:nvPr/>
        </p:nvSpPr>
        <p:spPr bwMode="auto">
          <a:xfrm>
            <a:off x="1259632" y="2413337"/>
            <a:ext cx="695912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貳、深化成效評估規劃與實施</a:t>
            </a:r>
            <a:endParaRPr lang="zh-TW" altLang="zh-TW" sz="40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196752"/>
            <a:ext cx="8064896" cy="511256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None/>
            </a:pP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 要規劃深化成效評估，還要在計畫中增加什麼項目？</a:t>
            </a:r>
            <a:endParaRPr lang="en-US" altLang="zh-TW" sz="3600" b="1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3600" b="1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altLang="zh-TW" sz="3600" b="1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altLang="zh-TW" sz="3600" b="1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altLang="zh-TW" sz="3600" b="1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altLang="zh-TW" sz="3600" b="1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altLang="zh-TW" sz="3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3557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307FAAE-833D-4751-A970-8D2FC315F2E2}" type="slidenum">
              <a:rPr lang="en-US" altLang="zh-TW"/>
              <a:pPr>
                <a:defRPr/>
              </a:pPr>
              <a:t>12</a:t>
            </a:fld>
            <a:endParaRPr lang="en-US" altLang="zh-TW"/>
          </a:p>
        </p:txBody>
      </p:sp>
      <p:graphicFrame>
        <p:nvGraphicFramePr>
          <p:cNvPr id="5" name="資料庫圖表 4"/>
          <p:cNvGraphicFramePr/>
          <p:nvPr/>
        </p:nvGraphicFramePr>
        <p:xfrm>
          <a:off x="1115616" y="2420888"/>
          <a:ext cx="6840760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矩形 5"/>
          <p:cNvSpPr/>
          <p:nvPr/>
        </p:nvSpPr>
        <p:spPr>
          <a:xfrm>
            <a:off x="596456" y="332656"/>
            <a:ext cx="78790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一、思考計畫與深化成效評估關係</a:t>
            </a:r>
            <a:endParaRPr lang="zh-TW" altLang="en-US" sz="4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1142984"/>
            <a:ext cx="5357850" cy="521497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altLang="zh-TW" dirty="0"/>
              <a:t>(</a:t>
            </a:r>
            <a:r>
              <a:rPr lang="zh-TW" altLang="en-US" b="1" u="sng" dirty="0">
                <a:solidFill>
                  <a:srgbClr val="C00000"/>
                </a:solidFill>
              </a:rPr>
              <a:t>計畫的構成要項</a:t>
            </a:r>
            <a:r>
              <a:rPr lang="en-US" altLang="zh-TW" dirty="0"/>
              <a:t>)</a:t>
            </a:r>
          </a:p>
          <a:p>
            <a:pPr>
              <a:spcBef>
                <a:spcPts val="1200"/>
              </a:spcBef>
            </a:pP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依據</a:t>
            </a:r>
            <a:endParaRPr lang="en-US" altLang="zh-TW" sz="3000" dirty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1200"/>
              </a:spcBef>
            </a:pPr>
            <a:r>
              <a:rPr lang="zh-TW" altLang="en-US" sz="3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現況分析及需求評估</a:t>
            </a:r>
            <a:endParaRPr lang="en-US" altLang="zh-TW" sz="3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1200"/>
              </a:spcBef>
            </a:pP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目標</a:t>
            </a:r>
            <a:endParaRPr lang="en-US" altLang="zh-TW" sz="3000" dirty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1200"/>
              </a:spcBef>
            </a:pP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辦理單位</a:t>
            </a:r>
            <a:endParaRPr lang="en-US" altLang="zh-TW" sz="3000" dirty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1200"/>
              </a:spcBef>
            </a:pP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辦理日期</a:t>
            </a:r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時數</a:t>
            </a:r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)</a:t>
            </a:r>
            <a:endParaRPr lang="en-US" altLang="zh-TW" sz="3000" dirty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1200"/>
              </a:spcBef>
            </a:pP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實施對象</a:t>
            </a:r>
            <a:r>
              <a:rPr lang="en-US" altLang="zh-TW" sz="22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人數</a:t>
            </a:r>
            <a:r>
              <a:rPr lang="en-US" altLang="zh-TW" sz="2200" dirty="0">
                <a:latin typeface="標楷體" pitchFamily="65" charset="-120"/>
                <a:ea typeface="標楷體" pitchFamily="65" charset="-120"/>
              </a:rPr>
              <a:t>)</a:t>
            </a:r>
            <a:endParaRPr lang="en-US" altLang="zh-TW" sz="3000" dirty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1200"/>
              </a:spcBef>
            </a:pP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實施內容</a:t>
            </a:r>
            <a:r>
              <a:rPr lang="en-US" altLang="zh-TW" sz="22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課程表</a:t>
            </a:r>
            <a:r>
              <a:rPr lang="en-US" altLang="zh-TW" sz="2200" dirty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時程及主題、講師</a:t>
            </a:r>
            <a:r>
              <a:rPr lang="en-US" altLang="zh-TW" sz="2200" dirty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經費</a:t>
            </a:r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金額、來源、概算</a:t>
            </a:r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預期成效</a:t>
            </a:r>
          </a:p>
          <a:p>
            <a:pPr>
              <a:spcBef>
                <a:spcPts val="1200"/>
              </a:spcBef>
            </a:pP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成效評估實施（方法、工具、時間</a:t>
            </a:r>
            <a:r>
              <a:rPr lang="zh-TW" altLang="en-US" sz="2800" dirty="0">
                <a:solidFill>
                  <a:srgbClr val="FF0000"/>
                </a:solidFill>
                <a:latin typeface="+mn-ea"/>
              </a:rPr>
              <a:t>）</a:t>
            </a:r>
            <a:endParaRPr lang="en-US" altLang="zh-TW" sz="28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214810" y="1357298"/>
            <a:ext cx="4786346" cy="3077766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marL="177800" lvl="0" indent="-177800" algn="ctr"/>
            <a:r>
              <a:rPr lang="en-US" altLang="zh-TW" sz="28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--</a:t>
            </a:r>
            <a:r>
              <a:rPr lang="zh-TW" altLang="en-US" sz="28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注意</a:t>
            </a:r>
            <a:r>
              <a:rPr lang="en-US" altLang="zh-TW" sz="28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---</a:t>
            </a:r>
          </a:p>
          <a:p>
            <a:pPr marL="177800" lvl="0" indent="-177800">
              <a:spcAft>
                <a:spcPts val="1200"/>
              </a:spcAft>
              <a:buFont typeface="Arial" pitchFamily="34" charset="0"/>
              <a:buChar char="•"/>
            </a:pPr>
            <a:r>
              <a:rPr lang="zh-TW" altLang="en-US" sz="2600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需求、目標、預期成效及活動規劃應有所連結。</a:t>
            </a:r>
            <a:endParaRPr lang="en-US" altLang="zh-TW" sz="2600" dirty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marL="177800" lvl="0" indent="-177800">
              <a:spcAft>
                <a:spcPts val="1200"/>
              </a:spcAft>
              <a:buFont typeface="Arial" pitchFamily="34" charset="0"/>
              <a:buChar char="•"/>
            </a:pPr>
            <a:r>
              <a:rPr lang="zh-TW" altLang="en-US" sz="2600" dirty="0">
                <a:latin typeface="標楷體" pitchFamily="65" charset="-120"/>
                <a:ea typeface="標楷體" pitchFamily="65" charset="-120"/>
              </a:rPr>
              <a:t>不同計畫乃因不同需求與策略，目標及預期效益亦隨之有所差異，且課程內容設計亦應與目標、預期效益有所連結。</a:t>
            </a:r>
            <a:endParaRPr lang="en-US" altLang="zh-TW" sz="2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標題 2"/>
          <p:cNvSpPr txBox="1">
            <a:spLocks/>
          </p:cNvSpPr>
          <p:nvPr/>
        </p:nvSpPr>
        <p:spPr>
          <a:xfrm>
            <a:off x="571472" y="199115"/>
            <a:ext cx="8229600" cy="836712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</a:pPr>
            <a:r>
              <a:rPr lang="zh-TW" altLang="en-US" sz="4000" dirty="0">
                <a:latin typeface="標楷體" pitchFamily="65" charset="-120"/>
                <a:ea typeface="標楷體" pitchFamily="65" charset="-120"/>
                <a:cs typeface="+mj-cs"/>
              </a:rPr>
              <a:t>二、計畫納入深化成效評估的要項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標題 1"/>
          <p:cNvSpPr>
            <a:spLocks noGrp="1"/>
          </p:cNvSpPr>
          <p:nvPr>
            <p:ph type="title"/>
          </p:nvPr>
        </p:nvSpPr>
        <p:spPr>
          <a:xfrm>
            <a:off x="642938" y="1000125"/>
            <a:ext cx="928687" cy="5429250"/>
          </a:xfrm>
          <a:solidFill>
            <a:srgbClr val="0070C0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eaVert" anchor="ctr"/>
          <a:lstStyle/>
          <a:p>
            <a:pPr algn="ctr" eaLnBrk="1" hangingPunct="1"/>
            <a:r>
              <a:rPr lang="zh-TW" altLang="en-US" sz="3200" b="1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檢視計畫內容</a:t>
            </a:r>
          </a:p>
        </p:txBody>
      </p:sp>
      <p:sp>
        <p:nvSpPr>
          <p:cNvPr id="51203" name="內容版面配置區 2"/>
          <p:cNvSpPr>
            <a:spLocks noGrp="1"/>
          </p:cNvSpPr>
          <p:nvPr>
            <p:ph idx="1"/>
          </p:nvPr>
        </p:nvSpPr>
        <p:spPr>
          <a:xfrm>
            <a:off x="1571625" y="1000125"/>
            <a:ext cx="7258050" cy="542925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 eaLnBrk="1" hangingPunct="1">
              <a:spcBef>
                <a:spcPts val="3000"/>
              </a:spcBef>
            </a:pPr>
            <a:endParaRPr lang="en-US" altLang="zh-TW" sz="3200" dirty="0"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spcBef>
                <a:spcPts val="0"/>
              </a:spcBef>
            </a:pP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現況分析及需求評估</a:t>
            </a:r>
            <a:endParaRPr lang="en-US" altLang="zh-TW" sz="3200" dirty="0"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zh-TW" altLang="en-US" sz="3200" b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↓</a:t>
            </a:r>
            <a:endParaRPr lang="en-US" altLang="zh-TW" sz="3200" b="1" dirty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/>
            <a:r>
              <a:rPr lang="zh-TW" altLang="en-US" sz="3200" dirty="0">
                <a:latin typeface="標楷體" pitchFamily="65" charset="-120"/>
                <a:ea typeface="標楷體" pitchFamily="65" charset="-120"/>
                <a:sym typeface="Wingdings" pitchFamily="2" charset="2"/>
              </a:rPr>
              <a:t>設定目標及預期成效</a:t>
            </a:r>
            <a:endParaRPr lang="en-US" altLang="zh-TW" sz="3200" dirty="0"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zh-TW" altLang="en-US" sz="3200" b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↓</a:t>
            </a:r>
            <a:endParaRPr lang="en-US" altLang="zh-TW" sz="3200" b="1" dirty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/>
            <a:r>
              <a:rPr lang="zh-TW" altLang="en-US" sz="3200" dirty="0">
                <a:latin typeface="標楷體" pitchFamily="65" charset="-120"/>
                <a:ea typeface="標楷體" pitchFamily="65" charset="-120"/>
                <a:sym typeface="Wingdings" pitchFamily="2" charset="2"/>
              </a:rPr>
              <a:t>研擬解決策略及規畫方案課程</a:t>
            </a:r>
            <a:endParaRPr lang="en-US" altLang="zh-TW" sz="3200" dirty="0"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zh-TW" altLang="en-US" sz="3200" b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↓</a:t>
            </a:r>
            <a:endParaRPr lang="en-US" altLang="zh-TW" sz="3200" b="1" dirty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/>
            <a:r>
              <a:rPr lang="zh-TW" altLang="en-US" sz="3200" dirty="0">
                <a:latin typeface="標楷體" pitchFamily="65" charset="-120"/>
                <a:ea typeface="標楷體" pitchFamily="65" charset="-120"/>
                <a:sym typeface="Wingdings" pitchFamily="2" charset="2"/>
              </a:rPr>
              <a:t>設計評估方法及工具</a:t>
            </a:r>
            <a:endParaRPr lang="en-US" altLang="zh-TW" sz="3200" dirty="0"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en-US" altLang="zh-TW" sz="2000" dirty="0"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zh-TW" altLang="en-US" sz="3200" dirty="0">
                <a:solidFill>
                  <a:srgbClr val="C00000"/>
                </a:solidFill>
                <a:latin typeface="標楷體" pitchFamily="65" charset="-120"/>
                <a:ea typeface="超研澤超圓" pitchFamily="49" charset="-120"/>
                <a:sym typeface="Wingdings" pitchFamily="2" charset="2"/>
              </a:rPr>
              <a:t>層層相連，關聯緊扣，邏輯因果</a:t>
            </a:r>
            <a:endParaRPr lang="en-US" altLang="zh-TW" sz="3200" dirty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endParaRPr lang="zh-TW" altLang="en-US" dirty="0"/>
          </a:p>
        </p:txBody>
      </p:sp>
      <p:sp>
        <p:nvSpPr>
          <p:cNvPr id="5" name="標題 2"/>
          <p:cNvSpPr txBox="1">
            <a:spLocks/>
          </p:cNvSpPr>
          <p:nvPr/>
        </p:nvSpPr>
        <p:spPr>
          <a:xfrm>
            <a:off x="1571625" y="163413"/>
            <a:ext cx="8229600" cy="836712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</a:pPr>
            <a:r>
              <a:rPr lang="zh-TW" altLang="en-US" sz="4100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  <a:cs typeface="+mj-cs"/>
              </a:rPr>
              <a:t>三、深化成效評估的重點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2"/>
          <p:cNvSpPr txBox="1">
            <a:spLocks/>
          </p:cNvSpPr>
          <p:nvPr/>
        </p:nvSpPr>
        <p:spPr>
          <a:xfrm>
            <a:off x="1331640" y="260648"/>
            <a:ext cx="8229600" cy="836712"/>
          </a:xfrm>
          <a:prstGeom prst="rect">
            <a:avLst/>
          </a:prstGeom>
        </p:spPr>
        <p:txBody>
          <a:bodyPr vert="horz" rtlCol="0" anchor="ctr">
            <a:normAutofit fontScale="475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</a:pPr>
            <a:endParaRPr lang="en-US" altLang="zh-TW" sz="4000" dirty="0">
              <a:solidFill>
                <a:schemeClr val="tx2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 lvl="0">
              <a:spcBef>
                <a:spcPct val="0"/>
              </a:spcBef>
            </a:pPr>
            <a:r>
              <a:rPr lang="zh-TW" altLang="en-US" sz="8400" dirty="0">
                <a:solidFill>
                  <a:schemeClr val="tx1">
                    <a:lumMod val="75000"/>
                    <a:lumOff val="25000"/>
                  </a:schemeClr>
                </a:solidFill>
                <a:latin typeface="標楷體" pitchFamily="65" charset="-120"/>
                <a:ea typeface="標楷體" pitchFamily="65" charset="-120"/>
                <a:cs typeface="+mj-cs"/>
              </a:rPr>
              <a:t>四、深化成效評估的具體做法</a:t>
            </a:r>
          </a:p>
          <a:p>
            <a:pPr lvl="0">
              <a:spcBef>
                <a:spcPct val="0"/>
              </a:spcBef>
            </a:pPr>
            <a:endParaRPr lang="zh-TW" altLang="en-US" sz="4100" dirty="0">
              <a:solidFill>
                <a:schemeClr val="tx2"/>
              </a:solidFill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sp>
        <p:nvSpPr>
          <p:cNvPr id="8" name="內容版面配置區 2"/>
          <p:cNvSpPr>
            <a:spLocks noGrp="1"/>
          </p:cNvSpPr>
          <p:nvPr>
            <p:ph idx="1"/>
          </p:nvPr>
        </p:nvSpPr>
        <p:spPr>
          <a:xfrm>
            <a:off x="683568" y="1484784"/>
            <a:ext cx="7859216" cy="4582862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>
              <a:spcBef>
                <a:spcPts val="0"/>
              </a:spcBef>
            </a:pPr>
            <a:endParaRPr lang="en-US" altLang="zh-TW" sz="1300" b="1" dirty="0">
              <a:solidFill>
                <a:srgbClr val="C00000"/>
              </a:solidFill>
            </a:endParaRPr>
          </a:p>
          <a:p>
            <a:endParaRPr lang="en-US" altLang="zh-TW" sz="13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現況分析及需求評估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Ø"/>
            </a:pPr>
            <a:r>
              <a:rPr lang="en-US" altLang="zh-TW" sz="20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1. </a:t>
            </a:r>
            <a:r>
              <a:rPr lang="zh-TW" altLang="en-US" sz="20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目標一</a:t>
            </a:r>
            <a:endParaRPr lang="en-US" altLang="zh-TW" sz="20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Ø"/>
            </a:pPr>
            <a:r>
              <a:rPr lang="en-US" altLang="zh-TW" sz="2000" b="1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000" b="1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 目標二  </a:t>
            </a:r>
            <a:r>
              <a:rPr lang="en-US" altLang="zh-TW" sz="2000" b="1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…</a:t>
            </a:r>
          </a:p>
          <a:p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預期成效</a:t>
            </a:r>
            <a:endParaRPr lang="en-US" altLang="zh-TW" sz="2800" b="1" dirty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Ø"/>
            </a:pPr>
            <a:r>
              <a:rPr lang="en-US" altLang="zh-TW" sz="20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1. </a:t>
            </a:r>
            <a:r>
              <a:rPr lang="en-US" altLang="zh-TW" sz="20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目標一</a:t>
            </a:r>
            <a:r>
              <a:rPr lang="en-US" altLang="zh-TW" sz="20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</a:t>
            </a:r>
            <a:r>
              <a:rPr lang="en-US" altLang="zh-TW" sz="20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預期成效一</a:t>
            </a:r>
            <a:endParaRPr lang="en-US" altLang="zh-TW" sz="20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Ø"/>
            </a:pPr>
            <a:r>
              <a:rPr lang="en-US" altLang="zh-TW" sz="20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2. (</a:t>
            </a:r>
            <a:r>
              <a:rPr lang="zh-TW" altLang="en-US" sz="20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目標一</a:t>
            </a:r>
            <a:r>
              <a:rPr lang="en-US" altLang="zh-TW" sz="20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</a:t>
            </a:r>
            <a:r>
              <a:rPr lang="en-US" altLang="zh-TW" sz="20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預期成效二 </a:t>
            </a:r>
            <a:r>
              <a:rPr lang="en-US" altLang="zh-TW" sz="20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…</a:t>
            </a:r>
          </a:p>
          <a:p>
            <a:pPr>
              <a:buFont typeface="Wingdings" pitchFamily="2" charset="2"/>
              <a:buChar char="Ø"/>
            </a:pPr>
            <a:r>
              <a:rPr lang="en-US" altLang="zh-TW" sz="2000" b="1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3. (</a:t>
            </a:r>
            <a:r>
              <a:rPr lang="zh-TW" altLang="en-US" sz="2000" b="1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目標二</a:t>
            </a:r>
            <a:r>
              <a:rPr lang="en-US" altLang="zh-TW" sz="2000" b="1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</a:t>
            </a:r>
            <a:r>
              <a:rPr lang="en-US" altLang="zh-TW" sz="2000" b="1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b="1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預期成效一</a:t>
            </a:r>
            <a:endParaRPr lang="en-US" altLang="zh-TW" sz="2000" b="1" dirty="0">
              <a:solidFill>
                <a:srgbClr val="660066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Ø"/>
            </a:pPr>
            <a:r>
              <a:rPr lang="en-US" altLang="zh-TW" sz="2000" b="1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2000" b="1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b="1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b="1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目標二</a:t>
            </a:r>
            <a:r>
              <a:rPr lang="en-US" altLang="zh-TW" sz="2000" b="1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</a:t>
            </a:r>
            <a:r>
              <a:rPr lang="en-US" altLang="zh-TW" sz="2000" b="1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b="1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預期成效二  </a:t>
            </a:r>
            <a:r>
              <a:rPr lang="en-US" altLang="zh-TW" sz="2000" b="1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…</a:t>
            </a: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內容版面配置區 3"/>
          <p:cNvSpPr txBox="1">
            <a:spLocks/>
          </p:cNvSpPr>
          <p:nvPr/>
        </p:nvSpPr>
        <p:spPr>
          <a:xfrm>
            <a:off x="4648200" y="1484784"/>
            <a:ext cx="3884240" cy="45828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altLang="zh-TW" sz="1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zh-TW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成效評估實施</a:t>
            </a:r>
            <a:endParaRPr kumimoji="0" lang="en-US" altLang="zh-TW" sz="27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zh-TW" alt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   應說明</a:t>
            </a:r>
            <a:r>
              <a:rPr kumimoji="0" lang="en-US" altLang="zh-TW" sz="27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---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tabLst/>
              <a:defRPr/>
            </a:pPr>
            <a:r>
              <a:rPr kumimoji="0" lang="zh-TW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評估方法及評估工具</a:t>
            </a:r>
            <a:endParaRPr kumimoji="0" lang="en-US" altLang="zh-TW" sz="27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tabLst/>
              <a:defRPr/>
            </a:pPr>
            <a:r>
              <a:rPr kumimoji="0" lang="zh-TW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評估實施方式及期程</a:t>
            </a:r>
            <a:r>
              <a:rPr kumimoji="0" lang="en-US" altLang="zh-TW" sz="27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(</a:t>
            </a:r>
            <a:r>
              <a:rPr kumimoji="0" lang="zh-TW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時間</a:t>
            </a:r>
            <a:r>
              <a:rPr kumimoji="0" lang="en-US" altLang="zh-TW" sz="27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)</a:t>
            </a: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altLang="zh-TW" sz="5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w Cen MT Condensed Extra Bold" pitchFamily="34" charset="0"/>
              <a:ea typeface="+mn-ea"/>
              <a:cs typeface="+mn-cs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altLang="zh-TW" sz="5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w Cen MT Condensed Extra Bold" pitchFamily="34" charset="0"/>
                <a:ea typeface="+mn-ea"/>
                <a:cs typeface="+mn-cs"/>
              </a:rPr>
              <a:t>THINK!</a:t>
            </a:r>
            <a:endParaRPr kumimoji="0" lang="zh-TW" altLang="en-US" sz="5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w Cen MT Condensed Extra Bold" pitchFamily="34" charset="0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zh-TW" altLang="en-US" sz="27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矩形 1"/>
          <p:cNvSpPr>
            <a:spLocks noChangeArrowheads="1"/>
          </p:cNvSpPr>
          <p:nvPr/>
        </p:nvSpPr>
        <p:spPr bwMode="auto">
          <a:xfrm>
            <a:off x="1092437" y="1988840"/>
            <a:ext cx="6959126" cy="1830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參、深化成效評估</a:t>
            </a:r>
            <a:endParaRPr lang="en-US" altLang="zh-TW" sz="4000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實例與討論</a:t>
            </a:r>
            <a:endParaRPr lang="zh-TW" altLang="zh-TW" sz="40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3" descr="C:\Documents and Settings\ASUS\Local Settings\Temporary Internet Files\Content.IE5\M9TA1448\MC90035400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044575" y="836613"/>
            <a:ext cx="4903788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9" name="WordArt 7"/>
          <p:cNvSpPr>
            <a:spLocks noChangeArrowheads="1" noChangeShapeType="1" noTextEdit="1"/>
          </p:cNvSpPr>
          <p:nvPr/>
        </p:nvSpPr>
        <p:spPr bwMode="auto">
          <a:xfrm>
            <a:off x="3348038" y="4581525"/>
            <a:ext cx="496887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TW" alt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感謝聆聽</a:t>
            </a:r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3059113" y="2852738"/>
            <a:ext cx="3240087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zh-TW" sz="5000" kern="0" dirty="0">
                <a:solidFill>
                  <a:srgbClr val="800000"/>
                </a:solidFill>
                <a:latin typeface="+mj-lt"/>
                <a:ea typeface="+mj-ea"/>
                <a:cs typeface="+mj-cs"/>
              </a:rPr>
              <a:t>Q&amp;A</a:t>
            </a:r>
            <a:endParaRPr lang="zh-TW" altLang="en-US" sz="5000" kern="0" dirty="0">
              <a:solidFill>
                <a:srgbClr val="8000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矩形 1"/>
          <p:cNvSpPr>
            <a:spLocks noChangeArrowheads="1"/>
          </p:cNvSpPr>
          <p:nvPr/>
        </p:nvSpPr>
        <p:spPr bwMode="auto">
          <a:xfrm>
            <a:off x="1115616" y="1844824"/>
            <a:ext cx="712879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壹、深化成效評估概念</a:t>
            </a:r>
            <a:endParaRPr lang="en-US" altLang="zh-TW" sz="40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貳、深化成效評估規劃與實施</a:t>
            </a:r>
          </a:p>
          <a:p>
            <a:pPr>
              <a:lnSpc>
                <a:spcPct val="150000"/>
              </a:lnSpc>
            </a:pP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參、深化成效評估實例與討論</a:t>
            </a:r>
            <a:endParaRPr lang="zh-TW" altLang="zh-TW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標題 2"/>
          <p:cNvSpPr txBox="1">
            <a:spLocks/>
          </p:cNvSpPr>
          <p:nvPr/>
        </p:nvSpPr>
        <p:spPr>
          <a:xfrm>
            <a:off x="3779912" y="548680"/>
            <a:ext cx="18002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大綱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矩形 1"/>
          <p:cNvSpPr>
            <a:spLocks noChangeArrowheads="1"/>
          </p:cNvSpPr>
          <p:nvPr/>
        </p:nvSpPr>
        <p:spPr bwMode="auto">
          <a:xfrm>
            <a:off x="1475656" y="2228671"/>
            <a:ext cx="712879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4800" dirty="0">
                <a:latin typeface="標楷體" pitchFamily="65" charset="-120"/>
                <a:ea typeface="標楷體" pitchFamily="65" charset="-120"/>
              </a:rPr>
              <a:t>壹、深化成效評估概念</a:t>
            </a:r>
            <a:endParaRPr lang="zh-TW" altLang="zh-TW" sz="48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619672" y="1916832"/>
            <a:ext cx="4608512" cy="324036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zh-TW" altLang="en-US" sz="5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標楷體" pitchFamily="65" charset="-120"/>
                <a:ea typeface="標楷體" pitchFamily="65" charset="-120"/>
              </a:rPr>
              <a:t>評鑑</a:t>
            </a:r>
            <a:endParaRPr lang="en-US" altLang="zh-TW" sz="5100" b="1" dirty="0">
              <a:solidFill>
                <a:schemeClr val="tx1">
                  <a:lumMod val="75000"/>
                  <a:lumOff val="2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5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標楷體" pitchFamily="65" charset="-120"/>
                <a:ea typeface="標楷體" pitchFamily="65" charset="-120"/>
              </a:rPr>
              <a:t>專業發展評鑑</a:t>
            </a:r>
            <a:endParaRPr lang="en-US" altLang="zh-TW" sz="5100" b="1" dirty="0">
              <a:solidFill>
                <a:schemeClr val="tx1">
                  <a:lumMod val="75000"/>
                  <a:lumOff val="2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5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標楷體" pitchFamily="65" charset="-120"/>
                <a:ea typeface="標楷體" pitchFamily="65" charset="-120"/>
              </a:rPr>
              <a:t>成效評估</a:t>
            </a:r>
            <a:endParaRPr lang="en-US" altLang="zh-TW" sz="5100" b="1" dirty="0">
              <a:solidFill>
                <a:schemeClr val="tx1">
                  <a:lumMod val="75000"/>
                  <a:lumOff val="2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5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標楷體" pitchFamily="65" charset="-120"/>
                <a:ea typeface="標楷體" pitchFamily="65" charset="-120"/>
              </a:rPr>
              <a:t>深化成效評估</a:t>
            </a:r>
            <a:endParaRPr lang="en-US" altLang="zh-TW" sz="5100" b="1" dirty="0">
              <a:solidFill>
                <a:schemeClr val="tx1">
                  <a:lumMod val="75000"/>
                  <a:lumOff val="2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50000"/>
              </a:lnSpc>
            </a:pPr>
            <a:endParaRPr lang="en-US" altLang="zh-TW" sz="3200" b="1" dirty="0">
              <a:solidFill>
                <a:srgbClr val="0033CC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000" b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標楷體" pitchFamily="65" charset="-120"/>
                <a:ea typeface="標楷體" pitchFamily="65" charset="-120"/>
              </a:rPr>
              <a:t>一、深化成效評估之意義</a:t>
            </a:r>
          </a:p>
        </p:txBody>
      </p:sp>
    </p:spTree>
    <p:extLst>
      <p:ext uri="{BB962C8B-B14F-4D97-AF65-F5344CB8AC3E}">
        <p14:creationId xmlns:p14="http://schemas.microsoft.com/office/powerpoint/2010/main" val="172135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 txBox="1">
            <a:spLocks noGrp="1"/>
          </p:cNvSpPr>
          <p:nvPr/>
        </p:nvSpPr>
        <p:spPr bwMode="auto">
          <a:xfrm>
            <a:off x="6588125" y="6165850"/>
            <a:ext cx="19812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E5D3B6D5-F3EE-4337-B848-6C78D44FA0EA}" type="slidenum">
              <a:rPr kumimoji="0" lang="en-US" altLang="zh-TW" sz="1200">
                <a:latin typeface="Verdana" pitchFamily="34" charset="0"/>
                <a:ea typeface="+mn-ea"/>
              </a:rPr>
              <a:pPr algn="r">
                <a:defRPr/>
              </a:pPr>
              <a:t>5</a:t>
            </a:fld>
            <a:endParaRPr kumimoji="0" lang="en-US" altLang="zh-TW" sz="1200">
              <a:latin typeface="Verdana" pitchFamily="34" charset="0"/>
              <a:ea typeface="+mn-ea"/>
            </a:endParaRPr>
          </a:p>
        </p:txBody>
      </p:sp>
      <p:sp>
        <p:nvSpPr>
          <p:cNvPr id="9220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E2C7FA-EF67-4D51-B918-D9969B1AF7C8}" type="slidenum">
              <a:rPr lang="en-US" altLang="zh-TW" smtClean="0">
                <a:latin typeface="Arial" charset="0"/>
              </a:rPr>
              <a:pPr/>
              <a:t>5</a:t>
            </a:fld>
            <a:endParaRPr lang="en-US" altLang="zh-TW">
              <a:latin typeface="Arial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000125" y="571500"/>
            <a:ext cx="6858000" cy="792163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zh-TW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標楷體" pitchFamily="65" charset="-120"/>
                <a:ea typeface="標楷體" pitchFamily="65" charset="-120"/>
                <a:cs typeface="+mj-cs"/>
              </a:rPr>
              <a:t>二</a:t>
            </a:r>
            <a:r>
              <a:rPr kumimoji="0" lang="zh-TW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標楷體" pitchFamily="65" charset="-120"/>
                <a:ea typeface="標楷體" pitchFamily="65" charset="-120"/>
                <a:cs typeface="+mj-cs"/>
              </a:rPr>
              <a:t>、深化成效評估功能</a:t>
            </a:r>
            <a:endParaRPr kumimoji="0" lang="zh-CN" sz="4000" dirty="0">
              <a:solidFill>
                <a:schemeClr val="tx1">
                  <a:lumMod val="75000"/>
                  <a:lumOff val="25000"/>
                </a:schemeClr>
              </a:solidFill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120872553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441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-180528" y="908720"/>
            <a:ext cx="9145016" cy="5256584"/>
          </a:xfrm>
        </p:spPr>
        <p:txBody>
          <a:bodyPr>
            <a:noAutofit/>
          </a:bodyPr>
          <a:lstStyle/>
          <a:p>
            <a:pPr indent="0" algn="just">
              <a:lnSpc>
                <a:spcPct val="150000"/>
              </a:lnSpc>
              <a:buNone/>
            </a:pPr>
            <a:r>
              <a:rPr lang="zh-TW" altLang="zh-TW" sz="2400" dirty="0">
                <a:latin typeface="標楷體" pitchFamily="65" charset="-120"/>
                <a:ea typeface="標楷體" pitchFamily="65" charset="-120"/>
              </a:rPr>
              <a:t>精進教學計畫之各項子計畫（含輔導團計畫），如同往例均須實施類似教師專業成長成效評估「反應」層面的基本成效評估（如參與者滿意度調查），自</a:t>
            </a:r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106</a:t>
            </a:r>
            <a:r>
              <a:rPr lang="zh-TW" altLang="zh-TW" sz="2400" dirty="0">
                <a:latin typeface="標楷體" pitchFamily="65" charset="-120"/>
                <a:ea typeface="標楷體" pitchFamily="65" charset="-120"/>
              </a:rPr>
              <a:t>年度起國教署</a:t>
            </a:r>
            <a:r>
              <a:rPr lang="zh-TW" altLang="zh-TW" sz="2400" b="1" u="sng" dirty="0">
                <a:latin typeface="標楷體" pitchFamily="65" charset="-120"/>
                <a:ea typeface="標楷體" pitchFamily="65" charset="-120"/>
              </a:rPr>
              <a:t>以漸進方式</a:t>
            </a:r>
            <a:r>
              <a:rPr lang="zh-TW" altLang="zh-TW" sz="2400" dirty="0">
                <a:latin typeface="標楷體" pitchFamily="65" charset="-120"/>
                <a:ea typeface="標楷體" pitchFamily="65" charset="-120"/>
              </a:rPr>
              <a:t>深化成效評估之作法，請縣市選擇當年度研提精進教學計畫數量的「</a:t>
            </a:r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15%</a:t>
            </a:r>
            <a:r>
              <a:rPr lang="zh-TW" altLang="zh-TW" sz="2400" dirty="0">
                <a:latin typeface="標楷體" pitchFamily="65" charset="-120"/>
                <a:ea typeface="標楷體" pitchFamily="65" charset="-120"/>
              </a:rPr>
              <a:t>」，</a:t>
            </a:r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109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學年度起則請地方政府擇定</a:t>
            </a:r>
            <a:r>
              <a:rPr lang="en-US" altLang="zh-TW" sz="2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2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項子計畫</a:t>
            </a:r>
            <a:r>
              <a:rPr lang="zh-TW" altLang="zh-TW" sz="2400" dirty="0">
                <a:latin typeface="標楷體" pitchFamily="65" charset="-120"/>
                <a:ea typeface="標楷體" pitchFamily="65" charset="-120"/>
              </a:rPr>
              <a:t>規劃採用更深化評估層面進行成效評估（即須擴及至二個以上層面的評估，如參與者學習、參與者行為改變），並具體納入該計畫內容</a:t>
            </a:r>
            <a:r>
              <a:rPr lang="zh-TW" altLang="zh-TW" sz="1600" dirty="0">
                <a:latin typeface="標楷體" pitchFamily="65" charset="-120"/>
                <a:ea typeface="標楷體" pitchFamily="65" charset="-120"/>
              </a:rPr>
              <a:t>（參考</a:t>
            </a:r>
            <a:r>
              <a:rPr lang="en-US" altLang="zh-TW" sz="1600" dirty="0" err="1">
                <a:latin typeface="標楷體" pitchFamily="65" charset="-120"/>
                <a:ea typeface="標楷體" pitchFamily="65" charset="-120"/>
              </a:rPr>
              <a:t>Guskey</a:t>
            </a:r>
            <a:r>
              <a:rPr lang="zh-TW" altLang="zh-TW" sz="1600" dirty="0">
                <a:latin typeface="標楷體" pitchFamily="65" charset="-120"/>
                <a:ea typeface="標楷體" pitchFamily="65" charset="-120"/>
              </a:rPr>
              <a:t>的五層面教師專業發展評估模式，建議參考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zh-TW" sz="1600" dirty="0">
                <a:latin typeface="標楷體" pitchFamily="65" charset="-120"/>
                <a:ea typeface="標楷體" pitchFamily="65" charset="-120"/>
              </a:rPr>
              <a:t>全方位精進教學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—</a:t>
            </a:r>
            <a:r>
              <a:rPr lang="zh-TW" altLang="zh-TW" sz="1600" dirty="0">
                <a:latin typeface="標楷體" pitchFamily="65" charset="-120"/>
                <a:ea typeface="標楷體" pitchFamily="65" charset="-120"/>
              </a:rPr>
              <a:t>增能與實踐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zh-TW" sz="1600" dirty="0">
                <a:latin typeface="標楷體" pitchFamily="65" charset="-120"/>
                <a:ea typeface="標楷體" pitchFamily="65" charset="-120"/>
              </a:rPr>
              <a:t>之第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zh-TW" sz="1600" dirty="0">
                <a:latin typeface="標楷體" pitchFamily="65" charset="-120"/>
                <a:ea typeface="標楷體" pitchFamily="65" charset="-120"/>
              </a:rPr>
              <a:t>章，陳瓊娜、何福明撰，縣市推動教師專業成長方案成效評估與案例分析）</a:t>
            </a:r>
            <a:r>
              <a:rPr lang="zh-TW" altLang="zh-TW" sz="2400" dirty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2400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962980" y="296614"/>
            <a:ext cx="6858000" cy="792163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zh-TW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標楷體" pitchFamily="65" charset="-120"/>
                <a:ea typeface="標楷體" pitchFamily="65" charset="-120"/>
                <a:cs typeface="+mj-cs"/>
              </a:rPr>
              <a:t>三</a:t>
            </a:r>
            <a:r>
              <a:rPr kumimoji="0" lang="zh-TW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標楷體" pitchFamily="65" charset="-120"/>
                <a:ea typeface="標楷體" pitchFamily="65" charset="-120"/>
                <a:cs typeface="+mj-cs"/>
              </a:rPr>
              <a:t>、</a:t>
            </a:r>
            <a:r>
              <a:rPr lang="zh-TW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標楷體" pitchFamily="65" charset="-120"/>
                <a:ea typeface="標楷體" pitchFamily="65" charset="-120"/>
                <a:cs typeface="+mj-cs"/>
              </a:rPr>
              <a:t>深化</a:t>
            </a:r>
            <a:r>
              <a:rPr kumimoji="0" lang="zh-TW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標楷體" pitchFamily="65" charset="-120"/>
                <a:ea typeface="標楷體" pitchFamily="65" charset="-120"/>
                <a:cs typeface="+mj-cs"/>
              </a:rPr>
              <a:t>成效評估要求</a:t>
            </a:r>
            <a:endParaRPr kumimoji="0" lang="zh-CN" sz="4000" dirty="0">
              <a:solidFill>
                <a:schemeClr val="tx1">
                  <a:lumMod val="75000"/>
                  <a:lumOff val="25000"/>
                </a:schemeClr>
              </a:solidFill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23528" y="1196752"/>
            <a:ext cx="8424935" cy="36004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zh-TW" sz="2400" dirty="0">
                <a:latin typeface="標楷體" pitchFamily="65" charset="-120"/>
                <a:ea typeface="標楷體" pitchFamily="65" charset="-120"/>
              </a:rPr>
              <a:t>建議各縣市慎選實施成效評估的方案計畫，尤以具中長期規劃且系統性課程的專業成長計畫為更佳，將更有利於彰顯實施成效評估的功能。</a:t>
            </a:r>
          </a:p>
          <a:p>
            <a:pPr>
              <a:lnSpc>
                <a:spcPct val="150000"/>
              </a:lnSpc>
            </a:pPr>
            <a:r>
              <a:rPr lang="zh-TW" altLang="zh-TW" sz="2400" dirty="0">
                <a:latin typeface="標楷體" pitchFamily="65" charset="-120"/>
                <a:ea typeface="標楷體" pitchFamily="65" charset="-120"/>
              </a:rPr>
              <a:t>關於各學習領域（議題）輔導小組方案計畫內所規劃的成效評估，若能採用更深化評估層面進行成效評估，亦可納入國教署年度規範比例計算。</a:t>
            </a:r>
            <a:endParaRPr lang="zh-TW" altLang="en-US" sz="2400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971600" y="260648"/>
            <a:ext cx="6858000" cy="792163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zh-TW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標楷體" pitchFamily="65" charset="-120"/>
                <a:ea typeface="標楷體" pitchFamily="65" charset="-120"/>
              </a:rPr>
              <a:t>三、國教署深化成效評估要求</a:t>
            </a:r>
            <a:endParaRPr lang="zh-CN" altLang="zh-TW" sz="4000" dirty="0">
              <a:solidFill>
                <a:schemeClr val="tx1">
                  <a:lumMod val="75000"/>
                  <a:lumOff val="2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 txBox="1">
            <a:spLocks noGrp="1"/>
          </p:cNvSpPr>
          <p:nvPr/>
        </p:nvSpPr>
        <p:spPr bwMode="auto">
          <a:xfrm>
            <a:off x="6588125" y="6165850"/>
            <a:ext cx="19812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2FC75973-B9DD-4EBF-8EBC-916C7BC0AE6B}" type="slidenum">
              <a:rPr kumimoji="0" lang="en-US" altLang="zh-TW" sz="1200">
                <a:latin typeface="Verdana" pitchFamily="34" charset="0"/>
                <a:ea typeface="+mn-ea"/>
              </a:rPr>
              <a:pPr algn="r">
                <a:defRPr/>
              </a:pPr>
              <a:t>8</a:t>
            </a:fld>
            <a:endParaRPr kumimoji="0" lang="en-US" altLang="zh-TW" sz="1200">
              <a:latin typeface="Verdana" pitchFamily="34" charset="0"/>
              <a:ea typeface="+mn-ea"/>
            </a:endParaRPr>
          </a:p>
        </p:txBody>
      </p:sp>
      <p:sp>
        <p:nvSpPr>
          <p:cNvPr id="7172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A0D666-832A-4CB4-BF03-945053F1A780}" type="slidenum">
              <a:rPr lang="en-US" altLang="zh-TW" smtClean="0">
                <a:latin typeface="Arial" charset="0"/>
              </a:rPr>
              <a:pPr/>
              <a:t>8</a:t>
            </a:fld>
            <a:endParaRPr lang="en-US" altLang="zh-TW">
              <a:latin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1520" y="1196752"/>
            <a:ext cx="8572528" cy="471488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zh-TW" altLang="en-US" sz="2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成果（</a:t>
            </a:r>
            <a:r>
              <a:rPr lang="en-US" altLang="zh-TW" sz="2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output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）：指計畫實施後的成果，也就是執行計畫活動的總量。</a:t>
            </a:r>
            <a:endParaRPr lang="en-US" altLang="zh-TW" sz="2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zh-TW" altLang="en-US" sz="2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完成多少事，不能代表成效。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zh-TW" altLang="en-US" sz="2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成效（</a:t>
            </a:r>
            <a:r>
              <a:rPr lang="en-US" altLang="zh-TW" sz="2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outcome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）：指實施計畫後，能提升對象的受益程度，以服務對象的改變為主體。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zh-TW" altLang="en-US" sz="2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成效層面有知識、技能、態度、認知、行為、動機等的改變。</a:t>
            </a:r>
          </a:p>
          <a:p>
            <a:pPr>
              <a:buFont typeface="Wingdings" pitchFamily="2" charset="2"/>
              <a:buChar char="Ø"/>
            </a:pPr>
            <a:endParaRPr lang="zh-TW" altLang="en-US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000100" y="285728"/>
            <a:ext cx="6858000" cy="792163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zh-TW" altLang="en-US" sz="4000" dirty="0">
                <a:latin typeface="標楷體" pitchFamily="65" charset="-120"/>
                <a:ea typeface="標楷體" pitchFamily="65" charset="-120"/>
                <a:cs typeface="+mj-cs"/>
              </a:rPr>
              <a:t>四</a:t>
            </a:r>
            <a:r>
              <a:rPr kumimoji="0" lang="zh-TW" altLang="en-US" sz="4000" dirty="0">
                <a:latin typeface="標楷體" pitchFamily="65" charset="-120"/>
                <a:ea typeface="標楷體" pitchFamily="65" charset="-120"/>
                <a:cs typeface="+mj-cs"/>
              </a:rPr>
              <a:t>、成效定義</a:t>
            </a:r>
            <a:endParaRPr kumimoji="0" lang="zh-CN" sz="4000" dirty="0"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B4ADBE-3A0C-40FB-B669-F97E63677512}" type="slidenum">
              <a:rPr lang="en-US" altLang="zh-TW" smtClean="0">
                <a:latin typeface="Arial" charset="0"/>
              </a:rPr>
              <a:pPr/>
              <a:t>9</a:t>
            </a:fld>
            <a:endParaRPr lang="en-US" altLang="zh-TW">
              <a:latin typeface="Arial" charset="0"/>
            </a:endParaRPr>
          </a:p>
        </p:txBody>
      </p:sp>
      <p:grpSp>
        <p:nvGrpSpPr>
          <p:cNvPr id="2" name="群組 20"/>
          <p:cNvGrpSpPr>
            <a:grpSpLocks/>
          </p:cNvGrpSpPr>
          <p:nvPr/>
        </p:nvGrpSpPr>
        <p:grpSpPr bwMode="auto">
          <a:xfrm>
            <a:off x="251520" y="1772816"/>
            <a:ext cx="8352928" cy="3357562"/>
            <a:chOff x="0" y="2214563"/>
            <a:chExt cx="9144000" cy="3357562"/>
          </a:xfrm>
        </p:grpSpPr>
        <p:sp>
          <p:nvSpPr>
            <p:cNvPr id="7" name="橢圓 6"/>
            <p:cNvSpPr/>
            <p:nvPr/>
          </p:nvSpPr>
          <p:spPr>
            <a:xfrm>
              <a:off x="0" y="2286000"/>
              <a:ext cx="1500188" cy="1571625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sz="3200" dirty="0">
                  <a:latin typeface="標楷體" pitchFamily="65" charset="-120"/>
                  <a:ea typeface="標楷體" pitchFamily="65" charset="-120"/>
                </a:rPr>
                <a:t>目標</a:t>
              </a:r>
            </a:p>
          </p:txBody>
        </p:sp>
        <p:cxnSp>
          <p:nvCxnSpPr>
            <p:cNvPr id="14" name="直線單箭頭接點 13"/>
            <p:cNvCxnSpPr/>
            <p:nvPr/>
          </p:nvCxnSpPr>
          <p:spPr>
            <a:xfrm>
              <a:off x="1500188" y="3071813"/>
              <a:ext cx="428625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橢圓 14"/>
            <p:cNvSpPr/>
            <p:nvPr/>
          </p:nvSpPr>
          <p:spPr>
            <a:xfrm>
              <a:off x="1928813" y="2214563"/>
              <a:ext cx="1500187" cy="1571625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sz="3200" dirty="0">
                  <a:latin typeface="標楷體" pitchFamily="65" charset="-120"/>
                  <a:ea typeface="標楷體" pitchFamily="65" charset="-120"/>
                </a:rPr>
                <a:t>計畫</a:t>
              </a:r>
            </a:p>
          </p:txBody>
        </p:sp>
        <p:sp>
          <p:nvSpPr>
            <p:cNvPr id="17" name="橢圓 16"/>
            <p:cNvSpPr/>
            <p:nvPr/>
          </p:nvSpPr>
          <p:spPr>
            <a:xfrm>
              <a:off x="3929063" y="2286000"/>
              <a:ext cx="1500187" cy="1571625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sz="3200" dirty="0">
                  <a:latin typeface="標楷體" pitchFamily="65" charset="-120"/>
                  <a:ea typeface="標楷體" pitchFamily="65" charset="-120"/>
                </a:rPr>
                <a:t>實施</a:t>
              </a:r>
            </a:p>
          </p:txBody>
        </p:sp>
        <p:sp>
          <p:nvSpPr>
            <p:cNvPr id="19" name="橢圓 18"/>
            <p:cNvSpPr/>
            <p:nvPr/>
          </p:nvSpPr>
          <p:spPr>
            <a:xfrm>
              <a:off x="5857875" y="2286000"/>
              <a:ext cx="1500188" cy="1571625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sz="3200" dirty="0">
                  <a:latin typeface="標楷體" pitchFamily="65" charset="-120"/>
                  <a:ea typeface="標楷體" pitchFamily="65" charset="-120"/>
                </a:rPr>
                <a:t>結果</a:t>
              </a:r>
            </a:p>
          </p:txBody>
        </p:sp>
        <p:cxnSp>
          <p:nvCxnSpPr>
            <p:cNvPr id="23" name="直線單箭頭接點 22"/>
            <p:cNvCxnSpPr/>
            <p:nvPr/>
          </p:nvCxnSpPr>
          <p:spPr>
            <a:xfrm>
              <a:off x="3500438" y="3000375"/>
              <a:ext cx="4286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直線單箭頭接點 23"/>
            <p:cNvCxnSpPr/>
            <p:nvPr/>
          </p:nvCxnSpPr>
          <p:spPr>
            <a:xfrm>
              <a:off x="5357813" y="3143250"/>
              <a:ext cx="4286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橢圓 24"/>
            <p:cNvSpPr/>
            <p:nvPr/>
          </p:nvSpPr>
          <p:spPr>
            <a:xfrm>
              <a:off x="7643813" y="2214563"/>
              <a:ext cx="1500187" cy="1571625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sz="3200" dirty="0">
                  <a:latin typeface="標楷體" pitchFamily="65" charset="-120"/>
                  <a:ea typeface="標楷體" pitchFamily="65" charset="-120"/>
                </a:rPr>
                <a:t>影響</a:t>
              </a:r>
            </a:p>
          </p:txBody>
        </p:sp>
        <p:cxnSp>
          <p:nvCxnSpPr>
            <p:cNvPr id="26" name="直線單箭頭接點 25"/>
            <p:cNvCxnSpPr/>
            <p:nvPr/>
          </p:nvCxnSpPr>
          <p:spPr>
            <a:xfrm>
              <a:off x="7358063" y="3000375"/>
              <a:ext cx="4286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直線單箭頭接點 34"/>
            <p:cNvCxnSpPr/>
            <p:nvPr/>
          </p:nvCxnSpPr>
          <p:spPr>
            <a:xfrm rot="5400000" flipH="1" flipV="1">
              <a:off x="4537075" y="4179888"/>
              <a:ext cx="500063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矩形 35"/>
            <p:cNvSpPr/>
            <p:nvPr/>
          </p:nvSpPr>
          <p:spPr>
            <a:xfrm>
              <a:off x="4214813" y="4714875"/>
              <a:ext cx="1214437" cy="85725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sz="2800" dirty="0">
                  <a:latin typeface="標楷體" pitchFamily="65" charset="-120"/>
                  <a:ea typeface="標楷體" pitchFamily="65" charset="-120"/>
                </a:rPr>
                <a:t>過程評估</a:t>
              </a:r>
              <a:endParaRPr lang="en-US" altLang="zh-TW" sz="2800" dirty="0">
                <a:latin typeface="標楷體" pitchFamily="65" charset="-120"/>
                <a:ea typeface="標楷體" pitchFamily="65" charset="-120"/>
              </a:endParaRPr>
            </a:p>
          </p:txBody>
        </p:sp>
        <p:cxnSp>
          <p:nvCxnSpPr>
            <p:cNvPr id="37" name="直線單箭頭接點 36"/>
            <p:cNvCxnSpPr/>
            <p:nvPr/>
          </p:nvCxnSpPr>
          <p:spPr>
            <a:xfrm rot="5400000" flipH="1" flipV="1">
              <a:off x="6394451" y="4178300"/>
              <a:ext cx="500062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直線單箭頭接點 37"/>
            <p:cNvCxnSpPr/>
            <p:nvPr/>
          </p:nvCxnSpPr>
          <p:spPr>
            <a:xfrm rot="5400000" flipH="1" flipV="1">
              <a:off x="8108951" y="4035425"/>
              <a:ext cx="500062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矩形 38"/>
            <p:cNvSpPr/>
            <p:nvPr/>
          </p:nvSpPr>
          <p:spPr>
            <a:xfrm>
              <a:off x="6072188" y="4643438"/>
              <a:ext cx="1214437" cy="85725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sz="2800" dirty="0">
                  <a:latin typeface="標楷體" pitchFamily="65" charset="-120"/>
                  <a:ea typeface="標楷體" pitchFamily="65" charset="-120"/>
                </a:rPr>
                <a:t>結果評估</a:t>
              </a:r>
              <a:endParaRPr lang="en-US" altLang="zh-TW" sz="28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7929563" y="4572000"/>
              <a:ext cx="1214437" cy="85725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sz="2800" dirty="0">
                  <a:latin typeface="標楷體" pitchFamily="65" charset="-120"/>
                  <a:ea typeface="標楷體" pitchFamily="65" charset="-120"/>
                </a:rPr>
                <a:t>影響評估</a:t>
              </a:r>
              <a:endParaRPr lang="en-US" altLang="zh-TW" sz="28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1000125" y="404664"/>
            <a:ext cx="6858000" cy="958999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zh-TW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標楷體" pitchFamily="65" charset="-120"/>
                <a:ea typeface="標楷體" pitchFamily="65" charset="-120"/>
                <a:cs typeface="+mj-cs"/>
              </a:rPr>
              <a:t>五</a:t>
            </a:r>
            <a:r>
              <a:rPr kumimoji="0" lang="zh-TW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標楷體" pitchFamily="65" charset="-120"/>
                <a:ea typeface="標楷體" pitchFamily="65" charset="-120"/>
                <a:cs typeface="+mj-cs"/>
              </a:rPr>
              <a:t>、</a:t>
            </a:r>
            <a:r>
              <a:rPr kumimoji="0" lang="zh-TW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標楷體" pitchFamily="65" charset="-120"/>
                <a:ea typeface="標楷體" pitchFamily="65" charset="-120"/>
                <a:cs typeface="+mj-cs"/>
              </a:rPr>
              <a:t>評</a:t>
            </a:r>
            <a:r>
              <a:rPr lang="zh-TW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標楷體" pitchFamily="65" charset="-120"/>
                <a:ea typeface="標楷體" pitchFamily="65" charset="-120"/>
                <a:cs typeface="+mj-cs"/>
              </a:rPr>
              <a:t>估重點</a:t>
            </a:r>
            <a:endParaRPr kumimoji="0" lang="zh-CN" sz="4000" b="1" dirty="0">
              <a:solidFill>
                <a:schemeClr val="tx1">
                  <a:lumMod val="75000"/>
                  <a:lumOff val="25000"/>
                </a:schemeClr>
              </a:solidFill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sp>
        <p:nvSpPr>
          <p:cNvPr id="27" name="向右箭號 26"/>
          <p:cNvSpPr/>
          <p:nvPr/>
        </p:nvSpPr>
        <p:spPr>
          <a:xfrm>
            <a:off x="971600" y="5661248"/>
            <a:ext cx="77768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9" name="直線單箭頭接點 28"/>
          <p:cNvCxnSpPr/>
          <p:nvPr/>
        </p:nvCxnSpPr>
        <p:spPr>
          <a:xfrm flipV="1">
            <a:off x="4644008" y="522920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單箭頭接點 29"/>
          <p:cNvCxnSpPr/>
          <p:nvPr/>
        </p:nvCxnSpPr>
        <p:spPr>
          <a:xfrm flipV="1">
            <a:off x="6300192" y="5157192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單箭頭接點 31"/>
          <p:cNvCxnSpPr/>
          <p:nvPr/>
        </p:nvCxnSpPr>
        <p:spPr>
          <a:xfrm flipV="1">
            <a:off x="8100392" y="530120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橢圓 33"/>
          <p:cNvSpPr/>
          <p:nvPr/>
        </p:nvSpPr>
        <p:spPr>
          <a:xfrm>
            <a:off x="5580112" y="3933056"/>
            <a:ext cx="3312368" cy="2376264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6588224" y="6488668"/>
            <a:ext cx="15696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深化成效評估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自訂 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1125</TotalTime>
  <Words>788</Words>
  <Application>Microsoft Office PowerPoint</Application>
  <PresentationFormat>如螢幕大小 (4:3)</PresentationFormat>
  <Paragraphs>124</Paragraphs>
  <Slides>17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Office 佈景主題</vt:lpstr>
      <vt:lpstr>主題三：109學年度精進教學計畫撰寫原則  ~三-2深化成效評估計畫說明~</vt:lpstr>
      <vt:lpstr>PowerPoint 簡報</vt:lpstr>
      <vt:lpstr>PowerPoint 簡報</vt:lpstr>
      <vt:lpstr>一、深化成效評估之意義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檢視計畫內容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Shih Chiao</dc:creator>
  <cp:lastModifiedBy>nc02</cp:lastModifiedBy>
  <cp:revision>91</cp:revision>
  <dcterms:created xsi:type="dcterms:W3CDTF">2018-03-14T13:30:10Z</dcterms:created>
  <dcterms:modified xsi:type="dcterms:W3CDTF">2019-12-13T03:54:35Z</dcterms:modified>
</cp:coreProperties>
</file>