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97" r:id="rId3"/>
    <p:sldId id="257" r:id="rId4"/>
    <p:sldId id="258" r:id="rId5"/>
    <p:sldId id="285" r:id="rId6"/>
    <p:sldId id="286" r:id="rId7"/>
    <p:sldId id="287" r:id="rId8"/>
    <p:sldId id="288" r:id="rId9"/>
    <p:sldId id="289" r:id="rId10"/>
    <p:sldId id="296" r:id="rId11"/>
    <p:sldId id="291" r:id="rId12"/>
    <p:sldId id="292" r:id="rId13"/>
    <p:sldId id="293" r:id="rId14"/>
    <p:sldId id="294" r:id="rId15"/>
    <p:sldId id="295" r:id="rId16"/>
    <p:sldId id="280" r:id="rId17"/>
  </p:sldIdLst>
  <p:sldSz cx="12190413" cy="6859588"/>
  <p:notesSz cx="6858000" cy="9144000"/>
  <p:embeddedFontLst>
    <p:embeddedFont>
      <p:font typeface="Varela Round" charset="-79"/>
      <p:regular r:id="rId19"/>
    </p:embeddedFont>
    <p:embeddedFont>
      <p:font typeface="Nixie One" charset="0"/>
      <p:regular r:id="rId20"/>
    </p:embeddedFont>
    <p:embeddedFont>
      <p:font typeface="標楷體" pitchFamily="65" charset="-12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420402-4F0F-438B-827E-F3918714ECC0}">
  <a:tblStyle styleId="{83420402-4F0F-438B-827E-F3918714EC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89" y="-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755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4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86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79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2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184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86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6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53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56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33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72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69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7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1316" y="669755"/>
            <a:ext cx="274764" cy="274864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96425" y="-1070615"/>
            <a:ext cx="8997629" cy="9000884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6842" y="2656382"/>
            <a:ext cx="6176796" cy="154675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687" y="-1182607"/>
            <a:ext cx="3129193" cy="3130325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130384" y="3844057"/>
            <a:ext cx="1304630" cy="1305102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06842" y="722567"/>
            <a:ext cx="876686" cy="877003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002494" y="4621203"/>
            <a:ext cx="3045204" cy="3046305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83676" y="4258586"/>
            <a:ext cx="876686" cy="877003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2002" y="5624335"/>
            <a:ext cx="1610190" cy="1610773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991402" y="3390052"/>
            <a:ext cx="406347" cy="406494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130381" y="-400426"/>
            <a:ext cx="1827362" cy="1828023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0991402" y="1070715"/>
            <a:ext cx="876686" cy="877003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85263" y="928082"/>
            <a:ext cx="1161849" cy="1162269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62879" y="3911905"/>
            <a:ext cx="1569796" cy="1570364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865352" y="944619"/>
            <a:ext cx="1128653" cy="1129061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406917" y="5207305"/>
            <a:ext cx="274764" cy="274864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913991" y="1212347"/>
            <a:ext cx="7033084" cy="854998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913990" y="2067345"/>
            <a:ext cx="3413556" cy="4502242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533484" y="2067345"/>
            <a:ext cx="3413556" cy="4502242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78538" y="2926544"/>
            <a:ext cx="3129193" cy="3130325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264566" y="-428266"/>
            <a:ext cx="1304630" cy="1305102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264565" y="560763"/>
            <a:ext cx="876686" cy="877003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569197" y="876837"/>
            <a:ext cx="1129053" cy="1129461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183379" y="5524346"/>
            <a:ext cx="1610190" cy="1610773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04874" y="6400948"/>
            <a:ext cx="733904" cy="73417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563163" y="2263124"/>
            <a:ext cx="406347" cy="406494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10457639" y="825891"/>
            <a:ext cx="733904" cy="73417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10019362" y="-96689"/>
            <a:ext cx="529931" cy="530123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11533832" y="1374785"/>
            <a:ext cx="406347" cy="406494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10795795" y="223318"/>
            <a:ext cx="988671" cy="989029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1191543" y="2006298"/>
            <a:ext cx="250767" cy="250858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74131" y="3131025"/>
            <a:ext cx="2720446" cy="272143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06780" y="-285999"/>
            <a:ext cx="1020267" cy="1020636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11375319" y="1216215"/>
            <a:ext cx="723506" cy="723768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51266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558728" y="-2108688"/>
            <a:ext cx="11072958" cy="11076964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218905" y="915112"/>
            <a:ext cx="733904" cy="73417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10937910" y="5199604"/>
            <a:ext cx="595922" cy="596138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33883" y="-262627"/>
            <a:ext cx="988671" cy="989029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558727" y="915112"/>
            <a:ext cx="250767" cy="250858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1110187" y="5978051"/>
            <a:ext cx="1304630" cy="1305102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988871" y="5934374"/>
            <a:ext cx="529931" cy="530123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11940179" y="5412848"/>
            <a:ext cx="382750" cy="38288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218905" y="5704921"/>
            <a:ext cx="988671" cy="98902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1423479" y="6291456"/>
            <a:ext cx="677912" cy="67815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10768565" y="298903"/>
            <a:ext cx="406347" cy="406494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11402846" y="437932"/>
            <a:ext cx="780698" cy="780981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11833593" y="1583467"/>
            <a:ext cx="595922" cy="596138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11263867" y="298903"/>
            <a:ext cx="1059062" cy="1059445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33883" y="5108683"/>
            <a:ext cx="406347" cy="406494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13991" y="1212347"/>
            <a:ext cx="7033084" cy="8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13991" y="2034815"/>
            <a:ext cx="7033084" cy="37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12668" y="6336967"/>
            <a:ext cx="626318" cy="52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time_continue=174&amp;v=H7jOxbdIsF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3006842" y="2656382"/>
            <a:ext cx="6176796" cy="154675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latin typeface="Noto Sans TC Black" pitchFamily="34" charset="-120"/>
                <a:ea typeface="Noto Sans TC Black" pitchFamily="34" charset="-120"/>
              </a:rPr>
              <a:t>3</a:t>
            </a:r>
            <a:r>
              <a:rPr lang="zh-TW" altLang="en-US" dirty="0" smtClean="0">
                <a:solidFill>
                  <a:schemeClr val="accent6"/>
                </a:solidFill>
                <a:latin typeface="Noto Sans TC Black" pitchFamily="34" charset="-120"/>
                <a:ea typeface="Noto Sans TC Black" pitchFamily="34" charset="-120"/>
              </a:rPr>
              <a:t>分鐘看懂</a:t>
            </a:r>
            <a:r>
              <a:rPr lang="en-US" altLang="zh-TW" dirty="0" smtClean="0">
                <a:solidFill>
                  <a:schemeClr val="accent6"/>
                </a:solidFill>
                <a:latin typeface="Noto Sans TC Black" pitchFamily="34" charset="-120"/>
                <a:ea typeface="Noto Sans TC Black" pitchFamily="34" charset="-120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Noto Sans TC Black" pitchFamily="34" charset="-120"/>
                <a:ea typeface="Noto Sans TC Black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Noto Sans TC Black" pitchFamily="34" charset="-120"/>
                <a:ea typeface="Noto Sans TC Black" pitchFamily="34" charset="-120"/>
              </a:rPr>
              <a:t>大學考試招生</a:t>
            </a:r>
            <a:r>
              <a:rPr lang="en-US" altLang="zh-TW" dirty="0" smtClean="0">
                <a:solidFill>
                  <a:srgbClr val="00B050"/>
                </a:solidFill>
                <a:latin typeface="Noto Sans TC Black" pitchFamily="34" charset="-120"/>
                <a:ea typeface="Noto Sans TC Black" pitchFamily="34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Noto Sans TC Black" pitchFamily="34" charset="-120"/>
                <a:ea typeface="Noto Sans TC Black" pitchFamily="34" charset="-120"/>
              </a:rPr>
            </a:br>
            <a:r>
              <a:rPr lang="zh-TW" altLang="en-US" dirty="0" smtClean="0">
                <a:solidFill>
                  <a:schemeClr val="accent6"/>
                </a:solidFill>
                <a:latin typeface="Noto Sans TC Black" pitchFamily="34" charset="-120"/>
                <a:ea typeface="Noto Sans TC Black" pitchFamily="34" charset="-120"/>
              </a:rPr>
              <a:t>新方案</a:t>
            </a:r>
            <a:endParaRPr dirty="0">
              <a:solidFill>
                <a:schemeClr val="accent6"/>
              </a:solidFill>
              <a:latin typeface="Noto Sans TC Black" pitchFamily="34" charset="-120"/>
              <a:ea typeface="Noto Sans TC Black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50990" y="530200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臺南市政府教育局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</a:b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新課綱專案辦公室   整理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4606738" y="1212347"/>
            <a:ext cx="7033084" cy="85499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>延伸</a:t>
            </a:r>
            <a:r>
              <a:rPr lang="en-US" altLang="zh-TW" sz="6000" dirty="0" smtClean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/>
            </a:r>
            <a:br>
              <a:rPr lang="en-US" altLang="zh-TW" sz="6000" dirty="0" smtClean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</a:br>
            <a:r>
              <a:rPr lang="zh-TW" altLang="en-US" sz="3000" dirty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>家長可能還要</a:t>
            </a:r>
            <a:r>
              <a:rPr lang="zh-TW" altLang="en-US" sz="3000" dirty="0" smtClean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>知道：</a:t>
            </a:r>
            <a:endParaRPr sz="3000" dirty="0">
              <a:solidFill>
                <a:srgbClr val="00B050"/>
              </a:solidFill>
              <a:latin typeface="Noto Sans TC Bold" pitchFamily="34" charset="-120"/>
              <a:ea typeface="Noto Sans TC Bold" pitchFamily="34" charset="-120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3934966" y="2205658"/>
            <a:ext cx="7056785" cy="263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-US" altLang="zh-TW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學校課程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地圖</a:t>
            </a:r>
            <a:endParaRPr lang="en-US" altLang="zh-TW" sz="4400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pPr>
              <a:spcBef>
                <a:spcPts val="800"/>
              </a:spcBef>
            </a:pPr>
            <a:r>
              <a:rPr lang="en-US" altLang="zh-TW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2.</a:t>
            </a:r>
            <a:r>
              <a:rPr lang="zh-TW" altLang="en-US" sz="4400" dirty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科技、生物、化學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銜接</a:t>
            </a:r>
            <a:endParaRPr lang="en-US" altLang="zh-TW" sz="4400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r>
              <a:rPr lang="en-US" altLang="zh-TW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3.</a:t>
            </a:r>
            <a:r>
              <a:rPr lang="zh-TW" altLang="en-US" sz="4400" dirty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大學程式設計先修</a:t>
            </a:r>
            <a:endParaRPr lang="zh-TW" altLang="en-US" sz="4000" dirty="0"/>
          </a:p>
          <a:p>
            <a:pPr>
              <a:spcBef>
                <a:spcPts val="800"/>
              </a:spcBef>
            </a:pP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pPr marL="742950" lvl="6" indent="-7429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1151266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4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4" name="文字方塊 3"/>
          <p:cNvSpPr txBox="1"/>
          <p:nvPr/>
        </p:nvSpPr>
        <p:spPr>
          <a:xfrm>
            <a:off x="1270670" y="428105"/>
            <a:ext cx="4213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 學校課程地圖</a:t>
            </a:r>
            <a:endParaRPr lang="zh-TW" altLang="en-US" sz="4000" dirty="0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145" y="1274975"/>
            <a:ext cx="8216450" cy="5157356"/>
          </a:xfrm>
          <a:prstGeom prst="rect">
            <a:avLst/>
          </a:prstGeom>
        </p:spPr>
      </p:pic>
      <p:pic>
        <p:nvPicPr>
          <p:cNvPr id="7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97" y="812825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0749" y="1031116"/>
            <a:ext cx="8173776" cy="5669050"/>
          </a:xfrm>
          <a:prstGeom prst="rect">
            <a:avLst/>
          </a:prstGeom>
        </p:spPr>
      </p:pic>
      <p:pic>
        <p:nvPicPr>
          <p:cNvPr id="9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812825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270670" y="428105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學校課程地圖</a:t>
            </a:r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(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舉例</a:t>
            </a:r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837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540" y="1241476"/>
            <a:ext cx="6875463" cy="5256212"/>
          </a:xfrm>
          <a:prstGeom prst="rect">
            <a:avLst/>
          </a:prstGeom>
        </p:spPr>
      </p:pic>
      <p:pic>
        <p:nvPicPr>
          <p:cNvPr id="7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81813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270670" y="428105"/>
            <a:ext cx="5376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學校課程地圖</a:t>
            </a:r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(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舉例</a:t>
            </a:r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889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0" name="文字方塊 9"/>
          <p:cNvSpPr txBox="1"/>
          <p:nvPr/>
        </p:nvSpPr>
        <p:spPr>
          <a:xfrm>
            <a:off x="1270670" y="428105"/>
            <a:ext cx="6341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2.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科技、生物、化學銜接</a:t>
            </a:r>
            <a:endParaRPr lang="zh-TW" altLang="en-US" sz="4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486694" y="1773610"/>
            <a:ext cx="9960353" cy="27363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B050"/>
                </a:solidFill>
                <a:latin typeface="Noto Sans TC Medium" pitchFamily="34" charset="-120"/>
                <a:ea typeface="Noto Sans TC Medium" pitchFamily="34" charset="-120"/>
              </a:rPr>
              <a:t>生物科：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線上課程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1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小時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 marL="571500" indent="-5715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B050"/>
                </a:solidFill>
                <a:latin typeface="Noto Sans TC Medium" pitchFamily="34" charset="-120"/>
                <a:ea typeface="Noto Sans TC Medium" pitchFamily="34" charset="-120"/>
              </a:rPr>
              <a:t>化學科：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線上課程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4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小時及實體課程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實驗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)2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節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 marL="571500" indent="-5715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B050"/>
                </a:solidFill>
                <a:latin typeface="Noto Sans TC Medium" pitchFamily="34" charset="-120"/>
                <a:ea typeface="Noto Sans TC Medium" pitchFamily="34" charset="-120"/>
              </a:rPr>
              <a:t>資訊科技：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線上課程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10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小時及</a:t>
            </a:r>
            <a:r>
              <a:rPr lang="zh-TW" altLang="en-US" sz="3600" u="sng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實體課程</a:t>
            </a:r>
            <a:r>
              <a:rPr lang="en-US" altLang="zh-TW" sz="3600" u="sng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6</a:t>
            </a:r>
            <a:r>
              <a:rPr lang="zh-TW" altLang="en-US" sz="3600" u="sng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節</a:t>
            </a:r>
            <a:endParaRPr lang="en-US" altLang="zh-TW" sz="3600" u="sng" dirty="0" smtClean="0">
              <a:solidFill>
                <a:srgbClr val="FF0000"/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600" dirty="0" smtClean="0">
              <a:latin typeface="Noto Sans TC Medium" pitchFamily="34" charset="-120"/>
              <a:ea typeface="Noto Sans TC Medium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918742" y="5157986"/>
            <a:ext cx="8494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目前台南市各學校大多在暑輔開課，詳細情況逕洽錄取學校。</a:t>
            </a:r>
            <a:endParaRPr lang="en-US" altLang="zh-TW" sz="2400" dirty="0">
              <a:solidFill>
                <a:srgbClr val="FF0000"/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endParaRPr lang="zh-TW" altLang="en-US" sz="2000" dirty="0"/>
          </a:p>
        </p:txBody>
      </p:sp>
      <p:pic>
        <p:nvPicPr>
          <p:cNvPr id="1026" name="Picture 2" descr="190526153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51631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10" name="文字方塊 9"/>
          <p:cNvSpPr txBox="1"/>
          <p:nvPr/>
        </p:nvSpPr>
        <p:spPr>
          <a:xfrm>
            <a:off x="1270670" y="428105"/>
            <a:ext cx="5213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3.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大學</a:t>
            </a:r>
            <a:r>
              <a:rPr lang="zh-TW" altLang="en-US" sz="4400" dirty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程式設計先修</a:t>
            </a:r>
            <a:endParaRPr lang="zh-TW" altLang="en-US" sz="4000" dirty="0"/>
          </a:p>
        </p:txBody>
      </p:sp>
      <p:pic>
        <p:nvPicPr>
          <p:cNvPr id="6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70" y="909514"/>
            <a:ext cx="2150318" cy="2150318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702718" y="1485578"/>
            <a:ext cx="6984775" cy="45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  </a:t>
            </a:r>
            <a:r>
              <a:rPr lang="en-US" altLang="zh-TW" sz="2800" dirty="0" smtClean="0">
                <a:latin typeface="Noto Sans TC Medium" pitchFamily="34" charset="-120"/>
                <a:ea typeface="Noto Sans TC Medium" pitchFamily="34" charset="-120"/>
              </a:rPr>
              <a:t>APCS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為 </a:t>
            </a:r>
            <a:r>
              <a:rPr lang="en-US" altLang="zh-TW" sz="2800" dirty="0" smtClean="0">
                <a:latin typeface="Noto Sans TC Medium" pitchFamily="34" charset="-120"/>
                <a:ea typeface="Noto Sans TC Medium" pitchFamily="34" charset="-120"/>
              </a:rPr>
              <a:t>Advanced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en-US" altLang="zh-TW" sz="2800" dirty="0" smtClean="0"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en-US" altLang="zh-TW" sz="2800" dirty="0">
                <a:latin typeface="Noto Sans TC Medium" pitchFamily="34" charset="-120"/>
                <a:ea typeface="Noto Sans TC Medium" pitchFamily="34" charset="-120"/>
              </a:rPr>
              <a:t>Placement 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  </a:t>
            </a:r>
            <a:r>
              <a:rPr lang="en-US" altLang="zh-TW" sz="2800" dirty="0" smtClean="0">
                <a:latin typeface="Noto Sans TC Medium" pitchFamily="34" charset="-120"/>
                <a:ea typeface="Noto Sans TC Medium" pitchFamily="34" charset="-120"/>
              </a:rPr>
              <a:t>Computer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en-US" altLang="zh-TW" sz="2800" dirty="0" smtClean="0"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en-US" altLang="zh-TW" sz="2800" dirty="0">
                <a:latin typeface="Noto Sans TC Medium" pitchFamily="34" charset="-120"/>
                <a:ea typeface="Noto Sans TC Medium" pitchFamily="34" charset="-120"/>
              </a:rPr>
              <a:t>Science</a:t>
            </a:r>
            <a:r>
              <a:rPr lang="zh-TW" altLang="en-US" sz="2800" dirty="0">
                <a:latin typeface="Noto Sans TC Medium" pitchFamily="34" charset="-120"/>
                <a:ea typeface="Noto Sans TC Medium" pitchFamily="34" charset="-120"/>
              </a:rPr>
              <a:t>的英文縮寫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，</a:t>
            </a:r>
            <a:endParaRPr lang="en-US" altLang="zh-TW" sz="2800" dirty="0" smtClean="0">
              <a:latin typeface="Noto Sans TC Medium" pitchFamily="34" charset="-120"/>
              <a:ea typeface="Noto Sans TC Medium" pitchFamily="34" charset="-120"/>
            </a:endParaRP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zh-TW" altLang="en-US" sz="2800" dirty="0"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  指</a:t>
            </a:r>
            <a:r>
              <a:rPr lang="zh-TW" altLang="en-US" sz="2800" dirty="0">
                <a:latin typeface="Noto Sans TC Medium" pitchFamily="34" charset="-120"/>
                <a:ea typeface="Noto Sans TC Medium" pitchFamily="34" charset="-120"/>
              </a:rPr>
              <a:t>「</a:t>
            </a:r>
            <a:r>
              <a:rPr lang="zh-TW" altLang="en-US" sz="2800" u="sng" dirty="0">
                <a:latin typeface="Noto Sans TC Medium" pitchFamily="34" charset="-120"/>
                <a:ea typeface="Noto Sans TC Medium" pitchFamily="34" charset="-120"/>
              </a:rPr>
              <a:t>大學程式設計先修檢測</a:t>
            </a:r>
            <a:r>
              <a:rPr lang="zh-TW" altLang="en-US" sz="2800" dirty="0">
                <a:latin typeface="Noto Sans TC Medium" pitchFamily="34" charset="-120"/>
                <a:ea typeface="Noto Sans TC Medium" pitchFamily="34" charset="-120"/>
              </a:rPr>
              <a:t>」</a:t>
            </a: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。</a:t>
            </a:r>
            <a:endParaRPr lang="en-US" altLang="zh-TW" sz="2800" dirty="0" smtClean="0">
              <a:latin typeface="Noto Sans TC Medium" pitchFamily="34" charset="-120"/>
              <a:ea typeface="Noto Sans TC Medium" pitchFamily="34" charset="-12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endParaRPr lang="en-US" altLang="zh-TW" sz="2800" dirty="0">
              <a:latin typeface="Noto Sans TC Medium" pitchFamily="34" charset="-120"/>
              <a:ea typeface="Noto Sans TC Medium" pitchFamily="34" charset="-120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latin typeface="Noto Sans TC Medium" pitchFamily="34" charset="-120"/>
                <a:ea typeface="Noto Sans TC Medium" pitchFamily="34" charset="-120"/>
              </a:rPr>
              <a:t>  目前臺灣多所大學科系採用此管道。</a:t>
            </a:r>
            <a:endParaRPr lang="en-US" altLang="zh-TW" sz="2800" dirty="0" smtClean="0">
              <a:latin typeface="Noto Sans TC Medium" pitchFamily="34" charset="-120"/>
              <a:ea typeface="Noto Sans TC Medium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05068" y="5590034"/>
            <a:ext cx="75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Noto Sans TC Medium" pitchFamily="34" charset="-120"/>
                <a:ea typeface="Noto Sans TC Medium" pitchFamily="34" charset="-120"/>
              </a:rPr>
              <a:t>目前大學端與部分高中有開課，類似</a:t>
            </a:r>
            <a:r>
              <a:rPr lang="zh-TW" altLang="en-US" sz="2400" dirty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特殊</a:t>
            </a:r>
            <a:r>
              <a:rPr lang="zh-TW" altLang="en-US" sz="24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選才</a:t>
            </a:r>
            <a:r>
              <a:rPr lang="zh-TW" altLang="en-US" sz="2400" dirty="0" smtClean="0">
                <a:latin typeface="Noto Sans TC Medium" pitchFamily="34" charset="-120"/>
                <a:ea typeface="Noto Sans TC Medium" pitchFamily="34" charset="-120"/>
              </a:rPr>
              <a:t>。</a:t>
            </a:r>
            <a:endParaRPr lang="zh-TW" altLang="en-US" sz="2400" dirty="0">
              <a:latin typeface="Noto Sans TC Medium" pitchFamily="34" charset="-120"/>
              <a:ea typeface="Noto Sans TC Medium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42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914281" y="892129"/>
            <a:ext cx="10361851" cy="154675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/>
            <a:r>
              <a:rPr lang="en" sz="6400" dirty="0"/>
              <a:t>Thanks!</a:t>
            </a:r>
            <a:endParaRPr sz="6400" dirty="0"/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1699979" y="4306864"/>
            <a:ext cx="8790456" cy="100303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" sz="4800" b="1">
                <a:solidFill>
                  <a:srgbClr val="00ACC3"/>
                </a:solidFill>
              </a:rPr>
              <a:t>Any questions?</a:t>
            </a:r>
            <a:endParaRPr sz="4800" b="1">
              <a:solidFill>
                <a:srgbClr val="00ACC3"/>
              </a:solidFill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5431201" y="2789531"/>
            <a:ext cx="1328018" cy="132849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3" name="內容版面配置區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79" y="1916113"/>
            <a:ext cx="8085521" cy="39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291" y="463024"/>
            <a:ext cx="15843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0634" y="592674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>家長應該知道！</a:t>
            </a:r>
            <a:r>
              <a:rPr lang="en-US" altLang="zh-TW" sz="4000" dirty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/>
            </a:r>
            <a:br>
              <a:rPr lang="en-US" altLang="zh-TW" sz="4000" dirty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</a:br>
            <a:r>
              <a:rPr lang="zh-TW" altLang="en-US" sz="4000" dirty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>大學考招新改變！</a:t>
            </a:r>
          </a:p>
        </p:txBody>
      </p:sp>
    </p:spTree>
    <p:extLst>
      <p:ext uri="{BB962C8B-B14F-4D97-AF65-F5344CB8AC3E}">
        <p14:creationId xmlns:p14="http://schemas.microsoft.com/office/powerpoint/2010/main" val="32906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4606738" y="1212347"/>
            <a:ext cx="7033084" cy="85499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Noto Sans TC Bold" pitchFamily="34" charset="-120"/>
                <a:ea typeface="Noto Sans TC Bold" pitchFamily="34" charset="-120"/>
              </a:rPr>
              <a:t>重點回顧</a:t>
            </a:r>
            <a:endParaRPr sz="6000" dirty="0">
              <a:solidFill>
                <a:srgbClr val="00B050"/>
              </a:solidFill>
              <a:latin typeface="Noto Sans TC Bold" pitchFamily="34" charset="-120"/>
              <a:ea typeface="Noto Sans TC Bold" pitchFamily="34" charset="-120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4799061" y="2205658"/>
            <a:ext cx="3193397" cy="263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-US" altLang="zh-TW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考招架構</a:t>
            </a: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pPr>
              <a:spcBef>
                <a:spcPts val="800"/>
              </a:spcBef>
            </a:pPr>
            <a:r>
              <a:rPr lang="en-US" altLang="zh-TW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2.</a:t>
            </a:r>
            <a:r>
              <a:rPr lang="zh-TW" altLang="en-US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考試科目</a:t>
            </a: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pPr>
              <a:spcBef>
                <a:spcPts val="800"/>
              </a:spcBef>
            </a:pPr>
            <a:r>
              <a:rPr lang="en-US" altLang="zh-TW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3.</a:t>
            </a:r>
            <a:r>
              <a:rPr lang="zh-TW" altLang="en-US" sz="4400" b="1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學習歷程</a:t>
            </a: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pPr>
              <a:spcBef>
                <a:spcPts val="800"/>
              </a:spcBef>
            </a:pP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  <a:p>
            <a:pPr marL="742950" lvl="6" indent="-7429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altLang="zh-TW" sz="4400" b="1" dirty="0" smtClean="0">
              <a:solidFill>
                <a:schemeClr val="accent6"/>
              </a:solidFill>
              <a:latin typeface="Noto Sans TC Bold" pitchFamily="34" charset="-120"/>
              <a:ea typeface="Noto Sans TC Bold" pitchFamily="34" charset="-120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1151266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9" name="文字方塊 8"/>
          <p:cNvSpPr txBox="1"/>
          <p:nvPr/>
        </p:nvSpPr>
        <p:spPr>
          <a:xfrm>
            <a:off x="1270670" y="428105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考招架構</a:t>
            </a:r>
            <a:endParaRPr lang="zh-TW" altLang="en-US" sz="4000" dirty="0"/>
          </a:p>
        </p:txBody>
      </p:sp>
      <p:cxnSp>
        <p:nvCxnSpPr>
          <p:cNvPr id="35" name="Google Shape;366;p30"/>
          <p:cNvCxnSpPr/>
          <p:nvPr/>
        </p:nvCxnSpPr>
        <p:spPr>
          <a:xfrm>
            <a:off x="-6399" y="3429794"/>
            <a:ext cx="12203211" cy="0"/>
          </a:xfrm>
          <a:prstGeom prst="straightConnector1">
            <a:avLst/>
          </a:prstGeom>
          <a:noFill/>
          <a:ln w="9525" cap="flat" cmpd="sng">
            <a:solidFill>
              <a:srgbClr val="617A8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" name="群組 1"/>
          <p:cNvGrpSpPr/>
          <p:nvPr/>
        </p:nvGrpSpPr>
        <p:grpSpPr>
          <a:xfrm>
            <a:off x="1709916" y="1629594"/>
            <a:ext cx="2225050" cy="2079865"/>
            <a:chOff x="910630" y="1629594"/>
            <a:chExt cx="2225050" cy="2079865"/>
          </a:xfrm>
        </p:grpSpPr>
        <p:sp>
          <p:nvSpPr>
            <p:cNvPr id="36" name="Google Shape;368;p30"/>
            <p:cNvSpPr/>
            <p:nvPr/>
          </p:nvSpPr>
          <p:spPr>
            <a:xfrm>
              <a:off x="1743591" y="3150130"/>
              <a:ext cx="558727" cy="559329"/>
            </a:xfrm>
            <a:prstGeom prst="donut">
              <a:avLst>
                <a:gd name="adj" fmla="val 24108"/>
              </a:avLst>
            </a:prstGeom>
            <a:solidFill>
              <a:srgbClr val="F8BB00">
                <a:alpha val="86670"/>
              </a:srgbClr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37" name="Google Shape;369;p30"/>
            <p:cNvCxnSpPr/>
            <p:nvPr/>
          </p:nvCxnSpPr>
          <p:spPr>
            <a:xfrm rot="10800000">
              <a:off x="2023155" y="2311935"/>
              <a:ext cx="0" cy="1168671"/>
            </a:xfrm>
            <a:prstGeom prst="straightConnector1">
              <a:avLst/>
            </a:prstGeom>
            <a:noFill/>
            <a:ln w="19050" cap="flat" cmpd="sng">
              <a:solidFill>
                <a:srgbClr val="617A86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2" name="Google Shape;374;p30"/>
            <p:cNvSpPr txBox="1"/>
            <p:nvPr/>
          </p:nvSpPr>
          <p:spPr>
            <a:xfrm>
              <a:off x="910630" y="1629594"/>
              <a:ext cx="2225050" cy="554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t" anchorCtr="0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TC Bold" pitchFamily="34" charset="-120"/>
                  <a:ea typeface="Noto Sans TC Bold" pitchFamily="34" charset="-120"/>
                  <a:cs typeface="Varela Round"/>
                  <a:sym typeface="Varela Round"/>
                </a:rPr>
                <a:t>特殊</a:t>
              </a:r>
              <a:r>
                <a:rPr lang="zh-TW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TC Bold" pitchFamily="34" charset="-120"/>
                  <a:ea typeface="Noto Sans TC Bold" pitchFamily="34" charset="-120"/>
                  <a:cs typeface="Varela Round"/>
                  <a:sym typeface="Varela Round"/>
                </a:rPr>
                <a:t>選才</a:t>
              </a:r>
              <a:endParaRPr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15762" y="3150130"/>
            <a:ext cx="2225050" cy="1986320"/>
            <a:chOff x="3366101" y="3150130"/>
            <a:chExt cx="2225050" cy="1986320"/>
          </a:xfrm>
        </p:grpSpPr>
        <p:sp>
          <p:nvSpPr>
            <p:cNvPr id="38" name="Google Shape;370;p30"/>
            <p:cNvSpPr/>
            <p:nvPr/>
          </p:nvSpPr>
          <p:spPr>
            <a:xfrm>
              <a:off x="4199262" y="3150130"/>
              <a:ext cx="558727" cy="559329"/>
            </a:xfrm>
            <a:prstGeom prst="donut">
              <a:avLst>
                <a:gd name="adj" fmla="val 24108"/>
              </a:avLst>
            </a:prstGeom>
            <a:solidFill>
              <a:srgbClr val="BBCD00">
                <a:alpha val="86670"/>
              </a:srgbClr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40" name="Google Shape;372;p30"/>
            <p:cNvCxnSpPr/>
            <p:nvPr/>
          </p:nvCxnSpPr>
          <p:spPr>
            <a:xfrm>
              <a:off x="4478626" y="3366279"/>
              <a:ext cx="0" cy="1168671"/>
            </a:xfrm>
            <a:prstGeom prst="straightConnector1">
              <a:avLst/>
            </a:prstGeom>
            <a:noFill/>
            <a:ln w="19050" cap="flat" cmpd="sng">
              <a:solidFill>
                <a:srgbClr val="617A86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3" name="Google Shape;375;p30"/>
            <p:cNvSpPr txBox="1"/>
            <p:nvPr/>
          </p:nvSpPr>
          <p:spPr>
            <a:xfrm>
              <a:off x="3366101" y="4581922"/>
              <a:ext cx="2225050" cy="554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t" anchorCtr="0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TC Bold" pitchFamily="34" charset="-120"/>
                  <a:ea typeface="Noto Sans TC Bold" pitchFamily="34" charset="-120"/>
                  <a:cs typeface="Varela Round"/>
                  <a:sym typeface="Varela Round"/>
                </a:rPr>
                <a:t>繁星推薦</a:t>
              </a:r>
              <a:endParaRPr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121608" y="1629594"/>
            <a:ext cx="2225050" cy="2079865"/>
            <a:chOff x="6030397" y="1629594"/>
            <a:chExt cx="2225050" cy="2079865"/>
          </a:xfrm>
        </p:grpSpPr>
        <p:sp>
          <p:nvSpPr>
            <p:cNvPr id="39" name="Google Shape;371;p30"/>
            <p:cNvSpPr/>
            <p:nvPr/>
          </p:nvSpPr>
          <p:spPr>
            <a:xfrm>
              <a:off x="6863358" y="3150130"/>
              <a:ext cx="558727" cy="559329"/>
            </a:xfrm>
            <a:prstGeom prst="donut">
              <a:avLst>
                <a:gd name="adj" fmla="val 24108"/>
              </a:avLst>
            </a:prstGeom>
            <a:solidFill>
              <a:srgbClr val="65BB48">
                <a:alpha val="86670"/>
              </a:srgbClr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41" name="Google Shape;373;p30"/>
            <p:cNvCxnSpPr/>
            <p:nvPr/>
          </p:nvCxnSpPr>
          <p:spPr>
            <a:xfrm rot="10800000">
              <a:off x="7142921" y="2311935"/>
              <a:ext cx="0" cy="1168671"/>
            </a:xfrm>
            <a:prstGeom prst="straightConnector1">
              <a:avLst/>
            </a:prstGeom>
            <a:noFill/>
            <a:ln w="19050" cap="flat" cmpd="sng">
              <a:solidFill>
                <a:srgbClr val="617A86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4" name="Google Shape;376;p30"/>
            <p:cNvSpPr txBox="1"/>
            <p:nvPr/>
          </p:nvSpPr>
          <p:spPr>
            <a:xfrm>
              <a:off x="6030397" y="1629594"/>
              <a:ext cx="2225050" cy="554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t" anchorCtr="0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TC Bold" pitchFamily="34" charset="-120"/>
                  <a:ea typeface="Noto Sans TC Bold" pitchFamily="34" charset="-120"/>
                  <a:cs typeface="Varela Round"/>
                  <a:sym typeface="Varela Round"/>
                </a:rPr>
                <a:t>申請入學</a:t>
              </a:r>
              <a:endParaRPr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8327454" y="3150129"/>
            <a:ext cx="2225050" cy="1935849"/>
            <a:chOff x="8432358" y="3150129"/>
            <a:chExt cx="2225050" cy="1935849"/>
          </a:xfrm>
        </p:grpSpPr>
        <p:sp>
          <p:nvSpPr>
            <p:cNvPr id="45" name="Google Shape;370;p30"/>
            <p:cNvSpPr/>
            <p:nvPr/>
          </p:nvSpPr>
          <p:spPr>
            <a:xfrm>
              <a:off x="9265519" y="3150129"/>
              <a:ext cx="558727" cy="559329"/>
            </a:xfrm>
            <a:prstGeom prst="donut">
              <a:avLst>
                <a:gd name="adj" fmla="val 24108"/>
              </a:avLst>
            </a:prstGeom>
            <a:solidFill>
              <a:schemeClr val="accent6">
                <a:alpha val="86670"/>
              </a:schemeClr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46" name="Google Shape;372;p30"/>
            <p:cNvCxnSpPr/>
            <p:nvPr/>
          </p:nvCxnSpPr>
          <p:spPr>
            <a:xfrm>
              <a:off x="9544883" y="3366278"/>
              <a:ext cx="0" cy="1168671"/>
            </a:xfrm>
            <a:prstGeom prst="straightConnector1">
              <a:avLst/>
            </a:prstGeom>
            <a:noFill/>
            <a:ln w="19050" cap="flat" cmpd="sng">
              <a:solidFill>
                <a:srgbClr val="617A86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7" name="Google Shape;375;p30"/>
            <p:cNvSpPr txBox="1"/>
            <p:nvPr/>
          </p:nvSpPr>
          <p:spPr>
            <a:xfrm>
              <a:off x="8432358" y="4531450"/>
              <a:ext cx="2225050" cy="554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7" tIns="121897" rIns="121897" bIns="121897" anchor="t" anchorCtr="0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TC Bold" pitchFamily="34" charset="-120"/>
                  <a:ea typeface="Noto Sans TC Bold" pitchFamily="34" charset="-120"/>
                  <a:cs typeface="Varela Round"/>
                  <a:sym typeface="Varela Round"/>
                </a:rPr>
                <a:t>分發入學</a:t>
              </a:r>
              <a:endParaRPr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1990750" y="1408243"/>
            <a:ext cx="15856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高三上學期</a:t>
            </a:r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Noto Sans TC Bold" pitchFamily="34" charset="-120"/>
              <a:ea typeface="Noto Sans TC Bold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650619" y="5150896"/>
            <a:ext cx="7553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(4</a:t>
            </a:r>
            <a:r>
              <a:rPr lang="zh-TW" altLang="en-US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Noto Sans TC Bold" pitchFamily="34" charset="-120"/>
              <a:ea typeface="Noto Sans TC Bold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6712195" y="1404907"/>
            <a:ext cx="10438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(5~6</a:t>
            </a:r>
            <a:r>
              <a:rPr lang="zh-TW" altLang="en-US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Noto Sans TC Bold" pitchFamily="34" charset="-120"/>
              <a:ea typeface="Noto Sans TC Bold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9062311" y="5085978"/>
            <a:ext cx="7553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(8</a:t>
            </a:r>
            <a:r>
              <a:rPr lang="zh-TW" altLang="en-US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Noto Sans TC Bold" pitchFamily="34" charset="-120"/>
                <a:ea typeface="Noto Sans TC Bold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Noto Sans TC Bold" pitchFamily="34" charset="-120"/>
              <a:ea typeface="Noto Sans TC Bold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26850"/>
              </p:ext>
            </p:extLst>
          </p:nvPr>
        </p:nvGraphicFramePr>
        <p:xfrm>
          <a:off x="1918742" y="1557585"/>
          <a:ext cx="8856984" cy="4176465"/>
        </p:xfrm>
        <a:graphic>
          <a:graphicData uri="http://schemas.openxmlformats.org/drawingml/2006/table">
            <a:tbl>
              <a:tblPr firstRow="1" bandRow="1">
                <a:tableStyleId>{83420402-4F0F-438B-827E-F3918714ECC0}</a:tableStyleId>
              </a:tblPr>
              <a:tblGrid>
                <a:gridCol w="2952328"/>
                <a:gridCol w="2952328"/>
                <a:gridCol w="2952328"/>
              </a:tblGrid>
              <a:tr h="83529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to Sans TC Bold" pitchFamily="34" charset="-120"/>
                          <a:ea typeface="Noto Sans TC Bold" pitchFamily="34" charset="-120"/>
                        </a:rPr>
                        <a:t>招生參採資料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to Sans TC Bold" pitchFamily="34" charset="-120"/>
                          <a:ea typeface="Noto Sans TC Bold" pitchFamily="34" charset="-120"/>
                        </a:rPr>
                        <a:t>主要管道參採項目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352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to Sans TC Bold" pitchFamily="34" charset="-120"/>
                          <a:ea typeface="Noto Sans TC Bold" pitchFamily="34" charset="-120"/>
                        </a:rPr>
                        <a:t>申請入學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to Sans TC Bold" pitchFamily="34" charset="-120"/>
                          <a:ea typeface="Noto Sans TC Bold" pitchFamily="34" charset="-120"/>
                        </a:rPr>
                        <a:t>分發入學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學科能力測驗（Ｘ）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參採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參採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分科測驗（Ｙ）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－－－－－－</a:t>
                      </a:r>
                      <a:endParaRPr lang="zh-TW" altLang="en-US" sz="20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參採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綜合學習表現（Ｐ）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參採</a:t>
                      </a:r>
                      <a:endParaRPr lang="zh-TW" altLang="en-US" sz="24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50"/>
                          </a:solidFill>
                          <a:effectLst/>
                          <a:latin typeface="Noto Sans TC Bold" pitchFamily="34" charset="-120"/>
                          <a:ea typeface="Noto Sans TC Bold" pitchFamily="34" charset="-120"/>
                        </a:rPr>
                        <a:t>－－－－－－</a:t>
                      </a:r>
                      <a:endParaRPr lang="zh-TW" altLang="en-US" sz="2000" dirty="0">
                        <a:solidFill>
                          <a:srgbClr val="00B050"/>
                        </a:solidFill>
                        <a:effectLst/>
                        <a:latin typeface="Noto Sans TC Bold" pitchFamily="34" charset="-120"/>
                        <a:ea typeface="Noto Sans TC Bold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270670" y="428105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考招架構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51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grpSp>
        <p:nvGrpSpPr>
          <p:cNvPr id="25" name="群組 24"/>
          <p:cNvGrpSpPr/>
          <p:nvPr/>
        </p:nvGrpSpPr>
        <p:grpSpPr>
          <a:xfrm>
            <a:off x="1390356" y="1197546"/>
            <a:ext cx="9433048" cy="5298975"/>
            <a:chOff x="1846734" y="405458"/>
            <a:chExt cx="8929096" cy="6091063"/>
          </a:xfrm>
        </p:grpSpPr>
        <p:grpSp>
          <p:nvGrpSpPr>
            <p:cNvPr id="21" name="群組 20"/>
            <p:cNvGrpSpPr/>
            <p:nvPr/>
          </p:nvGrpSpPr>
          <p:grpSpPr>
            <a:xfrm>
              <a:off x="2134870" y="1150403"/>
              <a:ext cx="3888432" cy="1869375"/>
              <a:chOff x="2206774" y="1150403"/>
              <a:chExt cx="3888432" cy="1869375"/>
            </a:xfrm>
          </p:grpSpPr>
          <p:sp>
            <p:nvSpPr>
              <p:cNvPr id="2" name="圓角矩形 1"/>
              <p:cNvSpPr/>
              <p:nvPr/>
            </p:nvSpPr>
            <p:spPr>
              <a:xfrm>
                <a:off x="2206774" y="1150403"/>
                <a:ext cx="3744416" cy="1512167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2350790" y="1233175"/>
                <a:ext cx="3744416" cy="1786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學科能力測驗（Ｘ）</a:t>
                </a:r>
                <a:endParaRPr lang="en-US" altLang="zh-TW" dirty="0" smtClean="0">
                  <a:latin typeface="Noto Sans TC Medium" pitchFamily="34" charset="-120"/>
                  <a:ea typeface="Noto Sans TC Medium" pitchFamily="34" charset="-120"/>
                </a:endParaRPr>
              </a:p>
              <a:p>
                <a:endParaRPr lang="en-US" altLang="zh-TW" dirty="0">
                  <a:latin typeface="Noto Sans TC Medium" pitchFamily="34" charset="-120"/>
                  <a:ea typeface="Noto Sans TC Medium" pitchFamily="34" charset="-120"/>
                </a:endParaRPr>
              </a:p>
              <a:p>
                <a:pPr lvl="1"/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評量基本核心能力，以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部定必修為測驗範圍</a:t>
                </a:r>
                <a:endParaRPr lang="zh-TW" altLang="en-US" dirty="0">
                  <a:latin typeface="Noto Sans TC Medium" pitchFamily="34" charset="-120"/>
                  <a:ea typeface="Noto Sans TC Medium" pitchFamily="34" charset="-120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2134870" y="2805838"/>
              <a:ext cx="3888432" cy="1865524"/>
              <a:chOff x="2206774" y="2878380"/>
              <a:chExt cx="3888432" cy="1865524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2206774" y="2878380"/>
                <a:ext cx="3744416" cy="1865524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2350790" y="2961152"/>
                <a:ext cx="3744416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分科測驗（Ｙ）</a:t>
                </a:r>
                <a:endParaRPr lang="en-US" altLang="zh-TW" dirty="0" smtClean="0">
                  <a:latin typeface="Noto Sans TC Medium" pitchFamily="34" charset="-120"/>
                  <a:ea typeface="Noto Sans TC Medium" pitchFamily="34" charset="-120"/>
                </a:endParaRPr>
              </a:p>
              <a:p>
                <a:endParaRPr lang="en-US" altLang="zh-TW" dirty="0">
                  <a:latin typeface="Noto Sans TC Medium" pitchFamily="34" charset="-120"/>
                  <a:ea typeface="Noto Sans TC Medium" pitchFamily="34" charset="-120"/>
                </a:endParaRPr>
              </a:p>
              <a:p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評量關鍵學科能力，以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部定必修及加深加廣選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修為測驗範圍</a:t>
                </a:r>
                <a:endParaRPr lang="zh-TW" altLang="en-US" dirty="0">
                  <a:latin typeface="Noto Sans TC Medium" pitchFamily="34" charset="-120"/>
                  <a:ea typeface="Noto Sans TC Medium" pitchFamily="34" charset="-120"/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2134870" y="4792359"/>
              <a:ext cx="3888432" cy="1512168"/>
              <a:chOff x="2206774" y="4936375"/>
              <a:chExt cx="3888432" cy="1512168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2206774" y="4936375"/>
                <a:ext cx="3744416" cy="1512168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2350790" y="5019147"/>
                <a:ext cx="3744416" cy="126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Noto Sans TC Medium" pitchFamily="34" charset="-120"/>
                    <a:ea typeface="Noto Sans TC Medium" pitchFamily="34" charset="-120"/>
                  </a:rPr>
                  <a:t>術科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測驗</a:t>
                </a:r>
                <a:endParaRPr lang="en-US" altLang="zh-TW" dirty="0" smtClean="0">
                  <a:latin typeface="Noto Sans TC Medium" pitchFamily="34" charset="-120"/>
                  <a:ea typeface="Noto Sans TC Medium" pitchFamily="34" charset="-120"/>
                </a:endParaRPr>
              </a:p>
              <a:p>
                <a:endParaRPr lang="en-US" altLang="zh-TW" dirty="0">
                  <a:latin typeface="Noto Sans TC Medium" pitchFamily="34" charset="-120"/>
                  <a:ea typeface="Noto Sans TC Medium" pitchFamily="34" charset="-120"/>
                </a:endParaRPr>
              </a:p>
              <a:p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評量音樂／美術／體育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專長</a:t>
                </a:r>
                <a:endParaRPr lang="zh-TW" altLang="en-US" dirty="0">
                  <a:latin typeface="Noto Sans TC Medium" pitchFamily="34" charset="-120"/>
                  <a:ea typeface="Noto Sans TC Medium" pitchFamily="34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6739190" y="1600604"/>
              <a:ext cx="3752592" cy="2612354"/>
              <a:chOff x="6735102" y="1240564"/>
              <a:chExt cx="3752592" cy="2612354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6735102" y="1240564"/>
                <a:ext cx="3744416" cy="2612354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743278" y="1341562"/>
                <a:ext cx="3744416" cy="2139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學生學習歷程（</a:t>
                </a:r>
                <a:r>
                  <a:rPr lang="en-US" altLang="zh-TW" dirty="0" err="1" smtClean="0">
                    <a:latin typeface="Noto Sans TC Medium" pitchFamily="34" charset="-120"/>
                    <a:ea typeface="Noto Sans TC Medium" pitchFamily="34" charset="-120"/>
                  </a:rPr>
                  <a:t>P</a:t>
                </a:r>
                <a:r>
                  <a:rPr lang="en-US" altLang="zh-TW" sz="1200" dirty="0" err="1" smtClean="0">
                    <a:latin typeface="Noto Sans TC Medium" pitchFamily="34" charset="-120"/>
                    <a:ea typeface="Noto Sans TC Medium" pitchFamily="34" charset="-120"/>
                  </a:rPr>
                  <a:t>1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）</a:t>
                </a:r>
                <a:endParaRPr lang="en-US" altLang="zh-TW" dirty="0" smtClean="0">
                  <a:latin typeface="Noto Sans TC Medium" pitchFamily="34" charset="-120"/>
                  <a:ea typeface="Noto Sans TC Medium" pitchFamily="34" charset="-120"/>
                </a:endParaRPr>
              </a:p>
              <a:p>
                <a:endParaRPr lang="en-US" altLang="zh-TW" dirty="0">
                  <a:latin typeface="Noto Sans TC Medium" pitchFamily="34" charset="-120"/>
                  <a:ea typeface="Noto Sans TC Medium" pitchFamily="34" charset="-120"/>
                </a:endParaRPr>
              </a:p>
              <a:p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包括學生基本資料、修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課紀錄、課程學習成果、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多元表現、自傳及學習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計畫，以及其他與學習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歷程有關之資料</a:t>
                </a:r>
                <a:endParaRPr lang="zh-TW" altLang="en-US" dirty="0">
                  <a:latin typeface="Noto Sans TC Medium" pitchFamily="34" charset="-120"/>
                  <a:ea typeface="Noto Sans TC Medium" pitchFamily="34" charset="-120"/>
                </a:endParaRP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6739190" y="4358785"/>
              <a:ext cx="3752592" cy="1592378"/>
              <a:chOff x="6735102" y="3998745"/>
              <a:chExt cx="3752592" cy="1592378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6735102" y="3998745"/>
                <a:ext cx="3744416" cy="1592378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6743278" y="4080925"/>
                <a:ext cx="374441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校系自辦甄試項目（</a:t>
                </a:r>
                <a:r>
                  <a:rPr lang="en-US" altLang="zh-TW" dirty="0" err="1" smtClean="0">
                    <a:latin typeface="Noto Sans TC Medium" pitchFamily="34" charset="-120"/>
                    <a:ea typeface="Noto Sans TC Medium" pitchFamily="34" charset="-120"/>
                  </a:rPr>
                  <a:t>P</a:t>
                </a:r>
                <a:r>
                  <a:rPr lang="en-US" altLang="zh-TW" sz="1200" dirty="0" err="1" smtClean="0">
                    <a:latin typeface="Noto Sans TC Medium" pitchFamily="34" charset="-120"/>
                    <a:ea typeface="Noto Sans TC Medium" pitchFamily="34" charset="-120"/>
                  </a:rPr>
                  <a:t>2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）</a:t>
                </a:r>
                <a:endParaRPr lang="en-US" altLang="zh-TW" dirty="0" smtClean="0">
                  <a:latin typeface="Noto Sans TC Medium" pitchFamily="34" charset="-120"/>
                  <a:ea typeface="Noto Sans TC Medium" pitchFamily="34" charset="-120"/>
                </a:endParaRPr>
              </a:p>
              <a:p>
                <a:endParaRPr lang="en-US" altLang="zh-TW" dirty="0">
                  <a:latin typeface="Noto Sans TC Medium" pitchFamily="34" charset="-120"/>
                  <a:ea typeface="Noto Sans TC Medium" pitchFamily="34" charset="-120"/>
                </a:endParaRPr>
              </a:p>
              <a:p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如：面試、筆試、實作、</a:t>
                </a:r>
                <a:r>
                  <a:rPr lang="en-US" altLang="zh-TW" dirty="0" smtClean="0">
                    <a:latin typeface="Noto Sans TC Medium" pitchFamily="34" charset="-120"/>
                    <a:ea typeface="Noto Sans TC Medium" pitchFamily="34" charset="-120"/>
                  </a:rPr>
                  <a:t>	</a:t>
                </a:r>
                <a:r>
                  <a:rPr lang="zh-TW" altLang="en-US" dirty="0" smtClean="0">
                    <a:latin typeface="Noto Sans TC Medium" pitchFamily="34" charset="-120"/>
                    <a:ea typeface="Noto Sans TC Medium" pitchFamily="34" charset="-120"/>
                  </a:rPr>
                  <a:t>其他等</a:t>
                </a:r>
                <a:endParaRPr lang="zh-TW" altLang="en-US" dirty="0">
                  <a:latin typeface="Noto Sans TC Medium" pitchFamily="34" charset="-120"/>
                  <a:ea typeface="Noto Sans TC Medium" pitchFamily="34" charset="-120"/>
                </a:endParaRP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6907326" y="40545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latin typeface="Noto Sans TC Bold" pitchFamily="34" charset="-120"/>
                  <a:ea typeface="Noto Sans TC Bold" pitchFamily="34" charset="-120"/>
                </a:rPr>
                <a:t>綜合學習表現</a:t>
              </a:r>
              <a:r>
                <a:rPr lang="zh-TW" altLang="en-US" sz="2800" dirty="0">
                  <a:latin typeface="Noto Sans TC Bold" pitchFamily="34" charset="-120"/>
                  <a:ea typeface="Noto Sans TC Bold" pitchFamily="34" charset="-120"/>
                </a:rPr>
                <a:t>（Ｐ）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50463" y="405458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latin typeface="Noto Sans TC Bold" pitchFamily="34" charset="-120"/>
                  <a:ea typeface="Noto Sans TC Bold" pitchFamily="34" charset="-120"/>
                </a:rPr>
                <a:t>大學入學考試成績</a:t>
              </a:r>
              <a:endParaRPr lang="zh-TW" altLang="en-US" sz="2800" dirty="0">
                <a:latin typeface="Noto Sans TC Bold" pitchFamily="34" charset="-120"/>
                <a:ea typeface="Noto Sans TC Bold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1846734" y="981522"/>
              <a:ext cx="4320688" cy="5514999"/>
            </a:xfrm>
            <a:prstGeom prst="round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6455142" y="981521"/>
              <a:ext cx="4320688" cy="5514999"/>
            </a:xfrm>
            <a:prstGeom prst="round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1270670" y="428105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1.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考招架構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88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938212" y="1413570"/>
            <a:ext cx="9981529" cy="47525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Noto Sans TC Bold" pitchFamily="34" charset="-120"/>
                <a:ea typeface="Noto Sans TC Bold" pitchFamily="34" charset="-120"/>
              </a:rPr>
              <a:t>1.</a:t>
            </a:r>
            <a:r>
              <a:rPr lang="zh-TW" altLang="en-US" sz="2800" dirty="0" smtClean="0">
                <a:latin typeface="Noto Sans TC Bold" pitchFamily="34" charset="-120"/>
                <a:ea typeface="Noto Sans TC Bold" pitchFamily="34" charset="-120"/>
              </a:rPr>
              <a:t>學科能力測驗（</a:t>
            </a:r>
            <a:r>
              <a:rPr lang="en-US" altLang="zh-TW" sz="2800" dirty="0" smtClean="0">
                <a:latin typeface="Noto Sans TC Bold" pitchFamily="34" charset="-120"/>
                <a:ea typeface="Noto Sans TC Bold" pitchFamily="34" charset="-120"/>
              </a:rPr>
              <a:t>X</a:t>
            </a:r>
            <a:r>
              <a:rPr lang="zh-TW" altLang="en-US" sz="2800" dirty="0" smtClean="0">
                <a:latin typeface="Noto Sans TC Bold" pitchFamily="34" charset="-120"/>
                <a:ea typeface="Noto Sans TC Bold" pitchFamily="34" charset="-120"/>
              </a:rPr>
              <a:t>）</a:t>
            </a:r>
            <a:endParaRPr lang="en-US" altLang="zh-TW" sz="2800" dirty="0" smtClean="0">
              <a:latin typeface="Noto Sans TC Bold" pitchFamily="34" charset="-120"/>
              <a:ea typeface="Noto Sans TC Bold" pitchFamily="34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>
                <a:latin typeface="Noto Sans TC Medium" pitchFamily="34" charset="-120"/>
                <a:ea typeface="Noto Sans TC Bold" pitchFamily="34" charset="-120"/>
              </a:rPr>
              <a:t> </a:t>
            </a:r>
            <a:r>
              <a:rPr lang="zh-TW" altLang="en-US" sz="2800" dirty="0" smtClean="0">
                <a:latin typeface="Noto Sans TC Medium" pitchFamily="34" charset="-120"/>
                <a:ea typeface="Noto Sans TC Bold" pitchFamily="34" charset="-120"/>
              </a:rPr>
              <a:t>       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考試科目包括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國文、英文、數學</a:t>
            </a:r>
            <a:r>
              <a:rPr lang="en-US" altLang="zh-TW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A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、數學</a:t>
            </a:r>
            <a:r>
              <a:rPr lang="en-US" altLang="zh-TW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B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、</a:t>
            </a:r>
            <a:r>
              <a:rPr lang="zh-TW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社會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、自然</a:t>
            </a:r>
            <a:endParaRPr lang="en-US" altLang="zh-TW" sz="28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       等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六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考科，成績均採級分制。各考科測驗範圍皆為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       部定必修科目。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考生</a:t>
            </a:r>
            <a:r>
              <a:rPr lang="zh-TW" altLang="en-US" sz="2800" dirty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可自由選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考</a:t>
            </a:r>
            <a:r>
              <a:rPr lang="en-US" altLang="zh-TW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選考</a:t>
            </a:r>
            <a:r>
              <a:rPr lang="en-US" altLang="zh-TW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至</a:t>
            </a:r>
            <a:r>
              <a:rPr lang="en-US" altLang="zh-TW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科</a:t>
            </a:r>
            <a:r>
              <a:rPr lang="en-US" altLang="zh-TW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✽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大學各校系招生時最多採計四科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zh-TW" altLang="en-US" sz="2800" dirty="0" smtClean="0">
              <a:latin typeface="Noto Sans TC Bold" pitchFamily="34" charset="-120"/>
              <a:ea typeface="Noto Sans TC Bold" pitchFamily="34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Noto Sans TC Bold" pitchFamily="34" charset="-120"/>
                <a:ea typeface="Noto Sans TC Bold" pitchFamily="34" charset="-120"/>
              </a:rPr>
              <a:t>2.</a:t>
            </a:r>
            <a:r>
              <a:rPr lang="zh-TW" altLang="en-US" sz="2800" dirty="0" smtClean="0">
                <a:latin typeface="Noto Sans TC Bold" pitchFamily="34" charset="-120"/>
                <a:ea typeface="Noto Sans TC Bold" pitchFamily="34" charset="-120"/>
              </a:rPr>
              <a:t>分科測驗（</a:t>
            </a:r>
            <a:r>
              <a:rPr lang="en-US" altLang="zh-TW" sz="2800" dirty="0" smtClean="0">
                <a:latin typeface="Noto Sans TC Bold" pitchFamily="34" charset="-120"/>
                <a:ea typeface="Noto Sans TC Bold" pitchFamily="34" charset="-120"/>
              </a:rPr>
              <a:t>Y</a:t>
            </a:r>
            <a:r>
              <a:rPr lang="zh-TW" altLang="en-US" sz="2800" dirty="0" smtClean="0">
                <a:latin typeface="Noto Sans TC Bold" pitchFamily="34" charset="-120"/>
                <a:ea typeface="Noto Sans TC Bold" pitchFamily="34" charset="-120"/>
              </a:rPr>
              <a:t>）</a:t>
            </a:r>
            <a:endParaRPr lang="en-US" altLang="zh-TW" sz="2800" dirty="0" smtClean="0">
              <a:latin typeface="Noto Sans TC Bold" pitchFamily="34" charset="-120"/>
              <a:ea typeface="Noto Sans TC Bold" pitchFamily="34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dirty="0">
                <a:latin typeface="Noto Sans TC Bold" pitchFamily="34" charset="-120"/>
                <a:ea typeface="Noto Sans TC Bold" pitchFamily="34" charset="-120"/>
              </a:rPr>
              <a:t>	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考試科目包括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數學甲、物理、化學、生物、歷史、地理、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	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公民與社會等七科，考生可自由選考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，成績均採級分制。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	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各科之測驗範圍為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部定必修與加深加廣選修科目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（課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	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程）。</a:t>
            </a:r>
          </a:p>
          <a:p>
            <a:pPr>
              <a:defRPr/>
            </a:pPr>
            <a:endParaRPr lang="zh-TW" altLang="en-US" sz="2800" dirty="0">
              <a:latin typeface="Noto Sans TC Bold" pitchFamily="34" charset="-120"/>
              <a:ea typeface="Noto Sans TC Bold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70670" y="428105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2.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考試</a:t>
            </a:r>
            <a:r>
              <a:rPr lang="zh-TW" altLang="en-US" sz="4400" dirty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科目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794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1558703" y="1413570"/>
            <a:ext cx="8928992" cy="47525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大學端將提前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2</a:t>
            </a: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年公布入學參採方式，如考科和必選修課程，學生升高二時就可知道各科系方向，及早安排選修課程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TC Medium" pitchFamily="34" charset="-120"/>
                <a:ea typeface="Noto Sans TC Medium" pitchFamily="34" charset="-120"/>
              </a:rPr>
              <a:t>。</a:t>
            </a:r>
            <a:endParaRPr lang="en-US" altLang="zh-TW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Noto Sans TC Medium" pitchFamily="34" charset="-120"/>
              <a:ea typeface="Noto Sans TC Medium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※</a:t>
            </a:r>
            <a:r>
              <a:rPr lang="zh-TW" altLang="en-US" sz="2800" dirty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學習歷程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Medium" pitchFamily="34" charset="-120"/>
                <a:ea typeface="Noto Sans TC Medium" pitchFamily="34" charset="-120"/>
              </a:rPr>
              <a:t>系統是提供平台，幫助學生彙整資料，避免高三慌亂。學生亦可自行準備資料給大學端參考。</a:t>
            </a:r>
            <a:endParaRPr lang="en-US" altLang="zh-TW" sz="2800" dirty="0" smtClean="0">
              <a:solidFill>
                <a:srgbClr val="FF0000"/>
              </a:solidFill>
              <a:latin typeface="Noto Sans TC Medium" pitchFamily="34" charset="-120"/>
              <a:ea typeface="Noto Sans TC Medium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70670" y="428105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3.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學習歷程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853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048" y="6336967"/>
            <a:ext cx="626318" cy="52212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4" name="文字方塊 3"/>
          <p:cNvSpPr txBox="1"/>
          <p:nvPr/>
        </p:nvSpPr>
        <p:spPr>
          <a:xfrm>
            <a:off x="1270670" y="428105"/>
            <a:ext cx="2956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3.</a:t>
            </a:r>
            <a:r>
              <a:rPr lang="zh-TW" altLang="en-US" sz="4400" dirty="0" smtClean="0">
                <a:solidFill>
                  <a:schemeClr val="accent6"/>
                </a:solidFill>
                <a:latin typeface="Noto Sans TC Bold" pitchFamily="34" charset="-120"/>
                <a:ea typeface="Noto Sans TC Bold" pitchFamily="34" charset="-120"/>
                <a:cs typeface="Varela Round"/>
                <a:sym typeface="Varela Round"/>
              </a:rPr>
              <a:t>學習歷程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388954"/>
            <a:ext cx="10448492" cy="4734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482</Words>
  <Application>Microsoft Office PowerPoint</Application>
  <PresentationFormat>自訂</PresentationFormat>
  <Paragraphs>97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Arial</vt:lpstr>
      <vt:lpstr>新細明體</vt:lpstr>
      <vt:lpstr>Varela Round</vt:lpstr>
      <vt:lpstr>Nixie One</vt:lpstr>
      <vt:lpstr>Noto Sans TC Bold</vt:lpstr>
      <vt:lpstr>Wingdings</vt:lpstr>
      <vt:lpstr>Noto Sans TC Black</vt:lpstr>
      <vt:lpstr>標楷體</vt:lpstr>
      <vt:lpstr>Noto Sans TC Medium</vt:lpstr>
      <vt:lpstr>Puck template</vt:lpstr>
      <vt:lpstr>3分鐘看懂 大學考試招生 新方案</vt:lpstr>
      <vt:lpstr>PowerPoint 簡報</vt:lpstr>
      <vt:lpstr>重點回顧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延伸 家長可能還要知道：</vt:lpstr>
      <vt:lpstr>PowerPoint 簡報</vt:lpstr>
      <vt:lpstr>PowerPoint 簡報</vt:lpstr>
      <vt:lpstr>PowerPoint 簡報</vt:lpstr>
      <vt:lpstr>PowerPoint 簡報</vt:lpstr>
      <vt:lpstr>PowerPoint 簡報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全臺首學 轉動教育樞紐</dc:title>
  <dc:creator>user</dc:creator>
  <cp:lastModifiedBy>user</cp:lastModifiedBy>
  <cp:revision>26</cp:revision>
  <dcterms:modified xsi:type="dcterms:W3CDTF">2019-07-03T05:27:58Z</dcterms:modified>
</cp:coreProperties>
</file>